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66"/>
  </p:notesMasterIdLst>
  <p:sldIdLst>
    <p:sldId id="256" r:id="rId2"/>
    <p:sldId id="257" r:id="rId3"/>
    <p:sldId id="354" r:id="rId4"/>
    <p:sldId id="355" r:id="rId5"/>
    <p:sldId id="258" r:id="rId6"/>
    <p:sldId id="2637" r:id="rId7"/>
    <p:sldId id="259" r:id="rId8"/>
    <p:sldId id="261" r:id="rId9"/>
    <p:sldId id="267" r:id="rId10"/>
    <p:sldId id="269" r:id="rId11"/>
    <p:sldId id="262" r:id="rId12"/>
    <p:sldId id="341" r:id="rId13"/>
    <p:sldId id="302" r:id="rId14"/>
    <p:sldId id="318" r:id="rId15"/>
    <p:sldId id="342" r:id="rId16"/>
    <p:sldId id="320" r:id="rId17"/>
    <p:sldId id="292" r:id="rId18"/>
    <p:sldId id="323" r:id="rId19"/>
    <p:sldId id="324" r:id="rId20"/>
    <p:sldId id="271" r:id="rId21"/>
    <p:sldId id="272" r:id="rId22"/>
    <p:sldId id="273" r:id="rId23"/>
    <p:sldId id="2636" r:id="rId24"/>
    <p:sldId id="300" r:id="rId25"/>
    <p:sldId id="274" r:id="rId26"/>
    <p:sldId id="280" r:id="rId27"/>
    <p:sldId id="306" r:id="rId28"/>
    <p:sldId id="329" r:id="rId29"/>
    <p:sldId id="345" r:id="rId30"/>
    <p:sldId id="346" r:id="rId31"/>
    <p:sldId id="326" r:id="rId32"/>
    <p:sldId id="337" r:id="rId33"/>
    <p:sldId id="343" r:id="rId34"/>
    <p:sldId id="281" r:id="rId35"/>
    <p:sldId id="282" r:id="rId36"/>
    <p:sldId id="283" r:id="rId37"/>
    <p:sldId id="284" r:id="rId38"/>
    <p:sldId id="294" r:id="rId39"/>
    <p:sldId id="347" r:id="rId40"/>
    <p:sldId id="348" r:id="rId41"/>
    <p:sldId id="293" r:id="rId42"/>
    <p:sldId id="309" r:id="rId43"/>
    <p:sldId id="310" r:id="rId44"/>
    <p:sldId id="295" r:id="rId45"/>
    <p:sldId id="2645" r:id="rId46"/>
    <p:sldId id="2644" r:id="rId47"/>
    <p:sldId id="2643" r:id="rId48"/>
    <p:sldId id="2640" r:id="rId49"/>
    <p:sldId id="2641" r:id="rId50"/>
    <p:sldId id="2642" r:id="rId51"/>
    <p:sldId id="315" r:id="rId52"/>
    <p:sldId id="316" r:id="rId53"/>
    <p:sldId id="317" r:id="rId54"/>
    <p:sldId id="2584" r:id="rId55"/>
    <p:sldId id="2585" r:id="rId56"/>
    <p:sldId id="2612" r:id="rId57"/>
    <p:sldId id="2614" r:id="rId58"/>
    <p:sldId id="2646" r:id="rId59"/>
    <p:sldId id="2627" r:id="rId60"/>
    <p:sldId id="2623" r:id="rId61"/>
    <p:sldId id="2621" r:id="rId62"/>
    <p:sldId id="2622" r:id="rId63"/>
    <p:sldId id="291" r:id="rId64"/>
    <p:sldId id="298" r:id="rId6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53667" autoAdjust="0"/>
  </p:normalViewPr>
  <p:slideViewPr>
    <p:cSldViewPr snapToGrid="0">
      <p:cViewPr varScale="1">
        <p:scale>
          <a:sx n="59" d="100"/>
          <a:sy n="59" d="100"/>
        </p:scale>
        <p:origin x="25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Manley" userId="06f94064-f2e5-40a9-a97b-d44accdbf042" providerId="ADAL" clId="{20D11708-6027-4D05-9A75-CA0346A926D9}"/>
    <pc:docChg chg="modSld">
      <pc:chgData name="Beth Manley" userId="06f94064-f2e5-40a9-a97b-d44accdbf042" providerId="ADAL" clId="{20D11708-6027-4D05-9A75-CA0346A926D9}" dt="2026-09-09T17:51:07.417" v="74" actId="20577"/>
      <pc:docMkLst>
        <pc:docMk/>
      </pc:docMkLst>
      <pc:sldChg chg="modNotesTx">
        <pc:chgData name="Beth Manley" userId="06f94064-f2e5-40a9-a97b-d44accdbf042" providerId="ADAL" clId="{20D11708-6027-4D05-9A75-CA0346A926D9}" dt="2026-09-09T17:47:53.531" v="0" actId="20577"/>
        <pc:sldMkLst>
          <pc:docMk/>
          <pc:sldMk cId="3142422240" sldId="256"/>
        </pc:sldMkLst>
      </pc:sldChg>
      <pc:sldChg chg="modNotesTx">
        <pc:chgData name="Beth Manley" userId="06f94064-f2e5-40a9-a97b-d44accdbf042" providerId="ADAL" clId="{20D11708-6027-4D05-9A75-CA0346A926D9}" dt="2026-09-09T17:47:55.258" v="1" actId="20577"/>
        <pc:sldMkLst>
          <pc:docMk/>
          <pc:sldMk cId="2998155250" sldId="257"/>
        </pc:sldMkLst>
      </pc:sldChg>
      <pc:sldChg chg="modNotesTx">
        <pc:chgData name="Beth Manley" userId="06f94064-f2e5-40a9-a97b-d44accdbf042" providerId="ADAL" clId="{20D11708-6027-4D05-9A75-CA0346A926D9}" dt="2026-09-09T17:48:05.457" v="6" actId="20577"/>
        <pc:sldMkLst>
          <pc:docMk/>
          <pc:sldMk cId="1312895069" sldId="258"/>
        </pc:sldMkLst>
      </pc:sldChg>
      <pc:sldChg chg="modNotesTx">
        <pc:chgData name="Beth Manley" userId="06f94064-f2e5-40a9-a97b-d44accdbf042" providerId="ADAL" clId="{20D11708-6027-4D05-9A75-CA0346A926D9}" dt="2026-09-09T17:48:10.556" v="8" actId="20577"/>
        <pc:sldMkLst>
          <pc:docMk/>
          <pc:sldMk cId="3261466887" sldId="259"/>
        </pc:sldMkLst>
      </pc:sldChg>
      <pc:sldChg chg="modNotesTx">
        <pc:chgData name="Beth Manley" userId="06f94064-f2e5-40a9-a97b-d44accdbf042" providerId="ADAL" clId="{20D11708-6027-4D05-9A75-CA0346A926D9}" dt="2026-09-09T17:48:14.034" v="9" actId="20577"/>
        <pc:sldMkLst>
          <pc:docMk/>
          <pc:sldMk cId="558569952" sldId="261"/>
        </pc:sldMkLst>
      </pc:sldChg>
      <pc:sldChg chg="modNotesTx">
        <pc:chgData name="Beth Manley" userId="06f94064-f2e5-40a9-a97b-d44accdbf042" providerId="ADAL" clId="{20D11708-6027-4D05-9A75-CA0346A926D9}" dt="2026-09-09T17:48:22.526" v="12" actId="20577"/>
        <pc:sldMkLst>
          <pc:docMk/>
          <pc:sldMk cId="4106106408" sldId="262"/>
        </pc:sldMkLst>
      </pc:sldChg>
      <pc:sldChg chg="modNotesTx">
        <pc:chgData name="Beth Manley" userId="06f94064-f2e5-40a9-a97b-d44accdbf042" providerId="ADAL" clId="{20D11708-6027-4D05-9A75-CA0346A926D9}" dt="2026-09-09T17:48:16.977" v="10" actId="20577"/>
        <pc:sldMkLst>
          <pc:docMk/>
          <pc:sldMk cId="1574373148" sldId="267"/>
        </pc:sldMkLst>
      </pc:sldChg>
      <pc:sldChg chg="modNotesTx">
        <pc:chgData name="Beth Manley" userId="06f94064-f2e5-40a9-a97b-d44accdbf042" providerId="ADAL" clId="{20D11708-6027-4D05-9A75-CA0346A926D9}" dt="2026-09-09T17:48:19.775" v="11" actId="20577"/>
        <pc:sldMkLst>
          <pc:docMk/>
          <pc:sldMk cId="923060248" sldId="269"/>
        </pc:sldMkLst>
      </pc:sldChg>
      <pc:sldChg chg="modNotesTx">
        <pc:chgData name="Beth Manley" userId="06f94064-f2e5-40a9-a97b-d44accdbf042" providerId="ADAL" clId="{20D11708-6027-4D05-9A75-CA0346A926D9}" dt="2026-09-09T17:48:46.628" v="23" actId="20577"/>
        <pc:sldMkLst>
          <pc:docMk/>
          <pc:sldMk cId="1578256277" sldId="271"/>
        </pc:sldMkLst>
      </pc:sldChg>
      <pc:sldChg chg="modNotesTx">
        <pc:chgData name="Beth Manley" userId="06f94064-f2e5-40a9-a97b-d44accdbf042" providerId="ADAL" clId="{20D11708-6027-4D05-9A75-CA0346A926D9}" dt="2026-09-09T17:48:48.073" v="24" actId="20577"/>
        <pc:sldMkLst>
          <pc:docMk/>
          <pc:sldMk cId="3513009888" sldId="272"/>
        </pc:sldMkLst>
      </pc:sldChg>
      <pc:sldChg chg="modNotesTx">
        <pc:chgData name="Beth Manley" userId="06f94064-f2e5-40a9-a97b-d44accdbf042" providerId="ADAL" clId="{20D11708-6027-4D05-9A75-CA0346A926D9}" dt="2026-09-09T17:48:50.999" v="25" actId="20577"/>
        <pc:sldMkLst>
          <pc:docMk/>
          <pc:sldMk cId="2184098007" sldId="273"/>
        </pc:sldMkLst>
      </pc:sldChg>
      <pc:sldChg chg="modNotesTx">
        <pc:chgData name="Beth Manley" userId="06f94064-f2e5-40a9-a97b-d44accdbf042" providerId="ADAL" clId="{20D11708-6027-4D05-9A75-CA0346A926D9}" dt="2026-09-09T17:48:56.625" v="28" actId="20577"/>
        <pc:sldMkLst>
          <pc:docMk/>
          <pc:sldMk cId="3345500858" sldId="274"/>
        </pc:sldMkLst>
      </pc:sldChg>
      <pc:sldChg chg="modNotesTx">
        <pc:chgData name="Beth Manley" userId="06f94064-f2e5-40a9-a97b-d44accdbf042" providerId="ADAL" clId="{20D11708-6027-4D05-9A75-CA0346A926D9}" dt="2026-09-09T17:48:58.383" v="29" actId="20577"/>
        <pc:sldMkLst>
          <pc:docMk/>
          <pc:sldMk cId="1543562420" sldId="280"/>
        </pc:sldMkLst>
      </pc:sldChg>
      <pc:sldChg chg="modNotesTx">
        <pc:chgData name="Beth Manley" userId="06f94064-f2e5-40a9-a97b-d44accdbf042" providerId="ADAL" clId="{20D11708-6027-4D05-9A75-CA0346A926D9}" dt="2026-09-09T17:49:20.256" v="37" actId="20577"/>
        <pc:sldMkLst>
          <pc:docMk/>
          <pc:sldMk cId="2067307088" sldId="281"/>
        </pc:sldMkLst>
      </pc:sldChg>
      <pc:sldChg chg="modNotesTx">
        <pc:chgData name="Beth Manley" userId="06f94064-f2e5-40a9-a97b-d44accdbf042" providerId="ADAL" clId="{20D11708-6027-4D05-9A75-CA0346A926D9}" dt="2026-09-09T17:49:22.479" v="38" actId="20577"/>
        <pc:sldMkLst>
          <pc:docMk/>
          <pc:sldMk cId="4087705363" sldId="282"/>
        </pc:sldMkLst>
      </pc:sldChg>
      <pc:sldChg chg="modNotesTx">
        <pc:chgData name="Beth Manley" userId="06f94064-f2e5-40a9-a97b-d44accdbf042" providerId="ADAL" clId="{20D11708-6027-4D05-9A75-CA0346A926D9}" dt="2026-09-09T17:49:25.325" v="39" actId="20577"/>
        <pc:sldMkLst>
          <pc:docMk/>
          <pc:sldMk cId="2286749670" sldId="283"/>
        </pc:sldMkLst>
      </pc:sldChg>
      <pc:sldChg chg="modNotesTx">
        <pc:chgData name="Beth Manley" userId="06f94064-f2e5-40a9-a97b-d44accdbf042" providerId="ADAL" clId="{20D11708-6027-4D05-9A75-CA0346A926D9}" dt="2026-09-09T17:49:27.546" v="40" actId="20577"/>
        <pc:sldMkLst>
          <pc:docMk/>
          <pc:sldMk cId="2480716692" sldId="284"/>
        </pc:sldMkLst>
      </pc:sldChg>
      <pc:sldChg chg="modNotesTx">
        <pc:chgData name="Beth Manley" userId="06f94064-f2e5-40a9-a97b-d44accdbf042" providerId="ADAL" clId="{20D11708-6027-4D05-9A75-CA0346A926D9}" dt="2026-09-09T17:48:36.094" v="18" actId="20577"/>
        <pc:sldMkLst>
          <pc:docMk/>
          <pc:sldMk cId="3577831903" sldId="292"/>
        </pc:sldMkLst>
      </pc:sldChg>
      <pc:sldChg chg="modNotesTx">
        <pc:chgData name="Beth Manley" userId="06f94064-f2e5-40a9-a97b-d44accdbf042" providerId="ADAL" clId="{20D11708-6027-4D05-9A75-CA0346A926D9}" dt="2026-09-09T17:49:38.016" v="44" actId="20577"/>
        <pc:sldMkLst>
          <pc:docMk/>
          <pc:sldMk cId="3429043983" sldId="293"/>
        </pc:sldMkLst>
      </pc:sldChg>
      <pc:sldChg chg="modNotesTx">
        <pc:chgData name="Beth Manley" userId="06f94064-f2e5-40a9-a97b-d44accdbf042" providerId="ADAL" clId="{20D11708-6027-4D05-9A75-CA0346A926D9}" dt="2026-09-09T17:49:31.531" v="41" actId="20577"/>
        <pc:sldMkLst>
          <pc:docMk/>
          <pc:sldMk cId="1578675397" sldId="294"/>
        </pc:sldMkLst>
      </pc:sldChg>
      <pc:sldChg chg="modNotesTx">
        <pc:chgData name="Beth Manley" userId="06f94064-f2e5-40a9-a97b-d44accdbf042" providerId="ADAL" clId="{20D11708-6027-4D05-9A75-CA0346A926D9}" dt="2026-09-09T17:49:45.102" v="47" actId="20577"/>
        <pc:sldMkLst>
          <pc:docMk/>
          <pc:sldMk cId="2388221074" sldId="295"/>
        </pc:sldMkLst>
      </pc:sldChg>
      <pc:sldChg chg="modNotesTx">
        <pc:chgData name="Beth Manley" userId="06f94064-f2e5-40a9-a97b-d44accdbf042" providerId="ADAL" clId="{20D11708-6027-4D05-9A75-CA0346A926D9}" dt="2026-09-09T17:50:34.741" v="71" actId="20577"/>
        <pc:sldMkLst>
          <pc:docMk/>
          <pc:sldMk cId="172918267" sldId="298"/>
        </pc:sldMkLst>
      </pc:sldChg>
      <pc:sldChg chg="modNotesTx">
        <pc:chgData name="Beth Manley" userId="06f94064-f2e5-40a9-a97b-d44accdbf042" providerId="ADAL" clId="{20D11708-6027-4D05-9A75-CA0346A926D9}" dt="2026-09-09T17:48:54.739" v="27" actId="20577"/>
        <pc:sldMkLst>
          <pc:docMk/>
          <pc:sldMk cId="997763855" sldId="300"/>
        </pc:sldMkLst>
      </pc:sldChg>
      <pc:sldChg chg="modNotesTx">
        <pc:chgData name="Beth Manley" userId="06f94064-f2e5-40a9-a97b-d44accdbf042" providerId="ADAL" clId="{20D11708-6027-4D05-9A75-CA0346A926D9}" dt="2026-09-09T17:48:26.703" v="14" actId="20577"/>
        <pc:sldMkLst>
          <pc:docMk/>
          <pc:sldMk cId="264979148" sldId="302"/>
        </pc:sldMkLst>
      </pc:sldChg>
      <pc:sldChg chg="modNotesTx">
        <pc:chgData name="Beth Manley" userId="06f94064-f2e5-40a9-a97b-d44accdbf042" providerId="ADAL" clId="{20D11708-6027-4D05-9A75-CA0346A926D9}" dt="2026-09-09T17:49:00.663" v="30" actId="20577"/>
        <pc:sldMkLst>
          <pc:docMk/>
          <pc:sldMk cId="1638729469" sldId="306"/>
        </pc:sldMkLst>
      </pc:sldChg>
      <pc:sldChg chg="modNotesTx">
        <pc:chgData name="Beth Manley" userId="06f94064-f2e5-40a9-a97b-d44accdbf042" providerId="ADAL" clId="{20D11708-6027-4D05-9A75-CA0346A926D9}" dt="2026-09-09T17:49:40.389" v="45" actId="20577"/>
        <pc:sldMkLst>
          <pc:docMk/>
          <pc:sldMk cId="97490185" sldId="309"/>
        </pc:sldMkLst>
      </pc:sldChg>
      <pc:sldChg chg="modNotesTx">
        <pc:chgData name="Beth Manley" userId="06f94064-f2e5-40a9-a97b-d44accdbf042" providerId="ADAL" clId="{20D11708-6027-4D05-9A75-CA0346A926D9}" dt="2026-09-09T17:49:42.433" v="46" actId="20577"/>
        <pc:sldMkLst>
          <pc:docMk/>
          <pc:sldMk cId="1453615019" sldId="310"/>
        </pc:sldMkLst>
      </pc:sldChg>
      <pc:sldChg chg="modNotesTx">
        <pc:chgData name="Beth Manley" userId="06f94064-f2e5-40a9-a97b-d44accdbf042" providerId="ADAL" clId="{20D11708-6027-4D05-9A75-CA0346A926D9}" dt="2026-09-09T17:50:05.885" v="56" actId="20577"/>
        <pc:sldMkLst>
          <pc:docMk/>
          <pc:sldMk cId="4139013246" sldId="315"/>
        </pc:sldMkLst>
      </pc:sldChg>
      <pc:sldChg chg="modNotesTx">
        <pc:chgData name="Beth Manley" userId="06f94064-f2e5-40a9-a97b-d44accdbf042" providerId="ADAL" clId="{20D11708-6027-4D05-9A75-CA0346A926D9}" dt="2026-09-09T17:50:07.496" v="57" actId="20577"/>
        <pc:sldMkLst>
          <pc:docMk/>
          <pc:sldMk cId="520568883" sldId="316"/>
        </pc:sldMkLst>
      </pc:sldChg>
      <pc:sldChg chg="modNotesTx">
        <pc:chgData name="Beth Manley" userId="06f94064-f2e5-40a9-a97b-d44accdbf042" providerId="ADAL" clId="{20D11708-6027-4D05-9A75-CA0346A926D9}" dt="2026-09-09T17:50:10.228" v="59" actId="20577"/>
        <pc:sldMkLst>
          <pc:docMk/>
          <pc:sldMk cId="12492962" sldId="317"/>
        </pc:sldMkLst>
      </pc:sldChg>
      <pc:sldChg chg="modNotesTx">
        <pc:chgData name="Beth Manley" userId="06f94064-f2e5-40a9-a97b-d44accdbf042" providerId="ADAL" clId="{20D11708-6027-4D05-9A75-CA0346A926D9}" dt="2026-09-09T17:48:29.290" v="15" actId="20577"/>
        <pc:sldMkLst>
          <pc:docMk/>
          <pc:sldMk cId="615026918" sldId="318"/>
        </pc:sldMkLst>
      </pc:sldChg>
      <pc:sldChg chg="modNotesTx">
        <pc:chgData name="Beth Manley" userId="06f94064-f2e5-40a9-a97b-d44accdbf042" providerId="ADAL" clId="{20D11708-6027-4D05-9A75-CA0346A926D9}" dt="2026-09-09T17:48:34.068" v="17" actId="20577"/>
        <pc:sldMkLst>
          <pc:docMk/>
          <pc:sldMk cId="2833268968" sldId="320"/>
        </pc:sldMkLst>
      </pc:sldChg>
      <pc:sldChg chg="modNotesTx">
        <pc:chgData name="Beth Manley" userId="06f94064-f2e5-40a9-a97b-d44accdbf042" providerId="ADAL" clId="{20D11708-6027-4D05-9A75-CA0346A926D9}" dt="2026-09-09T17:48:42.993" v="21" actId="20577"/>
        <pc:sldMkLst>
          <pc:docMk/>
          <pc:sldMk cId="845450080" sldId="323"/>
        </pc:sldMkLst>
      </pc:sldChg>
      <pc:sldChg chg="modNotesTx">
        <pc:chgData name="Beth Manley" userId="06f94064-f2e5-40a9-a97b-d44accdbf042" providerId="ADAL" clId="{20D11708-6027-4D05-9A75-CA0346A926D9}" dt="2026-09-09T17:48:45.055" v="22" actId="20577"/>
        <pc:sldMkLst>
          <pc:docMk/>
          <pc:sldMk cId="1219652976" sldId="324"/>
        </pc:sldMkLst>
      </pc:sldChg>
      <pc:sldChg chg="modNotesTx">
        <pc:chgData name="Beth Manley" userId="06f94064-f2e5-40a9-a97b-d44accdbf042" providerId="ADAL" clId="{20D11708-6027-4D05-9A75-CA0346A926D9}" dt="2026-09-09T17:49:13.235" v="34" actId="20577"/>
        <pc:sldMkLst>
          <pc:docMk/>
          <pc:sldMk cId="3007268781" sldId="326"/>
        </pc:sldMkLst>
      </pc:sldChg>
      <pc:sldChg chg="modNotesTx">
        <pc:chgData name="Beth Manley" userId="06f94064-f2e5-40a9-a97b-d44accdbf042" providerId="ADAL" clId="{20D11708-6027-4D05-9A75-CA0346A926D9}" dt="2026-09-09T17:49:02.501" v="31" actId="20577"/>
        <pc:sldMkLst>
          <pc:docMk/>
          <pc:sldMk cId="4092315959" sldId="329"/>
        </pc:sldMkLst>
      </pc:sldChg>
      <pc:sldChg chg="modNotesTx">
        <pc:chgData name="Beth Manley" userId="06f94064-f2e5-40a9-a97b-d44accdbf042" providerId="ADAL" clId="{20D11708-6027-4D05-9A75-CA0346A926D9}" dt="2026-09-09T17:49:17.077" v="35" actId="20577"/>
        <pc:sldMkLst>
          <pc:docMk/>
          <pc:sldMk cId="3746406383" sldId="337"/>
        </pc:sldMkLst>
      </pc:sldChg>
      <pc:sldChg chg="modNotesTx">
        <pc:chgData name="Beth Manley" userId="06f94064-f2e5-40a9-a97b-d44accdbf042" providerId="ADAL" clId="{20D11708-6027-4D05-9A75-CA0346A926D9}" dt="2026-09-09T17:48:25.113" v="13" actId="20577"/>
        <pc:sldMkLst>
          <pc:docMk/>
          <pc:sldMk cId="367699177" sldId="341"/>
        </pc:sldMkLst>
      </pc:sldChg>
      <pc:sldChg chg="modNotesTx">
        <pc:chgData name="Beth Manley" userId="06f94064-f2e5-40a9-a97b-d44accdbf042" providerId="ADAL" clId="{20D11708-6027-4D05-9A75-CA0346A926D9}" dt="2026-09-09T17:48:31.665" v="16" actId="20577"/>
        <pc:sldMkLst>
          <pc:docMk/>
          <pc:sldMk cId="1554045419" sldId="342"/>
        </pc:sldMkLst>
      </pc:sldChg>
      <pc:sldChg chg="modNotesTx">
        <pc:chgData name="Beth Manley" userId="06f94064-f2e5-40a9-a97b-d44accdbf042" providerId="ADAL" clId="{20D11708-6027-4D05-9A75-CA0346A926D9}" dt="2026-09-09T17:49:18.873" v="36" actId="20577"/>
        <pc:sldMkLst>
          <pc:docMk/>
          <pc:sldMk cId="2733542202" sldId="343"/>
        </pc:sldMkLst>
      </pc:sldChg>
      <pc:sldChg chg="modNotesTx">
        <pc:chgData name="Beth Manley" userId="06f94064-f2e5-40a9-a97b-d44accdbf042" providerId="ADAL" clId="{20D11708-6027-4D05-9A75-CA0346A926D9}" dt="2026-09-09T17:49:07.102" v="32" actId="20577"/>
        <pc:sldMkLst>
          <pc:docMk/>
          <pc:sldMk cId="4179129803" sldId="345"/>
        </pc:sldMkLst>
      </pc:sldChg>
      <pc:sldChg chg="modNotesTx">
        <pc:chgData name="Beth Manley" userId="06f94064-f2e5-40a9-a97b-d44accdbf042" providerId="ADAL" clId="{20D11708-6027-4D05-9A75-CA0346A926D9}" dt="2026-09-09T17:49:09.866" v="33" actId="20577"/>
        <pc:sldMkLst>
          <pc:docMk/>
          <pc:sldMk cId="1034746138" sldId="346"/>
        </pc:sldMkLst>
      </pc:sldChg>
      <pc:sldChg chg="modNotesTx">
        <pc:chgData name="Beth Manley" userId="06f94064-f2e5-40a9-a97b-d44accdbf042" providerId="ADAL" clId="{20D11708-6027-4D05-9A75-CA0346A926D9}" dt="2026-09-09T17:49:33.113" v="42" actId="20577"/>
        <pc:sldMkLst>
          <pc:docMk/>
          <pc:sldMk cId="2231078636" sldId="347"/>
        </pc:sldMkLst>
      </pc:sldChg>
      <pc:sldChg chg="modNotesTx">
        <pc:chgData name="Beth Manley" userId="06f94064-f2e5-40a9-a97b-d44accdbf042" providerId="ADAL" clId="{20D11708-6027-4D05-9A75-CA0346A926D9}" dt="2026-09-09T17:51:07.417" v="74" actId="20577"/>
        <pc:sldMkLst>
          <pc:docMk/>
          <pc:sldMk cId="615132000" sldId="348"/>
        </pc:sldMkLst>
      </pc:sldChg>
      <pc:sldChg chg="modNotesTx">
        <pc:chgData name="Beth Manley" userId="06f94064-f2e5-40a9-a97b-d44accdbf042" providerId="ADAL" clId="{20D11708-6027-4D05-9A75-CA0346A926D9}" dt="2026-09-09T17:47:58.063" v="2" actId="20577"/>
        <pc:sldMkLst>
          <pc:docMk/>
          <pc:sldMk cId="377927391" sldId="354"/>
        </pc:sldMkLst>
      </pc:sldChg>
      <pc:sldChg chg="modNotesTx">
        <pc:chgData name="Beth Manley" userId="06f94064-f2e5-40a9-a97b-d44accdbf042" providerId="ADAL" clId="{20D11708-6027-4D05-9A75-CA0346A926D9}" dt="2026-09-09T17:48:03.369" v="5" actId="20577"/>
        <pc:sldMkLst>
          <pc:docMk/>
          <pc:sldMk cId="2465661749" sldId="355"/>
        </pc:sldMkLst>
      </pc:sldChg>
      <pc:sldChg chg="modNotesTx">
        <pc:chgData name="Beth Manley" userId="06f94064-f2e5-40a9-a97b-d44accdbf042" providerId="ADAL" clId="{20D11708-6027-4D05-9A75-CA0346A926D9}" dt="2026-09-09T17:50:11.986" v="60" actId="20577"/>
        <pc:sldMkLst>
          <pc:docMk/>
          <pc:sldMk cId="3611640626" sldId="2584"/>
        </pc:sldMkLst>
      </pc:sldChg>
      <pc:sldChg chg="modNotesTx">
        <pc:chgData name="Beth Manley" userId="06f94064-f2e5-40a9-a97b-d44accdbf042" providerId="ADAL" clId="{20D11708-6027-4D05-9A75-CA0346A926D9}" dt="2026-09-09T17:50:14.301" v="61" actId="20577"/>
        <pc:sldMkLst>
          <pc:docMk/>
          <pc:sldMk cId="2208993499" sldId="2585"/>
        </pc:sldMkLst>
      </pc:sldChg>
      <pc:sldChg chg="modNotesTx">
        <pc:chgData name="Beth Manley" userId="06f94064-f2e5-40a9-a97b-d44accdbf042" providerId="ADAL" clId="{20D11708-6027-4D05-9A75-CA0346A926D9}" dt="2026-09-09T17:50:18.271" v="64" actId="20577"/>
        <pc:sldMkLst>
          <pc:docMk/>
          <pc:sldMk cId="2634767084" sldId="2612"/>
        </pc:sldMkLst>
      </pc:sldChg>
      <pc:sldChg chg="modNotesTx">
        <pc:chgData name="Beth Manley" userId="06f94064-f2e5-40a9-a97b-d44accdbf042" providerId="ADAL" clId="{20D11708-6027-4D05-9A75-CA0346A926D9}" dt="2026-09-09T17:50:19.907" v="65" actId="20577"/>
        <pc:sldMkLst>
          <pc:docMk/>
          <pc:sldMk cId="538717123" sldId="2614"/>
        </pc:sldMkLst>
      </pc:sldChg>
      <pc:sldChg chg="modNotesTx">
        <pc:chgData name="Beth Manley" userId="06f94064-f2e5-40a9-a97b-d44accdbf042" providerId="ADAL" clId="{20D11708-6027-4D05-9A75-CA0346A926D9}" dt="2026-09-09T17:50:29.222" v="69" actId="20577"/>
        <pc:sldMkLst>
          <pc:docMk/>
          <pc:sldMk cId="435785086" sldId="2621"/>
        </pc:sldMkLst>
      </pc:sldChg>
      <pc:sldChg chg="modNotesTx">
        <pc:chgData name="Beth Manley" userId="06f94064-f2e5-40a9-a97b-d44accdbf042" providerId="ADAL" clId="{20D11708-6027-4D05-9A75-CA0346A926D9}" dt="2026-09-09T17:50:31.083" v="70" actId="20577"/>
        <pc:sldMkLst>
          <pc:docMk/>
          <pc:sldMk cId="3205552709" sldId="2622"/>
        </pc:sldMkLst>
      </pc:sldChg>
      <pc:sldChg chg="modNotesTx">
        <pc:chgData name="Beth Manley" userId="06f94064-f2e5-40a9-a97b-d44accdbf042" providerId="ADAL" clId="{20D11708-6027-4D05-9A75-CA0346A926D9}" dt="2026-09-09T17:50:25.958" v="68" actId="20577"/>
        <pc:sldMkLst>
          <pc:docMk/>
          <pc:sldMk cId="1819133429" sldId="2623"/>
        </pc:sldMkLst>
      </pc:sldChg>
      <pc:sldChg chg="modNotesTx">
        <pc:chgData name="Beth Manley" userId="06f94064-f2e5-40a9-a97b-d44accdbf042" providerId="ADAL" clId="{20D11708-6027-4D05-9A75-CA0346A926D9}" dt="2026-09-09T17:50:24.118" v="67" actId="20577"/>
        <pc:sldMkLst>
          <pc:docMk/>
          <pc:sldMk cId="1422578797" sldId="2627"/>
        </pc:sldMkLst>
      </pc:sldChg>
      <pc:sldChg chg="modNotesTx">
        <pc:chgData name="Beth Manley" userId="06f94064-f2e5-40a9-a97b-d44accdbf042" providerId="ADAL" clId="{20D11708-6027-4D05-9A75-CA0346A926D9}" dt="2026-09-09T17:48:52.594" v="26" actId="20577"/>
        <pc:sldMkLst>
          <pc:docMk/>
          <pc:sldMk cId="295511927" sldId="2636"/>
        </pc:sldMkLst>
      </pc:sldChg>
      <pc:sldChg chg="modNotesTx">
        <pc:chgData name="Beth Manley" userId="06f94064-f2e5-40a9-a97b-d44accdbf042" providerId="ADAL" clId="{20D11708-6027-4D05-9A75-CA0346A926D9}" dt="2026-09-09T17:48:08.065" v="7" actId="20577"/>
        <pc:sldMkLst>
          <pc:docMk/>
          <pc:sldMk cId="211350201" sldId="2637"/>
        </pc:sldMkLst>
      </pc:sldChg>
      <pc:sldChg chg="modNotesTx">
        <pc:chgData name="Beth Manley" userId="06f94064-f2e5-40a9-a97b-d44accdbf042" providerId="ADAL" clId="{20D11708-6027-4D05-9A75-CA0346A926D9}" dt="2026-09-09T17:49:57.640" v="51" actId="20577"/>
        <pc:sldMkLst>
          <pc:docMk/>
          <pc:sldMk cId="1078107690" sldId="2640"/>
        </pc:sldMkLst>
      </pc:sldChg>
      <pc:sldChg chg="modNotesTx">
        <pc:chgData name="Beth Manley" userId="06f94064-f2e5-40a9-a97b-d44accdbf042" providerId="ADAL" clId="{20D11708-6027-4D05-9A75-CA0346A926D9}" dt="2026-09-09T17:49:59.081" v="52" actId="20577"/>
        <pc:sldMkLst>
          <pc:docMk/>
          <pc:sldMk cId="795496598" sldId="2641"/>
        </pc:sldMkLst>
      </pc:sldChg>
      <pc:sldChg chg="modNotesTx">
        <pc:chgData name="Beth Manley" userId="06f94064-f2e5-40a9-a97b-d44accdbf042" providerId="ADAL" clId="{20D11708-6027-4D05-9A75-CA0346A926D9}" dt="2026-09-09T17:50:01.213" v="53" actId="20577"/>
        <pc:sldMkLst>
          <pc:docMk/>
          <pc:sldMk cId="3762960846" sldId="2642"/>
        </pc:sldMkLst>
      </pc:sldChg>
      <pc:sldChg chg="modNotesTx">
        <pc:chgData name="Beth Manley" userId="06f94064-f2e5-40a9-a97b-d44accdbf042" providerId="ADAL" clId="{20D11708-6027-4D05-9A75-CA0346A926D9}" dt="2026-09-09T17:51:00.288" v="73" actId="20577"/>
        <pc:sldMkLst>
          <pc:docMk/>
          <pc:sldMk cId="3178958744" sldId="2643"/>
        </pc:sldMkLst>
      </pc:sldChg>
      <pc:sldChg chg="modNotesTx">
        <pc:chgData name="Beth Manley" userId="06f94064-f2e5-40a9-a97b-d44accdbf042" providerId="ADAL" clId="{20D11708-6027-4D05-9A75-CA0346A926D9}" dt="2026-09-09T17:49:50.982" v="49" actId="20577"/>
        <pc:sldMkLst>
          <pc:docMk/>
          <pc:sldMk cId="354082940" sldId="2644"/>
        </pc:sldMkLst>
      </pc:sldChg>
      <pc:sldChg chg="modNotesTx">
        <pc:chgData name="Beth Manley" userId="06f94064-f2e5-40a9-a97b-d44accdbf042" providerId="ADAL" clId="{20D11708-6027-4D05-9A75-CA0346A926D9}" dt="2026-09-09T17:49:47.553" v="48" actId="20577"/>
        <pc:sldMkLst>
          <pc:docMk/>
          <pc:sldMk cId="1815578442" sldId="2645"/>
        </pc:sldMkLst>
      </pc:sldChg>
      <pc:sldChg chg="modNotesTx">
        <pc:chgData name="Beth Manley" userId="06f94064-f2e5-40a9-a97b-d44accdbf042" providerId="ADAL" clId="{20D11708-6027-4D05-9A75-CA0346A926D9}" dt="2026-09-09T17:50:21.885" v="66" actId="20577"/>
        <pc:sldMkLst>
          <pc:docMk/>
          <pc:sldMk cId="1664780307" sldId="264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4F2232-5FC8-4AA9-B42F-619A82B59467}"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73A90DAC-1479-4912-A57C-EB83B4B5FE3F}">
      <dgm:prSet/>
      <dgm:spPr/>
      <dgm:t>
        <a:bodyPr/>
        <a:lstStyle/>
        <a:p>
          <a:r>
            <a:rPr lang="en-US" b="0" i="0"/>
            <a:t>Provide health services</a:t>
          </a:r>
          <a:endParaRPr lang="en-US"/>
        </a:p>
      </dgm:t>
    </dgm:pt>
    <dgm:pt modelId="{5E9CE76D-B545-4979-94A3-23F85B03EF4B}" type="parTrans" cxnId="{6262DBCF-1158-4FA0-8A41-60248C81BAAD}">
      <dgm:prSet/>
      <dgm:spPr/>
      <dgm:t>
        <a:bodyPr/>
        <a:lstStyle/>
        <a:p>
          <a:endParaRPr lang="en-US"/>
        </a:p>
      </dgm:t>
    </dgm:pt>
    <dgm:pt modelId="{FCBA0DD1-2BF0-46E6-9588-A219097BA7C4}" type="sibTrans" cxnId="{6262DBCF-1158-4FA0-8A41-60248C81BAAD}">
      <dgm:prSet/>
      <dgm:spPr/>
      <dgm:t>
        <a:bodyPr/>
        <a:lstStyle/>
        <a:p>
          <a:endParaRPr lang="en-US"/>
        </a:p>
      </dgm:t>
    </dgm:pt>
    <dgm:pt modelId="{5BDC3D29-BB00-4AB5-8239-9D90A4ED78D6}">
      <dgm:prSet/>
      <dgm:spPr/>
      <dgm:t>
        <a:bodyPr/>
        <a:lstStyle/>
        <a:p>
          <a:r>
            <a:rPr lang="en-US" b="0" i="0" dirty="0"/>
            <a:t>Case management</a:t>
          </a:r>
          <a:endParaRPr lang="en-US" dirty="0"/>
        </a:p>
      </dgm:t>
    </dgm:pt>
    <dgm:pt modelId="{09CBAECA-D4F7-451C-8C2C-6D71D1E9DD2C}" type="parTrans" cxnId="{2D897896-A49C-4259-91E7-94721618E5DE}">
      <dgm:prSet/>
      <dgm:spPr/>
      <dgm:t>
        <a:bodyPr/>
        <a:lstStyle/>
        <a:p>
          <a:endParaRPr lang="en-US"/>
        </a:p>
      </dgm:t>
    </dgm:pt>
    <dgm:pt modelId="{ACD740A2-B7A6-4F11-88CA-6FD0265F98F5}" type="sibTrans" cxnId="{2D897896-A49C-4259-91E7-94721618E5DE}">
      <dgm:prSet/>
      <dgm:spPr/>
      <dgm:t>
        <a:bodyPr/>
        <a:lstStyle/>
        <a:p>
          <a:endParaRPr lang="en-US"/>
        </a:p>
      </dgm:t>
    </dgm:pt>
    <dgm:pt modelId="{DCDB3907-8433-47BC-9134-450BF5A0E0E3}">
      <dgm:prSet/>
      <dgm:spPr/>
      <dgm:t>
        <a:bodyPr/>
        <a:lstStyle/>
        <a:p>
          <a:r>
            <a:rPr lang="en-US" b="0" i="0"/>
            <a:t>Ambulance </a:t>
          </a:r>
          <a:endParaRPr lang="en-US"/>
        </a:p>
      </dgm:t>
    </dgm:pt>
    <dgm:pt modelId="{44FA35C0-DD76-4CEF-9813-14F619D73978}" type="parTrans" cxnId="{A575639A-544A-4285-86E1-DB301B633DD1}">
      <dgm:prSet/>
      <dgm:spPr/>
      <dgm:t>
        <a:bodyPr/>
        <a:lstStyle/>
        <a:p>
          <a:endParaRPr lang="en-US"/>
        </a:p>
      </dgm:t>
    </dgm:pt>
    <dgm:pt modelId="{F3CEE7F0-EEEC-41B0-A07F-5C291490EEB0}" type="sibTrans" cxnId="{A575639A-544A-4285-86E1-DB301B633DD1}">
      <dgm:prSet/>
      <dgm:spPr/>
      <dgm:t>
        <a:bodyPr/>
        <a:lstStyle/>
        <a:p>
          <a:endParaRPr lang="en-US"/>
        </a:p>
      </dgm:t>
    </dgm:pt>
    <dgm:pt modelId="{132843B5-7649-486F-BA45-13972E659262}">
      <dgm:prSet/>
      <dgm:spPr/>
      <dgm:t>
        <a:bodyPr/>
        <a:lstStyle/>
        <a:p>
          <a:r>
            <a:rPr lang="en-US" b="0" i="0"/>
            <a:t>Public Health</a:t>
          </a:r>
          <a:endParaRPr lang="en-US"/>
        </a:p>
      </dgm:t>
    </dgm:pt>
    <dgm:pt modelId="{2E84E633-358C-432E-B906-623708564268}" type="parTrans" cxnId="{7019EA89-86CE-4B56-B7A8-07923C2724C4}">
      <dgm:prSet/>
      <dgm:spPr/>
      <dgm:t>
        <a:bodyPr/>
        <a:lstStyle/>
        <a:p>
          <a:endParaRPr lang="en-US"/>
        </a:p>
      </dgm:t>
    </dgm:pt>
    <dgm:pt modelId="{732C8F52-C8F2-4809-A8DA-D6D852B2164C}" type="sibTrans" cxnId="{7019EA89-86CE-4B56-B7A8-07923C2724C4}">
      <dgm:prSet/>
      <dgm:spPr/>
      <dgm:t>
        <a:bodyPr/>
        <a:lstStyle/>
        <a:p>
          <a:endParaRPr lang="en-US"/>
        </a:p>
      </dgm:t>
    </dgm:pt>
    <dgm:pt modelId="{61CB2D92-2D41-4316-AA44-63236B53B96B}">
      <dgm:prSet/>
      <dgm:spPr/>
      <dgm:t>
        <a:bodyPr/>
        <a:lstStyle/>
        <a:p>
          <a:r>
            <a:rPr lang="en-US" b="0" i="0"/>
            <a:t>Pay for services like an insurance company</a:t>
          </a:r>
          <a:endParaRPr lang="en-US"/>
        </a:p>
      </dgm:t>
    </dgm:pt>
    <dgm:pt modelId="{6F484DE1-6A23-4A15-918B-C0B88650B35E}" type="parTrans" cxnId="{2F68D683-FA2A-4344-9582-2486EE3E259D}">
      <dgm:prSet/>
      <dgm:spPr/>
      <dgm:t>
        <a:bodyPr/>
        <a:lstStyle/>
        <a:p>
          <a:endParaRPr lang="en-US"/>
        </a:p>
      </dgm:t>
    </dgm:pt>
    <dgm:pt modelId="{997B78B3-F87C-494A-A480-130ACCCBE097}" type="sibTrans" cxnId="{2F68D683-FA2A-4344-9582-2486EE3E259D}">
      <dgm:prSet/>
      <dgm:spPr/>
      <dgm:t>
        <a:bodyPr/>
        <a:lstStyle/>
        <a:p>
          <a:endParaRPr lang="en-US"/>
        </a:p>
      </dgm:t>
    </dgm:pt>
    <dgm:pt modelId="{1BE89F44-06E0-4A12-BDAE-960DEB5DD459}">
      <dgm:prSet/>
      <dgm:spPr/>
      <dgm:t>
        <a:bodyPr/>
        <a:lstStyle/>
        <a:p>
          <a:r>
            <a:rPr lang="en-US" b="0" i="0"/>
            <a:t>Self-funded health insurance programs</a:t>
          </a:r>
          <a:endParaRPr lang="en-US"/>
        </a:p>
      </dgm:t>
    </dgm:pt>
    <dgm:pt modelId="{B2D5648F-782B-440D-89E4-DB7612E1F31E}" type="parTrans" cxnId="{5FE408F3-DA0C-4A3E-AE67-425D7985BBBD}">
      <dgm:prSet/>
      <dgm:spPr/>
      <dgm:t>
        <a:bodyPr/>
        <a:lstStyle/>
        <a:p>
          <a:endParaRPr lang="en-US"/>
        </a:p>
      </dgm:t>
    </dgm:pt>
    <dgm:pt modelId="{7D5A0629-7F7E-4F67-99D9-AF0D427F3E50}" type="sibTrans" cxnId="{5FE408F3-DA0C-4A3E-AE67-425D7985BBBD}">
      <dgm:prSet/>
      <dgm:spPr/>
      <dgm:t>
        <a:bodyPr/>
        <a:lstStyle/>
        <a:p>
          <a:endParaRPr lang="en-US"/>
        </a:p>
      </dgm:t>
    </dgm:pt>
    <dgm:pt modelId="{E508A745-D369-44EC-B91B-17F83C6F3A09}">
      <dgm:prSet/>
      <dgm:spPr/>
      <dgm:t>
        <a:bodyPr/>
        <a:lstStyle/>
        <a:p>
          <a:r>
            <a:rPr lang="en-US" b="0" i="0"/>
            <a:t>General Assistance</a:t>
          </a:r>
          <a:endParaRPr lang="en-US"/>
        </a:p>
      </dgm:t>
    </dgm:pt>
    <dgm:pt modelId="{79C2FFC3-F5EA-42EF-AE51-153CC0EBD8C3}" type="parTrans" cxnId="{7718D7AA-9FEB-4057-A3A9-853B11EF8E2F}">
      <dgm:prSet/>
      <dgm:spPr/>
      <dgm:t>
        <a:bodyPr/>
        <a:lstStyle/>
        <a:p>
          <a:endParaRPr lang="en-US"/>
        </a:p>
      </dgm:t>
    </dgm:pt>
    <dgm:pt modelId="{D39DB731-016E-4FC1-A3DD-2D563C35320D}" type="sibTrans" cxnId="{7718D7AA-9FEB-4057-A3A9-853B11EF8E2F}">
      <dgm:prSet/>
      <dgm:spPr/>
      <dgm:t>
        <a:bodyPr/>
        <a:lstStyle/>
        <a:p>
          <a:endParaRPr lang="en-US"/>
        </a:p>
      </dgm:t>
    </dgm:pt>
    <dgm:pt modelId="{B4886E13-06F9-40D4-93EC-C8BE1F544538}">
      <dgm:prSet/>
      <dgm:spPr/>
      <dgm:t>
        <a:bodyPr/>
        <a:lstStyle/>
        <a:p>
          <a:r>
            <a:rPr lang="en-US" b="0" i="0"/>
            <a:t>Veteran Affairs </a:t>
          </a:r>
          <a:endParaRPr lang="en-US"/>
        </a:p>
      </dgm:t>
    </dgm:pt>
    <dgm:pt modelId="{E2E06ECD-BAE9-43E0-99FA-E65F4B16BF32}" type="parTrans" cxnId="{A7119A0F-2AA3-49FC-8E0A-4FDC865B4D06}">
      <dgm:prSet/>
      <dgm:spPr/>
      <dgm:t>
        <a:bodyPr/>
        <a:lstStyle/>
        <a:p>
          <a:endParaRPr lang="en-US"/>
        </a:p>
      </dgm:t>
    </dgm:pt>
    <dgm:pt modelId="{136371B6-383F-4BD2-9D7F-E7C73C7E81F2}" type="sibTrans" cxnId="{A7119A0F-2AA3-49FC-8E0A-4FDC865B4D06}">
      <dgm:prSet/>
      <dgm:spPr/>
      <dgm:t>
        <a:bodyPr/>
        <a:lstStyle/>
        <a:p>
          <a:endParaRPr lang="en-US"/>
        </a:p>
      </dgm:t>
    </dgm:pt>
    <dgm:pt modelId="{80986627-1C0D-411E-B2CC-301BB1238F74}">
      <dgm:prSet/>
      <dgm:spPr/>
      <dgm:t>
        <a:bodyPr/>
        <a:lstStyle/>
        <a:p>
          <a:r>
            <a:rPr lang="en-US" b="0" i="0"/>
            <a:t>Business associate</a:t>
          </a:r>
          <a:endParaRPr lang="en-US"/>
        </a:p>
      </dgm:t>
    </dgm:pt>
    <dgm:pt modelId="{999A86F7-6F2B-4009-B9B4-F2A2F10B9356}" type="parTrans" cxnId="{36434DE4-F4D9-49B9-AB88-4BA75AE1FCB9}">
      <dgm:prSet/>
      <dgm:spPr/>
      <dgm:t>
        <a:bodyPr/>
        <a:lstStyle/>
        <a:p>
          <a:endParaRPr lang="en-US"/>
        </a:p>
      </dgm:t>
    </dgm:pt>
    <dgm:pt modelId="{2FECD823-6327-45CE-B551-DBF189B2498A}" type="sibTrans" cxnId="{36434DE4-F4D9-49B9-AB88-4BA75AE1FCB9}">
      <dgm:prSet/>
      <dgm:spPr/>
      <dgm:t>
        <a:bodyPr/>
        <a:lstStyle/>
        <a:p>
          <a:endParaRPr lang="en-US"/>
        </a:p>
      </dgm:t>
    </dgm:pt>
    <dgm:pt modelId="{99BCA135-636B-474C-BA7F-A543249C9880}">
      <dgm:prSet/>
      <dgm:spPr/>
      <dgm:t>
        <a:bodyPr/>
        <a:lstStyle/>
        <a:p>
          <a:r>
            <a:rPr lang="en-US" b="0" i="0"/>
            <a:t>Auditor’s Office</a:t>
          </a:r>
          <a:endParaRPr lang="en-US"/>
        </a:p>
      </dgm:t>
    </dgm:pt>
    <dgm:pt modelId="{D198810D-CFFF-4ABD-82EB-9F5A33BCFF07}" type="parTrans" cxnId="{46A048CE-5AD0-46B6-B330-87C1DAD66DAF}">
      <dgm:prSet/>
      <dgm:spPr/>
      <dgm:t>
        <a:bodyPr/>
        <a:lstStyle/>
        <a:p>
          <a:endParaRPr lang="en-US"/>
        </a:p>
      </dgm:t>
    </dgm:pt>
    <dgm:pt modelId="{319BFB1C-655B-41D6-A3ED-AD5678D0E80D}" type="sibTrans" cxnId="{46A048CE-5AD0-46B6-B330-87C1DAD66DAF}">
      <dgm:prSet/>
      <dgm:spPr/>
      <dgm:t>
        <a:bodyPr/>
        <a:lstStyle/>
        <a:p>
          <a:endParaRPr lang="en-US"/>
        </a:p>
      </dgm:t>
    </dgm:pt>
    <dgm:pt modelId="{9E92EB54-AEC5-4F4D-923C-DCE4F1D9F8DD}">
      <dgm:prSet/>
      <dgm:spPr/>
      <dgm:t>
        <a:bodyPr/>
        <a:lstStyle/>
        <a:p>
          <a:r>
            <a:rPr lang="en-US" b="0" i="0"/>
            <a:t>IT Department</a:t>
          </a:r>
          <a:endParaRPr lang="en-US"/>
        </a:p>
      </dgm:t>
    </dgm:pt>
    <dgm:pt modelId="{97AC781C-6271-434B-B0B8-6CEA966814C2}" type="parTrans" cxnId="{93E7C8D6-9246-46B0-BACB-5955AB6E9D99}">
      <dgm:prSet/>
      <dgm:spPr/>
      <dgm:t>
        <a:bodyPr/>
        <a:lstStyle/>
        <a:p>
          <a:endParaRPr lang="en-US"/>
        </a:p>
      </dgm:t>
    </dgm:pt>
    <dgm:pt modelId="{FF14C4E4-32F9-4464-983C-333D378AE716}" type="sibTrans" cxnId="{93E7C8D6-9246-46B0-BACB-5955AB6E9D99}">
      <dgm:prSet/>
      <dgm:spPr/>
      <dgm:t>
        <a:bodyPr/>
        <a:lstStyle/>
        <a:p>
          <a:endParaRPr lang="en-US"/>
        </a:p>
      </dgm:t>
    </dgm:pt>
    <dgm:pt modelId="{9C345227-F977-4325-AFCA-2AAFF8D0DACB}">
      <dgm:prSet/>
      <dgm:spPr/>
      <dgm:t>
        <a:bodyPr/>
        <a:lstStyle/>
        <a:p>
          <a:r>
            <a:rPr lang="en-US" dirty="0"/>
            <a:t>Home Health</a:t>
          </a:r>
        </a:p>
      </dgm:t>
    </dgm:pt>
    <dgm:pt modelId="{AD86420A-EA05-42FE-99E1-72E526CC3598}" type="parTrans" cxnId="{461FA7D0-904B-4D6E-82B6-4000F83E13FF}">
      <dgm:prSet/>
      <dgm:spPr/>
      <dgm:t>
        <a:bodyPr/>
        <a:lstStyle/>
        <a:p>
          <a:endParaRPr lang="en-US"/>
        </a:p>
      </dgm:t>
    </dgm:pt>
    <dgm:pt modelId="{1A4204DC-3281-4590-BFF9-E8A8C5368A30}" type="sibTrans" cxnId="{461FA7D0-904B-4D6E-82B6-4000F83E13FF}">
      <dgm:prSet/>
      <dgm:spPr/>
      <dgm:t>
        <a:bodyPr/>
        <a:lstStyle/>
        <a:p>
          <a:endParaRPr lang="en-US"/>
        </a:p>
      </dgm:t>
    </dgm:pt>
    <dgm:pt modelId="{0DA96316-D730-458A-A54A-3BBD2275B8E5}" type="pres">
      <dgm:prSet presAssocID="{984F2232-5FC8-4AA9-B42F-619A82B59467}" presName="Name0" presStyleCnt="0">
        <dgm:presLayoutVars>
          <dgm:dir/>
          <dgm:animLvl val="lvl"/>
          <dgm:resizeHandles val="exact"/>
        </dgm:presLayoutVars>
      </dgm:prSet>
      <dgm:spPr/>
    </dgm:pt>
    <dgm:pt modelId="{7C380E8F-E288-4C21-ABE7-907453CB25C3}" type="pres">
      <dgm:prSet presAssocID="{73A90DAC-1479-4912-A57C-EB83B4B5FE3F}" presName="composite" presStyleCnt="0"/>
      <dgm:spPr/>
    </dgm:pt>
    <dgm:pt modelId="{540761CE-EB14-4CA2-809B-96371ACB8188}" type="pres">
      <dgm:prSet presAssocID="{73A90DAC-1479-4912-A57C-EB83B4B5FE3F}" presName="parTx" presStyleLbl="alignNode1" presStyleIdx="0" presStyleCnt="3">
        <dgm:presLayoutVars>
          <dgm:chMax val="0"/>
          <dgm:chPref val="0"/>
          <dgm:bulletEnabled val="1"/>
        </dgm:presLayoutVars>
      </dgm:prSet>
      <dgm:spPr/>
    </dgm:pt>
    <dgm:pt modelId="{36F24AC7-6075-4714-BF7C-B00BB3339E6D}" type="pres">
      <dgm:prSet presAssocID="{73A90DAC-1479-4912-A57C-EB83B4B5FE3F}" presName="desTx" presStyleLbl="alignAccFollowNode1" presStyleIdx="0" presStyleCnt="3">
        <dgm:presLayoutVars>
          <dgm:bulletEnabled val="1"/>
        </dgm:presLayoutVars>
      </dgm:prSet>
      <dgm:spPr/>
    </dgm:pt>
    <dgm:pt modelId="{B76149AB-E747-462F-9ED5-7C6DC1BD2E1F}" type="pres">
      <dgm:prSet presAssocID="{FCBA0DD1-2BF0-46E6-9588-A219097BA7C4}" presName="space" presStyleCnt="0"/>
      <dgm:spPr/>
    </dgm:pt>
    <dgm:pt modelId="{0E8422C3-434E-4A1B-8C2E-8B7A301D86D4}" type="pres">
      <dgm:prSet presAssocID="{61CB2D92-2D41-4316-AA44-63236B53B96B}" presName="composite" presStyleCnt="0"/>
      <dgm:spPr/>
    </dgm:pt>
    <dgm:pt modelId="{52CC6E4F-0D00-4DA5-90EF-FCB3850FD15A}" type="pres">
      <dgm:prSet presAssocID="{61CB2D92-2D41-4316-AA44-63236B53B96B}" presName="parTx" presStyleLbl="alignNode1" presStyleIdx="1" presStyleCnt="3">
        <dgm:presLayoutVars>
          <dgm:chMax val="0"/>
          <dgm:chPref val="0"/>
          <dgm:bulletEnabled val="1"/>
        </dgm:presLayoutVars>
      </dgm:prSet>
      <dgm:spPr/>
    </dgm:pt>
    <dgm:pt modelId="{96A86D9B-347E-42E3-98E0-7A7940BE8ACE}" type="pres">
      <dgm:prSet presAssocID="{61CB2D92-2D41-4316-AA44-63236B53B96B}" presName="desTx" presStyleLbl="alignAccFollowNode1" presStyleIdx="1" presStyleCnt="3">
        <dgm:presLayoutVars>
          <dgm:bulletEnabled val="1"/>
        </dgm:presLayoutVars>
      </dgm:prSet>
      <dgm:spPr/>
    </dgm:pt>
    <dgm:pt modelId="{E8F23BD7-BBC5-49AA-A407-2EDAF8434CA4}" type="pres">
      <dgm:prSet presAssocID="{997B78B3-F87C-494A-A480-130ACCCBE097}" presName="space" presStyleCnt="0"/>
      <dgm:spPr/>
    </dgm:pt>
    <dgm:pt modelId="{D83E4639-C8CD-4E82-BC45-E460796906F5}" type="pres">
      <dgm:prSet presAssocID="{80986627-1C0D-411E-B2CC-301BB1238F74}" presName="composite" presStyleCnt="0"/>
      <dgm:spPr/>
    </dgm:pt>
    <dgm:pt modelId="{2B195AD0-5A83-49EC-B377-44F0E49B80D0}" type="pres">
      <dgm:prSet presAssocID="{80986627-1C0D-411E-B2CC-301BB1238F74}" presName="parTx" presStyleLbl="alignNode1" presStyleIdx="2" presStyleCnt="3">
        <dgm:presLayoutVars>
          <dgm:chMax val="0"/>
          <dgm:chPref val="0"/>
          <dgm:bulletEnabled val="1"/>
        </dgm:presLayoutVars>
      </dgm:prSet>
      <dgm:spPr/>
    </dgm:pt>
    <dgm:pt modelId="{DC46D3AB-A030-4F16-9113-69D32FC8BA16}" type="pres">
      <dgm:prSet presAssocID="{80986627-1C0D-411E-B2CC-301BB1238F74}" presName="desTx" presStyleLbl="alignAccFollowNode1" presStyleIdx="2" presStyleCnt="3">
        <dgm:presLayoutVars>
          <dgm:bulletEnabled val="1"/>
        </dgm:presLayoutVars>
      </dgm:prSet>
      <dgm:spPr/>
    </dgm:pt>
  </dgm:ptLst>
  <dgm:cxnLst>
    <dgm:cxn modelId="{B0DFB509-1795-4175-8924-B5A8B75BA672}" type="presOf" srcId="{9C345227-F977-4325-AFCA-2AAFF8D0DACB}" destId="{36F24AC7-6075-4714-BF7C-B00BB3339E6D}" srcOrd="0" destOrd="3" presId="urn:microsoft.com/office/officeart/2005/8/layout/hList1"/>
    <dgm:cxn modelId="{A7119A0F-2AA3-49FC-8E0A-4FDC865B4D06}" srcId="{61CB2D92-2D41-4316-AA44-63236B53B96B}" destId="{B4886E13-06F9-40D4-93EC-C8BE1F544538}" srcOrd="2" destOrd="0" parTransId="{E2E06ECD-BAE9-43E0-99FA-E65F4B16BF32}" sibTransId="{136371B6-383F-4BD2-9D7F-E7C73C7E81F2}"/>
    <dgm:cxn modelId="{AAA05839-AB49-422B-A871-5DC7CC304956}" type="presOf" srcId="{80986627-1C0D-411E-B2CC-301BB1238F74}" destId="{2B195AD0-5A83-49EC-B377-44F0E49B80D0}" srcOrd="0" destOrd="0" presId="urn:microsoft.com/office/officeart/2005/8/layout/hList1"/>
    <dgm:cxn modelId="{C521FA6C-3A8E-4933-98F7-892A6CAEB7E3}" type="presOf" srcId="{61CB2D92-2D41-4316-AA44-63236B53B96B}" destId="{52CC6E4F-0D00-4DA5-90EF-FCB3850FD15A}" srcOrd="0" destOrd="0" presId="urn:microsoft.com/office/officeart/2005/8/layout/hList1"/>
    <dgm:cxn modelId="{8FF9F26E-1345-4747-99AC-65CCE60C587A}" type="presOf" srcId="{1BE89F44-06E0-4A12-BDAE-960DEB5DD459}" destId="{96A86D9B-347E-42E3-98E0-7A7940BE8ACE}" srcOrd="0" destOrd="0" presId="urn:microsoft.com/office/officeart/2005/8/layout/hList1"/>
    <dgm:cxn modelId="{982A1A80-6DE0-4BA2-833D-87F849765ACB}" type="presOf" srcId="{99BCA135-636B-474C-BA7F-A543249C9880}" destId="{DC46D3AB-A030-4F16-9113-69D32FC8BA16}" srcOrd="0" destOrd="0" presId="urn:microsoft.com/office/officeart/2005/8/layout/hList1"/>
    <dgm:cxn modelId="{2F68D683-FA2A-4344-9582-2486EE3E259D}" srcId="{984F2232-5FC8-4AA9-B42F-619A82B59467}" destId="{61CB2D92-2D41-4316-AA44-63236B53B96B}" srcOrd="1" destOrd="0" parTransId="{6F484DE1-6A23-4A15-918B-C0B88650B35E}" sibTransId="{997B78B3-F87C-494A-A480-130ACCCBE097}"/>
    <dgm:cxn modelId="{7019EA89-86CE-4B56-B7A8-07923C2724C4}" srcId="{73A90DAC-1479-4912-A57C-EB83B4B5FE3F}" destId="{132843B5-7649-486F-BA45-13972E659262}" srcOrd="2" destOrd="0" parTransId="{2E84E633-358C-432E-B906-623708564268}" sibTransId="{732C8F52-C8F2-4809-A8DA-D6D852B2164C}"/>
    <dgm:cxn modelId="{8B55728B-78F5-47C3-826A-37D12D7FD56F}" type="presOf" srcId="{B4886E13-06F9-40D4-93EC-C8BE1F544538}" destId="{96A86D9B-347E-42E3-98E0-7A7940BE8ACE}" srcOrd="0" destOrd="2" presId="urn:microsoft.com/office/officeart/2005/8/layout/hList1"/>
    <dgm:cxn modelId="{2D897896-A49C-4259-91E7-94721618E5DE}" srcId="{73A90DAC-1479-4912-A57C-EB83B4B5FE3F}" destId="{5BDC3D29-BB00-4AB5-8239-9D90A4ED78D6}" srcOrd="0" destOrd="0" parTransId="{09CBAECA-D4F7-451C-8C2C-6D71D1E9DD2C}" sibTransId="{ACD740A2-B7A6-4F11-88CA-6FD0265F98F5}"/>
    <dgm:cxn modelId="{A575639A-544A-4285-86E1-DB301B633DD1}" srcId="{73A90DAC-1479-4912-A57C-EB83B4B5FE3F}" destId="{DCDB3907-8433-47BC-9134-450BF5A0E0E3}" srcOrd="1" destOrd="0" parTransId="{44FA35C0-DD76-4CEF-9813-14F619D73978}" sibTransId="{F3CEE7F0-EEEC-41B0-A07F-5C291490EEB0}"/>
    <dgm:cxn modelId="{9378D19B-3B1C-4AA7-8A0F-D9C85D6C8DAC}" type="presOf" srcId="{132843B5-7649-486F-BA45-13972E659262}" destId="{36F24AC7-6075-4714-BF7C-B00BB3339E6D}" srcOrd="0" destOrd="2" presId="urn:microsoft.com/office/officeart/2005/8/layout/hList1"/>
    <dgm:cxn modelId="{7718D7AA-9FEB-4057-A3A9-853B11EF8E2F}" srcId="{61CB2D92-2D41-4316-AA44-63236B53B96B}" destId="{E508A745-D369-44EC-B91B-17F83C6F3A09}" srcOrd="1" destOrd="0" parTransId="{79C2FFC3-F5EA-42EF-AE51-153CC0EBD8C3}" sibTransId="{D39DB731-016E-4FC1-A3DD-2D563C35320D}"/>
    <dgm:cxn modelId="{EF97B2C1-A93F-4A3C-8616-B74015B05454}" type="presOf" srcId="{E508A745-D369-44EC-B91B-17F83C6F3A09}" destId="{96A86D9B-347E-42E3-98E0-7A7940BE8ACE}" srcOrd="0" destOrd="1" presId="urn:microsoft.com/office/officeart/2005/8/layout/hList1"/>
    <dgm:cxn modelId="{710517C9-0DFA-462C-A53B-6236D606B160}" type="presOf" srcId="{DCDB3907-8433-47BC-9134-450BF5A0E0E3}" destId="{36F24AC7-6075-4714-BF7C-B00BB3339E6D}" srcOrd="0" destOrd="1" presId="urn:microsoft.com/office/officeart/2005/8/layout/hList1"/>
    <dgm:cxn modelId="{46A048CE-5AD0-46B6-B330-87C1DAD66DAF}" srcId="{80986627-1C0D-411E-B2CC-301BB1238F74}" destId="{99BCA135-636B-474C-BA7F-A543249C9880}" srcOrd="0" destOrd="0" parTransId="{D198810D-CFFF-4ABD-82EB-9F5A33BCFF07}" sibTransId="{319BFB1C-655B-41D6-A3ED-AD5678D0E80D}"/>
    <dgm:cxn modelId="{6262DBCF-1158-4FA0-8A41-60248C81BAAD}" srcId="{984F2232-5FC8-4AA9-B42F-619A82B59467}" destId="{73A90DAC-1479-4912-A57C-EB83B4B5FE3F}" srcOrd="0" destOrd="0" parTransId="{5E9CE76D-B545-4979-94A3-23F85B03EF4B}" sibTransId="{FCBA0DD1-2BF0-46E6-9588-A219097BA7C4}"/>
    <dgm:cxn modelId="{461FA7D0-904B-4D6E-82B6-4000F83E13FF}" srcId="{73A90DAC-1479-4912-A57C-EB83B4B5FE3F}" destId="{9C345227-F977-4325-AFCA-2AAFF8D0DACB}" srcOrd="3" destOrd="0" parTransId="{AD86420A-EA05-42FE-99E1-72E526CC3598}" sibTransId="{1A4204DC-3281-4590-BFF9-E8A8C5368A30}"/>
    <dgm:cxn modelId="{93E7C8D6-9246-46B0-BACB-5955AB6E9D99}" srcId="{80986627-1C0D-411E-B2CC-301BB1238F74}" destId="{9E92EB54-AEC5-4F4D-923C-DCE4F1D9F8DD}" srcOrd="1" destOrd="0" parTransId="{97AC781C-6271-434B-B0B8-6CEA966814C2}" sibTransId="{FF14C4E4-32F9-4464-983C-333D378AE716}"/>
    <dgm:cxn modelId="{622458D8-69BB-4770-8BBA-6729D6878CC6}" type="presOf" srcId="{9E92EB54-AEC5-4F4D-923C-DCE4F1D9F8DD}" destId="{DC46D3AB-A030-4F16-9113-69D32FC8BA16}" srcOrd="0" destOrd="1" presId="urn:microsoft.com/office/officeart/2005/8/layout/hList1"/>
    <dgm:cxn modelId="{64C172E0-D22C-4162-91C5-F3F895093F57}" type="presOf" srcId="{984F2232-5FC8-4AA9-B42F-619A82B59467}" destId="{0DA96316-D730-458A-A54A-3BBD2275B8E5}" srcOrd="0" destOrd="0" presId="urn:microsoft.com/office/officeart/2005/8/layout/hList1"/>
    <dgm:cxn modelId="{E0B89FE0-1737-4B32-85A8-9EA710C7995C}" type="presOf" srcId="{5BDC3D29-BB00-4AB5-8239-9D90A4ED78D6}" destId="{36F24AC7-6075-4714-BF7C-B00BB3339E6D}" srcOrd="0" destOrd="0" presId="urn:microsoft.com/office/officeart/2005/8/layout/hList1"/>
    <dgm:cxn modelId="{36434DE4-F4D9-49B9-AB88-4BA75AE1FCB9}" srcId="{984F2232-5FC8-4AA9-B42F-619A82B59467}" destId="{80986627-1C0D-411E-B2CC-301BB1238F74}" srcOrd="2" destOrd="0" parTransId="{999A86F7-6F2B-4009-B9B4-F2A2F10B9356}" sibTransId="{2FECD823-6327-45CE-B551-DBF189B2498A}"/>
    <dgm:cxn modelId="{5FE408F3-DA0C-4A3E-AE67-425D7985BBBD}" srcId="{61CB2D92-2D41-4316-AA44-63236B53B96B}" destId="{1BE89F44-06E0-4A12-BDAE-960DEB5DD459}" srcOrd="0" destOrd="0" parTransId="{B2D5648F-782B-440D-89E4-DB7612E1F31E}" sibTransId="{7D5A0629-7F7E-4F67-99D9-AF0D427F3E50}"/>
    <dgm:cxn modelId="{3722C3F3-23BE-4847-B800-5D5FC8D119A0}" type="presOf" srcId="{73A90DAC-1479-4912-A57C-EB83B4B5FE3F}" destId="{540761CE-EB14-4CA2-809B-96371ACB8188}" srcOrd="0" destOrd="0" presId="urn:microsoft.com/office/officeart/2005/8/layout/hList1"/>
    <dgm:cxn modelId="{6AD42781-3857-4EE0-ABEE-3287F4977197}" type="presParOf" srcId="{0DA96316-D730-458A-A54A-3BBD2275B8E5}" destId="{7C380E8F-E288-4C21-ABE7-907453CB25C3}" srcOrd="0" destOrd="0" presId="urn:microsoft.com/office/officeart/2005/8/layout/hList1"/>
    <dgm:cxn modelId="{329A3636-7F72-4463-8EAD-EA2F2DFDE578}" type="presParOf" srcId="{7C380E8F-E288-4C21-ABE7-907453CB25C3}" destId="{540761CE-EB14-4CA2-809B-96371ACB8188}" srcOrd="0" destOrd="0" presId="urn:microsoft.com/office/officeart/2005/8/layout/hList1"/>
    <dgm:cxn modelId="{F8873BF5-3D24-4537-A585-C853EC6CEFEA}" type="presParOf" srcId="{7C380E8F-E288-4C21-ABE7-907453CB25C3}" destId="{36F24AC7-6075-4714-BF7C-B00BB3339E6D}" srcOrd="1" destOrd="0" presId="urn:microsoft.com/office/officeart/2005/8/layout/hList1"/>
    <dgm:cxn modelId="{B65A8790-21B7-4DCB-81F2-D6A5FC82E007}" type="presParOf" srcId="{0DA96316-D730-458A-A54A-3BBD2275B8E5}" destId="{B76149AB-E747-462F-9ED5-7C6DC1BD2E1F}" srcOrd="1" destOrd="0" presId="urn:microsoft.com/office/officeart/2005/8/layout/hList1"/>
    <dgm:cxn modelId="{5AF596E0-0433-4655-819F-8BB6A559991E}" type="presParOf" srcId="{0DA96316-D730-458A-A54A-3BBD2275B8E5}" destId="{0E8422C3-434E-4A1B-8C2E-8B7A301D86D4}" srcOrd="2" destOrd="0" presId="urn:microsoft.com/office/officeart/2005/8/layout/hList1"/>
    <dgm:cxn modelId="{B6BDD268-FA99-4470-A709-8701D0562BA8}" type="presParOf" srcId="{0E8422C3-434E-4A1B-8C2E-8B7A301D86D4}" destId="{52CC6E4F-0D00-4DA5-90EF-FCB3850FD15A}" srcOrd="0" destOrd="0" presId="urn:microsoft.com/office/officeart/2005/8/layout/hList1"/>
    <dgm:cxn modelId="{BC85D71C-5DEA-406C-8D4F-99C5141E9284}" type="presParOf" srcId="{0E8422C3-434E-4A1B-8C2E-8B7A301D86D4}" destId="{96A86D9B-347E-42E3-98E0-7A7940BE8ACE}" srcOrd="1" destOrd="0" presId="urn:microsoft.com/office/officeart/2005/8/layout/hList1"/>
    <dgm:cxn modelId="{647993D1-DF79-40F5-A906-752DCE258673}" type="presParOf" srcId="{0DA96316-D730-458A-A54A-3BBD2275B8E5}" destId="{E8F23BD7-BBC5-49AA-A407-2EDAF8434CA4}" srcOrd="3" destOrd="0" presId="urn:microsoft.com/office/officeart/2005/8/layout/hList1"/>
    <dgm:cxn modelId="{F89ABB9F-31E8-4990-9200-7CC39A54D691}" type="presParOf" srcId="{0DA96316-D730-458A-A54A-3BBD2275B8E5}" destId="{D83E4639-C8CD-4E82-BC45-E460796906F5}" srcOrd="4" destOrd="0" presId="urn:microsoft.com/office/officeart/2005/8/layout/hList1"/>
    <dgm:cxn modelId="{2E7007A5-74E1-45A7-8EF0-91DE79B55A50}" type="presParOf" srcId="{D83E4639-C8CD-4E82-BC45-E460796906F5}" destId="{2B195AD0-5A83-49EC-B377-44F0E49B80D0}" srcOrd="0" destOrd="0" presId="urn:microsoft.com/office/officeart/2005/8/layout/hList1"/>
    <dgm:cxn modelId="{E3395644-1C10-4B70-A50E-882D4349E049}" type="presParOf" srcId="{D83E4639-C8CD-4E82-BC45-E460796906F5}" destId="{DC46D3AB-A030-4F16-9113-69D32FC8BA1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761CE-EB14-4CA2-809B-96371ACB8188}">
      <dsp:nvSpPr>
        <dsp:cNvPr id="0" name=""/>
        <dsp:cNvSpPr/>
      </dsp:nvSpPr>
      <dsp:spPr>
        <a:xfrm>
          <a:off x="3005" y="271233"/>
          <a:ext cx="2930524" cy="1151541"/>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a:t>Provide health services</a:t>
          </a:r>
          <a:endParaRPr lang="en-US" sz="2400" kern="1200"/>
        </a:p>
      </dsp:txBody>
      <dsp:txXfrm>
        <a:off x="3005" y="271233"/>
        <a:ext cx="2930524" cy="1151541"/>
      </dsp:txXfrm>
    </dsp:sp>
    <dsp:sp modelId="{36F24AC7-6075-4714-BF7C-B00BB3339E6D}">
      <dsp:nvSpPr>
        <dsp:cNvPr id="0" name=""/>
        <dsp:cNvSpPr/>
      </dsp:nvSpPr>
      <dsp:spPr>
        <a:xfrm>
          <a:off x="3005" y="1422775"/>
          <a:ext cx="2930524" cy="2399473"/>
        </a:xfrm>
        <a:prstGeom prst="rect">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b="0" i="0" kern="1200" dirty="0"/>
            <a:t>Case management</a:t>
          </a:r>
          <a:endParaRPr lang="en-US" sz="2400" kern="1200" dirty="0"/>
        </a:p>
        <a:p>
          <a:pPr marL="228600" lvl="1" indent="-228600" algn="l" defTabSz="1066800">
            <a:lnSpc>
              <a:spcPct val="90000"/>
            </a:lnSpc>
            <a:spcBef>
              <a:spcPct val="0"/>
            </a:spcBef>
            <a:spcAft>
              <a:spcPct val="15000"/>
            </a:spcAft>
            <a:buChar char="•"/>
          </a:pPr>
          <a:r>
            <a:rPr lang="en-US" sz="2400" b="0" i="0" kern="1200"/>
            <a:t>Ambulance </a:t>
          </a:r>
          <a:endParaRPr lang="en-US" sz="2400" kern="1200"/>
        </a:p>
        <a:p>
          <a:pPr marL="228600" lvl="1" indent="-228600" algn="l" defTabSz="1066800">
            <a:lnSpc>
              <a:spcPct val="90000"/>
            </a:lnSpc>
            <a:spcBef>
              <a:spcPct val="0"/>
            </a:spcBef>
            <a:spcAft>
              <a:spcPct val="15000"/>
            </a:spcAft>
            <a:buChar char="•"/>
          </a:pPr>
          <a:r>
            <a:rPr lang="en-US" sz="2400" b="0" i="0" kern="1200"/>
            <a:t>Public Health</a:t>
          </a:r>
          <a:endParaRPr lang="en-US" sz="2400" kern="1200"/>
        </a:p>
        <a:p>
          <a:pPr marL="228600" lvl="1" indent="-228600" algn="l" defTabSz="1066800">
            <a:lnSpc>
              <a:spcPct val="90000"/>
            </a:lnSpc>
            <a:spcBef>
              <a:spcPct val="0"/>
            </a:spcBef>
            <a:spcAft>
              <a:spcPct val="15000"/>
            </a:spcAft>
            <a:buChar char="•"/>
          </a:pPr>
          <a:r>
            <a:rPr lang="en-US" sz="2400" kern="1200" dirty="0"/>
            <a:t>Home Health</a:t>
          </a:r>
        </a:p>
      </dsp:txBody>
      <dsp:txXfrm>
        <a:off x="3005" y="1422775"/>
        <a:ext cx="2930524" cy="2399473"/>
      </dsp:txXfrm>
    </dsp:sp>
    <dsp:sp modelId="{52CC6E4F-0D00-4DA5-90EF-FCB3850FD15A}">
      <dsp:nvSpPr>
        <dsp:cNvPr id="0" name=""/>
        <dsp:cNvSpPr/>
      </dsp:nvSpPr>
      <dsp:spPr>
        <a:xfrm>
          <a:off x="3343804" y="271233"/>
          <a:ext cx="2930524" cy="1151541"/>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a:t>Pay for services like an insurance company</a:t>
          </a:r>
          <a:endParaRPr lang="en-US" sz="2400" kern="1200"/>
        </a:p>
      </dsp:txBody>
      <dsp:txXfrm>
        <a:off x="3343804" y="271233"/>
        <a:ext cx="2930524" cy="1151541"/>
      </dsp:txXfrm>
    </dsp:sp>
    <dsp:sp modelId="{96A86D9B-347E-42E3-98E0-7A7940BE8ACE}">
      <dsp:nvSpPr>
        <dsp:cNvPr id="0" name=""/>
        <dsp:cNvSpPr/>
      </dsp:nvSpPr>
      <dsp:spPr>
        <a:xfrm>
          <a:off x="3343804" y="1422775"/>
          <a:ext cx="2930524" cy="2399473"/>
        </a:xfrm>
        <a:prstGeom prst="rect">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b="0" i="0" kern="1200"/>
            <a:t>Self-funded health insurance programs</a:t>
          </a:r>
          <a:endParaRPr lang="en-US" sz="2400" kern="1200"/>
        </a:p>
        <a:p>
          <a:pPr marL="228600" lvl="1" indent="-228600" algn="l" defTabSz="1066800">
            <a:lnSpc>
              <a:spcPct val="90000"/>
            </a:lnSpc>
            <a:spcBef>
              <a:spcPct val="0"/>
            </a:spcBef>
            <a:spcAft>
              <a:spcPct val="15000"/>
            </a:spcAft>
            <a:buChar char="•"/>
          </a:pPr>
          <a:r>
            <a:rPr lang="en-US" sz="2400" b="0" i="0" kern="1200"/>
            <a:t>General Assistance</a:t>
          </a:r>
          <a:endParaRPr lang="en-US" sz="2400" kern="1200"/>
        </a:p>
        <a:p>
          <a:pPr marL="228600" lvl="1" indent="-228600" algn="l" defTabSz="1066800">
            <a:lnSpc>
              <a:spcPct val="90000"/>
            </a:lnSpc>
            <a:spcBef>
              <a:spcPct val="0"/>
            </a:spcBef>
            <a:spcAft>
              <a:spcPct val="15000"/>
            </a:spcAft>
            <a:buChar char="•"/>
          </a:pPr>
          <a:r>
            <a:rPr lang="en-US" sz="2400" b="0" i="0" kern="1200"/>
            <a:t>Veteran Affairs </a:t>
          </a:r>
          <a:endParaRPr lang="en-US" sz="2400" kern="1200"/>
        </a:p>
      </dsp:txBody>
      <dsp:txXfrm>
        <a:off x="3343804" y="1422775"/>
        <a:ext cx="2930524" cy="2399473"/>
      </dsp:txXfrm>
    </dsp:sp>
    <dsp:sp modelId="{2B195AD0-5A83-49EC-B377-44F0E49B80D0}">
      <dsp:nvSpPr>
        <dsp:cNvPr id="0" name=""/>
        <dsp:cNvSpPr/>
      </dsp:nvSpPr>
      <dsp:spPr>
        <a:xfrm>
          <a:off x="6684602" y="271233"/>
          <a:ext cx="2930524" cy="1151541"/>
        </a:xfrm>
        <a:prstGeom prst="rect">
          <a:avLst/>
        </a:prstGeom>
        <a:solidFill>
          <a:schemeClr val="accent4">
            <a:hueOff val="0"/>
            <a:satOff val="0"/>
            <a:lumOff val="0"/>
            <a:alphaOff val="0"/>
          </a:schemeClr>
        </a:solidFill>
        <a:ln w="19050"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i="0" kern="1200"/>
            <a:t>Business associate</a:t>
          </a:r>
          <a:endParaRPr lang="en-US" sz="2400" kern="1200"/>
        </a:p>
      </dsp:txBody>
      <dsp:txXfrm>
        <a:off x="6684602" y="271233"/>
        <a:ext cx="2930524" cy="1151541"/>
      </dsp:txXfrm>
    </dsp:sp>
    <dsp:sp modelId="{DC46D3AB-A030-4F16-9113-69D32FC8BA16}">
      <dsp:nvSpPr>
        <dsp:cNvPr id="0" name=""/>
        <dsp:cNvSpPr/>
      </dsp:nvSpPr>
      <dsp:spPr>
        <a:xfrm>
          <a:off x="6684602" y="1422775"/>
          <a:ext cx="2930524" cy="2399473"/>
        </a:xfrm>
        <a:prstGeom prst="rect">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b="0" i="0" kern="1200"/>
            <a:t>Auditor’s Office</a:t>
          </a:r>
          <a:endParaRPr lang="en-US" sz="2400" kern="1200"/>
        </a:p>
        <a:p>
          <a:pPr marL="228600" lvl="1" indent="-228600" algn="l" defTabSz="1066800">
            <a:lnSpc>
              <a:spcPct val="90000"/>
            </a:lnSpc>
            <a:spcBef>
              <a:spcPct val="0"/>
            </a:spcBef>
            <a:spcAft>
              <a:spcPct val="15000"/>
            </a:spcAft>
            <a:buChar char="•"/>
          </a:pPr>
          <a:r>
            <a:rPr lang="en-US" sz="2400" b="0" i="0" kern="1200"/>
            <a:t>IT Department</a:t>
          </a:r>
          <a:endParaRPr lang="en-US" sz="2400" kern="1200"/>
        </a:p>
      </dsp:txBody>
      <dsp:txXfrm>
        <a:off x="6684602" y="1422775"/>
        <a:ext cx="2930524" cy="239947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FA01BA2-4B63-4B7B-B910-4043217B084A}" type="datetimeFigureOut">
              <a:rPr lang="en-US" smtClean="0"/>
              <a:t>9/9/2026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FA7E6C0-1528-4F67-9C1F-933C9649D1C5}" type="slidenum">
              <a:rPr lang="en-US" smtClean="0"/>
              <a:t>‹#›</a:t>
            </a:fld>
            <a:endParaRPr lang="en-US"/>
          </a:p>
        </p:txBody>
      </p:sp>
    </p:spTree>
    <p:extLst>
      <p:ext uri="{BB962C8B-B14F-4D97-AF65-F5344CB8AC3E}">
        <p14:creationId xmlns:p14="http://schemas.microsoft.com/office/powerpoint/2010/main" val="2546814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7E6C0-1528-4F67-9C1F-933C9649D1C5}" type="slidenum">
              <a:rPr lang="en-US" smtClean="0"/>
              <a:t>1</a:t>
            </a:fld>
            <a:endParaRPr lang="en-US"/>
          </a:p>
        </p:txBody>
      </p:sp>
    </p:spTree>
    <p:extLst>
      <p:ext uri="{BB962C8B-B14F-4D97-AF65-F5344CB8AC3E}">
        <p14:creationId xmlns:p14="http://schemas.microsoft.com/office/powerpoint/2010/main" val="208682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EA434-2D12-4EE6-8CAE-4E96252AEEC1}" type="slidenum">
              <a:rPr lang="en-US" smtClean="0"/>
              <a:t>10</a:t>
            </a:fld>
            <a:endParaRPr lang="en-US"/>
          </a:p>
        </p:txBody>
      </p:sp>
    </p:spTree>
    <p:extLst>
      <p:ext uri="{BB962C8B-B14F-4D97-AF65-F5344CB8AC3E}">
        <p14:creationId xmlns:p14="http://schemas.microsoft.com/office/powerpoint/2010/main" val="977289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8BABEC-B463-48E4-941D-9B7E59730D93}" type="slidenum">
              <a:rPr lang="en-US" smtClean="0"/>
              <a:t>11</a:t>
            </a:fld>
            <a:endParaRPr lang="en-US"/>
          </a:p>
        </p:txBody>
      </p:sp>
    </p:spTree>
    <p:extLst>
      <p:ext uri="{BB962C8B-B14F-4D97-AF65-F5344CB8AC3E}">
        <p14:creationId xmlns:p14="http://schemas.microsoft.com/office/powerpoint/2010/main" val="2899036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2B9D74-E65C-4A6B-9CBC-B2FA832DC264}" type="slidenum">
              <a:rPr lang="en-US" smtClean="0"/>
              <a:t>12</a:t>
            </a:fld>
            <a:endParaRPr lang="en-US"/>
          </a:p>
        </p:txBody>
      </p:sp>
    </p:spTree>
    <p:extLst>
      <p:ext uri="{BB962C8B-B14F-4D97-AF65-F5344CB8AC3E}">
        <p14:creationId xmlns:p14="http://schemas.microsoft.com/office/powerpoint/2010/main" val="869320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78EA434-2D12-4EE6-8CAE-4E96252AEEC1}" type="slidenum">
              <a:rPr lang="en-US" smtClean="0"/>
              <a:t>13</a:t>
            </a:fld>
            <a:endParaRPr lang="en-US"/>
          </a:p>
        </p:txBody>
      </p:sp>
    </p:spTree>
    <p:extLst>
      <p:ext uri="{BB962C8B-B14F-4D97-AF65-F5344CB8AC3E}">
        <p14:creationId xmlns:p14="http://schemas.microsoft.com/office/powerpoint/2010/main" val="2015208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EA434-2D12-4EE6-8CAE-4E96252AEEC1}" type="slidenum">
              <a:rPr lang="en-US" smtClean="0"/>
              <a:t>14</a:t>
            </a:fld>
            <a:endParaRPr lang="en-US"/>
          </a:p>
        </p:txBody>
      </p:sp>
    </p:spTree>
    <p:extLst>
      <p:ext uri="{BB962C8B-B14F-4D97-AF65-F5344CB8AC3E}">
        <p14:creationId xmlns:p14="http://schemas.microsoft.com/office/powerpoint/2010/main" val="362322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474739">
              <a:defRPr/>
            </a:pPr>
            <a:fld id="{B78EA434-2D12-4EE6-8CAE-4E96252AEEC1}" type="slidenum">
              <a:rPr lang="en-US">
                <a:solidFill>
                  <a:prstClr val="black"/>
                </a:solidFill>
                <a:latin typeface="Calibri" panose="020F0502020204030204"/>
              </a:rPr>
              <a:pPr defTabSz="474739">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535779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EA434-2D12-4EE6-8CAE-4E96252AEEC1}" type="slidenum">
              <a:rPr lang="en-US" smtClean="0"/>
              <a:t>16</a:t>
            </a:fld>
            <a:endParaRPr lang="en-US"/>
          </a:p>
        </p:txBody>
      </p:sp>
    </p:spTree>
    <p:extLst>
      <p:ext uri="{BB962C8B-B14F-4D97-AF65-F5344CB8AC3E}">
        <p14:creationId xmlns:p14="http://schemas.microsoft.com/office/powerpoint/2010/main" val="343481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EA434-2D12-4EE6-8CAE-4E96252AEEC1}" type="slidenum">
              <a:rPr lang="en-US" smtClean="0"/>
              <a:t>17</a:t>
            </a:fld>
            <a:endParaRPr lang="en-US"/>
          </a:p>
        </p:txBody>
      </p:sp>
    </p:spTree>
    <p:extLst>
      <p:ext uri="{BB962C8B-B14F-4D97-AF65-F5344CB8AC3E}">
        <p14:creationId xmlns:p14="http://schemas.microsoft.com/office/powerpoint/2010/main" val="4017732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78EA434-2D12-4EE6-8CAE-4E96252AEEC1}" type="slidenum">
              <a:rPr lang="en-US" smtClean="0"/>
              <a:t>18</a:t>
            </a:fld>
            <a:endParaRPr lang="en-US"/>
          </a:p>
        </p:txBody>
      </p:sp>
    </p:spTree>
    <p:extLst>
      <p:ext uri="{BB962C8B-B14F-4D97-AF65-F5344CB8AC3E}">
        <p14:creationId xmlns:p14="http://schemas.microsoft.com/office/powerpoint/2010/main" val="2827996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EA434-2D12-4EE6-8CAE-4E96252AEEC1}" type="slidenum">
              <a:rPr lang="en-US" smtClean="0"/>
              <a:t>19</a:t>
            </a:fld>
            <a:endParaRPr lang="en-US"/>
          </a:p>
        </p:txBody>
      </p:sp>
    </p:spTree>
    <p:extLst>
      <p:ext uri="{BB962C8B-B14F-4D97-AF65-F5344CB8AC3E}">
        <p14:creationId xmlns:p14="http://schemas.microsoft.com/office/powerpoint/2010/main" val="1664950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endParaRPr lang="en-US" dirty="0"/>
          </a:p>
        </p:txBody>
      </p:sp>
      <p:sp>
        <p:nvSpPr>
          <p:cNvPr id="4" name="Slide Number Placeholder 3"/>
          <p:cNvSpPr>
            <a:spLocks noGrp="1"/>
          </p:cNvSpPr>
          <p:nvPr>
            <p:ph type="sldNum" sz="quarter" idx="5"/>
          </p:nvPr>
        </p:nvSpPr>
        <p:spPr/>
        <p:txBody>
          <a:bodyPr/>
          <a:lstStyle/>
          <a:p>
            <a:fld id="{FFA7E6C0-1528-4F67-9C1F-933C9649D1C5}" type="slidenum">
              <a:rPr lang="en-US" smtClean="0"/>
              <a:t>2</a:t>
            </a:fld>
            <a:endParaRPr lang="en-US"/>
          </a:p>
        </p:txBody>
      </p:sp>
    </p:spTree>
    <p:extLst>
      <p:ext uri="{BB962C8B-B14F-4D97-AF65-F5344CB8AC3E}">
        <p14:creationId xmlns:p14="http://schemas.microsoft.com/office/powerpoint/2010/main" val="3123470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20</a:t>
            </a:fld>
            <a:endParaRPr lang="en-US"/>
          </a:p>
        </p:txBody>
      </p:sp>
    </p:spTree>
    <p:extLst>
      <p:ext uri="{BB962C8B-B14F-4D97-AF65-F5344CB8AC3E}">
        <p14:creationId xmlns:p14="http://schemas.microsoft.com/office/powerpoint/2010/main" val="738203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21</a:t>
            </a:fld>
            <a:endParaRPr lang="en-US"/>
          </a:p>
        </p:txBody>
      </p:sp>
    </p:spTree>
    <p:extLst>
      <p:ext uri="{BB962C8B-B14F-4D97-AF65-F5344CB8AC3E}">
        <p14:creationId xmlns:p14="http://schemas.microsoft.com/office/powerpoint/2010/main" val="3289724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9">
              <a:defRPr/>
            </a:pPr>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22</a:t>
            </a:fld>
            <a:endParaRPr lang="en-US"/>
          </a:p>
        </p:txBody>
      </p:sp>
    </p:spTree>
    <p:extLst>
      <p:ext uri="{BB962C8B-B14F-4D97-AF65-F5344CB8AC3E}">
        <p14:creationId xmlns:p14="http://schemas.microsoft.com/office/powerpoint/2010/main" val="1551617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68B17D14-1C31-47A7-88BE-FE261624527E}" type="slidenum">
              <a:rPr lang="en-US" smtClean="0"/>
              <a:t>23</a:t>
            </a:fld>
            <a:endParaRPr lang="en-US"/>
          </a:p>
        </p:txBody>
      </p:sp>
    </p:spTree>
    <p:extLst>
      <p:ext uri="{BB962C8B-B14F-4D97-AF65-F5344CB8AC3E}">
        <p14:creationId xmlns:p14="http://schemas.microsoft.com/office/powerpoint/2010/main" val="1661716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75C1F566-D2C7-4353-B234-617CA0225586}" type="slidenum">
              <a:rPr lang="en-US" smtClean="0"/>
              <a:t>24</a:t>
            </a:fld>
            <a:endParaRPr lang="en-US"/>
          </a:p>
        </p:txBody>
      </p:sp>
    </p:spTree>
    <p:extLst>
      <p:ext uri="{BB962C8B-B14F-4D97-AF65-F5344CB8AC3E}">
        <p14:creationId xmlns:p14="http://schemas.microsoft.com/office/powerpoint/2010/main" val="2151635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E770529-970D-4F54-A90A-BAD458C1C815}" type="slidenum">
              <a:rPr lang="en-US" smtClean="0"/>
              <a:t>25</a:t>
            </a:fld>
            <a:endParaRPr lang="en-US"/>
          </a:p>
        </p:txBody>
      </p:sp>
    </p:spTree>
    <p:extLst>
      <p:ext uri="{BB962C8B-B14F-4D97-AF65-F5344CB8AC3E}">
        <p14:creationId xmlns:p14="http://schemas.microsoft.com/office/powerpoint/2010/main" val="19037052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26</a:t>
            </a:fld>
            <a:endParaRPr lang="en-US"/>
          </a:p>
        </p:txBody>
      </p:sp>
    </p:spTree>
    <p:extLst>
      <p:ext uri="{BB962C8B-B14F-4D97-AF65-F5344CB8AC3E}">
        <p14:creationId xmlns:p14="http://schemas.microsoft.com/office/powerpoint/2010/main" val="3468704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8BABEC-B463-48E4-941D-9B7E59730D93}" type="slidenum">
              <a:rPr lang="en-US" smtClean="0"/>
              <a:t>27</a:t>
            </a:fld>
            <a:endParaRPr lang="en-US"/>
          </a:p>
        </p:txBody>
      </p:sp>
    </p:spTree>
    <p:extLst>
      <p:ext uri="{BB962C8B-B14F-4D97-AF65-F5344CB8AC3E}">
        <p14:creationId xmlns:p14="http://schemas.microsoft.com/office/powerpoint/2010/main" val="3982500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217322-2E2D-4F54-801D-034F79A2E52D}" type="slidenum">
              <a:rPr lang="en-US" smtClean="0"/>
              <a:t>28</a:t>
            </a:fld>
            <a:endParaRPr lang="en-US"/>
          </a:p>
        </p:txBody>
      </p:sp>
    </p:spTree>
    <p:extLst>
      <p:ext uri="{BB962C8B-B14F-4D97-AF65-F5344CB8AC3E}">
        <p14:creationId xmlns:p14="http://schemas.microsoft.com/office/powerpoint/2010/main" val="3149448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85920-6B85-4E29-834B-023CD98037BD}" type="slidenum">
              <a:rPr lang="en-US" smtClean="0"/>
              <a:t>29</a:t>
            </a:fld>
            <a:endParaRPr lang="en-US"/>
          </a:p>
        </p:txBody>
      </p:sp>
    </p:spTree>
    <p:extLst>
      <p:ext uri="{BB962C8B-B14F-4D97-AF65-F5344CB8AC3E}">
        <p14:creationId xmlns:p14="http://schemas.microsoft.com/office/powerpoint/2010/main" val="377854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7E6C0-1528-4F67-9C1F-933C9649D1C5}" type="slidenum">
              <a:rPr lang="en-US" smtClean="0"/>
              <a:t>3</a:t>
            </a:fld>
            <a:endParaRPr lang="en-US"/>
          </a:p>
        </p:txBody>
      </p:sp>
    </p:spTree>
    <p:extLst>
      <p:ext uri="{BB962C8B-B14F-4D97-AF65-F5344CB8AC3E}">
        <p14:creationId xmlns:p14="http://schemas.microsoft.com/office/powerpoint/2010/main" val="29050737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85920-6B85-4E29-834B-023CD98037BD}" type="slidenum">
              <a:rPr lang="en-US" smtClean="0"/>
              <a:t>30</a:t>
            </a:fld>
            <a:endParaRPr lang="en-US"/>
          </a:p>
        </p:txBody>
      </p:sp>
    </p:spTree>
    <p:extLst>
      <p:ext uri="{BB962C8B-B14F-4D97-AF65-F5344CB8AC3E}">
        <p14:creationId xmlns:p14="http://schemas.microsoft.com/office/powerpoint/2010/main" val="466241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217322-2E2D-4F54-801D-034F79A2E52D}" type="slidenum">
              <a:rPr lang="en-US" smtClean="0"/>
              <a:t>31</a:t>
            </a:fld>
            <a:endParaRPr lang="en-US"/>
          </a:p>
        </p:txBody>
      </p:sp>
    </p:spTree>
    <p:extLst>
      <p:ext uri="{BB962C8B-B14F-4D97-AF65-F5344CB8AC3E}">
        <p14:creationId xmlns:p14="http://schemas.microsoft.com/office/powerpoint/2010/main" val="3422156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solidFill>
                <a:srgbClr val="000000"/>
              </a:solidFill>
              <a:effectLst/>
              <a:latin typeface="Open Sans" panose="020B0606030504020204" pitchFamily="34" charset="0"/>
            </a:endParaRPr>
          </a:p>
        </p:txBody>
      </p:sp>
      <p:sp>
        <p:nvSpPr>
          <p:cNvPr id="4" name="Slide Number Placeholder 3"/>
          <p:cNvSpPr>
            <a:spLocks noGrp="1"/>
          </p:cNvSpPr>
          <p:nvPr>
            <p:ph type="sldNum" sz="quarter" idx="5"/>
          </p:nvPr>
        </p:nvSpPr>
        <p:spPr/>
        <p:txBody>
          <a:bodyPr/>
          <a:lstStyle/>
          <a:p>
            <a:fld id="{51D85920-6B85-4E29-834B-023CD98037BD}" type="slidenum">
              <a:rPr lang="en-US" smtClean="0"/>
              <a:t>32</a:t>
            </a:fld>
            <a:endParaRPr lang="en-US"/>
          </a:p>
        </p:txBody>
      </p:sp>
    </p:spTree>
    <p:extLst>
      <p:ext uri="{BB962C8B-B14F-4D97-AF65-F5344CB8AC3E}">
        <p14:creationId xmlns:p14="http://schemas.microsoft.com/office/powerpoint/2010/main" val="30805320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2B9D74-E65C-4A6B-9CBC-B2FA832DC264}" type="slidenum">
              <a:rPr lang="en-US" smtClean="0"/>
              <a:t>33</a:t>
            </a:fld>
            <a:endParaRPr lang="en-US"/>
          </a:p>
        </p:txBody>
      </p:sp>
    </p:spTree>
    <p:extLst>
      <p:ext uri="{BB962C8B-B14F-4D97-AF65-F5344CB8AC3E}">
        <p14:creationId xmlns:p14="http://schemas.microsoft.com/office/powerpoint/2010/main" val="4493823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34</a:t>
            </a:fld>
            <a:endParaRPr lang="en-US"/>
          </a:p>
        </p:txBody>
      </p:sp>
    </p:spTree>
    <p:extLst>
      <p:ext uri="{BB962C8B-B14F-4D97-AF65-F5344CB8AC3E}">
        <p14:creationId xmlns:p14="http://schemas.microsoft.com/office/powerpoint/2010/main" val="18661596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35</a:t>
            </a:fld>
            <a:endParaRPr lang="en-US"/>
          </a:p>
        </p:txBody>
      </p:sp>
    </p:spTree>
    <p:extLst>
      <p:ext uri="{BB962C8B-B14F-4D97-AF65-F5344CB8AC3E}">
        <p14:creationId xmlns:p14="http://schemas.microsoft.com/office/powerpoint/2010/main" val="24383956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36</a:t>
            </a:fld>
            <a:endParaRPr lang="en-US"/>
          </a:p>
        </p:txBody>
      </p:sp>
    </p:spTree>
    <p:extLst>
      <p:ext uri="{BB962C8B-B14F-4D97-AF65-F5344CB8AC3E}">
        <p14:creationId xmlns:p14="http://schemas.microsoft.com/office/powerpoint/2010/main" val="39394435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37</a:t>
            </a:fld>
            <a:endParaRPr lang="en-US"/>
          </a:p>
        </p:txBody>
      </p:sp>
    </p:spTree>
    <p:extLst>
      <p:ext uri="{BB962C8B-B14F-4D97-AF65-F5344CB8AC3E}">
        <p14:creationId xmlns:p14="http://schemas.microsoft.com/office/powerpoint/2010/main" val="26022324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38</a:t>
            </a:fld>
            <a:endParaRPr lang="en-US"/>
          </a:p>
        </p:txBody>
      </p:sp>
    </p:spTree>
    <p:extLst>
      <p:ext uri="{BB962C8B-B14F-4D97-AF65-F5344CB8AC3E}">
        <p14:creationId xmlns:p14="http://schemas.microsoft.com/office/powerpoint/2010/main" val="11470993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2D1963-9BCD-49D8-A740-991AE41734F8}" type="slidenum">
              <a:rPr lang="en-US" smtClean="0"/>
              <a:t>39</a:t>
            </a:fld>
            <a:endParaRPr lang="en-US"/>
          </a:p>
        </p:txBody>
      </p:sp>
    </p:spTree>
    <p:extLst>
      <p:ext uri="{BB962C8B-B14F-4D97-AF65-F5344CB8AC3E}">
        <p14:creationId xmlns:p14="http://schemas.microsoft.com/office/powerpoint/2010/main" val="2932014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7E6C0-1528-4F67-9C1F-933C9649D1C5}" type="slidenum">
              <a:rPr lang="en-US" smtClean="0"/>
              <a:t>4</a:t>
            </a:fld>
            <a:endParaRPr lang="en-US"/>
          </a:p>
        </p:txBody>
      </p:sp>
    </p:spTree>
    <p:extLst>
      <p:ext uri="{BB962C8B-B14F-4D97-AF65-F5344CB8AC3E}">
        <p14:creationId xmlns:p14="http://schemas.microsoft.com/office/powerpoint/2010/main" val="388105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2D1963-9BCD-49D8-A740-991AE41734F8}" type="slidenum">
              <a:rPr lang="en-US" smtClean="0"/>
              <a:t>40</a:t>
            </a:fld>
            <a:endParaRPr lang="en-US"/>
          </a:p>
        </p:txBody>
      </p:sp>
    </p:spTree>
    <p:extLst>
      <p:ext uri="{BB962C8B-B14F-4D97-AF65-F5344CB8AC3E}">
        <p14:creationId xmlns:p14="http://schemas.microsoft.com/office/powerpoint/2010/main" val="15791315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2D1963-9BCD-49D8-A740-991AE41734F8}" type="slidenum">
              <a:rPr lang="en-US" smtClean="0"/>
              <a:t>41</a:t>
            </a:fld>
            <a:endParaRPr lang="en-US"/>
          </a:p>
        </p:txBody>
      </p:sp>
    </p:spTree>
    <p:extLst>
      <p:ext uri="{BB962C8B-B14F-4D97-AF65-F5344CB8AC3E}">
        <p14:creationId xmlns:p14="http://schemas.microsoft.com/office/powerpoint/2010/main" val="27043711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2D1963-9BCD-49D8-A740-991AE41734F8}" type="slidenum">
              <a:rPr lang="en-US" smtClean="0"/>
              <a:t>42</a:t>
            </a:fld>
            <a:endParaRPr lang="en-US"/>
          </a:p>
        </p:txBody>
      </p:sp>
    </p:spTree>
    <p:extLst>
      <p:ext uri="{BB962C8B-B14F-4D97-AF65-F5344CB8AC3E}">
        <p14:creationId xmlns:p14="http://schemas.microsoft.com/office/powerpoint/2010/main" val="21254934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2D1963-9BCD-49D8-A740-991AE41734F8}" type="slidenum">
              <a:rPr lang="en-US" smtClean="0"/>
              <a:t>43</a:t>
            </a:fld>
            <a:endParaRPr lang="en-US"/>
          </a:p>
        </p:txBody>
      </p:sp>
    </p:spTree>
    <p:extLst>
      <p:ext uri="{BB962C8B-B14F-4D97-AF65-F5344CB8AC3E}">
        <p14:creationId xmlns:p14="http://schemas.microsoft.com/office/powerpoint/2010/main" val="27643194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2D1963-9BCD-49D8-A740-991AE41734F8}" type="slidenum">
              <a:rPr lang="en-US" smtClean="0"/>
              <a:t>44</a:t>
            </a:fld>
            <a:endParaRPr lang="en-US"/>
          </a:p>
        </p:txBody>
      </p:sp>
    </p:spTree>
    <p:extLst>
      <p:ext uri="{BB962C8B-B14F-4D97-AF65-F5344CB8AC3E}">
        <p14:creationId xmlns:p14="http://schemas.microsoft.com/office/powerpoint/2010/main" val="1881075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7E6C0-1528-4F67-9C1F-933C9649D1C5}" type="slidenum">
              <a:rPr lang="en-US" smtClean="0"/>
              <a:t>45</a:t>
            </a:fld>
            <a:endParaRPr lang="en-US"/>
          </a:p>
        </p:txBody>
      </p:sp>
    </p:spTree>
    <p:extLst>
      <p:ext uri="{BB962C8B-B14F-4D97-AF65-F5344CB8AC3E}">
        <p14:creationId xmlns:p14="http://schemas.microsoft.com/office/powerpoint/2010/main" val="15596359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AB8D1-F33C-A115-C9C3-E241EA3A1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1217EC-217D-0E89-FED6-230C10394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D7AF8-5A25-5EED-2350-E875E81423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95BE51-14B0-DD74-3FC1-473EA6D584B2}"/>
              </a:ext>
            </a:extLst>
          </p:cNvPr>
          <p:cNvSpPr>
            <a:spLocks noGrp="1"/>
          </p:cNvSpPr>
          <p:nvPr>
            <p:ph type="sldNum" sz="quarter" idx="5"/>
          </p:nvPr>
        </p:nvSpPr>
        <p:spPr/>
        <p:txBody>
          <a:bodyPr/>
          <a:lstStyle/>
          <a:p>
            <a:fld id="{892D1963-9BCD-49D8-A740-991AE41734F8}" type="slidenum">
              <a:rPr lang="en-US" smtClean="0"/>
              <a:t>46</a:t>
            </a:fld>
            <a:endParaRPr lang="en-US"/>
          </a:p>
        </p:txBody>
      </p:sp>
    </p:spTree>
    <p:extLst>
      <p:ext uri="{BB962C8B-B14F-4D97-AF65-F5344CB8AC3E}">
        <p14:creationId xmlns:p14="http://schemas.microsoft.com/office/powerpoint/2010/main" val="13758170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6CED7-3225-ACE6-E8F7-642EA95E4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E33111-EEB8-633F-14AE-B5503C646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E7553F-CBE7-EB0C-A783-D1D7002270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31C069-BE0A-8491-68CC-7E0000254F8E}"/>
              </a:ext>
            </a:extLst>
          </p:cNvPr>
          <p:cNvSpPr>
            <a:spLocks noGrp="1"/>
          </p:cNvSpPr>
          <p:nvPr>
            <p:ph type="sldNum" sz="quarter" idx="5"/>
          </p:nvPr>
        </p:nvSpPr>
        <p:spPr/>
        <p:txBody>
          <a:bodyPr/>
          <a:lstStyle/>
          <a:p>
            <a:fld id="{892D1963-9BCD-49D8-A740-991AE41734F8}" type="slidenum">
              <a:rPr lang="en-US" smtClean="0"/>
              <a:t>47</a:t>
            </a:fld>
            <a:endParaRPr lang="en-US"/>
          </a:p>
        </p:txBody>
      </p:sp>
    </p:spTree>
    <p:extLst>
      <p:ext uri="{BB962C8B-B14F-4D97-AF65-F5344CB8AC3E}">
        <p14:creationId xmlns:p14="http://schemas.microsoft.com/office/powerpoint/2010/main" val="16278427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FC6FE-5B63-B742-E654-FCC982C100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4AE74-6738-D6C1-A12B-4C8A22E5A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499F3-C814-79B6-BAB3-4949151246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108E76-82CB-1A95-4CE1-7B4728ACFC48}"/>
              </a:ext>
            </a:extLst>
          </p:cNvPr>
          <p:cNvSpPr>
            <a:spLocks noGrp="1"/>
          </p:cNvSpPr>
          <p:nvPr>
            <p:ph type="sldNum" sz="quarter" idx="5"/>
          </p:nvPr>
        </p:nvSpPr>
        <p:spPr/>
        <p:txBody>
          <a:bodyPr/>
          <a:lstStyle/>
          <a:p>
            <a:fld id="{892D1963-9BCD-49D8-A740-991AE41734F8}" type="slidenum">
              <a:rPr lang="en-US" smtClean="0"/>
              <a:t>48</a:t>
            </a:fld>
            <a:endParaRPr lang="en-US"/>
          </a:p>
        </p:txBody>
      </p:sp>
    </p:spTree>
    <p:extLst>
      <p:ext uri="{BB962C8B-B14F-4D97-AF65-F5344CB8AC3E}">
        <p14:creationId xmlns:p14="http://schemas.microsoft.com/office/powerpoint/2010/main" val="14194006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52178-CCE8-53C9-7A74-23DAD3857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D1772-D536-B9F7-17E9-C1B62632D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6D135-81D1-0C95-ED75-679DFA0C6D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CA9950-7AA6-D998-858C-5F0890C4404B}"/>
              </a:ext>
            </a:extLst>
          </p:cNvPr>
          <p:cNvSpPr>
            <a:spLocks noGrp="1"/>
          </p:cNvSpPr>
          <p:nvPr>
            <p:ph type="sldNum" sz="quarter" idx="5"/>
          </p:nvPr>
        </p:nvSpPr>
        <p:spPr/>
        <p:txBody>
          <a:bodyPr/>
          <a:lstStyle/>
          <a:p>
            <a:fld id="{892D1963-9BCD-49D8-A740-991AE41734F8}" type="slidenum">
              <a:rPr lang="en-US" smtClean="0"/>
              <a:t>49</a:t>
            </a:fld>
            <a:endParaRPr lang="en-US"/>
          </a:p>
        </p:txBody>
      </p:sp>
    </p:spTree>
    <p:extLst>
      <p:ext uri="{BB962C8B-B14F-4D97-AF65-F5344CB8AC3E}">
        <p14:creationId xmlns:p14="http://schemas.microsoft.com/office/powerpoint/2010/main" val="2252879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7E6C0-1528-4F67-9C1F-933C9649D1C5}" type="slidenum">
              <a:rPr lang="en-US" smtClean="0"/>
              <a:t>5</a:t>
            </a:fld>
            <a:endParaRPr lang="en-US"/>
          </a:p>
        </p:txBody>
      </p:sp>
    </p:spTree>
    <p:extLst>
      <p:ext uri="{BB962C8B-B14F-4D97-AF65-F5344CB8AC3E}">
        <p14:creationId xmlns:p14="http://schemas.microsoft.com/office/powerpoint/2010/main" val="14447389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EEF65-3F19-8851-9D43-645D266B0D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ABD95-6F05-A1D7-52E6-4FFF9CD81A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10C8E1-FFF7-2DA9-8196-AB1B284693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496AC8-3F3C-AC54-510C-1A4EAB67B798}"/>
              </a:ext>
            </a:extLst>
          </p:cNvPr>
          <p:cNvSpPr>
            <a:spLocks noGrp="1"/>
          </p:cNvSpPr>
          <p:nvPr>
            <p:ph type="sldNum" sz="quarter" idx="5"/>
          </p:nvPr>
        </p:nvSpPr>
        <p:spPr/>
        <p:txBody>
          <a:bodyPr/>
          <a:lstStyle/>
          <a:p>
            <a:fld id="{892D1963-9BCD-49D8-A740-991AE41734F8}" type="slidenum">
              <a:rPr lang="en-US" smtClean="0"/>
              <a:t>50</a:t>
            </a:fld>
            <a:endParaRPr lang="en-US"/>
          </a:p>
        </p:txBody>
      </p:sp>
    </p:spTree>
    <p:extLst>
      <p:ext uri="{BB962C8B-B14F-4D97-AF65-F5344CB8AC3E}">
        <p14:creationId xmlns:p14="http://schemas.microsoft.com/office/powerpoint/2010/main" val="4396478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endParaRPr lang="en-US" dirty="0">
              <a:solidFill>
                <a:prstClr val="black"/>
              </a:solidFill>
              <a:latin typeface="Calibri" panose="020F0502020204030204"/>
            </a:endParaRPr>
          </a:p>
        </p:txBody>
      </p:sp>
      <p:sp>
        <p:nvSpPr>
          <p:cNvPr id="4" name="Slide Number Placeholder 3"/>
          <p:cNvSpPr>
            <a:spLocks noGrp="1"/>
          </p:cNvSpPr>
          <p:nvPr>
            <p:ph type="sldNum" sz="quarter" idx="5"/>
          </p:nvPr>
        </p:nvSpPr>
        <p:spPr/>
        <p:txBody>
          <a:bodyPr/>
          <a:lstStyle/>
          <a:p>
            <a:fld id="{892D1963-9BCD-49D8-A740-991AE41734F8}" type="slidenum">
              <a:rPr lang="en-US" smtClean="0"/>
              <a:t>51</a:t>
            </a:fld>
            <a:endParaRPr lang="en-US"/>
          </a:p>
        </p:txBody>
      </p:sp>
    </p:spTree>
    <p:extLst>
      <p:ext uri="{BB962C8B-B14F-4D97-AF65-F5344CB8AC3E}">
        <p14:creationId xmlns:p14="http://schemas.microsoft.com/office/powerpoint/2010/main" val="33485892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2D1963-9BCD-49D8-A740-991AE41734F8}" type="slidenum">
              <a:rPr lang="en-US" smtClean="0"/>
              <a:t>52</a:t>
            </a:fld>
            <a:endParaRPr lang="en-US"/>
          </a:p>
        </p:txBody>
      </p:sp>
    </p:spTree>
    <p:extLst>
      <p:ext uri="{BB962C8B-B14F-4D97-AF65-F5344CB8AC3E}">
        <p14:creationId xmlns:p14="http://schemas.microsoft.com/office/powerpoint/2010/main" val="41264172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4739">
              <a:spcBef>
                <a:spcPts val="389"/>
              </a:spcBef>
              <a:spcAft>
                <a:spcPts val="779"/>
              </a:spcAft>
              <a:buClr>
                <a:srgbClr val="0F6FC6">
                  <a:lumMod val="75000"/>
                </a:srgbClr>
              </a:buClr>
              <a:buSzPct val="145000"/>
              <a:defRPr/>
            </a:pPr>
            <a:endParaRPr lang="en-US" sz="900" dirty="0">
              <a:solidFill>
                <a:srgbClr val="00376C"/>
              </a:solidFill>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2D1963-9BCD-49D8-A740-991AE41734F8}" type="slidenum">
              <a:rPr lang="en-US" smtClean="0"/>
              <a:t>53</a:t>
            </a:fld>
            <a:endParaRPr lang="en-US"/>
          </a:p>
        </p:txBody>
      </p:sp>
    </p:spTree>
    <p:extLst>
      <p:ext uri="{BB962C8B-B14F-4D97-AF65-F5344CB8AC3E}">
        <p14:creationId xmlns:p14="http://schemas.microsoft.com/office/powerpoint/2010/main" val="4413019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0DE06-36FB-445D-829C-ABE84F2C33C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09642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0DE06-36FB-445D-829C-ABE84F2C33C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78686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A8BD54-167D-4EE7-A434-08603FAFF256}" type="slidenum">
              <a:rPr lang="en-US" smtClean="0"/>
              <a:t>56</a:t>
            </a:fld>
            <a:endParaRPr lang="en-US"/>
          </a:p>
        </p:txBody>
      </p:sp>
    </p:spTree>
    <p:extLst>
      <p:ext uri="{BB962C8B-B14F-4D97-AF65-F5344CB8AC3E}">
        <p14:creationId xmlns:p14="http://schemas.microsoft.com/office/powerpoint/2010/main" val="36908072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i="0" u="none" strike="noStrike" baseline="0" dirty="0">
              <a:solidFill>
                <a:srgbClr val="4C4C4E"/>
              </a:solidFill>
              <a:latin typeface="CIDFont+F2"/>
            </a:endParaRPr>
          </a:p>
        </p:txBody>
      </p:sp>
      <p:sp>
        <p:nvSpPr>
          <p:cNvPr id="4" name="Slide Number Placeholder 3"/>
          <p:cNvSpPr>
            <a:spLocks noGrp="1"/>
          </p:cNvSpPr>
          <p:nvPr>
            <p:ph type="sldNum" sz="quarter" idx="5"/>
          </p:nvPr>
        </p:nvSpPr>
        <p:spPr/>
        <p:txBody>
          <a:bodyPr/>
          <a:lstStyle/>
          <a:p>
            <a:fld id="{95A8BD54-167D-4EE7-A434-08603FAFF256}" type="slidenum">
              <a:rPr lang="en-US" smtClean="0"/>
              <a:t>57</a:t>
            </a:fld>
            <a:endParaRPr lang="en-US"/>
          </a:p>
        </p:txBody>
      </p:sp>
    </p:spTree>
    <p:extLst>
      <p:ext uri="{BB962C8B-B14F-4D97-AF65-F5344CB8AC3E}">
        <p14:creationId xmlns:p14="http://schemas.microsoft.com/office/powerpoint/2010/main" val="2399285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FFA7E6C0-1528-4F67-9C1F-933C9649D1C5}" type="slidenum">
              <a:rPr lang="en-US" smtClean="0"/>
              <a:t>58</a:t>
            </a:fld>
            <a:endParaRPr lang="en-US"/>
          </a:p>
        </p:txBody>
      </p:sp>
    </p:spTree>
    <p:extLst>
      <p:ext uri="{BB962C8B-B14F-4D97-AF65-F5344CB8AC3E}">
        <p14:creationId xmlns:p14="http://schemas.microsoft.com/office/powerpoint/2010/main" val="13520761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A8BD54-167D-4EE7-A434-08603FAFF256}" type="slidenum">
              <a:rPr lang="en-US" smtClean="0"/>
              <a:t>59</a:t>
            </a:fld>
            <a:endParaRPr lang="en-US"/>
          </a:p>
        </p:txBody>
      </p:sp>
    </p:spTree>
    <p:extLst>
      <p:ext uri="{BB962C8B-B14F-4D97-AF65-F5344CB8AC3E}">
        <p14:creationId xmlns:p14="http://schemas.microsoft.com/office/powerpoint/2010/main" val="3517730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A7E6C0-1528-4F67-9C1F-933C9649D1C5}" type="slidenum">
              <a:rPr lang="en-US" smtClean="0"/>
              <a:t>6</a:t>
            </a:fld>
            <a:endParaRPr lang="en-US"/>
          </a:p>
        </p:txBody>
      </p:sp>
    </p:spTree>
    <p:extLst>
      <p:ext uri="{BB962C8B-B14F-4D97-AF65-F5344CB8AC3E}">
        <p14:creationId xmlns:p14="http://schemas.microsoft.com/office/powerpoint/2010/main" val="22442599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A8BD54-167D-4EE7-A434-08603FAFF256}" type="slidenum">
              <a:rPr lang="en-US" smtClean="0"/>
              <a:t>60</a:t>
            </a:fld>
            <a:endParaRPr lang="en-US"/>
          </a:p>
        </p:txBody>
      </p:sp>
    </p:spTree>
    <p:extLst>
      <p:ext uri="{BB962C8B-B14F-4D97-AF65-F5344CB8AC3E}">
        <p14:creationId xmlns:p14="http://schemas.microsoft.com/office/powerpoint/2010/main" val="1009780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endParaRPr lang="en-US" sz="1800" b="0" i="0" u="none" strike="noStrike" baseline="0" dirty="0">
              <a:solidFill>
                <a:srgbClr val="4C4C4E"/>
              </a:solidFill>
              <a:latin typeface="CIDFont+F2"/>
            </a:endParaRPr>
          </a:p>
        </p:txBody>
      </p:sp>
      <p:sp>
        <p:nvSpPr>
          <p:cNvPr id="4" name="Slide Number Placeholder 3"/>
          <p:cNvSpPr>
            <a:spLocks noGrp="1"/>
          </p:cNvSpPr>
          <p:nvPr>
            <p:ph type="sldNum" sz="quarter" idx="5"/>
          </p:nvPr>
        </p:nvSpPr>
        <p:spPr/>
        <p:txBody>
          <a:bodyPr/>
          <a:lstStyle/>
          <a:p>
            <a:fld id="{95A8BD54-167D-4EE7-A434-08603FAFF256}" type="slidenum">
              <a:rPr lang="en-US" smtClean="0"/>
              <a:t>61</a:t>
            </a:fld>
            <a:endParaRPr lang="en-US"/>
          </a:p>
        </p:txBody>
      </p:sp>
    </p:spTree>
    <p:extLst>
      <p:ext uri="{BB962C8B-B14F-4D97-AF65-F5344CB8AC3E}">
        <p14:creationId xmlns:p14="http://schemas.microsoft.com/office/powerpoint/2010/main" val="42744287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A8BD54-167D-4EE7-A434-08603FAFF256}" type="slidenum">
              <a:rPr lang="en-US" smtClean="0"/>
              <a:t>62</a:t>
            </a:fld>
            <a:endParaRPr lang="en-US"/>
          </a:p>
        </p:txBody>
      </p:sp>
    </p:spTree>
    <p:extLst>
      <p:ext uri="{BB962C8B-B14F-4D97-AF65-F5344CB8AC3E}">
        <p14:creationId xmlns:p14="http://schemas.microsoft.com/office/powerpoint/2010/main" val="26794939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05D0E7-D862-467E-B8D1-51669711FF4C}" type="slidenum">
              <a:rPr lang="en-US" smtClean="0"/>
              <a:t>63</a:t>
            </a:fld>
            <a:endParaRPr lang="en-US"/>
          </a:p>
        </p:txBody>
      </p:sp>
    </p:spTree>
    <p:extLst>
      <p:ext uri="{BB962C8B-B14F-4D97-AF65-F5344CB8AC3E}">
        <p14:creationId xmlns:p14="http://schemas.microsoft.com/office/powerpoint/2010/main" val="28626852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70529-970D-4F54-A90A-BAD458C1C815}" type="slidenum">
              <a:rPr lang="en-US" smtClean="0"/>
              <a:t>64</a:t>
            </a:fld>
            <a:endParaRPr lang="en-US"/>
          </a:p>
        </p:txBody>
      </p:sp>
    </p:spTree>
    <p:extLst>
      <p:ext uri="{BB962C8B-B14F-4D97-AF65-F5344CB8AC3E}">
        <p14:creationId xmlns:p14="http://schemas.microsoft.com/office/powerpoint/2010/main" val="3263004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8BABEC-B463-48E4-941D-9B7E59730D93}" type="slidenum">
              <a:rPr lang="en-US" smtClean="0"/>
              <a:t>7</a:t>
            </a:fld>
            <a:endParaRPr lang="en-US"/>
          </a:p>
        </p:txBody>
      </p:sp>
    </p:spTree>
    <p:extLst>
      <p:ext uri="{BB962C8B-B14F-4D97-AF65-F5344CB8AC3E}">
        <p14:creationId xmlns:p14="http://schemas.microsoft.com/office/powerpoint/2010/main" val="2247476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8BABEC-B463-48E4-941D-9B7E59730D93}" type="slidenum">
              <a:rPr lang="en-US" smtClean="0"/>
              <a:t>8</a:t>
            </a:fld>
            <a:endParaRPr lang="en-US"/>
          </a:p>
        </p:txBody>
      </p:sp>
    </p:spTree>
    <p:extLst>
      <p:ext uri="{BB962C8B-B14F-4D97-AF65-F5344CB8AC3E}">
        <p14:creationId xmlns:p14="http://schemas.microsoft.com/office/powerpoint/2010/main" val="1273397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8EA434-2D12-4EE6-8CAE-4E96252AEEC1}" type="slidenum">
              <a:rPr lang="en-US" smtClean="0"/>
              <a:t>9</a:t>
            </a:fld>
            <a:endParaRPr lang="en-US"/>
          </a:p>
        </p:txBody>
      </p:sp>
    </p:spTree>
    <p:extLst>
      <p:ext uri="{BB962C8B-B14F-4D97-AF65-F5344CB8AC3E}">
        <p14:creationId xmlns:p14="http://schemas.microsoft.com/office/powerpoint/2010/main" val="2143425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3704286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2550112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94763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2027456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90542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3418447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146652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64188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1_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277680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167740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AA133-4B41-4E95-97D5-F9DD9C2462C2}"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2417138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7AA133-4B41-4E95-97D5-F9DD9C2462C2}"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1619319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7AA133-4B41-4E95-97D5-F9DD9C2462C2}"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3517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AA133-4B41-4E95-97D5-F9DD9C2462C2}"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1226023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7AA133-4B41-4E95-97D5-F9DD9C2462C2}"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1394693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7AA133-4B41-4E95-97D5-F9DD9C2462C2}"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3628819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7AA133-4B41-4E95-97D5-F9DD9C2462C2}"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842285-4513-46F6-B354-0E1EE822534F}" type="slidenum">
              <a:rPr lang="en-US" smtClean="0"/>
              <a:t>‹#›</a:t>
            </a:fld>
            <a:endParaRPr lang="en-US"/>
          </a:p>
        </p:txBody>
      </p:sp>
    </p:spTree>
    <p:extLst>
      <p:ext uri="{BB962C8B-B14F-4D97-AF65-F5344CB8AC3E}">
        <p14:creationId xmlns:p14="http://schemas.microsoft.com/office/powerpoint/2010/main" val="3452643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7AA133-4B41-4E95-97D5-F9DD9C2462C2}" type="datetimeFigureOut">
              <a:rPr lang="en-US" smtClean="0"/>
              <a:t>9/9/2026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1842285-4513-46F6-B354-0E1EE822534F}" type="slidenum">
              <a:rPr lang="en-US" smtClean="0"/>
              <a:t>‹#›</a:t>
            </a:fld>
            <a:endParaRPr lang="en-US"/>
          </a:p>
        </p:txBody>
      </p:sp>
    </p:spTree>
    <p:extLst>
      <p:ext uri="{BB962C8B-B14F-4D97-AF65-F5344CB8AC3E}">
        <p14:creationId xmlns:p14="http://schemas.microsoft.com/office/powerpoint/2010/main" val="419547209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 id="2147483736"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healthit.gov/topic/privacy-security-and-hipaa/security-risk-assessmen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hhs.gov/sites/default/files/ocr/privacy/hipaa/administrative/securityrule/riskassessment.pdf?language=es"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hhs.gov/hipaa/for-professionals/security/guidance/guidance-risk-analysis/index.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www.hhs.gov/hipaa/for-professionals/security/guidance/index.html"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hhs.gov/hipaa/for-professionals/compliance-enforcement/audit/index.htm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hhs.gov/hipaa/for-professionals/faq/2042/what-personal-health-information-do-individuals/index.html"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hyperlink" Target="https://www.hhs.gov/hipaa/for-professionals/faq/right-to-access-and-research/index.htm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hhs.gov/sites/default/files/upi-npd.pdf"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hhs.gov/hipaa/for-professionals/security/hipaa-security-rule-nprm/factsheet/index.html" TargetMode="External"/><Relationship Id="rId2" Type="http://schemas.openxmlformats.org/officeDocument/2006/relationships/notesSlide" Target="../notesSlides/notesSlide54.xml"/><Relationship Id="rId1" Type="http://schemas.openxmlformats.org/officeDocument/2006/relationships/slideLayout" Target="../slideLayouts/slideLayout9.xml"/><Relationship Id="rId5" Type="http://schemas.openxmlformats.org/officeDocument/2006/relationships/image" Target="../media/image4.jpeg"/><Relationship Id="rId4" Type="http://schemas.openxmlformats.org/officeDocument/2006/relationships/hyperlink" Target="https://www.federalregister.gov/documents/2025/01/06/2024-30983/hipaa-security-rule-to-strengthen-the-cybersecurity-of-electronic-protected-health-information"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0760F-03C7-242D-E2E4-AABDB307AB12}"/>
              </a:ext>
            </a:extLst>
          </p:cNvPr>
          <p:cNvSpPr>
            <a:spLocks noGrp="1"/>
          </p:cNvSpPr>
          <p:nvPr>
            <p:ph type="ctrTitle"/>
          </p:nvPr>
        </p:nvSpPr>
        <p:spPr/>
        <p:txBody>
          <a:bodyPr/>
          <a:lstStyle/>
          <a:p>
            <a:r>
              <a:rPr lang="en-US"/>
              <a:t>Health Insurance Portability and Accountability Act</a:t>
            </a:r>
            <a:endParaRPr lang="en-US" dirty="0"/>
          </a:p>
        </p:txBody>
      </p:sp>
      <p:sp>
        <p:nvSpPr>
          <p:cNvPr id="3" name="Subtitle 2">
            <a:extLst>
              <a:ext uri="{FF2B5EF4-FFF2-40B4-BE49-F238E27FC236}">
                <a16:creationId xmlns:a16="http://schemas.microsoft.com/office/drawing/2014/main" id="{D0E9C0F1-7E1F-FCF2-141A-B2FFE3A906FA}"/>
              </a:ext>
            </a:extLst>
          </p:cNvPr>
          <p:cNvSpPr>
            <a:spLocks noGrp="1"/>
          </p:cNvSpPr>
          <p:nvPr>
            <p:ph type="subTitle" idx="1"/>
          </p:nvPr>
        </p:nvSpPr>
        <p:spPr/>
        <p:txBody>
          <a:bodyPr>
            <a:normAutofit fontScale="92500" lnSpcReduction="10000"/>
          </a:bodyPr>
          <a:lstStyle/>
          <a:p>
            <a:r>
              <a:rPr lang="en-US"/>
              <a:t>Beth Manley, ISAC General Counsel</a:t>
            </a:r>
          </a:p>
          <a:p>
            <a:r>
              <a:rPr lang="en-US"/>
              <a:t>ISAC NCO Series</a:t>
            </a:r>
          </a:p>
          <a:p>
            <a:r>
              <a:rPr lang="en-US"/>
              <a:t>September 9, 2026</a:t>
            </a:r>
            <a:endParaRPr lang="en-US" dirty="0"/>
          </a:p>
        </p:txBody>
      </p:sp>
    </p:spTree>
    <p:extLst>
      <p:ext uri="{BB962C8B-B14F-4D97-AF65-F5344CB8AC3E}">
        <p14:creationId xmlns:p14="http://schemas.microsoft.com/office/powerpoint/2010/main" val="3142422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33502" y="609600"/>
            <a:ext cx="8596668" cy="1320800"/>
          </a:xfrm>
        </p:spPr>
        <p:txBody>
          <a:bodyPr>
            <a:normAutofit/>
          </a:bodyPr>
          <a:lstStyle/>
          <a:p>
            <a:r>
              <a:rPr lang="en-US" dirty="0"/>
              <a:t>Business Associates</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1333502" y="1930400"/>
            <a:ext cx="9257764" cy="4318000"/>
          </a:xfrm>
        </p:spPr>
        <p:txBody>
          <a:bodyPr>
            <a:normAutofit/>
          </a:bodyPr>
          <a:lstStyle/>
          <a:p>
            <a:r>
              <a:rPr lang="en-US" sz="2400" dirty="0"/>
              <a:t>Business Associate does not include:</a:t>
            </a:r>
          </a:p>
          <a:p>
            <a:pPr lvl="1"/>
            <a:r>
              <a:rPr lang="en-US" sz="2000" dirty="0"/>
              <a:t>A member of the organization’s workforce</a:t>
            </a:r>
          </a:p>
          <a:p>
            <a:pPr lvl="1"/>
            <a:r>
              <a:rPr lang="en-US" sz="2000" dirty="0"/>
              <a:t>A health care provider, with respect to disclosures by a covered entity to the health care provider concerning the treatment of the individual.</a:t>
            </a:r>
          </a:p>
          <a:p>
            <a:pPr lvl="1"/>
            <a:r>
              <a:rPr lang="en-US" sz="2000" dirty="0"/>
              <a:t>A plan sponsor, with respect to disclosures by a group health plan to the plan sponsor.</a:t>
            </a:r>
          </a:p>
          <a:p>
            <a:pPr lvl="1"/>
            <a:r>
              <a:rPr lang="en-US" sz="2000" dirty="0"/>
              <a:t>A government agency, with respect to determining eligibility for, or enrollment in, a government health plan that provides public benefits and is administered by another government agency.</a:t>
            </a:r>
          </a:p>
          <a:p>
            <a:pPr lvl="1"/>
            <a:r>
              <a:rPr lang="en-US" sz="2000" dirty="0"/>
              <a:t>Organized health care arrangements.</a:t>
            </a:r>
          </a:p>
          <a:p>
            <a:pPr lvl="1"/>
            <a:endParaRPr lang="en-US" dirty="0"/>
          </a:p>
          <a:p>
            <a:pPr lvl="1"/>
            <a:endParaRPr lang="en-US"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923060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22">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286933" y="609600"/>
            <a:ext cx="10197494" cy="1099457"/>
          </a:xfrm>
        </p:spPr>
        <p:txBody>
          <a:bodyPr>
            <a:normAutofit/>
          </a:bodyPr>
          <a:lstStyle/>
          <a:p>
            <a:r>
              <a:rPr lang="en-US" dirty="0"/>
              <a:t>How does HIPAA apply to counties?</a:t>
            </a:r>
          </a:p>
        </p:txBody>
      </p:sp>
      <p:sp>
        <p:nvSpPr>
          <p:cNvPr id="21" name="Isosceles Triangle 2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18" name="Content Placeholder 2">
            <a:extLst>
              <a:ext uri="{FF2B5EF4-FFF2-40B4-BE49-F238E27FC236}">
                <a16:creationId xmlns:a16="http://schemas.microsoft.com/office/drawing/2014/main" id="{5E75C2A4-0121-1D9F-DA67-942162AC6729}"/>
              </a:ext>
            </a:extLst>
          </p:cNvPr>
          <p:cNvGraphicFramePr>
            <a:graphicFrameLocks noGrp="1"/>
          </p:cNvGraphicFramePr>
          <p:nvPr>
            <p:ph idx="1"/>
            <p:extLst>
              <p:ext uri="{D42A27DB-BD31-4B8C-83A1-F6EECF244321}">
                <p14:modId xmlns:p14="http://schemas.microsoft.com/office/powerpoint/2010/main" val="16529907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6106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F422A76-CA28-4D2D-8486-DB51B63B59A0}"/>
              </a:ext>
            </a:extLst>
          </p:cNvPr>
          <p:cNvSpPr>
            <a:spLocks noGrp="1"/>
          </p:cNvSpPr>
          <p:nvPr>
            <p:ph type="title"/>
          </p:nvPr>
        </p:nvSpPr>
        <p:spPr>
          <a:xfrm>
            <a:off x="643467" y="816638"/>
            <a:ext cx="3367359" cy="5224724"/>
          </a:xfrm>
        </p:spPr>
        <p:txBody>
          <a:bodyPr anchor="ctr">
            <a:normAutofit/>
          </a:bodyPr>
          <a:lstStyle/>
          <a:p>
            <a:r>
              <a:rPr lang="en-US"/>
              <a:t>What about entities that perform both covered and noncovered functions, like counties?</a:t>
            </a:r>
          </a:p>
        </p:txBody>
      </p:sp>
      <p:sp>
        <p:nvSpPr>
          <p:cNvPr id="3" name="Content Placeholder 2">
            <a:extLst>
              <a:ext uri="{FF2B5EF4-FFF2-40B4-BE49-F238E27FC236}">
                <a16:creationId xmlns:a16="http://schemas.microsoft.com/office/drawing/2014/main" id="{7989370F-0344-4150-8605-49F9C16ECF00}"/>
              </a:ext>
            </a:extLst>
          </p:cNvPr>
          <p:cNvSpPr>
            <a:spLocks noGrp="1"/>
          </p:cNvSpPr>
          <p:nvPr>
            <p:ph idx="1"/>
          </p:nvPr>
        </p:nvSpPr>
        <p:spPr>
          <a:xfrm>
            <a:off x="4654295" y="816638"/>
            <a:ext cx="4619706" cy="5224724"/>
          </a:xfrm>
        </p:spPr>
        <p:txBody>
          <a:bodyPr anchor="ctr">
            <a:normAutofit/>
          </a:bodyPr>
          <a:lstStyle/>
          <a:p>
            <a:r>
              <a:rPr lang="en-US" sz="2000" dirty="0"/>
              <a:t>Without taking additional steps, an entire legal entity is required to comply with HIPAA even if only part of that entity performs covered functions regulated by HIPAA.</a:t>
            </a:r>
          </a:p>
          <a:p>
            <a:r>
              <a:rPr lang="en-US" sz="2000" dirty="0"/>
              <a:t>These entities have the option to designate as a hybrid entity and separate the departments that perform covered functions and departments that don’t perform covered functions.</a:t>
            </a:r>
          </a:p>
          <a:p>
            <a:pPr lvl="1"/>
            <a:r>
              <a:rPr lang="en-US" sz="1800" dirty="0"/>
              <a:t>Departments can even subdivide for purposes of hybrid entity designation. </a:t>
            </a:r>
          </a:p>
        </p:txBody>
      </p:sp>
    </p:spTree>
    <p:extLst>
      <p:ext uri="{BB962C8B-B14F-4D97-AF65-F5344CB8AC3E}">
        <p14:creationId xmlns:p14="http://schemas.microsoft.com/office/powerpoint/2010/main" val="367699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Hybrid Entity</a:t>
            </a:r>
          </a:p>
        </p:txBody>
      </p:sp>
      <p:sp>
        <p:nvSpPr>
          <p:cNvPr id="3" name="Content Placeholder 2"/>
          <p:cNvSpPr>
            <a:spLocks noGrp="1"/>
          </p:cNvSpPr>
          <p:nvPr>
            <p:ph idx="1"/>
          </p:nvPr>
        </p:nvSpPr>
        <p:spPr>
          <a:xfrm>
            <a:off x="488072" y="1769719"/>
            <a:ext cx="9477564" cy="4379290"/>
          </a:xfrm>
        </p:spPr>
        <p:txBody>
          <a:bodyPr>
            <a:normAutofit lnSpcReduction="10000"/>
          </a:bodyPr>
          <a:lstStyle/>
          <a:p>
            <a:r>
              <a:rPr lang="en-US" sz="2400" dirty="0"/>
              <a:t>Entities that perform both covered and non-covered function have the option to designate as a hybrid entity.</a:t>
            </a:r>
          </a:p>
          <a:p>
            <a:r>
              <a:rPr lang="en-US" sz="2400" dirty="0"/>
              <a:t>Designating your county as a hybrid entity is an important step to consider because not every part of the county works with PHI.</a:t>
            </a:r>
          </a:p>
          <a:p>
            <a:r>
              <a:rPr lang="en-US" sz="2400" dirty="0"/>
              <a:t>By designating as a hybrid entity, a county is able to separate departments that have to comply with HIPAA and those that don’t.</a:t>
            </a:r>
          </a:p>
          <a:p>
            <a:pPr lvl="1"/>
            <a:r>
              <a:rPr lang="en-US" sz="2000" dirty="0"/>
              <a:t>Health care components of a hybrid entity have to comply with HIPAA</a:t>
            </a:r>
          </a:p>
          <a:p>
            <a:pPr lvl="1"/>
            <a:r>
              <a:rPr lang="en-US" sz="2000" dirty="0"/>
              <a:t>Non-health care components don’t have to comply</a:t>
            </a:r>
          </a:p>
          <a:p>
            <a:r>
              <a:rPr lang="en-US" sz="2400" dirty="0"/>
              <a:t>All departments within a county have to comply with HIPAA if the county does not designate as a hybrid entity.</a:t>
            </a:r>
          </a:p>
        </p:txBody>
      </p:sp>
    </p:spTree>
    <p:extLst>
      <p:ext uri="{BB962C8B-B14F-4D97-AF65-F5344CB8AC3E}">
        <p14:creationId xmlns:p14="http://schemas.microsoft.com/office/powerpoint/2010/main" val="264979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Hybrid Entity-45 C.F.R. § 164.103</a:t>
            </a:r>
          </a:p>
        </p:txBody>
      </p:sp>
      <p:sp>
        <p:nvSpPr>
          <p:cNvPr id="3" name="Content Placeholder 2"/>
          <p:cNvSpPr>
            <a:spLocks noGrp="1"/>
          </p:cNvSpPr>
          <p:nvPr>
            <p:ph idx="1"/>
          </p:nvPr>
        </p:nvSpPr>
        <p:spPr>
          <a:xfrm>
            <a:off x="905234" y="2433013"/>
            <a:ext cx="9113409" cy="4239456"/>
          </a:xfrm>
        </p:spPr>
        <p:txBody>
          <a:bodyPr>
            <a:normAutofit/>
          </a:bodyPr>
          <a:lstStyle/>
          <a:p>
            <a:r>
              <a:rPr lang="en-US" sz="2400" dirty="0">
                <a:solidFill>
                  <a:schemeClr val="tx1"/>
                </a:solidFill>
              </a:rPr>
              <a:t>Hybrid entity means a single legal entity:</a:t>
            </a:r>
          </a:p>
          <a:p>
            <a:pPr marL="914400" lvl="1" indent="-457200">
              <a:buFont typeface="+mj-lt"/>
              <a:buAutoNum type="arabicParenR"/>
            </a:pPr>
            <a:r>
              <a:rPr lang="en-US" sz="2400" dirty="0"/>
              <a:t>That is a covered entity; </a:t>
            </a:r>
          </a:p>
          <a:p>
            <a:pPr marL="914400" lvl="1" indent="-457200">
              <a:buFont typeface="+mj-lt"/>
              <a:buAutoNum type="arabicParenR"/>
            </a:pPr>
            <a:r>
              <a:rPr lang="en-US" sz="2400" dirty="0"/>
              <a:t>Whose business activities include both covered and non-covered functions; and </a:t>
            </a:r>
          </a:p>
          <a:p>
            <a:pPr marL="914400" lvl="1" indent="-457200">
              <a:buFont typeface="+mj-lt"/>
              <a:buAutoNum type="arabicParenR"/>
            </a:pPr>
            <a:r>
              <a:rPr lang="en-US" sz="2400" dirty="0"/>
              <a:t>That designates health care components in accordance with paragraph § 164.105(a)(2)(iii)(D).</a:t>
            </a:r>
            <a:endParaRPr lang="en-US" sz="2400" dirty="0">
              <a:solidFill>
                <a:schemeClr val="tx1"/>
              </a:solidFill>
            </a:endParaRPr>
          </a:p>
        </p:txBody>
      </p:sp>
    </p:spTree>
    <p:extLst>
      <p:ext uri="{BB962C8B-B14F-4D97-AF65-F5344CB8AC3E}">
        <p14:creationId xmlns:p14="http://schemas.microsoft.com/office/powerpoint/2010/main" val="615026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Hybrid Entities</a:t>
            </a:r>
          </a:p>
        </p:txBody>
      </p:sp>
      <p:sp>
        <p:nvSpPr>
          <p:cNvPr id="3" name="Content Placeholder 2"/>
          <p:cNvSpPr>
            <a:spLocks noGrp="1"/>
          </p:cNvSpPr>
          <p:nvPr>
            <p:ph idx="1"/>
          </p:nvPr>
        </p:nvSpPr>
        <p:spPr/>
        <p:txBody>
          <a:bodyPr>
            <a:normAutofit/>
          </a:bodyPr>
          <a:lstStyle/>
          <a:p>
            <a:r>
              <a:rPr lang="en-US" sz="2400" dirty="0">
                <a:solidFill>
                  <a:schemeClr val="tx1"/>
                </a:solidFill>
              </a:rPr>
              <a:t>§ 164.105(a)(2)(iii)(D)</a:t>
            </a:r>
          </a:p>
          <a:p>
            <a:pPr lvl="1"/>
            <a:r>
              <a:rPr lang="en-US" sz="2000" dirty="0">
                <a:solidFill>
                  <a:schemeClr val="tx1"/>
                </a:solidFill>
              </a:rPr>
              <a:t>The covered entity is responsible for designating the components that are part of one or more health care components of the covered entity and documenting the designation in accordance with paragraph (c) of this section, provided that, if the covered entity designates one or more health care components, it must include any component that would meet the definition of a covered entity or business associate if it were a separate legal entity. Health care component(s) also may include a component only to the extent that it performs covered functions.</a:t>
            </a:r>
          </a:p>
        </p:txBody>
      </p:sp>
    </p:spTree>
    <p:extLst>
      <p:ext uri="{BB962C8B-B14F-4D97-AF65-F5344CB8AC3E}">
        <p14:creationId xmlns:p14="http://schemas.microsoft.com/office/powerpoint/2010/main" val="1554045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 Care Component</a:t>
            </a:r>
          </a:p>
        </p:txBody>
      </p:sp>
      <p:sp>
        <p:nvSpPr>
          <p:cNvPr id="3" name="Content Placeholder 2"/>
          <p:cNvSpPr>
            <a:spLocks noGrp="1"/>
          </p:cNvSpPr>
          <p:nvPr>
            <p:ph idx="1"/>
          </p:nvPr>
        </p:nvSpPr>
        <p:spPr/>
        <p:txBody>
          <a:bodyPr>
            <a:normAutofit/>
          </a:bodyPr>
          <a:lstStyle/>
          <a:p>
            <a:r>
              <a:rPr lang="en-US" sz="2800" dirty="0"/>
              <a:t>Essentially, a health care component of a hybrid entity is either of the following:</a:t>
            </a:r>
          </a:p>
          <a:p>
            <a:pPr lvl="1"/>
            <a:r>
              <a:rPr lang="en-US" sz="2400" dirty="0"/>
              <a:t>A covered entity</a:t>
            </a:r>
          </a:p>
          <a:p>
            <a:pPr lvl="2"/>
            <a:r>
              <a:rPr lang="en-US" sz="2000" dirty="0"/>
              <a:t>A health plan</a:t>
            </a:r>
          </a:p>
          <a:p>
            <a:pPr lvl="2"/>
            <a:r>
              <a:rPr lang="en-US" sz="2000" dirty="0"/>
              <a:t>A health care clearinghouse</a:t>
            </a:r>
          </a:p>
          <a:p>
            <a:pPr lvl="2"/>
            <a:r>
              <a:rPr lang="en-US" sz="2000" dirty="0"/>
              <a:t>A health care provider </a:t>
            </a:r>
          </a:p>
          <a:p>
            <a:pPr lvl="1"/>
            <a:r>
              <a:rPr lang="en-US" sz="2400" dirty="0"/>
              <a:t>Business associate if it were a separate legal entity</a:t>
            </a:r>
          </a:p>
        </p:txBody>
      </p:sp>
    </p:spTree>
    <p:extLst>
      <p:ext uri="{BB962C8B-B14F-4D97-AF65-F5344CB8AC3E}">
        <p14:creationId xmlns:p14="http://schemas.microsoft.com/office/powerpoint/2010/main" val="2833268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Designating as a Hybrid Entity</a:t>
            </a: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sz="2000" dirty="0"/>
              <a:t>Talk with someone from each department and determine which departments would be considered a covered entity.</a:t>
            </a:r>
          </a:p>
          <a:p>
            <a:pPr marL="514350" lvl="0" indent="-514350">
              <a:buFont typeface="+mj-lt"/>
              <a:buAutoNum type="arabicPeriod"/>
            </a:pPr>
            <a:r>
              <a:rPr lang="en-US" sz="2000" dirty="0"/>
              <a:t>Determine which parts of the county that could be considered a business associate of the county if it were a separate legal entity.</a:t>
            </a:r>
          </a:p>
          <a:p>
            <a:pPr marL="971550" lvl="1" indent="-514350">
              <a:buFont typeface="+mj-lt"/>
              <a:buAutoNum type="romanLcPeriod"/>
            </a:pPr>
            <a:r>
              <a:rPr lang="en-US" sz="1800" dirty="0"/>
              <a:t>Follow PHI and see who handles or has access to it at every stage of the process</a:t>
            </a:r>
          </a:p>
          <a:p>
            <a:pPr marL="514350" indent="-514350">
              <a:buFont typeface="+mj-lt"/>
              <a:buAutoNum type="arabicPeriod"/>
            </a:pPr>
            <a:r>
              <a:rPr lang="en-US" sz="2000" dirty="0"/>
              <a:t>Implement internal firewalls to keep non-health care components from accessing ePHI.</a:t>
            </a:r>
          </a:p>
          <a:p>
            <a:pPr marL="514350" indent="-514350">
              <a:buFont typeface="+mj-lt"/>
              <a:buAutoNum type="arabicPeriod"/>
            </a:pPr>
            <a:r>
              <a:rPr lang="en-US" sz="2000" dirty="0"/>
              <a:t>Document the health care components with your policies and procedures. </a:t>
            </a:r>
          </a:p>
          <a:p>
            <a:pPr marL="514350" indent="-514350">
              <a:buFont typeface="+mj-lt"/>
              <a:buAutoNum type="arabicPeriod"/>
            </a:pPr>
            <a:r>
              <a:rPr lang="en-US" sz="2000" dirty="0"/>
              <a:t>No requirement to file forms with the government. </a:t>
            </a:r>
          </a:p>
        </p:txBody>
      </p:sp>
    </p:spTree>
    <p:extLst>
      <p:ext uri="{BB962C8B-B14F-4D97-AF65-F5344CB8AC3E}">
        <p14:creationId xmlns:p14="http://schemas.microsoft.com/office/powerpoint/2010/main" val="3577831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Benefits of Designating as a Hybrid Entity	</a:t>
            </a:r>
          </a:p>
        </p:txBody>
      </p:sp>
      <p:sp>
        <p:nvSpPr>
          <p:cNvPr id="3" name="Content Placeholder 2"/>
          <p:cNvSpPr>
            <a:spLocks noGrp="1"/>
          </p:cNvSpPr>
          <p:nvPr>
            <p:ph idx="1"/>
          </p:nvPr>
        </p:nvSpPr>
        <p:spPr/>
        <p:txBody>
          <a:bodyPr/>
          <a:lstStyle/>
          <a:p>
            <a:pPr marL="0" indent="0">
              <a:buNone/>
            </a:pPr>
            <a:endParaRPr lang="en-US" sz="2400" dirty="0"/>
          </a:p>
          <a:p>
            <a:r>
              <a:rPr lang="en-US" sz="2400" dirty="0"/>
              <a:t>Limit training and compliance duties</a:t>
            </a:r>
          </a:p>
          <a:p>
            <a:r>
              <a:rPr lang="en-US" sz="2400" dirty="0"/>
              <a:t>Less liability or chance for HIPAA non-compliance</a:t>
            </a:r>
          </a:p>
        </p:txBody>
      </p:sp>
    </p:spTree>
    <p:extLst>
      <p:ext uri="{BB962C8B-B14F-4D97-AF65-F5344CB8AC3E}">
        <p14:creationId xmlns:p14="http://schemas.microsoft.com/office/powerpoint/2010/main" val="845450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 Designating as a Hybrid Entity</a:t>
            </a:r>
          </a:p>
        </p:txBody>
      </p:sp>
      <p:sp>
        <p:nvSpPr>
          <p:cNvPr id="3" name="Content Placeholder 2"/>
          <p:cNvSpPr>
            <a:spLocks noGrp="1"/>
          </p:cNvSpPr>
          <p:nvPr>
            <p:ph idx="1"/>
          </p:nvPr>
        </p:nvSpPr>
        <p:spPr/>
        <p:txBody>
          <a:bodyPr>
            <a:normAutofit/>
          </a:bodyPr>
          <a:lstStyle/>
          <a:p>
            <a:r>
              <a:rPr lang="en-US" sz="2400" dirty="0"/>
              <a:t>A county may choose to not designate as a hybrid entity</a:t>
            </a:r>
          </a:p>
          <a:p>
            <a:r>
              <a:rPr lang="en-US" sz="2400" dirty="0"/>
              <a:t>Simpler in terms of IT security</a:t>
            </a:r>
          </a:p>
          <a:p>
            <a:pPr lvl="1"/>
            <a:r>
              <a:rPr lang="en-US" sz="2000" dirty="0"/>
              <a:t>Not necessary to implement internal firewalls to keep non-health care components from accessing </a:t>
            </a:r>
            <a:r>
              <a:rPr lang="en-US" sz="2000" dirty="0" err="1"/>
              <a:t>ePHI</a:t>
            </a:r>
            <a:endParaRPr lang="en-US" sz="2000" dirty="0"/>
          </a:p>
          <a:p>
            <a:r>
              <a:rPr lang="en-US" sz="2400" dirty="0"/>
              <a:t>Minimum necessary rule still applies</a:t>
            </a:r>
          </a:p>
          <a:p>
            <a:r>
              <a:rPr lang="en-US" sz="2400" dirty="0"/>
              <a:t>Must train all workforce members</a:t>
            </a:r>
          </a:p>
          <a:p>
            <a:r>
              <a:rPr lang="en-US" sz="2400" dirty="0"/>
              <a:t>All departments must comply with HIPAA </a:t>
            </a:r>
          </a:p>
        </p:txBody>
      </p:sp>
    </p:spTree>
    <p:extLst>
      <p:ext uri="{BB962C8B-B14F-4D97-AF65-F5344CB8AC3E}">
        <p14:creationId xmlns:p14="http://schemas.microsoft.com/office/powerpoint/2010/main" val="1219652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D40A-77F8-89E8-5C9A-08077BC32F21}"/>
              </a:ext>
            </a:extLst>
          </p:cNvPr>
          <p:cNvSpPr>
            <a:spLocks noGrp="1"/>
          </p:cNvSpPr>
          <p:nvPr>
            <p:ph type="title"/>
          </p:nvPr>
        </p:nvSpPr>
        <p:spPr/>
        <p:txBody>
          <a:bodyPr/>
          <a:lstStyle/>
          <a:p>
            <a:r>
              <a:rPr lang="en-US"/>
              <a:t>Disclaimer</a:t>
            </a:r>
            <a:endParaRPr lang="en-US" dirty="0"/>
          </a:p>
        </p:txBody>
      </p:sp>
      <p:sp>
        <p:nvSpPr>
          <p:cNvPr id="3" name="Content Placeholder 2">
            <a:extLst>
              <a:ext uri="{FF2B5EF4-FFF2-40B4-BE49-F238E27FC236}">
                <a16:creationId xmlns:a16="http://schemas.microsoft.com/office/drawing/2014/main" id="{0483FA13-3E38-148C-6374-C49E9E82BF18}"/>
              </a:ext>
            </a:extLst>
          </p:cNvPr>
          <p:cNvSpPr>
            <a:spLocks noGrp="1"/>
          </p:cNvSpPr>
          <p:nvPr>
            <p:ph idx="1"/>
          </p:nvPr>
        </p:nvSpPr>
        <p:spPr>
          <a:xfrm>
            <a:off x="677334" y="1723267"/>
            <a:ext cx="8596668" cy="3880773"/>
          </a:xfrm>
        </p:spPr>
        <p:txBody>
          <a:bodyPr anchor="ctr">
            <a:normAutofit/>
          </a:bodyPr>
          <a:lstStyle/>
          <a:p>
            <a:pPr marL="0" indent="0" algn="ctr">
              <a:buNone/>
            </a:pPr>
            <a:r>
              <a:rPr lang="en-US" sz="2400"/>
              <a:t>The Iowa State Association of Counties (ISAC) provides education and information primarily as a general service to ISAC members.  This communication, or any other communication with ISAC, does not create an attorney-client relationship.  The information provided should not be interpreted or used as a substitute for a legal opinion from your county attorney or otherwise retained and qualified legal counsel.</a:t>
            </a:r>
            <a:endParaRPr lang="en-US" sz="2400" dirty="0"/>
          </a:p>
        </p:txBody>
      </p:sp>
    </p:spTree>
    <p:extLst>
      <p:ext uri="{BB962C8B-B14F-4D97-AF65-F5344CB8AC3E}">
        <p14:creationId xmlns:p14="http://schemas.microsoft.com/office/powerpoint/2010/main" val="2998155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950" y="1179151"/>
            <a:ext cx="3300646" cy="4463889"/>
          </a:xfrm>
        </p:spPr>
        <p:txBody>
          <a:bodyPr anchor="ctr">
            <a:normAutofit/>
          </a:bodyPr>
          <a:lstStyle/>
          <a:p>
            <a:r>
              <a:rPr lang="en-US" dirty="0"/>
              <a:t>Privacy Rule</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8918" y="1109145"/>
            <a:ext cx="6341016" cy="4603900"/>
          </a:xfrm>
        </p:spPr>
        <p:txBody>
          <a:bodyPr anchor="ctr">
            <a:normAutofit/>
          </a:bodyPr>
          <a:lstStyle/>
          <a:p>
            <a:r>
              <a:rPr lang="en-US" sz="2000" dirty="0"/>
              <a:t>The Rule requires appropriate safeguards to protect the privacy of PHI and sets limits and conditions on the uses and disclosures that may be made of such information with and without patient authorization. </a:t>
            </a:r>
          </a:p>
          <a:p>
            <a:r>
              <a:rPr lang="en-US" sz="2000" dirty="0"/>
              <a:t>The Rule also gives patients rights over their health information, including rights to examine and obtain a copy of their health records, and to request corrections.</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578256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What is Protected Health Information?</a:t>
            </a:r>
          </a:p>
        </p:txBody>
      </p:sp>
      <p:sp>
        <p:nvSpPr>
          <p:cNvPr id="3" name="Content Placeholder 2"/>
          <p:cNvSpPr>
            <a:spLocks noGrp="1"/>
          </p:cNvSpPr>
          <p:nvPr>
            <p:ph idx="1"/>
          </p:nvPr>
        </p:nvSpPr>
        <p:spPr>
          <a:xfrm>
            <a:off x="677334" y="1930400"/>
            <a:ext cx="8596668" cy="4110962"/>
          </a:xfrm>
        </p:spPr>
        <p:txBody>
          <a:bodyPr>
            <a:normAutofit/>
          </a:bodyPr>
          <a:lstStyle/>
          <a:p>
            <a:r>
              <a:rPr lang="en-US" sz="2800" dirty="0"/>
              <a:t>PHI is information that:</a:t>
            </a:r>
          </a:p>
          <a:p>
            <a:pPr lvl="1"/>
            <a:r>
              <a:rPr lang="en-US" sz="2400" dirty="0"/>
              <a:t>Identifies an individual</a:t>
            </a:r>
          </a:p>
          <a:p>
            <a:pPr lvl="1"/>
            <a:r>
              <a:rPr lang="en-US" sz="2400" dirty="0"/>
              <a:t>Relates to the individual’s health, health care treatment, or health care payment</a:t>
            </a:r>
          </a:p>
          <a:p>
            <a:pPr lvl="1"/>
            <a:r>
              <a:rPr lang="en-US" sz="2400" dirty="0"/>
              <a:t>Is maintained or disclosed</a:t>
            </a:r>
          </a:p>
          <a:p>
            <a:pPr lvl="2"/>
            <a:r>
              <a:rPr lang="en-US" sz="2200" dirty="0"/>
              <a:t>Electronically</a:t>
            </a:r>
          </a:p>
          <a:p>
            <a:pPr lvl="2"/>
            <a:r>
              <a:rPr lang="en-US" sz="2200" dirty="0"/>
              <a:t>On paper</a:t>
            </a:r>
          </a:p>
          <a:p>
            <a:pPr lvl="2"/>
            <a:r>
              <a:rPr lang="en-US" sz="2200" dirty="0"/>
              <a:t>Orally </a:t>
            </a:r>
          </a:p>
          <a:p>
            <a:endParaRPr lang="en-US" dirty="0"/>
          </a:p>
        </p:txBody>
      </p:sp>
    </p:spTree>
    <p:extLst>
      <p:ext uri="{BB962C8B-B14F-4D97-AF65-F5344CB8AC3E}">
        <p14:creationId xmlns:p14="http://schemas.microsoft.com/office/powerpoint/2010/main" val="3513009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2" name="Rectangle 21">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950" y="1179151"/>
            <a:ext cx="3300646" cy="4463889"/>
          </a:xfrm>
        </p:spPr>
        <p:txBody>
          <a:bodyPr vert="horz" lIns="91440" tIns="45720" rIns="91440" bIns="45720" rtlCol="0" anchor="ctr">
            <a:normAutofit/>
          </a:bodyPr>
          <a:lstStyle/>
          <a:p>
            <a:r>
              <a:rPr lang="en-US" sz="3600" dirty="0"/>
              <a:t>What is Protected Health Information? Cont. </a:t>
            </a:r>
          </a:p>
        </p:txBody>
      </p:sp>
      <p:sp>
        <p:nvSpPr>
          <p:cNvPr id="24" name="Isosceles Triangle 23">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26" name="Straight Connector 25">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sz="half" idx="2"/>
          </p:nvPr>
        </p:nvSpPr>
        <p:spPr>
          <a:xfrm>
            <a:off x="4939229" y="763008"/>
            <a:ext cx="6341016" cy="1938855"/>
          </a:xfrm>
        </p:spPr>
        <p:txBody>
          <a:bodyPr vert="horz" lIns="91440" tIns="45720" rIns="91440" bIns="45720" rtlCol="0" anchor="ctr">
            <a:normAutofit/>
          </a:bodyPr>
          <a:lstStyle/>
          <a:p>
            <a:pPr marL="0" indent="0"/>
            <a:r>
              <a:rPr lang="en-US" sz="2000" dirty="0"/>
              <a:t>PHI is considered to be “identifiable” if it contains any of the following specific identifiers of the individual (or of his/her relatives, employers, or household members):</a:t>
            </a:r>
          </a:p>
        </p:txBody>
      </p:sp>
      <p:sp>
        <p:nvSpPr>
          <p:cNvPr id="28" name="Isosceles Triangle 27">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Box 4"/>
          <p:cNvSpPr txBox="1"/>
          <p:nvPr/>
        </p:nvSpPr>
        <p:spPr>
          <a:xfrm>
            <a:off x="5368415" y="2631130"/>
            <a:ext cx="5562022" cy="3970318"/>
          </a:xfrm>
          <a:prstGeom prst="rect">
            <a:avLst/>
          </a:prstGeom>
          <a:noFill/>
        </p:spPr>
        <p:txBody>
          <a:bodyPr wrap="square" numCol="2" rtlCol="0">
            <a:spAutoFit/>
          </a:bodyPr>
          <a:lstStyle/>
          <a:p>
            <a:pPr marL="342900" indent="-342900">
              <a:spcAft>
                <a:spcPts val="600"/>
              </a:spcAft>
              <a:buFont typeface="Arial" panose="020B0604020202020204" pitchFamily="34" charset="0"/>
              <a:buChar char="•"/>
            </a:pPr>
            <a:r>
              <a:rPr lang="en-US" dirty="0">
                <a:solidFill>
                  <a:schemeClr val="tx1">
                    <a:lumMod val="75000"/>
                    <a:lumOff val="25000"/>
                  </a:schemeClr>
                </a:solidFill>
              </a:rPr>
              <a:t>Names                          </a:t>
            </a:r>
          </a:p>
          <a:p>
            <a:pPr marL="342900" indent="-342900">
              <a:spcAft>
                <a:spcPts val="600"/>
              </a:spcAft>
              <a:buFont typeface="Arial" panose="020B0604020202020204" pitchFamily="34" charset="0"/>
              <a:buChar char="•"/>
            </a:pPr>
            <a:r>
              <a:rPr lang="en-US" dirty="0">
                <a:solidFill>
                  <a:schemeClr val="tx1">
                    <a:lumMod val="75000"/>
                    <a:lumOff val="25000"/>
                  </a:schemeClr>
                </a:solidFill>
              </a:rPr>
              <a:t>Account #</a:t>
            </a:r>
          </a:p>
          <a:p>
            <a:pPr marL="342900" indent="-342900">
              <a:spcAft>
                <a:spcPts val="600"/>
              </a:spcAft>
              <a:buFont typeface="Arial" panose="020B0604020202020204" pitchFamily="34" charset="0"/>
              <a:buChar char="•"/>
            </a:pPr>
            <a:r>
              <a:rPr lang="en-US" dirty="0">
                <a:solidFill>
                  <a:schemeClr val="tx1">
                    <a:lumMod val="75000"/>
                    <a:lumOff val="25000"/>
                  </a:schemeClr>
                </a:solidFill>
              </a:rPr>
              <a:t>Street Address            </a:t>
            </a:r>
          </a:p>
          <a:p>
            <a:pPr marL="342900" indent="-342900">
              <a:spcAft>
                <a:spcPts val="600"/>
              </a:spcAft>
              <a:buFont typeface="Arial" panose="020B0604020202020204" pitchFamily="34" charset="0"/>
              <a:buChar char="•"/>
            </a:pPr>
            <a:r>
              <a:rPr lang="en-US" dirty="0">
                <a:solidFill>
                  <a:schemeClr val="tx1">
                    <a:lumMod val="75000"/>
                    <a:lumOff val="25000"/>
                  </a:schemeClr>
                </a:solidFill>
              </a:rPr>
              <a:t>Certificate/License #</a:t>
            </a:r>
          </a:p>
          <a:p>
            <a:pPr marL="342900" indent="-342900">
              <a:spcAft>
                <a:spcPts val="600"/>
              </a:spcAft>
              <a:buFont typeface="Arial" panose="020B0604020202020204" pitchFamily="34" charset="0"/>
              <a:buChar char="•"/>
            </a:pPr>
            <a:r>
              <a:rPr lang="en-US" dirty="0">
                <a:solidFill>
                  <a:schemeClr val="tx1">
                    <a:lumMod val="75000"/>
                    <a:lumOff val="25000"/>
                  </a:schemeClr>
                </a:solidFill>
              </a:rPr>
              <a:t>Dates (birth, DOS)        </a:t>
            </a:r>
          </a:p>
          <a:p>
            <a:pPr marL="342900" indent="-342900">
              <a:spcAft>
                <a:spcPts val="600"/>
              </a:spcAft>
              <a:buFont typeface="Arial" panose="020B0604020202020204" pitchFamily="34" charset="0"/>
              <a:buChar char="•"/>
            </a:pPr>
            <a:r>
              <a:rPr lang="en-US" dirty="0">
                <a:solidFill>
                  <a:schemeClr val="tx1">
                    <a:lumMod val="75000"/>
                    <a:lumOff val="25000"/>
                  </a:schemeClr>
                </a:solidFill>
              </a:rPr>
              <a:t>Vehicle ID   </a:t>
            </a:r>
          </a:p>
          <a:p>
            <a:pPr marL="342900" indent="-342900">
              <a:spcAft>
                <a:spcPts val="600"/>
              </a:spcAft>
              <a:buFont typeface="Arial" panose="020B0604020202020204" pitchFamily="34" charset="0"/>
              <a:buChar char="•"/>
            </a:pPr>
            <a:r>
              <a:rPr lang="en-US" dirty="0">
                <a:solidFill>
                  <a:schemeClr val="tx1">
                    <a:lumMod val="75000"/>
                    <a:lumOff val="25000"/>
                  </a:schemeClr>
                </a:solidFill>
              </a:rPr>
              <a:t>Telephone/Fax               </a:t>
            </a:r>
          </a:p>
          <a:p>
            <a:pPr marL="342900" indent="-342900">
              <a:spcAft>
                <a:spcPts val="600"/>
              </a:spcAft>
              <a:buFont typeface="Arial" panose="020B0604020202020204" pitchFamily="34" charset="0"/>
              <a:buChar char="•"/>
            </a:pPr>
            <a:r>
              <a:rPr lang="en-US" dirty="0">
                <a:solidFill>
                  <a:schemeClr val="tx1">
                    <a:lumMod val="75000"/>
                    <a:lumOff val="25000"/>
                  </a:schemeClr>
                </a:solidFill>
              </a:rPr>
              <a:t>Device ID</a:t>
            </a:r>
          </a:p>
          <a:p>
            <a:pPr marL="342900" indent="-342900">
              <a:spcAft>
                <a:spcPts val="600"/>
              </a:spcAft>
              <a:buFont typeface="Arial" panose="020B0604020202020204" pitchFamily="34" charset="0"/>
              <a:buChar char="•"/>
            </a:pPr>
            <a:r>
              <a:rPr lang="en-US" dirty="0">
                <a:solidFill>
                  <a:schemeClr val="tx1">
                    <a:lumMod val="75000"/>
                    <a:lumOff val="25000"/>
                  </a:schemeClr>
                </a:solidFill>
              </a:rPr>
              <a:t>E-mail</a:t>
            </a:r>
          </a:p>
          <a:p>
            <a:pPr marL="342900" indent="-342900">
              <a:spcAft>
                <a:spcPts val="600"/>
              </a:spcAft>
              <a:buFont typeface="Arial" panose="020B0604020202020204" pitchFamily="34" charset="0"/>
              <a:buChar char="•"/>
            </a:pPr>
            <a:endParaRPr lang="en-US" dirty="0">
              <a:solidFill>
                <a:schemeClr val="tx1">
                  <a:lumMod val="75000"/>
                  <a:lumOff val="25000"/>
                </a:schemeClr>
              </a:solidFill>
            </a:endParaRPr>
          </a:p>
          <a:p>
            <a:pPr>
              <a:spcAft>
                <a:spcPts val="600"/>
              </a:spcAft>
            </a:pPr>
            <a:r>
              <a:rPr lang="en-US" dirty="0">
                <a:solidFill>
                  <a:schemeClr val="tx1">
                    <a:lumMod val="75000"/>
                    <a:lumOff val="25000"/>
                  </a:schemeClr>
                </a:solidFill>
              </a:rPr>
              <a:t>                           </a:t>
            </a:r>
          </a:p>
          <a:p>
            <a:pPr marL="342900" indent="-342900">
              <a:spcAft>
                <a:spcPts val="600"/>
              </a:spcAft>
              <a:buFont typeface="Arial" panose="020B0604020202020204" pitchFamily="34" charset="0"/>
              <a:buChar char="•"/>
            </a:pPr>
            <a:r>
              <a:rPr lang="en-US" dirty="0">
                <a:solidFill>
                  <a:schemeClr val="tx1">
                    <a:lumMod val="75000"/>
                    <a:lumOff val="25000"/>
                  </a:schemeClr>
                </a:solidFill>
              </a:rPr>
              <a:t>URLs   </a:t>
            </a:r>
          </a:p>
          <a:p>
            <a:pPr marL="342900" indent="-342900">
              <a:spcAft>
                <a:spcPts val="600"/>
              </a:spcAft>
              <a:buFont typeface="Arial" panose="020B0604020202020204" pitchFamily="34" charset="0"/>
              <a:buChar char="•"/>
            </a:pPr>
            <a:r>
              <a:rPr lang="en-US" dirty="0">
                <a:solidFill>
                  <a:schemeClr val="tx1">
                    <a:lumMod val="75000"/>
                    <a:lumOff val="25000"/>
                  </a:schemeClr>
                </a:solidFill>
              </a:rPr>
              <a:t>SS #                            </a:t>
            </a:r>
          </a:p>
          <a:p>
            <a:pPr marL="342900" indent="-342900">
              <a:spcAft>
                <a:spcPts val="600"/>
              </a:spcAft>
              <a:buFont typeface="Arial" panose="020B0604020202020204" pitchFamily="34" charset="0"/>
              <a:buChar char="•"/>
            </a:pPr>
            <a:r>
              <a:rPr lang="en-US" dirty="0">
                <a:solidFill>
                  <a:schemeClr val="tx1">
                    <a:lumMod val="75000"/>
                    <a:lumOff val="25000"/>
                  </a:schemeClr>
                </a:solidFill>
              </a:rPr>
              <a:t>IP Address</a:t>
            </a:r>
          </a:p>
          <a:p>
            <a:pPr marL="342900" indent="-342900">
              <a:spcAft>
                <a:spcPts val="600"/>
              </a:spcAft>
              <a:buFont typeface="Arial" panose="020B0604020202020204" pitchFamily="34" charset="0"/>
              <a:buChar char="•"/>
            </a:pPr>
            <a:r>
              <a:rPr lang="en-US" dirty="0">
                <a:solidFill>
                  <a:schemeClr val="tx1">
                    <a:lumMod val="75000"/>
                    <a:lumOff val="25000"/>
                  </a:schemeClr>
                </a:solidFill>
              </a:rPr>
              <a:t>MR #                            </a:t>
            </a:r>
          </a:p>
          <a:p>
            <a:pPr marL="342900" indent="-342900">
              <a:spcAft>
                <a:spcPts val="600"/>
              </a:spcAft>
              <a:buFont typeface="Arial" panose="020B0604020202020204" pitchFamily="34" charset="0"/>
              <a:buChar char="•"/>
            </a:pPr>
            <a:r>
              <a:rPr lang="en-US" dirty="0">
                <a:solidFill>
                  <a:schemeClr val="tx1">
                    <a:lumMod val="75000"/>
                    <a:lumOff val="25000"/>
                  </a:schemeClr>
                </a:solidFill>
              </a:rPr>
              <a:t>Full face/biometric ID</a:t>
            </a:r>
          </a:p>
          <a:p>
            <a:pPr marL="342900" indent="-342900">
              <a:spcAft>
                <a:spcPts val="600"/>
              </a:spcAft>
              <a:buFont typeface="Arial" panose="020B0604020202020204" pitchFamily="34" charset="0"/>
              <a:buChar char="•"/>
            </a:pPr>
            <a:r>
              <a:rPr lang="en-US" dirty="0">
                <a:solidFill>
                  <a:schemeClr val="tx1">
                    <a:lumMod val="75000"/>
                    <a:lumOff val="25000"/>
                  </a:schemeClr>
                </a:solidFill>
              </a:rPr>
              <a:t>Health plan #                 </a:t>
            </a:r>
          </a:p>
          <a:p>
            <a:pPr marL="342900" indent="-342900">
              <a:spcAft>
                <a:spcPts val="600"/>
              </a:spcAft>
              <a:buFont typeface="Arial" panose="020B0604020202020204" pitchFamily="34" charset="0"/>
              <a:buChar char="•"/>
            </a:pPr>
            <a:r>
              <a:rPr lang="en-US" dirty="0">
                <a:solidFill>
                  <a:schemeClr val="tx1">
                    <a:lumMod val="75000"/>
                    <a:lumOff val="25000"/>
                  </a:schemeClr>
                </a:solidFill>
              </a:rPr>
              <a:t>Any other unique identifier number</a:t>
            </a:r>
          </a:p>
        </p:txBody>
      </p:sp>
    </p:spTree>
    <p:extLst>
      <p:ext uri="{BB962C8B-B14F-4D97-AF65-F5344CB8AC3E}">
        <p14:creationId xmlns:p14="http://schemas.microsoft.com/office/powerpoint/2010/main" val="2184098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33502" y="609600"/>
            <a:ext cx="8596668" cy="1320800"/>
          </a:xfrm>
        </p:spPr>
        <p:txBody>
          <a:bodyPr>
            <a:normAutofit/>
          </a:bodyPr>
          <a:lstStyle/>
          <a:p>
            <a:r>
              <a:rPr lang="en-US" dirty="0"/>
              <a:t>Employment Records Excluded</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1333502" y="2160589"/>
            <a:ext cx="8596668" cy="3880773"/>
          </a:xfrm>
        </p:spPr>
        <p:txBody>
          <a:bodyPr>
            <a:normAutofit/>
          </a:bodyPr>
          <a:lstStyle/>
          <a:p>
            <a:r>
              <a:rPr lang="en-US" sz="2400" dirty="0"/>
              <a:t>“Protected health information excludes individually identifiable health information…in employment records held by a covered entity in its role as employer.” 45 C.F.R. § 160.103. </a:t>
            </a:r>
          </a:p>
          <a:p>
            <a:r>
              <a:rPr lang="en-US" sz="2400" dirty="0"/>
              <a:t>Ask yourself, would this information be protected by HIPAA if the employer wasn’t a covered entity? </a:t>
            </a:r>
          </a:p>
          <a:p>
            <a:r>
              <a:rPr lang="en-US" sz="2400" dirty="0"/>
              <a:t>This information may still be protected by other confidentiality laws!</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95511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and Disclosure of PHI</a:t>
            </a:r>
          </a:p>
        </p:txBody>
      </p:sp>
      <p:sp>
        <p:nvSpPr>
          <p:cNvPr id="3" name="Content Placeholder 2"/>
          <p:cNvSpPr>
            <a:spLocks noGrp="1"/>
          </p:cNvSpPr>
          <p:nvPr>
            <p:ph idx="1"/>
          </p:nvPr>
        </p:nvSpPr>
        <p:spPr>
          <a:xfrm>
            <a:off x="528970" y="1930400"/>
            <a:ext cx="9489673" cy="4174435"/>
          </a:xfrm>
        </p:spPr>
        <p:txBody>
          <a:bodyPr>
            <a:normAutofit/>
          </a:bodyPr>
          <a:lstStyle/>
          <a:p>
            <a:r>
              <a:rPr lang="en-US" sz="2400" dirty="0"/>
              <a:t>PHI may only be used and disclosed as permitted by HIPAA. </a:t>
            </a:r>
          </a:p>
          <a:p>
            <a:r>
              <a:rPr lang="en-US" sz="2400" dirty="0"/>
              <a:t>When using and disclosing PHI, follow the minimum necessary and reasonable safeguard rule. </a:t>
            </a:r>
          </a:p>
          <a:p>
            <a:pPr lvl="1"/>
            <a:r>
              <a:rPr lang="en-US" sz="2200" dirty="0"/>
              <a:t>Treatment, payment or health care operations</a:t>
            </a:r>
          </a:p>
          <a:p>
            <a:pPr lvl="1"/>
            <a:r>
              <a:rPr lang="en-US" sz="2200" dirty="0"/>
              <a:t>Authorization required</a:t>
            </a:r>
          </a:p>
          <a:p>
            <a:pPr lvl="1"/>
            <a:r>
              <a:rPr lang="en-US" sz="2200" dirty="0"/>
              <a:t>Require the opportunity to object</a:t>
            </a:r>
          </a:p>
          <a:p>
            <a:pPr lvl="1"/>
            <a:r>
              <a:rPr lang="en-US" sz="2200" dirty="0"/>
              <a:t>No opportunity to object required</a:t>
            </a:r>
          </a:p>
          <a:p>
            <a:pPr marL="0" indent="0">
              <a:buNone/>
            </a:pPr>
            <a:endParaRPr lang="en-US" dirty="0"/>
          </a:p>
          <a:p>
            <a:endParaRPr lang="en-US" dirty="0"/>
          </a:p>
        </p:txBody>
      </p:sp>
    </p:spTree>
    <p:extLst>
      <p:ext uri="{BB962C8B-B14F-4D97-AF65-F5344CB8AC3E}">
        <p14:creationId xmlns:p14="http://schemas.microsoft.com/office/powerpoint/2010/main" val="997763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Other State and Federal Privacy Laws</a:t>
            </a:r>
          </a:p>
        </p:txBody>
      </p:sp>
      <p:sp>
        <p:nvSpPr>
          <p:cNvPr id="3" name="Content Placeholder 2"/>
          <p:cNvSpPr>
            <a:spLocks noGrp="1"/>
          </p:cNvSpPr>
          <p:nvPr>
            <p:ph idx="1"/>
          </p:nvPr>
        </p:nvSpPr>
        <p:spPr>
          <a:xfrm>
            <a:off x="677334" y="1930401"/>
            <a:ext cx="8596668" cy="4110962"/>
          </a:xfrm>
        </p:spPr>
        <p:txBody>
          <a:bodyPr>
            <a:normAutofit fontScale="92500" lnSpcReduction="20000"/>
          </a:bodyPr>
          <a:lstStyle/>
          <a:p>
            <a:endParaRPr lang="en-US" dirty="0"/>
          </a:p>
          <a:p>
            <a:r>
              <a:rPr lang="en-US" sz="3200" dirty="0"/>
              <a:t>Iowa’s Mental Health Privacy Law: Iowa Code §228</a:t>
            </a:r>
          </a:p>
          <a:p>
            <a:r>
              <a:rPr lang="en-US" sz="3200" dirty="0"/>
              <a:t>Iowa’s Chemical or Substance Abuse Treatment Privacy Law: Iowa Code §125</a:t>
            </a:r>
          </a:p>
          <a:p>
            <a:r>
              <a:rPr lang="en-US" sz="3200" dirty="0"/>
              <a:t>Iowa’s HIV/AIDS Records Privacy Law: Iowa Code §141A</a:t>
            </a:r>
          </a:p>
          <a:p>
            <a:r>
              <a:rPr lang="en-US" sz="3200" dirty="0"/>
              <a:t>Federal Confidentiality of Alcohol and Drug Abuse Patient Records: 42 CFR Part 2</a:t>
            </a:r>
          </a:p>
        </p:txBody>
      </p:sp>
    </p:spTree>
    <p:extLst>
      <p:ext uri="{BB962C8B-B14F-4D97-AF65-F5344CB8AC3E}">
        <p14:creationId xmlns:p14="http://schemas.microsoft.com/office/powerpoint/2010/main" val="3345500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Rule</a:t>
            </a:r>
          </a:p>
        </p:txBody>
      </p:sp>
      <p:sp>
        <p:nvSpPr>
          <p:cNvPr id="3" name="Content Placeholder 2"/>
          <p:cNvSpPr>
            <a:spLocks noGrp="1"/>
          </p:cNvSpPr>
          <p:nvPr>
            <p:ph idx="1"/>
          </p:nvPr>
        </p:nvSpPr>
        <p:spPr>
          <a:xfrm>
            <a:off x="838201" y="1690688"/>
            <a:ext cx="8756374" cy="4280495"/>
          </a:xfrm>
        </p:spPr>
        <p:txBody>
          <a:bodyPr>
            <a:normAutofit/>
          </a:bodyPr>
          <a:lstStyle/>
          <a:p>
            <a:r>
              <a:rPr lang="en-US" sz="2400" dirty="0"/>
              <a:t>The Security Rule establishes standards to protect </a:t>
            </a:r>
            <a:r>
              <a:rPr lang="en-US" sz="2400" dirty="0" err="1"/>
              <a:t>ePHI</a:t>
            </a:r>
            <a:r>
              <a:rPr lang="en-US" sz="2400" dirty="0"/>
              <a:t> that is created, received, used or maintained by your County/Region.  </a:t>
            </a:r>
          </a:p>
          <a:p>
            <a:r>
              <a:rPr lang="en-US" sz="2400" dirty="0"/>
              <a:t>Your County/Region should have security policies and procedures in place to protect </a:t>
            </a:r>
            <a:r>
              <a:rPr lang="en-US" sz="2400" dirty="0" err="1"/>
              <a:t>ePHI</a:t>
            </a:r>
            <a:r>
              <a:rPr lang="en-US" sz="2400" dirty="0"/>
              <a:t> and satisfy the requirements of the Security Rule.   </a:t>
            </a:r>
          </a:p>
          <a:p>
            <a:r>
              <a:rPr lang="en-US" sz="2400" dirty="0"/>
              <a:t>Those requirements include policies and procedures related to use of passwords, log-on/off, screen savers, access to records, role-based access and other related security procedures.</a:t>
            </a:r>
          </a:p>
          <a:p>
            <a:endParaRPr lang="en-US" dirty="0"/>
          </a:p>
        </p:txBody>
      </p:sp>
    </p:spTree>
    <p:extLst>
      <p:ext uri="{BB962C8B-B14F-4D97-AF65-F5344CB8AC3E}">
        <p14:creationId xmlns:p14="http://schemas.microsoft.com/office/powerpoint/2010/main" val="1543562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Security Standard: Matrix</a:t>
            </a:r>
            <a:endParaRPr lang="en-US" dirty="0"/>
          </a:p>
        </p:txBody>
      </p:sp>
      <p:pic>
        <p:nvPicPr>
          <p:cNvPr id="4" name="Content Placeholder 3"/>
          <p:cNvPicPr>
            <a:picLocks noGrp="1" noChangeAspect="1"/>
          </p:cNvPicPr>
          <p:nvPr>
            <p:ph idx="1"/>
          </p:nvPr>
        </p:nvPicPr>
        <p:blipFill>
          <a:blip r:embed="rId3"/>
          <a:stretch>
            <a:fillRect/>
          </a:stretch>
        </p:blipFill>
        <p:spPr>
          <a:xfrm>
            <a:off x="979486" y="1702816"/>
            <a:ext cx="10233025" cy="3452367"/>
          </a:xfrm>
          <a:prstGeom prst="rect">
            <a:avLst/>
          </a:prstGeom>
        </p:spPr>
      </p:pic>
    </p:spTree>
    <p:extLst>
      <p:ext uri="{BB962C8B-B14F-4D97-AF65-F5344CB8AC3E}">
        <p14:creationId xmlns:p14="http://schemas.microsoft.com/office/powerpoint/2010/main" val="1638729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C0D1-24D5-4AF0-9DED-C70C5C3188A3}"/>
              </a:ext>
            </a:extLst>
          </p:cNvPr>
          <p:cNvSpPr>
            <a:spLocks noGrp="1"/>
          </p:cNvSpPr>
          <p:nvPr>
            <p:ph type="title"/>
          </p:nvPr>
        </p:nvSpPr>
        <p:spPr/>
        <p:txBody>
          <a:bodyPr/>
          <a:lstStyle/>
          <a:p>
            <a:r>
              <a:rPr lang="en-US" dirty="0"/>
              <a:t>Risk Analysis (R)-45 C.F.R. § 164.308(a)(1)(ii)(A)</a:t>
            </a:r>
          </a:p>
        </p:txBody>
      </p:sp>
      <p:sp>
        <p:nvSpPr>
          <p:cNvPr id="3" name="Content Placeholder 2">
            <a:extLst>
              <a:ext uri="{FF2B5EF4-FFF2-40B4-BE49-F238E27FC236}">
                <a16:creationId xmlns:a16="http://schemas.microsoft.com/office/drawing/2014/main" id="{FC48CF55-D015-4C27-85F4-DF5154D197FB}"/>
              </a:ext>
            </a:extLst>
          </p:cNvPr>
          <p:cNvSpPr>
            <a:spLocks noGrp="1"/>
          </p:cNvSpPr>
          <p:nvPr>
            <p:ph idx="1"/>
          </p:nvPr>
        </p:nvSpPr>
        <p:spPr>
          <a:xfrm>
            <a:off x="677334" y="2097740"/>
            <a:ext cx="8596668" cy="4150659"/>
          </a:xfrm>
        </p:spPr>
        <p:txBody>
          <a:bodyPr/>
          <a:lstStyle/>
          <a:p>
            <a:r>
              <a:rPr lang="en-US" sz="2000" dirty="0"/>
              <a:t>(A) Risk analysis (Required). Conduct an accurate and thorough assessment of the potential risks and vulnerabilities to the confidentiality, integrity, and availability of electronic protected health information held by the covered entity or business associate.</a:t>
            </a:r>
          </a:p>
          <a:p>
            <a:r>
              <a:rPr lang="en-US" sz="2000" dirty="0"/>
              <a:t>Resources</a:t>
            </a:r>
          </a:p>
          <a:p>
            <a:pPr lvl="1"/>
            <a:r>
              <a:rPr lang="en-US" sz="1800" dirty="0"/>
              <a:t>ISAC HIPAA Program-Risk Analysis Toolkit</a:t>
            </a:r>
          </a:p>
          <a:p>
            <a:pPr lvl="1"/>
            <a:r>
              <a:rPr lang="en-US" sz="1800" dirty="0"/>
              <a:t>ONC/OCR HIPAA Security Risk Assessment Tool: </a:t>
            </a:r>
            <a:r>
              <a:rPr lang="en-US" sz="1800" dirty="0">
                <a:hlinkClick r:id="rId3"/>
              </a:rPr>
              <a:t>https://www.healthit.gov/topic/privacy-security-and-hipaa/security-risk-assessment</a:t>
            </a:r>
            <a:endParaRPr lang="en-US" sz="1800" dirty="0"/>
          </a:p>
        </p:txBody>
      </p:sp>
    </p:spTree>
    <p:extLst>
      <p:ext uri="{BB962C8B-B14F-4D97-AF65-F5344CB8AC3E}">
        <p14:creationId xmlns:p14="http://schemas.microsoft.com/office/powerpoint/2010/main" val="4092315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697BB-3B3E-4010-97A4-EF184189DE12}"/>
              </a:ext>
            </a:extLst>
          </p:cNvPr>
          <p:cNvSpPr>
            <a:spLocks noGrp="1"/>
          </p:cNvSpPr>
          <p:nvPr>
            <p:ph type="title"/>
          </p:nvPr>
        </p:nvSpPr>
        <p:spPr/>
        <p:txBody>
          <a:bodyPr/>
          <a:lstStyle/>
          <a:p>
            <a:r>
              <a:rPr lang="en-US" dirty="0"/>
              <a:t>Example Risk Analysis Steps</a:t>
            </a:r>
          </a:p>
        </p:txBody>
      </p:sp>
      <p:sp>
        <p:nvSpPr>
          <p:cNvPr id="3" name="Content Placeholder 2">
            <a:extLst>
              <a:ext uri="{FF2B5EF4-FFF2-40B4-BE49-F238E27FC236}">
                <a16:creationId xmlns:a16="http://schemas.microsoft.com/office/drawing/2014/main" id="{97C6C126-8F5D-4E93-9277-57BF3A0353EF}"/>
              </a:ext>
            </a:extLst>
          </p:cNvPr>
          <p:cNvSpPr>
            <a:spLocks noGrp="1"/>
          </p:cNvSpPr>
          <p:nvPr>
            <p:ph sz="half" idx="1"/>
          </p:nvPr>
        </p:nvSpPr>
        <p:spPr>
          <a:xfrm>
            <a:off x="677334" y="1828800"/>
            <a:ext cx="5302778" cy="4340506"/>
          </a:xfrm>
        </p:spPr>
        <p:txBody>
          <a:bodyPr>
            <a:normAutofit/>
          </a:bodyPr>
          <a:lstStyle/>
          <a:p>
            <a:pPr marL="0" indent="0">
              <a:buNone/>
            </a:pPr>
            <a:r>
              <a:rPr lang="en-US" dirty="0"/>
              <a:t>1. Identify the scope of the analysis.</a:t>
            </a:r>
          </a:p>
          <a:p>
            <a:pPr marL="0" indent="0">
              <a:buNone/>
            </a:pPr>
            <a:r>
              <a:rPr lang="en-US" dirty="0"/>
              <a:t>2. Gather data.</a:t>
            </a:r>
          </a:p>
          <a:p>
            <a:pPr marL="0" indent="0">
              <a:buNone/>
            </a:pPr>
            <a:r>
              <a:rPr lang="en-US" dirty="0"/>
              <a:t>3. Identify and document potential threats and vulnerabilities.</a:t>
            </a:r>
          </a:p>
          <a:p>
            <a:pPr marL="0" indent="0">
              <a:buNone/>
            </a:pPr>
            <a:r>
              <a:rPr lang="en-US" dirty="0"/>
              <a:t>4. Assess current security measures.</a:t>
            </a:r>
          </a:p>
          <a:p>
            <a:pPr marL="0" indent="0">
              <a:buNone/>
            </a:pPr>
            <a:r>
              <a:rPr lang="en-US" dirty="0"/>
              <a:t>5. Determine the likelihood of threat occurrence.</a:t>
            </a:r>
          </a:p>
          <a:p>
            <a:pPr marL="0" indent="0">
              <a:buNone/>
            </a:pPr>
            <a:r>
              <a:rPr lang="en-US" dirty="0"/>
              <a:t>6. Determine the potential impact of threat occurrence.</a:t>
            </a:r>
          </a:p>
          <a:p>
            <a:pPr marL="0" indent="0">
              <a:buNone/>
            </a:pPr>
            <a:r>
              <a:rPr lang="en-US" dirty="0"/>
              <a:t>7. Determine the level of risk.</a:t>
            </a:r>
          </a:p>
          <a:p>
            <a:pPr marL="0" indent="0">
              <a:buNone/>
            </a:pPr>
            <a:r>
              <a:rPr lang="en-US" dirty="0"/>
              <a:t>8. Identify security measures and finalize documentation. </a:t>
            </a:r>
          </a:p>
        </p:txBody>
      </p:sp>
      <p:sp>
        <p:nvSpPr>
          <p:cNvPr id="4" name="Content Placeholder 3">
            <a:extLst>
              <a:ext uri="{FF2B5EF4-FFF2-40B4-BE49-F238E27FC236}">
                <a16:creationId xmlns:a16="http://schemas.microsoft.com/office/drawing/2014/main" id="{E9A448EE-E10E-4EAB-BA32-C8F1CEE366A6}"/>
              </a:ext>
            </a:extLst>
          </p:cNvPr>
          <p:cNvSpPr>
            <a:spLocks noGrp="1"/>
          </p:cNvSpPr>
          <p:nvPr>
            <p:ph sz="half" idx="2"/>
          </p:nvPr>
        </p:nvSpPr>
        <p:spPr>
          <a:xfrm>
            <a:off x="5883965" y="1930400"/>
            <a:ext cx="3988906" cy="3565806"/>
          </a:xfrm>
        </p:spPr>
        <p:txBody>
          <a:bodyPr>
            <a:normAutofit/>
          </a:bodyPr>
          <a:lstStyle/>
          <a:p>
            <a:r>
              <a:rPr lang="en-US" dirty="0"/>
              <a:t>Example risk analysis steps from the HIPAA Security Series 6</a:t>
            </a:r>
          </a:p>
          <a:p>
            <a:pPr lvl="1"/>
            <a:r>
              <a:rPr lang="en-US" dirty="0">
                <a:hlinkClick r:id="rId3"/>
              </a:rPr>
              <a:t>https://www.hhs.gov/sites/default/files/ocr/privacy/hipaa/administrative/securityrule/riskassessment.pdf?language=es</a:t>
            </a:r>
            <a:r>
              <a:rPr lang="en-US" dirty="0"/>
              <a:t> </a:t>
            </a:r>
          </a:p>
          <a:p>
            <a:r>
              <a:rPr lang="en-US" dirty="0"/>
              <a:t>These steps might not work for all entities and should be used as a frame of reference</a:t>
            </a:r>
          </a:p>
        </p:txBody>
      </p:sp>
    </p:spTree>
    <p:extLst>
      <p:ext uri="{BB962C8B-B14F-4D97-AF65-F5344CB8AC3E}">
        <p14:creationId xmlns:p14="http://schemas.microsoft.com/office/powerpoint/2010/main" val="4179129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04D16-00C4-1C1E-8BD6-115F419767AD}"/>
              </a:ext>
            </a:extLst>
          </p:cNvPr>
          <p:cNvSpPr>
            <a:spLocks noGrp="1"/>
          </p:cNvSpPr>
          <p:nvPr>
            <p:ph type="title"/>
          </p:nvPr>
        </p:nvSpPr>
        <p:spPr/>
        <p:txBody>
          <a:bodyPr/>
          <a:lstStyle/>
          <a:p>
            <a:r>
              <a:rPr lang="en-US"/>
              <a:t>What do I do?</a:t>
            </a:r>
            <a:endParaRPr lang="en-US" dirty="0"/>
          </a:p>
        </p:txBody>
      </p:sp>
      <p:sp>
        <p:nvSpPr>
          <p:cNvPr id="3" name="Content Placeholder 2">
            <a:extLst>
              <a:ext uri="{FF2B5EF4-FFF2-40B4-BE49-F238E27FC236}">
                <a16:creationId xmlns:a16="http://schemas.microsoft.com/office/drawing/2014/main" id="{2B9BF479-3B76-A8EF-91D3-E402724237BD}"/>
              </a:ext>
            </a:extLst>
          </p:cNvPr>
          <p:cNvSpPr>
            <a:spLocks noGrp="1"/>
          </p:cNvSpPr>
          <p:nvPr>
            <p:ph idx="1"/>
          </p:nvPr>
        </p:nvSpPr>
        <p:spPr/>
        <p:txBody>
          <a:bodyPr>
            <a:normAutofit/>
          </a:bodyPr>
          <a:lstStyle/>
          <a:p>
            <a:r>
              <a:rPr lang="en-US" sz="2400" dirty="0"/>
              <a:t>I do a lot of in-house counsel work internally for the ISAC organization</a:t>
            </a:r>
          </a:p>
          <a:p>
            <a:endParaRPr lang="en-US" sz="2400" dirty="0"/>
          </a:p>
          <a:p>
            <a:r>
              <a:rPr lang="en-US" sz="2400" dirty="0"/>
              <a:t>But I also work with our members to provide education and information</a:t>
            </a:r>
          </a:p>
          <a:p>
            <a:endParaRPr lang="en-US" sz="2400" dirty="0"/>
          </a:p>
          <a:p>
            <a:pPr lvl="1"/>
            <a:r>
              <a:rPr lang="en-US" sz="2000" dirty="0"/>
              <a:t>I think of my role similar to that of a reference attorney (IRS example)</a:t>
            </a:r>
          </a:p>
          <a:p>
            <a:pPr lvl="1"/>
            <a:r>
              <a:rPr lang="en-US" sz="2000" dirty="0"/>
              <a:t>No attorney-client privilege, as we do not do direct representation</a:t>
            </a:r>
          </a:p>
        </p:txBody>
      </p:sp>
    </p:spTree>
    <p:extLst>
      <p:ext uri="{BB962C8B-B14F-4D97-AF65-F5344CB8AC3E}">
        <p14:creationId xmlns:p14="http://schemas.microsoft.com/office/powerpoint/2010/main" val="377927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34D67-E6E8-4F6E-AFF1-62B53FB45E47}"/>
              </a:ext>
            </a:extLst>
          </p:cNvPr>
          <p:cNvSpPr>
            <a:spLocks noGrp="1"/>
          </p:cNvSpPr>
          <p:nvPr>
            <p:ph type="title"/>
          </p:nvPr>
        </p:nvSpPr>
        <p:spPr>
          <a:xfrm>
            <a:off x="1154954" y="636104"/>
            <a:ext cx="8761413" cy="1219200"/>
          </a:xfrm>
        </p:spPr>
        <p:txBody>
          <a:bodyPr/>
          <a:lstStyle/>
          <a:p>
            <a:r>
              <a:rPr lang="en-US" dirty="0"/>
              <a:t>Risk Analysis Frequency</a:t>
            </a:r>
          </a:p>
        </p:txBody>
      </p:sp>
      <p:sp>
        <p:nvSpPr>
          <p:cNvPr id="3" name="Content Placeholder 2">
            <a:extLst>
              <a:ext uri="{FF2B5EF4-FFF2-40B4-BE49-F238E27FC236}">
                <a16:creationId xmlns:a16="http://schemas.microsoft.com/office/drawing/2014/main" id="{71888425-BCE5-4027-80F3-EA36DC61C13F}"/>
              </a:ext>
            </a:extLst>
          </p:cNvPr>
          <p:cNvSpPr>
            <a:spLocks noGrp="1"/>
          </p:cNvSpPr>
          <p:nvPr>
            <p:ph idx="1"/>
          </p:nvPr>
        </p:nvSpPr>
        <p:spPr/>
        <p:txBody>
          <a:bodyPr>
            <a:normAutofit/>
          </a:bodyPr>
          <a:lstStyle/>
          <a:p>
            <a:r>
              <a:rPr lang="en-US" dirty="0"/>
              <a:t>According to the HHS website, the risk analysis process should be ongoing. In order for an entity to update and document its security measures “as needed,” which the Rule requires, it should conduct continuous risk analysis to identify when updates are needed. (45 C.F.R. §§ 164.306(e) and 164.316(b)(2)(iii).) </a:t>
            </a:r>
          </a:p>
          <a:p>
            <a:r>
              <a:rPr lang="en-US" dirty="0"/>
              <a:t>The Security Rule does not specify how frequently to perform risk analysis as part of a comprehensive risk management process. The frequency of performance will vary among covered entities. Some covered entities may perform these processes annually or as needed (e.g., bi-annual or every 3 years) depending on circumstances of their environment. </a:t>
            </a:r>
          </a:p>
          <a:p>
            <a:r>
              <a:rPr lang="en-US" dirty="0">
                <a:hlinkClick r:id="rId3"/>
              </a:rPr>
              <a:t>https://www.hhs.gov/hipaa/for-professionals/security/guidance/guidance-risk-analysis/index.html</a:t>
            </a:r>
            <a:r>
              <a:rPr lang="en-US" dirty="0"/>
              <a:t> </a:t>
            </a:r>
          </a:p>
        </p:txBody>
      </p:sp>
    </p:spTree>
    <p:extLst>
      <p:ext uri="{BB962C8B-B14F-4D97-AF65-F5344CB8AC3E}">
        <p14:creationId xmlns:p14="http://schemas.microsoft.com/office/powerpoint/2010/main" val="1034746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CE488-CB31-43C1-9CE4-D3AB8F0FA02E}"/>
              </a:ext>
            </a:extLst>
          </p:cNvPr>
          <p:cNvSpPr>
            <a:spLocks noGrp="1"/>
          </p:cNvSpPr>
          <p:nvPr>
            <p:ph type="title"/>
          </p:nvPr>
        </p:nvSpPr>
        <p:spPr/>
        <p:txBody>
          <a:bodyPr/>
          <a:lstStyle/>
          <a:p>
            <a:r>
              <a:rPr lang="en-US" dirty="0"/>
              <a:t>HIPAA Security Information Series</a:t>
            </a:r>
          </a:p>
        </p:txBody>
      </p:sp>
      <p:pic>
        <p:nvPicPr>
          <p:cNvPr id="4" name="Content Placeholder 3">
            <a:extLst>
              <a:ext uri="{FF2B5EF4-FFF2-40B4-BE49-F238E27FC236}">
                <a16:creationId xmlns:a16="http://schemas.microsoft.com/office/drawing/2014/main" id="{AB697E9A-4475-4C08-A842-95A34040DEF8}"/>
              </a:ext>
            </a:extLst>
          </p:cNvPr>
          <p:cNvPicPr>
            <a:picLocks noGrp="1" noChangeAspect="1"/>
          </p:cNvPicPr>
          <p:nvPr>
            <p:ph idx="1"/>
          </p:nvPr>
        </p:nvPicPr>
        <p:blipFill>
          <a:blip r:embed="rId3"/>
          <a:stretch>
            <a:fillRect/>
          </a:stretch>
        </p:blipFill>
        <p:spPr>
          <a:xfrm>
            <a:off x="1800191" y="1455144"/>
            <a:ext cx="7034525" cy="3947711"/>
          </a:xfrm>
          <a:prstGeom prst="rect">
            <a:avLst/>
          </a:prstGeom>
        </p:spPr>
      </p:pic>
      <p:sp>
        <p:nvSpPr>
          <p:cNvPr id="5" name="TextBox 4">
            <a:extLst>
              <a:ext uri="{FF2B5EF4-FFF2-40B4-BE49-F238E27FC236}">
                <a16:creationId xmlns:a16="http://schemas.microsoft.com/office/drawing/2014/main" id="{68BC1B7D-5CDA-4472-9934-2EC9656B0C84}"/>
              </a:ext>
            </a:extLst>
          </p:cNvPr>
          <p:cNvSpPr txBox="1"/>
          <p:nvPr/>
        </p:nvSpPr>
        <p:spPr>
          <a:xfrm>
            <a:off x="710979" y="5879067"/>
            <a:ext cx="8123737" cy="369332"/>
          </a:xfrm>
          <a:prstGeom prst="rect">
            <a:avLst/>
          </a:prstGeom>
          <a:noFill/>
        </p:spPr>
        <p:txBody>
          <a:bodyPr wrap="square" rtlCol="0">
            <a:spAutoFit/>
          </a:bodyPr>
          <a:lstStyle/>
          <a:p>
            <a:r>
              <a:rPr lang="en-US" dirty="0">
                <a:hlinkClick r:id="rId4"/>
              </a:rPr>
              <a:t>https://www.hhs.gov/hipaa/for-professionals/security/guidance/index.html</a:t>
            </a:r>
            <a:r>
              <a:rPr lang="en-US" dirty="0"/>
              <a:t> </a:t>
            </a:r>
          </a:p>
        </p:txBody>
      </p:sp>
    </p:spTree>
    <p:extLst>
      <p:ext uri="{BB962C8B-B14F-4D97-AF65-F5344CB8AC3E}">
        <p14:creationId xmlns:p14="http://schemas.microsoft.com/office/powerpoint/2010/main" val="3007268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D468BC-816F-4EB6-A62E-B43F73782FB5}"/>
              </a:ext>
            </a:extLst>
          </p:cNvPr>
          <p:cNvSpPr>
            <a:spLocks noGrp="1"/>
          </p:cNvSpPr>
          <p:nvPr>
            <p:ph type="title"/>
          </p:nvPr>
        </p:nvSpPr>
        <p:spPr>
          <a:xfrm>
            <a:off x="1333502" y="609600"/>
            <a:ext cx="8596668" cy="1320800"/>
          </a:xfrm>
        </p:spPr>
        <p:txBody>
          <a:bodyPr>
            <a:normAutofit/>
          </a:bodyPr>
          <a:lstStyle/>
          <a:p>
            <a:r>
              <a:rPr lang="en-US" dirty="0"/>
              <a:t>HIPAA Training Requirements</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4789FEBE-08BA-42C8-A6F8-A56455A1999D}"/>
              </a:ext>
            </a:extLst>
          </p:cNvPr>
          <p:cNvSpPr>
            <a:spLocks noGrp="1"/>
          </p:cNvSpPr>
          <p:nvPr>
            <p:ph idx="1"/>
          </p:nvPr>
        </p:nvSpPr>
        <p:spPr>
          <a:xfrm>
            <a:off x="1333501" y="1930400"/>
            <a:ext cx="9524997" cy="4470399"/>
          </a:xfrm>
        </p:spPr>
        <p:txBody>
          <a:bodyPr>
            <a:normAutofit/>
          </a:bodyPr>
          <a:lstStyle/>
          <a:p>
            <a:pPr marL="342900" marR="0" lvl="0" indent="-342900">
              <a:spcBef>
                <a:spcPts val="0"/>
              </a:spcBef>
              <a:spcAft>
                <a:spcPts val="600"/>
              </a:spcAft>
              <a:buSzPts val="1000"/>
              <a:buFont typeface="Symbol" panose="05050102010706020507" pitchFamily="18" charset="2"/>
              <a:buChar char=""/>
              <a:tabLst>
                <a:tab pos="457200" algn="l"/>
              </a:tabLst>
            </a:pPr>
            <a:r>
              <a:rPr lang="en-US" sz="2000" dirty="0">
                <a:effectLst/>
                <a:latin typeface="Calibri" panose="020F0502020204030204" pitchFamily="34" charset="0"/>
                <a:ea typeface="Times New Roman" panose="02020603050405020304" pitchFamily="18" charset="0"/>
              </a:rPr>
              <a:t>Privacy training: 45 CFR 164.530(b)</a:t>
            </a:r>
            <a:endParaRPr lang="en-US" sz="2000" dirty="0">
              <a:effectLst/>
              <a:latin typeface="Calibri" panose="020F0502020204030204" pitchFamily="34" charset="0"/>
              <a:ea typeface="Calibri" panose="020F0502020204030204" pitchFamily="34" charset="0"/>
            </a:endParaRPr>
          </a:p>
          <a:p>
            <a:pPr marL="742950" marR="0" lvl="1" indent="-285750">
              <a:spcBef>
                <a:spcPts val="0"/>
              </a:spcBef>
              <a:spcAft>
                <a:spcPts val="600"/>
              </a:spcAft>
              <a:buSzPts val="1000"/>
              <a:buFont typeface="Courier New" panose="02070309020205020404" pitchFamily="49" charset="0"/>
              <a:buChar char="o"/>
              <a:tabLst>
                <a:tab pos="9144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 To each member of the covered entity's workforce by no later than the compliance date for the covered entity;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600"/>
              </a:spcAft>
              <a:buSzPts val="1000"/>
              <a:buFont typeface="Courier New" panose="02070309020205020404" pitchFamily="49" charset="0"/>
              <a:buChar char="o"/>
              <a:tabLst>
                <a:tab pos="9144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(B) Thereafter, to each new member of the workforce within a reasonable period of time after the person joins the covered entity's workforce; and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spcBef>
                <a:spcPts val="0"/>
              </a:spcBef>
              <a:spcAft>
                <a:spcPts val="600"/>
              </a:spcAft>
              <a:buSzPts val="1000"/>
              <a:buFont typeface="Courier New" panose="02070309020205020404" pitchFamily="49" charset="0"/>
              <a:buChar char="o"/>
              <a:tabLst>
                <a:tab pos="9144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(C) To each member of the covered entity's workforce whose functions are affected by a material change in the policies or procedures required by this subpart or subpart D of this part, within a reasonable period of time after the material change becomes effective in accordance with paragraph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i</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of this section.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SzPts val="1000"/>
              <a:buFont typeface="Symbol" panose="05050102010706020507" pitchFamily="18" charset="2"/>
              <a:buChar char=""/>
              <a:tabLst>
                <a:tab pos="457200" algn="l"/>
              </a:tabLst>
            </a:pPr>
            <a:r>
              <a:rPr lang="en-US" sz="2000" dirty="0">
                <a:effectLst/>
                <a:latin typeface="Calibri" panose="020F0502020204030204" pitchFamily="34" charset="0"/>
                <a:ea typeface="Times New Roman" panose="02020603050405020304" pitchFamily="18" charset="0"/>
              </a:rPr>
              <a:t>Security Training: 45 CFR 164.308(a)(5)</a:t>
            </a:r>
            <a:endParaRPr lang="en-US" sz="2000" dirty="0">
              <a:effectLst/>
              <a:latin typeface="Calibri" panose="020F0502020204030204" pitchFamily="34" charset="0"/>
              <a:ea typeface="Calibri" panose="020F0502020204030204" pitchFamily="34" charset="0"/>
            </a:endParaRPr>
          </a:p>
          <a:p>
            <a:pPr marL="742950" marR="0" lvl="1" indent="-285750">
              <a:spcBef>
                <a:spcPts val="0"/>
              </a:spcBef>
              <a:spcAft>
                <a:spcPts val="600"/>
              </a:spcAft>
              <a:buSzPts val="1000"/>
              <a:buFont typeface="Courier New" panose="02070309020205020404" pitchFamily="49" charset="0"/>
              <a:buChar char="o"/>
              <a:tabLst>
                <a:tab pos="914400" algn="l"/>
              </a:tabLs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Implement a security awareness and training program for all members of its workforce (including management)... Periodic security updates.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746406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6A1E12-1237-452C-B31C-AD61238251AB}"/>
              </a:ext>
            </a:extLst>
          </p:cNvPr>
          <p:cNvSpPr>
            <a:spLocks noGrp="1"/>
          </p:cNvSpPr>
          <p:nvPr>
            <p:ph type="title"/>
          </p:nvPr>
        </p:nvSpPr>
        <p:spPr>
          <a:xfrm>
            <a:off x="1333502" y="609600"/>
            <a:ext cx="8596668" cy="1320800"/>
          </a:xfrm>
        </p:spPr>
        <p:txBody>
          <a:bodyPr>
            <a:normAutofit/>
          </a:bodyPr>
          <a:lstStyle/>
          <a:p>
            <a:r>
              <a:rPr lang="en-US" dirty="0"/>
              <a:t>Document Retention</a:t>
            </a:r>
          </a:p>
        </p:txBody>
      </p:sp>
      <p:sp>
        <p:nvSpPr>
          <p:cNvPr id="17"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88369C23-EB96-465D-9AA1-5859AD8853F2}"/>
              </a:ext>
            </a:extLst>
          </p:cNvPr>
          <p:cNvSpPr>
            <a:spLocks noGrp="1"/>
          </p:cNvSpPr>
          <p:nvPr>
            <p:ph idx="1"/>
          </p:nvPr>
        </p:nvSpPr>
        <p:spPr>
          <a:xfrm>
            <a:off x="1333502" y="1364974"/>
            <a:ext cx="9745315" cy="5102087"/>
          </a:xfrm>
        </p:spPr>
        <p:txBody>
          <a:bodyPr>
            <a:normAutofit/>
          </a:bodyPr>
          <a:lstStyle/>
          <a:p>
            <a:pPr>
              <a:lnSpc>
                <a:spcPct val="90000"/>
              </a:lnSpc>
            </a:pPr>
            <a:r>
              <a:rPr lang="en-US" dirty="0"/>
              <a:t>HIPAA requires Covered Entities to maintain certain documents for a period of at least six (6) years from the date of its creation or the date when it was last in effect, whichever is later. Here are a few documents you are required to maintain for at least six (6) years (please note, this is not an exhaustive list of documents you must maintain for purposes of HIPAA): </a:t>
            </a:r>
          </a:p>
          <a:p>
            <a:pPr lvl="1">
              <a:lnSpc>
                <a:spcPct val="90000"/>
              </a:lnSpc>
            </a:pPr>
            <a:r>
              <a:rPr lang="en-US" dirty="0"/>
              <a:t>Business associate agreements</a:t>
            </a:r>
          </a:p>
          <a:p>
            <a:pPr lvl="1">
              <a:lnSpc>
                <a:spcPct val="90000"/>
              </a:lnSpc>
            </a:pPr>
            <a:r>
              <a:rPr lang="en-US" dirty="0"/>
              <a:t>Documentation of HIPAA uses and disclosures</a:t>
            </a:r>
          </a:p>
          <a:p>
            <a:pPr lvl="1">
              <a:lnSpc>
                <a:spcPct val="90000"/>
              </a:lnSpc>
            </a:pPr>
            <a:r>
              <a:rPr lang="en-US" dirty="0"/>
              <a:t>Marketing</a:t>
            </a:r>
          </a:p>
          <a:p>
            <a:pPr lvl="1">
              <a:lnSpc>
                <a:spcPct val="90000"/>
              </a:lnSpc>
            </a:pPr>
            <a:r>
              <a:rPr lang="en-US" dirty="0"/>
              <a:t>Notice of privacy practices</a:t>
            </a:r>
          </a:p>
          <a:p>
            <a:pPr lvl="1">
              <a:lnSpc>
                <a:spcPct val="90000"/>
              </a:lnSpc>
            </a:pPr>
            <a:r>
              <a:rPr lang="en-US" dirty="0"/>
              <a:t>Acknowledgement of receipt of notice of privacy practices</a:t>
            </a:r>
          </a:p>
          <a:p>
            <a:pPr lvl="1">
              <a:lnSpc>
                <a:spcPct val="90000"/>
              </a:lnSpc>
            </a:pPr>
            <a:r>
              <a:rPr lang="en-US" dirty="0"/>
              <a:t>Authorizations</a:t>
            </a:r>
          </a:p>
          <a:p>
            <a:pPr lvl="1">
              <a:lnSpc>
                <a:spcPct val="90000"/>
              </a:lnSpc>
            </a:pPr>
            <a:r>
              <a:rPr lang="en-US" dirty="0"/>
              <a:t>Privacy and security officer</a:t>
            </a:r>
          </a:p>
          <a:p>
            <a:pPr lvl="1">
              <a:lnSpc>
                <a:spcPct val="90000"/>
              </a:lnSpc>
            </a:pPr>
            <a:r>
              <a:rPr lang="en-US" dirty="0"/>
              <a:t>Safeguarding of PHI (policies and procedures for safeguarding PHI)</a:t>
            </a:r>
          </a:p>
          <a:p>
            <a:pPr lvl="1">
              <a:lnSpc>
                <a:spcPct val="90000"/>
              </a:lnSpc>
            </a:pPr>
            <a:r>
              <a:rPr lang="en-US" dirty="0"/>
              <a:t>Training of personnel</a:t>
            </a:r>
          </a:p>
          <a:p>
            <a:pPr lvl="1">
              <a:lnSpc>
                <a:spcPct val="90000"/>
              </a:lnSpc>
            </a:pPr>
            <a:r>
              <a:rPr lang="en-US" dirty="0"/>
              <a:t>Breach notification</a:t>
            </a:r>
          </a:p>
        </p:txBody>
      </p:sp>
      <p:sp>
        <p:nvSpPr>
          <p:cNvPr id="18"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733542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43467" y="816638"/>
            <a:ext cx="3367359" cy="5224724"/>
          </a:xfrm>
        </p:spPr>
        <p:txBody>
          <a:bodyPr anchor="ctr">
            <a:normAutofit/>
          </a:bodyPr>
          <a:lstStyle/>
          <a:p>
            <a:r>
              <a:rPr lang="en-US"/>
              <a:t>Breach Notification Rule </a:t>
            </a:r>
          </a:p>
        </p:txBody>
      </p:sp>
      <p:sp>
        <p:nvSpPr>
          <p:cNvPr id="3" name="Content Placeholder 2"/>
          <p:cNvSpPr>
            <a:spLocks noGrp="1"/>
          </p:cNvSpPr>
          <p:nvPr>
            <p:ph idx="1"/>
          </p:nvPr>
        </p:nvSpPr>
        <p:spPr>
          <a:xfrm>
            <a:off x="4654295" y="816638"/>
            <a:ext cx="4619706" cy="5224724"/>
          </a:xfrm>
        </p:spPr>
        <p:txBody>
          <a:bodyPr anchor="ctr">
            <a:normAutofit/>
          </a:bodyPr>
          <a:lstStyle/>
          <a:p>
            <a:r>
              <a:rPr lang="en-US"/>
              <a:t>HIPAA covered entities and business associates must provide notification following a breach of unsecured PHI.</a:t>
            </a:r>
          </a:p>
          <a:p>
            <a:r>
              <a:rPr lang="en-US"/>
              <a:t>Breach-the acquisition, access use, or disclosure of protected health information in a manner not permitted and compromises the security or privacy of the protected health information.</a:t>
            </a:r>
          </a:p>
          <a:p>
            <a:r>
              <a:rPr lang="en-US"/>
              <a:t>An impermissible use or disclosure is presumed a breach unless you can demonstrate there is a low probability PHI has been compromised based on a risk assessment. </a:t>
            </a:r>
          </a:p>
          <a:p>
            <a:endParaRPr lang="en-US"/>
          </a:p>
        </p:txBody>
      </p:sp>
    </p:spTree>
    <p:extLst>
      <p:ext uri="{BB962C8B-B14F-4D97-AF65-F5344CB8AC3E}">
        <p14:creationId xmlns:p14="http://schemas.microsoft.com/office/powerpoint/2010/main" val="20673070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43467" y="816638"/>
            <a:ext cx="3367359" cy="5224724"/>
          </a:xfrm>
        </p:spPr>
        <p:txBody>
          <a:bodyPr anchor="ctr">
            <a:normAutofit/>
          </a:bodyPr>
          <a:lstStyle/>
          <a:p>
            <a:r>
              <a:rPr lang="en-US"/>
              <a:t>Breach Notification Risk Assessment</a:t>
            </a:r>
          </a:p>
        </p:txBody>
      </p:sp>
      <p:sp>
        <p:nvSpPr>
          <p:cNvPr id="3" name="Content Placeholder 2"/>
          <p:cNvSpPr>
            <a:spLocks noGrp="1"/>
          </p:cNvSpPr>
          <p:nvPr>
            <p:ph idx="1"/>
          </p:nvPr>
        </p:nvSpPr>
        <p:spPr>
          <a:xfrm>
            <a:off x="4654295" y="816638"/>
            <a:ext cx="4619706" cy="5224724"/>
          </a:xfrm>
        </p:spPr>
        <p:txBody>
          <a:bodyPr anchor="ctr">
            <a:normAutofit/>
          </a:bodyPr>
          <a:lstStyle/>
          <a:p>
            <a:r>
              <a:rPr lang="en-US"/>
              <a:t>A risk assessment of a potential breach must contain at least the following factors:</a:t>
            </a:r>
          </a:p>
          <a:p>
            <a:pPr lvl="1"/>
            <a:r>
              <a:rPr lang="en-US"/>
              <a:t>The nature and extent of the protected health information involved, including the types of identifiers and the likelihood of re-identification;</a:t>
            </a:r>
          </a:p>
          <a:p>
            <a:pPr lvl="1"/>
            <a:r>
              <a:rPr lang="en-US"/>
              <a:t>The unauthorized person who used the protected health information or to whom the disclosure was made;</a:t>
            </a:r>
          </a:p>
          <a:p>
            <a:pPr lvl="1"/>
            <a:r>
              <a:rPr lang="en-US"/>
              <a:t>Whether the protected health information was actually acquired or viewed; and</a:t>
            </a:r>
          </a:p>
          <a:p>
            <a:pPr lvl="1"/>
            <a:r>
              <a:rPr lang="en-US"/>
              <a:t>The extent to which the risk to the protected health information has been mitigated.</a:t>
            </a:r>
          </a:p>
        </p:txBody>
      </p:sp>
    </p:spTree>
    <p:extLst>
      <p:ext uri="{BB962C8B-B14F-4D97-AF65-F5344CB8AC3E}">
        <p14:creationId xmlns:p14="http://schemas.microsoft.com/office/powerpoint/2010/main" val="4087705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33502" y="609600"/>
            <a:ext cx="8596668" cy="1320800"/>
          </a:xfrm>
        </p:spPr>
        <p:txBody>
          <a:bodyPr>
            <a:normAutofit/>
          </a:bodyPr>
          <a:lstStyle/>
          <a:p>
            <a:r>
              <a:rPr lang="en-US" dirty="0"/>
              <a:t>Breach Notification Requirements</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1333501" y="2160589"/>
            <a:ext cx="9281489" cy="4306472"/>
          </a:xfrm>
        </p:spPr>
        <p:txBody>
          <a:bodyPr>
            <a:normAutofit/>
          </a:bodyPr>
          <a:lstStyle/>
          <a:p>
            <a:r>
              <a:rPr lang="en-US" sz="2400" dirty="0"/>
              <a:t>Individual Notice-written notification within 60 days of the discovery of the breach</a:t>
            </a:r>
          </a:p>
          <a:p>
            <a:r>
              <a:rPr lang="en-US" sz="2400" dirty="0"/>
              <a:t>Media Notice-within 60 days of discovery of a breach involving more than 500 individuals </a:t>
            </a:r>
          </a:p>
          <a:p>
            <a:r>
              <a:rPr lang="en-US" sz="2400" dirty="0"/>
              <a:t>Notice to the Secretary</a:t>
            </a:r>
          </a:p>
          <a:p>
            <a:pPr lvl="1"/>
            <a:r>
              <a:rPr lang="en-US" sz="2000" dirty="0"/>
              <a:t>Annual notice for a breach affecting fewer than 500 individuals </a:t>
            </a:r>
          </a:p>
          <a:p>
            <a:pPr lvl="1"/>
            <a:r>
              <a:rPr lang="en-US" sz="2000" dirty="0"/>
              <a:t>Notice after a breach involving 500 or more individuals within 60 days of discovery of the breach </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286749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Enforcement Rule: OCR Investigations </a:t>
            </a:r>
          </a:p>
        </p:txBody>
      </p:sp>
      <p:sp>
        <p:nvSpPr>
          <p:cNvPr id="3" name="Content Placeholder 2"/>
          <p:cNvSpPr>
            <a:spLocks noGrp="1"/>
          </p:cNvSpPr>
          <p:nvPr>
            <p:ph idx="1"/>
          </p:nvPr>
        </p:nvSpPr>
        <p:spPr>
          <a:xfrm>
            <a:off x="730343" y="1755337"/>
            <a:ext cx="8877484" cy="5102663"/>
          </a:xfrm>
        </p:spPr>
        <p:txBody>
          <a:bodyPr>
            <a:normAutofit/>
          </a:bodyPr>
          <a:lstStyle/>
          <a:p>
            <a:r>
              <a:rPr lang="en-US" sz="2800" dirty="0"/>
              <a:t>OCR will investigate a covered entity in response to:	</a:t>
            </a:r>
          </a:p>
          <a:p>
            <a:pPr lvl="1"/>
            <a:r>
              <a:rPr lang="en-US" sz="2800" dirty="0"/>
              <a:t>Complaints</a:t>
            </a:r>
          </a:p>
          <a:p>
            <a:pPr lvl="1"/>
            <a:r>
              <a:rPr lang="en-US" sz="2800" dirty="0"/>
              <a:t>Tips</a:t>
            </a:r>
          </a:p>
          <a:p>
            <a:pPr lvl="1"/>
            <a:r>
              <a:rPr lang="en-US" sz="2800" dirty="0"/>
              <a:t>Media report</a:t>
            </a:r>
          </a:p>
          <a:p>
            <a:r>
              <a:rPr lang="en-US" sz="2800" dirty="0"/>
              <a:t>OCR determines how to investigate each individual case but the process often involves interviews, document reviews, and onsite visits  </a:t>
            </a:r>
          </a:p>
          <a:p>
            <a:endParaRPr lang="en-US" dirty="0"/>
          </a:p>
        </p:txBody>
      </p:sp>
    </p:spTree>
    <p:extLst>
      <p:ext uri="{BB962C8B-B14F-4D97-AF65-F5344CB8AC3E}">
        <p14:creationId xmlns:p14="http://schemas.microsoft.com/office/powerpoint/2010/main" val="2480716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OCR Audit Program</a:t>
            </a:r>
          </a:p>
        </p:txBody>
      </p:sp>
      <p:sp>
        <p:nvSpPr>
          <p:cNvPr id="3" name="Content Placeholder 2"/>
          <p:cNvSpPr>
            <a:spLocks noGrp="1"/>
          </p:cNvSpPr>
          <p:nvPr>
            <p:ph idx="1"/>
          </p:nvPr>
        </p:nvSpPr>
        <p:spPr>
          <a:xfrm>
            <a:off x="581193" y="1707776"/>
            <a:ext cx="9584784" cy="4515224"/>
          </a:xfrm>
        </p:spPr>
        <p:txBody>
          <a:bodyPr>
            <a:normAutofit/>
          </a:bodyPr>
          <a:lstStyle/>
          <a:p>
            <a:pPr marL="0" indent="0">
              <a:buNone/>
            </a:pPr>
            <a:endParaRPr lang="en-US" sz="2800" dirty="0">
              <a:hlinkClick r:id="rId3"/>
            </a:endParaRPr>
          </a:p>
          <a:p>
            <a:pPr marL="0" indent="0">
              <a:buNone/>
            </a:pPr>
            <a:endParaRPr lang="en-US" sz="2800" dirty="0">
              <a:hlinkClick r:id="rId3"/>
            </a:endParaRPr>
          </a:p>
          <a:p>
            <a:pPr marL="0" indent="0">
              <a:buNone/>
            </a:pPr>
            <a:r>
              <a:rPr lang="en-US" sz="2800" dirty="0">
                <a:hlinkClick r:id="rId3"/>
              </a:rPr>
              <a:t>https://www.hhs.gov/hipaa/for-professionals/compliance-enforcement/audit/index.html</a:t>
            </a:r>
            <a:r>
              <a:rPr lang="en-US" sz="2800" dirty="0"/>
              <a:t> </a:t>
            </a:r>
          </a:p>
        </p:txBody>
      </p:sp>
    </p:spTree>
    <p:extLst>
      <p:ext uri="{BB962C8B-B14F-4D97-AF65-F5344CB8AC3E}">
        <p14:creationId xmlns:p14="http://schemas.microsoft.com/office/powerpoint/2010/main" val="1578675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B3EF-5711-9EFF-A30C-BE22604AE879}"/>
              </a:ext>
            </a:extLst>
          </p:cNvPr>
          <p:cNvSpPr>
            <a:spLocks noGrp="1"/>
          </p:cNvSpPr>
          <p:nvPr>
            <p:ph type="title"/>
          </p:nvPr>
        </p:nvSpPr>
        <p:spPr/>
        <p:txBody>
          <a:bodyPr/>
          <a:lstStyle/>
          <a:p>
            <a:r>
              <a:rPr lang="en-US" dirty="0"/>
              <a:t>Right of Access Initiative </a:t>
            </a:r>
          </a:p>
        </p:txBody>
      </p:sp>
      <p:sp>
        <p:nvSpPr>
          <p:cNvPr id="3" name="Content Placeholder 2">
            <a:extLst>
              <a:ext uri="{FF2B5EF4-FFF2-40B4-BE49-F238E27FC236}">
                <a16:creationId xmlns:a16="http://schemas.microsoft.com/office/drawing/2014/main" id="{36354EFC-5467-F0A1-8ED7-9563409C5C20}"/>
              </a:ext>
            </a:extLst>
          </p:cNvPr>
          <p:cNvSpPr>
            <a:spLocks noGrp="1"/>
          </p:cNvSpPr>
          <p:nvPr>
            <p:ph idx="1"/>
          </p:nvPr>
        </p:nvSpPr>
        <p:spPr>
          <a:xfrm>
            <a:off x="1033669" y="2358887"/>
            <a:ext cx="8240333" cy="3318013"/>
          </a:xfrm>
        </p:spPr>
        <p:txBody>
          <a:bodyPr>
            <a:normAutofit/>
          </a:bodyPr>
          <a:lstStyle/>
          <a:p>
            <a:r>
              <a:rPr lang="en-US" sz="2400" dirty="0"/>
              <a:t>In 2019, the US Department of Health and Human Services (HHS) Office for Civil Rights (OCR), announced the Right of Access Initiative “to </a:t>
            </a:r>
            <a:r>
              <a:rPr lang="en-US" sz="2400" dirty="0">
                <a:solidFill>
                  <a:srgbClr val="000000"/>
                </a:solidFill>
                <a:effectLst/>
                <a:ea typeface="Calibri" panose="020F0502020204030204" pitchFamily="34" charset="0"/>
                <a:cs typeface="Calibri" panose="020F0502020204030204" pitchFamily="34" charset="0"/>
              </a:rPr>
              <a:t>support individuals' right to timely access their health records at a reasonable cost under the HIPAA Privacy Rule[.]”</a:t>
            </a:r>
          </a:p>
          <a:p>
            <a:r>
              <a:rPr lang="en-US" sz="2400" dirty="0">
                <a:solidFill>
                  <a:srgbClr val="000000"/>
                </a:solidFill>
                <a:cs typeface="Calibri" panose="020F0502020204030204" pitchFamily="34" charset="0"/>
              </a:rPr>
              <a:t>To date, there have been 55 enforcement actions since the initiative began in 2019.</a:t>
            </a:r>
            <a:endParaRPr lang="en-US" sz="2400" dirty="0"/>
          </a:p>
        </p:txBody>
      </p:sp>
    </p:spTree>
    <p:extLst>
      <p:ext uri="{BB962C8B-B14F-4D97-AF65-F5344CB8AC3E}">
        <p14:creationId xmlns:p14="http://schemas.microsoft.com/office/powerpoint/2010/main" val="2231078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ABB01-40A1-03D0-6F75-9DAFA2A7F7B3}"/>
              </a:ext>
            </a:extLst>
          </p:cNvPr>
          <p:cNvSpPr>
            <a:spLocks noGrp="1"/>
          </p:cNvSpPr>
          <p:nvPr>
            <p:ph type="title"/>
          </p:nvPr>
        </p:nvSpPr>
        <p:spPr/>
        <p:txBody>
          <a:bodyPr/>
          <a:lstStyle/>
          <a:p>
            <a:r>
              <a:rPr lang="en-US"/>
              <a:t>What can I do for you?</a:t>
            </a:r>
            <a:endParaRPr lang="en-US" dirty="0"/>
          </a:p>
        </p:txBody>
      </p:sp>
      <p:sp>
        <p:nvSpPr>
          <p:cNvPr id="3" name="Content Placeholder 2">
            <a:extLst>
              <a:ext uri="{FF2B5EF4-FFF2-40B4-BE49-F238E27FC236}">
                <a16:creationId xmlns:a16="http://schemas.microsoft.com/office/drawing/2014/main" id="{1C8A879D-D551-AFBF-F96B-8E755C93FF18}"/>
              </a:ext>
            </a:extLst>
          </p:cNvPr>
          <p:cNvSpPr>
            <a:spLocks noGrp="1"/>
          </p:cNvSpPr>
          <p:nvPr>
            <p:ph idx="1"/>
          </p:nvPr>
        </p:nvSpPr>
        <p:spPr/>
        <p:txBody>
          <a:bodyPr/>
          <a:lstStyle/>
          <a:p>
            <a:r>
              <a:rPr lang="en-US"/>
              <a:t>Affiliate work. </a:t>
            </a:r>
          </a:p>
          <a:p>
            <a:endParaRPr lang="en-US"/>
          </a:p>
          <a:p>
            <a:r>
              <a:rPr lang="en-US"/>
              <a:t>Where do I find it questions. </a:t>
            </a:r>
          </a:p>
          <a:p>
            <a:endParaRPr lang="en-US"/>
          </a:p>
          <a:p>
            <a:r>
              <a:rPr lang="en-US"/>
              <a:t>Magazine article suggestions.</a:t>
            </a:r>
          </a:p>
          <a:p>
            <a:endParaRPr lang="en-US"/>
          </a:p>
          <a:p>
            <a:r>
              <a:rPr lang="en-US"/>
              <a:t>Questions referred to me by your county attorney. </a:t>
            </a:r>
          </a:p>
          <a:p>
            <a:endParaRPr lang="en-US"/>
          </a:p>
          <a:p>
            <a:r>
              <a:rPr lang="en-US"/>
              <a:t>ISAC Litigation Committee. </a:t>
            </a:r>
            <a:endParaRPr lang="en-US" dirty="0"/>
          </a:p>
        </p:txBody>
      </p:sp>
    </p:spTree>
    <p:extLst>
      <p:ext uri="{BB962C8B-B14F-4D97-AF65-F5344CB8AC3E}">
        <p14:creationId xmlns:p14="http://schemas.microsoft.com/office/powerpoint/2010/main" val="24656617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E9601B-735F-48F4-9171-7B1D99CFB73B}"/>
              </a:ext>
            </a:extLst>
          </p:cNvPr>
          <p:cNvSpPr>
            <a:spLocks noGrp="1"/>
          </p:cNvSpPr>
          <p:nvPr>
            <p:ph type="title"/>
          </p:nvPr>
        </p:nvSpPr>
        <p:spPr>
          <a:xfrm>
            <a:off x="1333502" y="609600"/>
            <a:ext cx="8596668" cy="1320800"/>
          </a:xfrm>
        </p:spPr>
        <p:txBody>
          <a:bodyPr>
            <a:normAutofit/>
          </a:bodyPr>
          <a:lstStyle/>
          <a:p>
            <a:r>
              <a:rPr lang="en-US" dirty="0"/>
              <a:t>Right of Access</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E4F0301A-01CB-4A0E-8CF6-9F8C7A24BA63}"/>
              </a:ext>
            </a:extLst>
          </p:cNvPr>
          <p:cNvSpPr>
            <a:spLocks noGrp="1"/>
          </p:cNvSpPr>
          <p:nvPr>
            <p:ph idx="1"/>
          </p:nvPr>
        </p:nvSpPr>
        <p:spPr>
          <a:xfrm>
            <a:off x="1333502" y="1930401"/>
            <a:ext cx="9524996" cy="4430642"/>
          </a:xfrm>
        </p:spPr>
        <p:txBody>
          <a:bodyPr>
            <a:normAutofit/>
          </a:bodyPr>
          <a:lstStyle/>
          <a:p>
            <a:pPr>
              <a:lnSpc>
                <a:spcPct val="90000"/>
              </a:lnSpc>
            </a:pPr>
            <a:r>
              <a:rPr lang="en-US" sz="2000" dirty="0"/>
              <a:t>Individual’s have a right to access their own records under HIPAA (45 CFR 164.524)</a:t>
            </a:r>
          </a:p>
          <a:p>
            <a:pPr>
              <a:lnSpc>
                <a:spcPct val="90000"/>
              </a:lnSpc>
            </a:pPr>
            <a:r>
              <a:rPr lang="en-US" sz="2000" dirty="0"/>
              <a:t>Individual’s have a right to access anything in their designated record set, which is defined in 45 CFR 164.501 as: </a:t>
            </a:r>
          </a:p>
          <a:p>
            <a:pPr lvl="1">
              <a:lnSpc>
                <a:spcPct val="90000"/>
              </a:lnSpc>
            </a:pPr>
            <a:r>
              <a:rPr lang="en-US" sz="1800" dirty="0"/>
              <a:t>A group of records maintained by or for a covered entity that is: </a:t>
            </a:r>
          </a:p>
          <a:p>
            <a:pPr lvl="2">
              <a:lnSpc>
                <a:spcPct val="90000"/>
              </a:lnSpc>
            </a:pPr>
            <a:r>
              <a:rPr lang="en-US" sz="1600" dirty="0"/>
              <a:t>(</a:t>
            </a:r>
            <a:r>
              <a:rPr lang="en-US" sz="1600" dirty="0" err="1"/>
              <a:t>i</a:t>
            </a:r>
            <a:r>
              <a:rPr lang="en-US" sz="1600" dirty="0"/>
              <a:t>) The medical records and billing records about individuals maintained by or for a covered health care provider; </a:t>
            </a:r>
          </a:p>
          <a:p>
            <a:pPr lvl="2">
              <a:lnSpc>
                <a:spcPct val="90000"/>
              </a:lnSpc>
            </a:pPr>
            <a:r>
              <a:rPr lang="en-US" sz="1600" dirty="0"/>
              <a:t>(ii) The enrollment, payment, claims adjudication, and case or medical management record systems maintained by or for a health plan; or </a:t>
            </a:r>
          </a:p>
          <a:p>
            <a:pPr lvl="2">
              <a:lnSpc>
                <a:spcPct val="90000"/>
              </a:lnSpc>
            </a:pPr>
            <a:r>
              <a:rPr lang="en-US" sz="1600" dirty="0"/>
              <a:t>(iii) Used, in whole or in part, by or for the covered entity to make decisions about individuals. </a:t>
            </a:r>
          </a:p>
          <a:p>
            <a:pPr lvl="1">
              <a:lnSpc>
                <a:spcPct val="90000"/>
              </a:lnSpc>
            </a:pPr>
            <a:r>
              <a:rPr lang="en-US" sz="1800" dirty="0"/>
              <a:t>For purposes of this paragraph, the term record means any item, collection, or grouping of information that includes protected health information and is maintained, collected, used, or disseminated by or for a covered entity.</a:t>
            </a:r>
          </a:p>
          <a:p>
            <a:pPr>
              <a:lnSpc>
                <a:spcPct val="90000"/>
              </a:lnSpc>
            </a:pPr>
            <a:endParaRPr lang="en-US"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615132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BEFFE-1598-4ADD-BDDF-BF68F4FC1837}"/>
              </a:ext>
            </a:extLst>
          </p:cNvPr>
          <p:cNvSpPr>
            <a:spLocks noGrp="1"/>
          </p:cNvSpPr>
          <p:nvPr>
            <p:ph type="title"/>
          </p:nvPr>
        </p:nvSpPr>
        <p:spPr/>
        <p:txBody>
          <a:bodyPr/>
          <a:lstStyle/>
          <a:p>
            <a:r>
              <a:rPr lang="en-US" dirty="0"/>
              <a:t>Exemptions to Right of Access</a:t>
            </a:r>
          </a:p>
        </p:txBody>
      </p:sp>
      <p:sp>
        <p:nvSpPr>
          <p:cNvPr id="3" name="Content Placeholder 2">
            <a:extLst>
              <a:ext uri="{FF2B5EF4-FFF2-40B4-BE49-F238E27FC236}">
                <a16:creationId xmlns:a16="http://schemas.microsoft.com/office/drawing/2014/main" id="{EAEFEF0D-07C8-4438-A3FA-900062033B15}"/>
              </a:ext>
            </a:extLst>
          </p:cNvPr>
          <p:cNvSpPr>
            <a:spLocks noGrp="1"/>
          </p:cNvSpPr>
          <p:nvPr>
            <p:ph idx="1"/>
          </p:nvPr>
        </p:nvSpPr>
        <p:spPr/>
        <p:txBody>
          <a:bodyPr>
            <a:normAutofit/>
          </a:bodyPr>
          <a:lstStyle/>
          <a:p>
            <a:r>
              <a:rPr lang="en-US" dirty="0"/>
              <a:t>The following records are exempt from the HIPAA right of access provision in 45 CFR 164.524(a)(1):</a:t>
            </a:r>
          </a:p>
          <a:p>
            <a:pPr lvl="1"/>
            <a:r>
              <a:rPr lang="en-US" dirty="0"/>
              <a:t>(</a:t>
            </a:r>
            <a:r>
              <a:rPr lang="en-US" dirty="0" err="1"/>
              <a:t>i</a:t>
            </a:r>
            <a:r>
              <a:rPr lang="en-US" dirty="0"/>
              <a:t>)Psychotherapy notes; </a:t>
            </a:r>
          </a:p>
          <a:p>
            <a:pPr lvl="1"/>
            <a:r>
              <a:rPr lang="en-US" dirty="0"/>
              <a:t>(ii)Information compiled in reasonable anticipation of, or for use in, a civil, criminal, or administrative action or proceeding; and </a:t>
            </a:r>
          </a:p>
          <a:p>
            <a:pPr lvl="1"/>
            <a:r>
              <a:rPr lang="en-US" dirty="0"/>
              <a:t>(iii)Protected health information maintained by a covered entity that is: </a:t>
            </a:r>
          </a:p>
          <a:p>
            <a:pPr lvl="2"/>
            <a:r>
              <a:rPr lang="en-US" dirty="0"/>
              <a:t>(A) Subject to the Clinical Laboratory Improvements Amendments of 1988, 42 U.S.C. 263a, to the extent the provision of access to the individual would be prohibited by law; or </a:t>
            </a:r>
          </a:p>
          <a:p>
            <a:pPr lvl="2"/>
            <a:r>
              <a:rPr lang="en-US" dirty="0"/>
              <a:t>(B) Exempt from the Clinical Laboratory Improvements Amendments of 1988, pursuant to 42 CFR 493.3(a)(2).</a:t>
            </a:r>
          </a:p>
          <a:p>
            <a:endParaRPr lang="en-US" dirty="0"/>
          </a:p>
        </p:txBody>
      </p:sp>
    </p:spTree>
    <p:extLst>
      <p:ext uri="{BB962C8B-B14F-4D97-AF65-F5344CB8AC3E}">
        <p14:creationId xmlns:p14="http://schemas.microsoft.com/office/powerpoint/2010/main" val="34290439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ACEC26-610A-17BE-5ECD-41C60048CE8F}"/>
              </a:ext>
            </a:extLst>
          </p:cNvPr>
          <p:cNvSpPr>
            <a:spLocks noGrp="1"/>
          </p:cNvSpPr>
          <p:nvPr>
            <p:ph type="title"/>
          </p:nvPr>
        </p:nvSpPr>
        <p:spPr>
          <a:xfrm>
            <a:off x="1333502" y="609600"/>
            <a:ext cx="8596668" cy="1320800"/>
          </a:xfrm>
        </p:spPr>
        <p:txBody>
          <a:bodyPr>
            <a:normAutofit/>
          </a:bodyPr>
          <a:lstStyle/>
          <a:p>
            <a:r>
              <a:rPr lang="en-US" dirty="0"/>
              <a:t>Right of Access:</a:t>
            </a:r>
            <a:br>
              <a:rPr lang="en-US" dirty="0"/>
            </a:br>
            <a:r>
              <a:rPr lang="en-US" dirty="0"/>
              <a:t>Unreviewable Grounds for Denial</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790E5260-26CE-3BBE-CDF8-D8733FFA3974}"/>
              </a:ext>
            </a:extLst>
          </p:cNvPr>
          <p:cNvSpPr>
            <a:spLocks noGrp="1"/>
          </p:cNvSpPr>
          <p:nvPr>
            <p:ph idx="1"/>
          </p:nvPr>
        </p:nvSpPr>
        <p:spPr>
          <a:xfrm>
            <a:off x="1179443" y="1930400"/>
            <a:ext cx="9992140" cy="4788451"/>
          </a:xfrm>
        </p:spPr>
        <p:txBody>
          <a:bodyPr>
            <a:normAutofit/>
          </a:bodyPr>
          <a:lstStyle/>
          <a:p>
            <a:pPr>
              <a:lnSpc>
                <a:spcPct val="90000"/>
              </a:lnSpc>
            </a:pPr>
            <a:r>
              <a:rPr lang="en-US" sz="1400" dirty="0"/>
              <a:t>A covered entity may deny an individual access without providing the individual an opportunity for review, in the following circumstances. </a:t>
            </a:r>
          </a:p>
          <a:p>
            <a:pPr lvl="1">
              <a:lnSpc>
                <a:spcPct val="90000"/>
              </a:lnSpc>
            </a:pPr>
            <a:r>
              <a:rPr lang="en-US" sz="1400" dirty="0"/>
              <a:t>(</a:t>
            </a:r>
            <a:r>
              <a:rPr lang="en-US" sz="1400" dirty="0" err="1"/>
              <a:t>i</a:t>
            </a:r>
            <a:r>
              <a:rPr lang="en-US" sz="1400" dirty="0"/>
              <a:t>) The protected health information is excepted from the right of access by paragraph (a)(1) of this section.</a:t>
            </a:r>
          </a:p>
          <a:p>
            <a:pPr lvl="1">
              <a:lnSpc>
                <a:spcPct val="90000"/>
              </a:lnSpc>
            </a:pPr>
            <a:r>
              <a:rPr lang="en-US" sz="1400" dirty="0"/>
              <a:t>(ii) A covered entity that is a correctional institution or a covered health care provider acting under the direction of the correctional institution may deny, in whole or in part, an inmate's request to obtain a copy of protected health information, if obtaining such copy would jeopardize the health, safety, security, custody, or rehabilitation of the individual or of other inmates, or the safety of any officer, employee, or other person at the correctional institution or responsible for the transporting of the inmate. </a:t>
            </a:r>
          </a:p>
          <a:p>
            <a:pPr lvl="1">
              <a:lnSpc>
                <a:spcPct val="90000"/>
              </a:lnSpc>
            </a:pPr>
            <a:r>
              <a:rPr lang="en-US" sz="1400" dirty="0"/>
              <a:t>(iii) An individual's access to protected health information created or obtained by a covered health care provider in the course of research that includes treatment may be temporarily suspended for as long as the research is in progress, provided that the individual has agreed to the denial of access when consenting to participate in the research that includes treatment, and the covered health care provider has informed the individual that the right of access will be reinstated upon completion of the research. </a:t>
            </a:r>
          </a:p>
          <a:p>
            <a:pPr lvl="1">
              <a:lnSpc>
                <a:spcPct val="90000"/>
              </a:lnSpc>
            </a:pPr>
            <a:r>
              <a:rPr lang="en-US" sz="1400" dirty="0"/>
              <a:t>(iv) An individual's access to protected health information that is contained in records that are subject to the Privacy Act, 5 U.S.C. 552a, may be denied, if the denial of access under the Privacy Act would meet the requirements of that law. </a:t>
            </a:r>
          </a:p>
          <a:p>
            <a:pPr lvl="1">
              <a:lnSpc>
                <a:spcPct val="90000"/>
              </a:lnSpc>
            </a:pPr>
            <a:r>
              <a:rPr lang="en-US" sz="1400" dirty="0"/>
              <a:t>(v) An individual's access may be denied if the protected health information was obtained from someone other than a health care provider under a promise of confidentiality and the access requested would be reasonably likely to reveal the source of the information.</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974901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490FBE-DB8B-51CD-6512-156BBE276AA9}"/>
              </a:ext>
            </a:extLst>
          </p:cNvPr>
          <p:cNvSpPr>
            <a:spLocks noGrp="1"/>
          </p:cNvSpPr>
          <p:nvPr>
            <p:ph type="title"/>
          </p:nvPr>
        </p:nvSpPr>
        <p:spPr>
          <a:xfrm>
            <a:off x="1333502" y="609600"/>
            <a:ext cx="8596668" cy="1320800"/>
          </a:xfrm>
        </p:spPr>
        <p:txBody>
          <a:bodyPr>
            <a:normAutofit/>
          </a:bodyPr>
          <a:lstStyle/>
          <a:p>
            <a:r>
              <a:rPr lang="en-US" dirty="0"/>
              <a:t>Right of Access:</a:t>
            </a:r>
            <a:br>
              <a:rPr lang="en-US" dirty="0"/>
            </a:br>
            <a:r>
              <a:rPr lang="en-US" dirty="0"/>
              <a:t>Reviewable Grounds for Denial</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D89F6E16-65B7-B145-25F7-1BC27066A5F4}"/>
              </a:ext>
            </a:extLst>
          </p:cNvPr>
          <p:cNvSpPr>
            <a:spLocks noGrp="1"/>
          </p:cNvSpPr>
          <p:nvPr>
            <p:ph idx="1"/>
          </p:nvPr>
        </p:nvSpPr>
        <p:spPr>
          <a:xfrm>
            <a:off x="1333501" y="2160589"/>
            <a:ext cx="9573037" cy="4438994"/>
          </a:xfrm>
        </p:spPr>
        <p:txBody>
          <a:bodyPr>
            <a:normAutofit/>
          </a:bodyPr>
          <a:lstStyle/>
          <a:p>
            <a:pPr>
              <a:lnSpc>
                <a:spcPct val="90000"/>
              </a:lnSpc>
            </a:pPr>
            <a:r>
              <a:rPr lang="en-US" sz="1400" dirty="0"/>
              <a:t>A covered entity may deny an individual access, provided that the individual is given a right to have such denials reviewed, as required by paragraph (a)(4) of this section, in the following circumstances: </a:t>
            </a:r>
          </a:p>
          <a:p>
            <a:pPr lvl="1">
              <a:lnSpc>
                <a:spcPct val="90000"/>
              </a:lnSpc>
            </a:pPr>
            <a:r>
              <a:rPr lang="en-US" sz="1400" dirty="0"/>
              <a:t>(</a:t>
            </a:r>
            <a:r>
              <a:rPr lang="en-US" sz="1400" dirty="0" err="1"/>
              <a:t>i</a:t>
            </a:r>
            <a:r>
              <a:rPr lang="en-US" sz="1400" dirty="0"/>
              <a:t>) A licensed health care professional has determined, in the exercise of professional judgment, that the access requested is reasonably likely to endanger the life or physical safety of the individual or another person; </a:t>
            </a:r>
          </a:p>
          <a:p>
            <a:pPr lvl="1">
              <a:lnSpc>
                <a:spcPct val="90000"/>
              </a:lnSpc>
            </a:pPr>
            <a:r>
              <a:rPr lang="en-US" sz="1400" dirty="0"/>
              <a:t>(ii) The protected health information makes reference to another person (unless such other person is a health care provider) and a licensed health care professional has determined, in the exercise of professional judgment, that the access requested is reasonably likely to cause substantial harm to such other person; or </a:t>
            </a:r>
          </a:p>
          <a:p>
            <a:pPr lvl="1">
              <a:lnSpc>
                <a:spcPct val="90000"/>
              </a:lnSpc>
            </a:pPr>
            <a:r>
              <a:rPr lang="en-US" sz="1400" dirty="0"/>
              <a:t>(iii) The request for access is made by the individual's personal representative and a licensed health care professional has determined, in the exercise of professional judgment, that the provision of access to such personal representative is reasonably likely to cause substantial harm to the individual or another person.</a:t>
            </a:r>
          </a:p>
          <a:p>
            <a:pPr>
              <a:lnSpc>
                <a:spcPct val="90000"/>
              </a:lnSpc>
            </a:pPr>
            <a:r>
              <a:rPr lang="en-US" sz="1400" dirty="0"/>
              <a:t>Review of a denial of access. If access is denied on a ground permitted under paragraph (a)(3) of this section, the individual has the right to have the denial reviewed by a licensed health care professional who is designated by the covered entity to act as a reviewing official and who did not participate in the original decision to deny. The covered entity must provide or deny access in accordance with the determination of the reviewing official under paragraph (d)(4) of this section.</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53615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79D8C-7825-45F9-B79B-7967FC335DAF}"/>
              </a:ext>
            </a:extLst>
          </p:cNvPr>
          <p:cNvSpPr>
            <a:spLocks noGrp="1"/>
          </p:cNvSpPr>
          <p:nvPr>
            <p:ph type="title"/>
          </p:nvPr>
        </p:nvSpPr>
        <p:spPr/>
        <p:txBody>
          <a:bodyPr/>
          <a:lstStyle/>
          <a:p>
            <a:r>
              <a:rPr lang="en-US" dirty="0"/>
              <a:t>Helpful Information for Access Requests</a:t>
            </a:r>
          </a:p>
        </p:txBody>
      </p:sp>
      <p:sp>
        <p:nvSpPr>
          <p:cNvPr id="3" name="Content Placeholder 2">
            <a:extLst>
              <a:ext uri="{FF2B5EF4-FFF2-40B4-BE49-F238E27FC236}">
                <a16:creationId xmlns:a16="http://schemas.microsoft.com/office/drawing/2014/main" id="{F41236A7-C1FD-4ECB-8BD0-C25AE2D4CCFF}"/>
              </a:ext>
            </a:extLst>
          </p:cNvPr>
          <p:cNvSpPr>
            <a:spLocks noGrp="1"/>
          </p:cNvSpPr>
          <p:nvPr>
            <p:ph idx="1"/>
          </p:nvPr>
        </p:nvSpPr>
        <p:spPr/>
        <p:txBody>
          <a:bodyPr/>
          <a:lstStyle/>
          <a:p>
            <a:pPr marL="0" marR="0">
              <a:spcBef>
                <a:spcPts val="0"/>
              </a:spcBef>
              <a:spcAft>
                <a:spcPts val="0"/>
              </a:spcAft>
            </a:pPr>
            <a:r>
              <a:rPr lang="en-US" sz="1800" u="sng" dirty="0">
                <a:solidFill>
                  <a:srgbClr val="0070C0"/>
                </a:solidFill>
                <a:effectLst/>
                <a:latin typeface="Calibri" panose="020F050202020403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https://www.hhs.gov/hipaa/for-professionals/faq/2042/what-personal-health-information-do-individuals/index.html</a:t>
            </a:r>
            <a:r>
              <a:rPr lang="en-US" sz="1800" dirty="0">
                <a:solidFill>
                  <a:srgbClr val="0070C0"/>
                </a:solidFill>
                <a:effectLst/>
                <a:latin typeface="Calibri" panose="020F0502020204030204" pitchFamily="34" charset="0"/>
                <a:ea typeface="Times New Roman" panose="02020603050405020304" pitchFamily="18" charset="0"/>
              </a:rPr>
              <a:t> </a:t>
            </a:r>
          </a:p>
          <a:p>
            <a:pPr marL="0" marR="0" indent="0">
              <a:spcBef>
                <a:spcPts val="0"/>
              </a:spcBef>
              <a:spcAft>
                <a:spcPts val="0"/>
              </a:spcAft>
              <a:buNone/>
            </a:pPr>
            <a:endParaRPr lang="en-US" dirty="0">
              <a:solidFill>
                <a:srgbClr val="0070C0"/>
              </a:solidFill>
              <a:latin typeface="Calibri" panose="020F0502020204030204" pitchFamily="34" charset="0"/>
              <a:ea typeface="Times New Roman" panose="02020603050405020304" pitchFamily="18" charset="0"/>
            </a:endParaRPr>
          </a:p>
          <a:p>
            <a:pPr marL="0" marR="0">
              <a:spcBef>
                <a:spcPts val="0"/>
              </a:spcBef>
              <a:spcAft>
                <a:spcPts val="0"/>
              </a:spcAft>
            </a:pPr>
            <a:r>
              <a:rPr lang="en-US" sz="1800" u="sng" dirty="0">
                <a:solidFill>
                  <a:srgbClr val="0070C0"/>
                </a:solidFill>
                <a:effectLst/>
                <a:latin typeface="Calibri" panose="020F050202020403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https://www.hhs.gov/hipaa/for-professionals/faq/right-to-access-and-research/index.html</a:t>
            </a:r>
            <a:r>
              <a:rPr lang="en-US" sz="1800" dirty="0">
                <a:solidFill>
                  <a:srgbClr val="0070C0"/>
                </a:solidFill>
                <a:effectLst/>
                <a:latin typeface="Calibri" panose="020F0502020204030204" pitchFamily="34" charset="0"/>
                <a:ea typeface="Times New Roman" panose="02020603050405020304" pitchFamily="18" charset="0"/>
              </a:rPr>
              <a:t> </a:t>
            </a:r>
            <a:endParaRPr lang="en-US" sz="1800" dirty="0">
              <a:solidFill>
                <a:srgbClr val="0070C0"/>
              </a:solidFill>
              <a:effectLst/>
              <a:latin typeface="Calibri" panose="020F0502020204030204" pitchFamily="34" charset="0"/>
              <a:ea typeface="Calibri" panose="020F0502020204030204" pitchFamily="34" charset="0"/>
            </a:endParaRPr>
          </a:p>
          <a:p>
            <a:pPr marL="0" marR="0" lvl="0" indent="0">
              <a:spcBef>
                <a:spcPts val="0"/>
              </a:spcBef>
              <a:spcAft>
                <a:spcPts val="0"/>
              </a:spcAft>
              <a:buNone/>
            </a:pPr>
            <a:endParaRPr lang="en-US"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882210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Isosceles Triangle 13">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5" name="Picture 4">
            <a:extLst>
              <a:ext uri="{FF2B5EF4-FFF2-40B4-BE49-F238E27FC236}">
                <a16:creationId xmlns:a16="http://schemas.microsoft.com/office/drawing/2014/main" id="{DEF3B0C7-278B-E09A-BB76-D7AB97CB8642}"/>
              </a:ext>
            </a:extLst>
          </p:cNvPr>
          <p:cNvPicPr>
            <a:picLocks noChangeAspect="1"/>
          </p:cNvPicPr>
          <p:nvPr/>
        </p:nvPicPr>
        <p:blipFill>
          <a:blip r:embed="rId3"/>
          <a:srcRect l="35492" r="20258"/>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AF7E0B52-D40A-1AB8-26BA-F73BA4D0C276}"/>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lnSpc>
                <a:spcPct val="90000"/>
              </a:lnSpc>
            </a:pPr>
            <a:r>
              <a:rPr lang="en-US" sz="4600"/>
              <a:t>Violations and Enforcement Actions</a:t>
            </a:r>
          </a:p>
        </p:txBody>
      </p:sp>
    </p:spTree>
    <p:extLst>
      <p:ext uri="{BB962C8B-B14F-4D97-AF65-F5344CB8AC3E}">
        <p14:creationId xmlns:p14="http://schemas.microsoft.com/office/powerpoint/2010/main" val="18155784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E7740-6F16-E66C-DF81-C7D5D3714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A0A75C-347F-43F5-3681-BC25958EF576}"/>
              </a:ext>
            </a:extLst>
          </p:cNvPr>
          <p:cNvSpPr>
            <a:spLocks noGrp="1"/>
          </p:cNvSpPr>
          <p:nvPr>
            <p:ph type="title"/>
          </p:nvPr>
        </p:nvSpPr>
        <p:spPr>
          <a:xfrm>
            <a:off x="677334" y="187158"/>
            <a:ext cx="8596668" cy="1320800"/>
          </a:xfrm>
        </p:spPr>
        <p:txBody>
          <a:bodyPr/>
          <a:lstStyle/>
          <a:p>
            <a:r>
              <a:rPr lang="en-US"/>
              <a:t>Privacy, Security, and Breach Notification Violation: Skagit County</a:t>
            </a:r>
            <a:endParaRPr lang="en-US" dirty="0"/>
          </a:p>
        </p:txBody>
      </p:sp>
      <p:sp>
        <p:nvSpPr>
          <p:cNvPr id="3" name="Content Placeholder 2">
            <a:extLst>
              <a:ext uri="{FF2B5EF4-FFF2-40B4-BE49-F238E27FC236}">
                <a16:creationId xmlns:a16="http://schemas.microsoft.com/office/drawing/2014/main" id="{4FE36CAC-368B-EDF4-5660-97B1AB0DFE2A}"/>
              </a:ext>
            </a:extLst>
          </p:cNvPr>
          <p:cNvSpPr>
            <a:spLocks noGrp="1"/>
          </p:cNvSpPr>
          <p:nvPr>
            <p:ph idx="1"/>
          </p:nvPr>
        </p:nvSpPr>
        <p:spPr>
          <a:xfrm>
            <a:off x="481263" y="1507958"/>
            <a:ext cx="9176084" cy="5197641"/>
          </a:xfrm>
        </p:spPr>
        <p:txBody>
          <a:bodyPr>
            <a:normAutofit lnSpcReduction="10000"/>
          </a:bodyPr>
          <a:lstStyle/>
          <a:p>
            <a:r>
              <a:rPr lang="en-US" sz="2000" dirty="0"/>
              <a:t>Covered Entity: Skagit County, Washington</a:t>
            </a:r>
          </a:p>
          <a:p>
            <a:r>
              <a:rPr lang="en-US" sz="2000" dirty="0"/>
              <a:t>Facts: On December 9, 2011, HHS received notification from Skagit County regarding a breach of its unsecured electronic protected health information (ePHI). </a:t>
            </a:r>
          </a:p>
          <a:p>
            <a:r>
              <a:rPr lang="en-US" sz="2000" dirty="0"/>
              <a:t>Findings, Skagit County:</a:t>
            </a:r>
          </a:p>
          <a:p>
            <a:pPr lvl="1"/>
            <a:r>
              <a:rPr lang="en-US" sz="1800" dirty="0"/>
              <a:t>Disclosed the ePHI of 1,581 individuals by providing access to ePHI on its public web server; </a:t>
            </a:r>
          </a:p>
          <a:p>
            <a:pPr lvl="1"/>
            <a:r>
              <a:rPr lang="en-US" sz="1800" dirty="0"/>
              <a:t>Failed to provide notification to all of the individuals for whom it knew or should have known that the privacy or security of the individual’s ePHI had been compromised as a result of the breach incident;</a:t>
            </a:r>
          </a:p>
          <a:p>
            <a:pPr lvl="1"/>
            <a:r>
              <a:rPr lang="en-US" sz="1800" dirty="0"/>
              <a:t>Failed to implement sufficient policies and procedures to prevent, detect, contain, and correct security violations; </a:t>
            </a:r>
          </a:p>
          <a:p>
            <a:pPr lvl="1"/>
            <a:r>
              <a:rPr lang="en-US" sz="1800" dirty="0"/>
              <a:t>Failed to implement and maintain security policies and procedures; and </a:t>
            </a:r>
          </a:p>
          <a:p>
            <a:pPr lvl="1"/>
            <a:r>
              <a:rPr lang="en-US" sz="1800" dirty="0"/>
              <a:t>Failed to provide security awareness and training to all workforce members. </a:t>
            </a:r>
          </a:p>
          <a:p>
            <a:r>
              <a:rPr lang="en-US" sz="2000" dirty="0"/>
              <a:t>Monetary Settlement: $215,000</a:t>
            </a:r>
          </a:p>
        </p:txBody>
      </p:sp>
    </p:spTree>
    <p:extLst>
      <p:ext uri="{BB962C8B-B14F-4D97-AF65-F5344CB8AC3E}">
        <p14:creationId xmlns:p14="http://schemas.microsoft.com/office/powerpoint/2010/main" val="354082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71E2E-FCBD-ABD0-1D9D-88832ADB8D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700116-3CAB-535E-C298-AB7CE30549B0}"/>
              </a:ext>
            </a:extLst>
          </p:cNvPr>
          <p:cNvSpPr>
            <a:spLocks noGrp="1"/>
          </p:cNvSpPr>
          <p:nvPr>
            <p:ph type="title"/>
          </p:nvPr>
        </p:nvSpPr>
        <p:spPr/>
        <p:txBody>
          <a:bodyPr/>
          <a:lstStyle/>
          <a:p>
            <a:r>
              <a:rPr lang="en-US" dirty="0"/>
              <a:t>Privacy and Security Rule Violation: L.A. Care Health Plan</a:t>
            </a:r>
          </a:p>
        </p:txBody>
      </p:sp>
      <p:sp>
        <p:nvSpPr>
          <p:cNvPr id="3" name="Content Placeholder 2">
            <a:extLst>
              <a:ext uri="{FF2B5EF4-FFF2-40B4-BE49-F238E27FC236}">
                <a16:creationId xmlns:a16="http://schemas.microsoft.com/office/drawing/2014/main" id="{EDF22675-4E9F-6B23-F832-3C86235902D3}"/>
              </a:ext>
            </a:extLst>
          </p:cNvPr>
          <p:cNvSpPr>
            <a:spLocks noGrp="1"/>
          </p:cNvSpPr>
          <p:nvPr>
            <p:ph idx="1"/>
          </p:nvPr>
        </p:nvSpPr>
        <p:spPr>
          <a:xfrm>
            <a:off x="677333" y="2160589"/>
            <a:ext cx="8996055" cy="4272295"/>
          </a:xfrm>
        </p:spPr>
        <p:txBody>
          <a:bodyPr>
            <a:normAutofit fontScale="92500"/>
          </a:bodyPr>
          <a:lstStyle/>
          <a:p>
            <a:r>
              <a:rPr lang="en-US" sz="2400" dirty="0"/>
              <a:t>Covered Entity: L.A. Care Health Plan (LACHP)</a:t>
            </a:r>
          </a:p>
          <a:p>
            <a:r>
              <a:rPr lang="en-US" sz="2400" dirty="0"/>
              <a:t>Facts: On January 13, 2016, HHS opened a compliance review of LACHP based on a March 3, 2014, online media article which reported that a manual information processing error caused members who logged into their payment portal to see another member’s PHI. Approximately 500 were impacted. On March 14, 2019, LACHP reported to OCR that approximately 1,498 member identification cards were sent to other members. </a:t>
            </a:r>
          </a:p>
          <a:p>
            <a:r>
              <a:rPr lang="en-US" sz="2400" dirty="0"/>
              <a:t>Several potential violations of the Privacy and Security Rules were found.</a:t>
            </a:r>
          </a:p>
          <a:p>
            <a:r>
              <a:rPr lang="en-US" sz="2400" dirty="0"/>
              <a:t>Resolution Amount: $1,300,000</a:t>
            </a:r>
          </a:p>
        </p:txBody>
      </p:sp>
    </p:spTree>
    <p:extLst>
      <p:ext uri="{BB962C8B-B14F-4D97-AF65-F5344CB8AC3E}">
        <p14:creationId xmlns:p14="http://schemas.microsoft.com/office/powerpoint/2010/main" val="3178958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36BA2-D44D-E976-EB5F-B2389EB940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FE389-87AC-82F2-56FA-C20F116DF956}"/>
              </a:ext>
            </a:extLst>
          </p:cNvPr>
          <p:cNvSpPr>
            <a:spLocks noGrp="1"/>
          </p:cNvSpPr>
          <p:nvPr>
            <p:ph type="title"/>
          </p:nvPr>
        </p:nvSpPr>
        <p:spPr/>
        <p:txBody>
          <a:bodyPr>
            <a:normAutofit/>
          </a:bodyPr>
          <a:lstStyle/>
          <a:p>
            <a:r>
              <a:rPr lang="en-US" dirty="0"/>
              <a:t>Right of Access Violation: Erie County Medical Center Corporation</a:t>
            </a:r>
          </a:p>
        </p:txBody>
      </p:sp>
      <p:sp>
        <p:nvSpPr>
          <p:cNvPr id="3" name="Content Placeholder 2">
            <a:extLst>
              <a:ext uri="{FF2B5EF4-FFF2-40B4-BE49-F238E27FC236}">
                <a16:creationId xmlns:a16="http://schemas.microsoft.com/office/drawing/2014/main" id="{E2EB0E64-E8DD-345F-E57D-B79E51D215FA}"/>
              </a:ext>
            </a:extLst>
          </p:cNvPr>
          <p:cNvSpPr>
            <a:spLocks noGrp="1"/>
          </p:cNvSpPr>
          <p:nvPr>
            <p:ph idx="1"/>
          </p:nvPr>
        </p:nvSpPr>
        <p:spPr>
          <a:xfrm>
            <a:off x="677334" y="2160589"/>
            <a:ext cx="8596668" cy="4208127"/>
          </a:xfrm>
        </p:spPr>
        <p:txBody>
          <a:bodyPr>
            <a:normAutofit lnSpcReduction="10000"/>
          </a:bodyPr>
          <a:lstStyle/>
          <a:p>
            <a:r>
              <a:rPr lang="en-US" sz="2400" dirty="0"/>
              <a:t>Covered Entity: Erie County Medical Center Corporation (ECMCC) in Buffalo, New York</a:t>
            </a:r>
          </a:p>
          <a:p>
            <a:r>
              <a:rPr lang="en-US" sz="2400" dirty="0"/>
              <a:t>Facts: On December 26, 2019, the complainant, filed a complaint with OCR alleging that ECMCC failed to provide her husband with a complete copy of his medical records. During the course of the investigation, ECMCC provided the complainant's husband with a complete copy of his medical records.   </a:t>
            </a:r>
          </a:p>
          <a:p>
            <a:r>
              <a:rPr lang="en-US" sz="2400" dirty="0"/>
              <a:t>Findings: ECMCC failed to provide timely access to protected health information. </a:t>
            </a:r>
          </a:p>
          <a:p>
            <a:r>
              <a:rPr lang="en-US" sz="2400" dirty="0"/>
              <a:t>Resolution Amount: $50,000</a:t>
            </a:r>
          </a:p>
        </p:txBody>
      </p:sp>
    </p:spTree>
    <p:extLst>
      <p:ext uri="{BB962C8B-B14F-4D97-AF65-F5344CB8AC3E}">
        <p14:creationId xmlns:p14="http://schemas.microsoft.com/office/powerpoint/2010/main" val="10781076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C09A0-6F6D-4768-D357-755828CAF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005E63-B15D-7DB8-AD4E-599A55FCBB76}"/>
              </a:ext>
            </a:extLst>
          </p:cNvPr>
          <p:cNvSpPr>
            <a:spLocks noGrp="1"/>
          </p:cNvSpPr>
          <p:nvPr>
            <p:ph type="title"/>
          </p:nvPr>
        </p:nvSpPr>
        <p:spPr>
          <a:xfrm>
            <a:off x="677334" y="529390"/>
            <a:ext cx="8596668" cy="1320800"/>
          </a:xfrm>
        </p:spPr>
        <p:txBody>
          <a:bodyPr/>
          <a:lstStyle/>
          <a:p>
            <a:r>
              <a:rPr lang="en-US" dirty="0"/>
              <a:t>Security Rule Violation: Bryan County Ambulance Authority</a:t>
            </a:r>
          </a:p>
        </p:txBody>
      </p:sp>
      <p:sp>
        <p:nvSpPr>
          <p:cNvPr id="3" name="Content Placeholder 2">
            <a:extLst>
              <a:ext uri="{FF2B5EF4-FFF2-40B4-BE49-F238E27FC236}">
                <a16:creationId xmlns:a16="http://schemas.microsoft.com/office/drawing/2014/main" id="{95B033DC-7A2B-0339-1FF4-1D4BAC3CA7D7}"/>
              </a:ext>
            </a:extLst>
          </p:cNvPr>
          <p:cNvSpPr>
            <a:spLocks noGrp="1"/>
          </p:cNvSpPr>
          <p:nvPr>
            <p:ph idx="1"/>
          </p:nvPr>
        </p:nvSpPr>
        <p:spPr>
          <a:xfrm>
            <a:off x="677334" y="2160589"/>
            <a:ext cx="8596668" cy="4168021"/>
          </a:xfrm>
        </p:spPr>
        <p:txBody>
          <a:bodyPr>
            <a:normAutofit fontScale="92500"/>
          </a:bodyPr>
          <a:lstStyle/>
          <a:p>
            <a:r>
              <a:rPr lang="en-US" sz="2400" dirty="0"/>
              <a:t>Covered Entity: Bryan County Ambulance Authority (BCAA) in Bryan County, Oklahoma</a:t>
            </a:r>
          </a:p>
          <a:p>
            <a:r>
              <a:rPr lang="en-US" sz="2400" dirty="0"/>
              <a:t>Facts: On May 18, 2022, HHS received a breach notification report, filed by BCAA. According to the report, on November 24, 2021, a ransomware infection began encrypting files on BCAA’s network. BCAA determined that the impacted files contained the protected health information (PHI) of approximately 14,273 patients.</a:t>
            </a:r>
          </a:p>
          <a:p>
            <a:r>
              <a:rPr lang="en-US" sz="2400" dirty="0"/>
              <a:t>Findings: HHS’ investigation indicated BCAA did not conduct and accurate and thorough risk analysis.</a:t>
            </a:r>
          </a:p>
          <a:p>
            <a:r>
              <a:rPr lang="en-US" sz="2400" dirty="0"/>
              <a:t>Resolution Amount: $90,000</a:t>
            </a:r>
          </a:p>
        </p:txBody>
      </p:sp>
    </p:spTree>
    <p:extLst>
      <p:ext uri="{BB962C8B-B14F-4D97-AF65-F5344CB8AC3E}">
        <p14:creationId xmlns:p14="http://schemas.microsoft.com/office/powerpoint/2010/main" val="795496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A80F37-DDFC-79CC-3D2D-3C26128C2F0F}"/>
              </a:ext>
            </a:extLst>
          </p:cNvPr>
          <p:cNvSpPr>
            <a:spLocks noGrp="1"/>
          </p:cNvSpPr>
          <p:nvPr>
            <p:ph type="title"/>
          </p:nvPr>
        </p:nvSpPr>
        <p:spPr>
          <a:xfrm>
            <a:off x="643467" y="816638"/>
            <a:ext cx="3367359" cy="5224724"/>
          </a:xfrm>
        </p:spPr>
        <p:txBody>
          <a:bodyPr anchor="ctr">
            <a:normAutofit/>
          </a:bodyPr>
          <a:lstStyle/>
          <a:p>
            <a:r>
              <a:rPr lang="en-US" sz="4000"/>
              <a:t>Outline</a:t>
            </a:r>
            <a:endParaRPr lang="en-US" sz="4000" dirty="0"/>
          </a:p>
        </p:txBody>
      </p:sp>
      <p:sp>
        <p:nvSpPr>
          <p:cNvPr id="3" name="Content Placeholder 2">
            <a:extLst>
              <a:ext uri="{FF2B5EF4-FFF2-40B4-BE49-F238E27FC236}">
                <a16:creationId xmlns:a16="http://schemas.microsoft.com/office/drawing/2014/main" id="{DD440937-C232-92CB-8CEB-A046816F624D}"/>
              </a:ext>
            </a:extLst>
          </p:cNvPr>
          <p:cNvSpPr>
            <a:spLocks noGrp="1"/>
          </p:cNvSpPr>
          <p:nvPr>
            <p:ph idx="1"/>
          </p:nvPr>
        </p:nvSpPr>
        <p:spPr>
          <a:xfrm>
            <a:off x="4654295" y="816638"/>
            <a:ext cx="4619706" cy="5224724"/>
          </a:xfrm>
        </p:spPr>
        <p:txBody>
          <a:bodyPr anchor="ctr">
            <a:normAutofit/>
          </a:bodyPr>
          <a:lstStyle/>
          <a:p>
            <a:endParaRPr lang="en-US" sz="2000" dirty="0"/>
          </a:p>
          <a:p>
            <a:endParaRPr lang="en-US" sz="2000" dirty="0"/>
          </a:p>
          <a:p>
            <a:endParaRPr lang="en-US" sz="2000" dirty="0"/>
          </a:p>
          <a:p>
            <a:r>
              <a:rPr lang="en-US" sz="2000" dirty="0"/>
              <a:t>Overview of HIPAA</a:t>
            </a:r>
          </a:p>
          <a:p>
            <a:r>
              <a:rPr lang="en-US" sz="2000" dirty="0"/>
              <a:t>Who HIPAA Applies to</a:t>
            </a:r>
          </a:p>
          <a:p>
            <a:r>
              <a:rPr lang="en-US" sz="2000" dirty="0"/>
              <a:t>HIPAA Rules</a:t>
            </a:r>
          </a:p>
          <a:p>
            <a:r>
              <a:rPr lang="en-US" sz="2000" dirty="0"/>
              <a:t>Audits/Enforcement Actions</a:t>
            </a:r>
          </a:p>
          <a:p>
            <a:r>
              <a:rPr lang="en-US" sz="2000" dirty="0"/>
              <a:t>Proposed Rulemaking</a:t>
            </a:r>
          </a:p>
          <a:p>
            <a:r>
              <a:rPr lang="en-US" sz="2000" dirty="0"/>
              <a:t>Questions</a:t>
            </a:r>
          </a:p>
          <a:p>
            <a:endParaRPr lang="en-US"/>
          </a:p>
          <a:p>
            <a:endParaRPr lang="en-US"/>
          </a:p>
          <a:p>
            <a:endParaRPr lang="en-US"/>
          </a:p>
          <a:p>
            <a:endParaRPr lang="en-US" dirty="0"/>
          </a:p>
        </p:txBody>
      </p:sp>
    </p:spTree>
    <p:extLst>
      <p:ext uri="{BB962C8B-B14F-4D97-AF65-F5344CB8AC3E}">
        <p14:creationId xmlns:p14="http://schemas.microsoft.com/office/powerpoint/2010/main" val="13128950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F803A-D7F2-1323-ED84-6EA8D51A78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B46A0E-0C7F-D92D-0F60-CAA3CCC5157F}"/>
              </a:ext>
            </a:extLst>
          </p:cNvPr>
          <p:cNvSpPr>
            <a:spLocks noGrp="1"/>
          </p:cNvSpPr>
          <p:nvPr>
            <p:ph type="title"/>
          </p:nvPr>
        </p:nvSpPr>
        <p:spPr/>
        <p:txBody>
          <a:bodyPr/>
          <a:lstStyle/>
          <a:p>
            <a:r>
              <a:rPr lang="en-US" dirty="0"/>
              <a:t>Privacy and Security Rule Violation: City of New Haven</a:t>
            </a:r>
          </a:p>
        </p:txBody>
      </p:sp>
      <p:sp>
        <p:nvSpPr>
          <p:cNvPr id="3" name="Content Placeholder 2">
            <a:extLst>
              <a:ext uri="{FF2B5EF4-FFF2-40B4-BE49-F238E27FC236}">
                <a16:creationId xmlns:a16="http://schemas.microsoft.com/office/drawing/2014/main" id="{71E6E8C4-4E01-A4AE-55C1-F0CEE47F3C7B}"/>
              </a:ext>
            </a:extLst>
          </p:cNvPr>
          <p:cNvSpPr>
            <a:spLocks noGrp="1"/>
          </p:cNvSpPr>
          <p:nvPr>
            <p:ph idx="1"/>
          </p:nvPr>
        </p:nvSpPr>
        <p:spPr>
          <a:xfrm>
            <a:off x="677333" y="1930400"/>
            <a:ext cx="9156477" cy="4678947"/>
          </a:xfrm>
        </p:spPr>
        <p:txBody>
          <a:bodyPr>
            <a:normAutofit fontScale="92500" lnSpcReduction="20000"/>
          </a:bodyPr>
          <a:lstStyle/>
          <a:p>
            <a:r>
              <a:rPr lang="en-US" sz="2400" dirty="0"/>
              <a:t>Covered Entity: City of New Haven in Connecticut</a:t>
            </a:r>
          </a:p>
          <a:p>
            <a:r>
              <a:rPr lang="en-US" sz="2400" dirty="0"/>
              <a:t>Facts: On January 24, 2017, HHS received notification from NHHD regarding a breach of its PHI. OCR’s investigation revealed that a terminated employee and her union representative entered her old office. While in the office, the former employee logged into her old computer, with her user name and password, and downloaded information off of her computer onto a USB drive. The former employee removed boxes containing personal items and paper documents. </a:t>
            </a:r>
          </a:p>
          <a:p>
            <a:r>
              <a:rPr lang="en-US" sz="2400" dirty="0"/>
              <a:t>Findings: </a:t>
            </a:r>
            <a:r>
              <a:rPr lang="en-US" sz="2400" dirty="0">
                <a:solidFill>
                  <a:schemeClr val="tx1"/>
                </a:solidFill>
              </a:rPr>
              <a:t>OCR’s investigation determined that New Haven failed to conduct an enterprise-wide risk analysis, and failed to implement termination procedures, access controls such as unique user identification, and HIPAA Privacy Rule policies and procedures.</a:t>
            </a:r>
            <a:endParaRPr lang="en-US" sz="2400" dirty="0"/>
          </a:p>
          <a:p>
            <a:r>
              <a:rPr lang="en-US" sz="2400" dirty="0"/>
              <a:t>Resolution Amount: $202,400</a:t>
            </a:r>
          </a:p>
        </p:txBody>
      </p:sp>
    </p:spTree>
    <p:extLst>
      <p:ext uri="{BB962C8B-B14F-4D97-AF65-F5344CB8AC3E}">
        <p14:creationId xmlns:p14="http://schemas.microsoft.com/office/powerpoint/2010/main" val="37629608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3D15C5-D58A-8628-E9AF-0252A703564D}"/>
              </a:ext>
            </a:extLst>
          </p:cNvPr>
          <p:cNvSpPr>
            <a:spLocks noGrp="1"/>
          </p:cNvSpPr>
          <p:nvPr>
            <p:ph type="title"/>
          </p:nvPr>
        </p:nvSpPr>
        <p:spPr>
          <a:xfrm>
            <a:off x="1333502" y="609600"/>
            <a:ext cx="8596668" cy="1320800"/>
          </a:xfrm>
        </p:spPr>
        <p:txBody>
          <a:bodyPr>
            <a:normAutofit/>
          </a:bodyPr>
          <a:lstStyle/>
          <a:p>
            <a:r>
              <a:rPr lang="en-US" dirty="0"/>
              <a:t>Privacy Violation: UPI</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569488CE-70FB-EA5A-53C6-4964CD930FDB}"/>
              </a:ext>
            </a:extLst>
          </p:cNvPr>
          <p:cNvSpPr>
            <a:spLocks noGrp="1"/>
          </p:cNvSpPr>
          <p:nvPr>
            <p:ph idx="1"/>
          </p:nvPr>
        </p:nvSpPr>
        <p:spPr>
          <a:xfrm>
            <a:off x="1333502" y="2160589"/>
            <a:ext cx="8596668" cy="3880773"/>
          </a:xfrm>
        </p:spPr>
        <p:txBody>
          <a:bodyPr>
            <a:normAutofit/>
          </a:bodyPr>
          <a:lstStyle/>
          <a:p>
            <a:r>
              <a:rPr lang="en-US" dirty="0"/>
              <a:t>Covered Entity: Dr. U. Phillip </a:t>
            </a:r>
            <a:r>
              <a:rPr lang="en-US" dirty="0" err="1"/>
              <a:t>Igbinadolor</a:t>
            </a:r>
            <a:r>
              <a:rPr lang="en-US" dirty="0"/>
              <a:t>, D.M.D. &amp; Associates, P.A. (UPI), a dental practice with offices in Charlotte and Monroe, North Carolina</a:t>
            </a:r>
          </a:p>
          <a:p>
            <a:r>
              <a:rPr lang="en-US" dirty="0"/>
              <a:t>Facts: Impermissibly disclosed a patient’s PHI on a webpage in response to a negative online review.  UPI did not respond to OCR’s data request, did not respond or object to an administrative subpoena, and waived its rights to a hearing by not contesting the findings in OCR’s Notice of Proposed Determination.</a:t>
            </a:r>
          </a:p>
          <a:p>
            <a:r>
              <a:rPr lang="en-US" dirty="0"/>
              <a:t>Findings: UPI impermissibly disclosed Complainant’s PHI in violation of 45 C.F.R. § 164.502(a). OCR has determined that the appropriate penalty tier for this violation is willful neglect not corrected. Number of individuals whose PHI was impermissibly disclosed in 2015 – one (penalty of not less than $50,000).</a:t>
            </a:r>
          </a:p>
          <a:p>
            <a:r>
              <a:rPr lang="en-US" dirty="0"/>
              <a:t>Civil Money Penalty: $50,000</a:t>
            </a:r>
          </a:p>
          <a:p>
            <a:endParaRPr lang="en-US" dirty="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1390132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B87640-98FF-5171-7310-02427B2D81D9}"/>
              </a:ext>
            </a:extLst>
          </p:cNvPr>
          <p:cNvSpPr>
            <a:spLocks noGrp="1"/>
          </p:cNvSpPr>
          <p:nvPr>
            <p:ph type="title"/>
          </p:nvPr>
        </p:nvSpPr>
        <p:spPr>
          <a:xfrm>
            <a:off x="1333502" y="609600"/>
            <a:ext cx="8596668" cy="1320800"/>
          </a:xfrm>
        </p:spPr>
        <p:txBody>
          <a:bodyPr>
            <a:normAutofit/>
          </a:bodyPr>
          <a:lstStyle/>
          <a:p>
            <a:r>
              <a:rPr lang="en-US" dirty="0"/>
              <a:t>Recent Privacy Violation: UPI Continued</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789E4DA6-965B-AD50-994D-20CF5429AD23}"/>
              </a:ext>
            </a:extLst>
          </p:cNvPr>
          <p:cNvSpPr>
            <a:spLocks noGrp="1"/>
          </p:cNvSpPr>
          <p:nvPr>
            <p:ph idx="1"/>
          </p:nvPr>
        </p:nvSpPr>
        <p:spPr>
          <a:xfrm>
            <a:off x="842597" y="1427748"/>
            <a:ext cx="10900670" cy="5065818"/>
          </a:xfrm>
        </p:spPr>
        <p:txBody>
          <a:bodyPr>
            <a:normAutofit fontScale="92500" lnSpcReduction="10000"/>
          </a:bodyPr>
          <a:lstStyle/>
          <a:p>
            <a:pPr>
              <a:lnSpc>
                <a:spcPct val="90000"/>
              </a:lnSpc>
            </a:pPr>
            <a:r>
              <a:rPr lang="en-US" sz="2400" dirty="0"/>
              <a:t>The Complainant posted a negative review of UPI on UPI’s Google page using a pseudonym, so as not to reveal his real name.</a:t>
            </a:r>
          </a:p>
          <a:p>
            <a:pPr>
              <a:lnSpc>
                <a:spcPct val="90000"/>
              </a:lnSpc>
            </a:pPr>
            <a:r>
              <a:rPr lang="en-US" sz="2400" dirty="0"/>
              <a:t>UPI’s posted response on Google: “It’s so fascinating to see [Complainant’s full name] make unsubstantiated accusations when he only came to my practice on two occasions since October 2013. He never came for his scheduled appointments as his treatment plans submitted to his insurance company were approved. He last came to my office on March 2014 as an emergency patient due to excruciating pain he was experiencing from the lower left quadrant. He was given a second referral for a root canal treatment to be performed by my endodontist colleague. Is that a bad experience? Only from someone hallucinating. When people want to express their ignorance, you don't have to do anything, just let them talk. He never came back for his scheduled appointment Does he deserve any rating as a patient? Not even one star. I never performed any procedure on this disgruntled patient other than oral examinations. From the foregoing, it's obvious that [Complainant’s full name] level of intelligence is in question and he should continue with his manual work and not expose himself to ridicule. Making derogatory statements will not enhance your reputation in this era [Complainant’s full name]. Get a life.” </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520568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F08FE7-E2B1-AB55-77A6-970DA3487A22}"/>
              </a:ext>
            </a:extLst>
          </p:cNvPr>
          <p:cNvSpPr>
            <a:spLocks noGrp="1"/>
          </p:cNvSpPr>
          <p:nvPr>
            <p:ph type="title"/>
          </p:nvPr>
        </p:nvSpPr>
        <p:spPr>
          <a:xfrm>
            <a:off x="1333502" y="609600"/>
            <a:ext cx="8596668" cy="1320800"/>
          </a:xfrm>
        </p:spPr>
        <p:txBody>
          <a:bodyPr>
            <a:normAutofit/>
          </a:bodyPr>
          <a:lstStyle/>
          <a:p>
            <a:r>
              <a:rPr lang="en-US" dirty="0"/>
              <a:t>Recent Privacy Violation: UPI Continued</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Content Placeholder 2">
            <a:extLst>
              <a:ext uri="{FF2B5EF4-FFF2-40B4-BE49-F238E27FC236}">
                <a16:creationId xmlns:a16="http://schemas.microsoft.com/office/drawing/2014/main" id="{E0408AB7-F5F3-B199-3BC3-2E5B4A433165}"/>
              </a:ext>
            </a:extLst>
          </p:cNvPr>
          <p:cNvSpPr>
            <a:spLocks noGrp="1"/>
          </p:cNvSpPr>
          <p:nvPr>
            <p:ph idx="1"/>
          </p:nvPr>
        </p:nvSpPr>
        <p:spPr>
          <a:xfrm>
            <a:off x="1333502" y="2160589"/>
            <a:ext cx="8596668" cy="3880773"/>
          </a:xfrm>
        </p:spPr>
        <p:txBody>
          <a:bodyPr>
            <a:normAutofit/>
          </a:bodyPr>
          <a:lstStyle/>
          <a:p>
            <a:r>
              <a:rPr lang="en-US" sz="2000" dirty="0"/>
              <a:t>Documents requested during review:</a:t>
            </a:r>
          </a:p>
          <a:p>
            <a:pPr lvl="1"/>
            <a:r>
              <a:rPr lang="en-US" sz="1800" dirty="0"/>
              <a:t>1) a copy of UPI’s policies and procedures with respect to responding to patients’ reviews on online platforms; </a:t>
            </a:r>
          </a:p>
          <a:p>
            <a:pPr lvl="1"/>
            <a:r>
              <a:rPr lang="en-US" sz="1800" dirty="0"/>
              <a:t>2) a copy of UPI’s policies and procedures with respect, generally, to uses and disclosures of PHI; </a:t>
            </a:r>
          </a:p>
          <a:p>
            <a:pPr lvl="1"/>
            <a:r>
              <a:rPr lang="en-US" sz="1800" dirty="0"/>
              <a:t>3) a copy of UPI’s policies and procedures with respect to safeguarding PHI; </a:t>
            </a:r>
          </a:p>
          <a:p>
            <a:pPr lvl="1"/>
            <a:r>
              <a:rPr lang="en-US" sz="1800" dirty="0"/>
              <a:t>4) documentation of any HIPAA training conducted by UPI prior to, and in response to, the incident described in the complaint. </a:t>
            </a:r>
          </a:p>
          <a:p>
            <a:r>
              <a:rPr lang="en-US" sz="2000" dirty="0"/>
              <a:t>Notice of Proposed Determination: </a:t>
            </a:r>
            <a:r>
              <a:rPr lang="en-US" sz="2000" dirty="0">
                <a:hlinkClick r:id="rId3"/>
              </a:rPr>
              <a:t>https://www.hhs.gov/sites/default/files/upi-npd.pdf</a:t>
            </a:r>
            <a:r>
              <a:rPr lang="en-US" sz="2000" dirty="0"/>
              <a:t>   </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24929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619EE-9156-01F4-E7C9-4A4BD4602F73}"/>
              </a:ext>
            </a:extLst>
          </p:cNvPr>
          <p:cNvSpPr>
            <a:spLocks noGrp="1"/>
          </p:cNvSpPr>
          <p:nvPr>
            <p:ph type="title"/>
          </p:nvPr>
        </p:nvSpPr>
        <p:spPr>
          <a:xfrm>
            <a:off x="612648" y="374754"/>
            <a:ext cx="3553412" cy="1757322"/>
          </a:xfrm>
        </p:spPr>
        <p:txBody>
          <a:bodyPr vert="horz" lIns="91440" tIns="45720" rIns="91440" bIns="45720" rtlCol="0" anchor="b">
            <a:normAutofit/>
          </a:bodyPr>
          <a:lstStyle/>
          <a:p>
            <a:r>
              <a:rPr lang="en-US" sz="3600" b="1" kern="1200" dirty="0">
                <a:solidFill>
                  <a:schemeClr val="tx1"/>
                </a:solidFill>
                <a:latin typeface="Bierstadt" panose="020B0004020202020204" pitchFamily="34" charset="0"/>
              </a:rPr>
              <a:t>Proposed Security Rule Update</a:t>
            </a:r>
            <a:endParaRPr lang="en-US" b="1" kern="1200" dirty="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78963F03-6A60-3167-15E5-3D2D6736C9A5}"/>
              </a:ext>
            </a:extLst>
          </p:cNvPr>
          <p:cNvSpPr>
            <a:spLocks noGrp="1"/>
          </p:cNvSpPr>
          <p:nvPr>
            <p:ph type="body" sz="half" idx="2"/>
          </p:nvPr>
        </p:nvSpPr>
        <p:spPr>
          <a:xfrm>
            <a:off x="612648" y="2132076"/>
            <a:ext cx="3553412" cy="4122420"/>
          </a:xfrm>
        </p:spPr>
        <p:txBody>
          <a:bodyPr vert="horz" lIns="91440" tIns="45720" rIns="91440" bIns="45720" rtlCol="0">
            <a:normAutofit/>
          </a:bodyPr>
          <a:lstStyle/>
          <a:p>
            <a:pPr>
              <a:lnSpc>
                <a:spcPct val="110000"/>
              </a:lnSpc>
            </a:pPr>
            <a:r>
              <a:rPr lang="en-US" sz="1800" dirty="0">
                <a:latin typeface="Bierstadt" panose="020B0004020202020204" pitchFamily="34" charset="0"/>
              </a:rPr>
              <a:t>HHS Factsheet: </a:t>
            </a:r>
            <a:r>
              <a:rPr lang="en-US" sz="1800" dirty="0">
                <a:latin typeface="Bierstadt" panose="020B0004020202020204" pitchFamily="34" charset="0"/>
                <a:hlinkClick r:id="rId3"/>
              </a:rPr>
              <a:t>https://www.hhs.gov/hipaa/for-professionals/security/hipaa-security-rule-nprm/factsheet/index.html</a:t>
            </a:r>
            <a:r>
              <a:rPr lang="en-US" sz="1800" dirty="0">
                <a:latin typeface="Bierstadt" panose="020B0004020202020204" pitchFamily="34" charset="0"/>
              </a:rPr>
              <a:t> </a:t>
            </a:r>
            <a:br>
              <a:rPr lang="en-US" sz="1800" dirty="0">
                <a:latin typeface="Bierstadt" panose="020B0004020202020204" pitchFamily="34" charset="0"/>
              </a:rPr>
            </a:br>
            <a:br>
              <a:rPr lang="en-US" sz="1800" dirty="0">
                <a:latin typeface="Bierstadt" panose="020B0004020202020204" pitchFamily="34" charset="0"/>
              </a:rPr>
            </a:br>
            <a:r>
              <a:rPr lang="en-US" sz="1800" dirty="0">
                <a:latin typeface="Bierstadt" panose="020B0004020202020204" pitchFamily="34" charset="0"/>
              </a:rPr>
              <a:t>Proposed Rule: </a:t>
            </a:r>
            <a:r>
              <a:rPr lang="en-US" sz="1800" dirty="0">
                <a:latin typeface="Bierstadt" panose="020B0004020202020204" pitchFamily="34" charset="0"/>
                <a:hlinkClick r:id="rId4"/>
              </a:rPr>
              <a:t>https://www.federalregister.gov/documents/2025/01/06/2024-30983/hipaa-security-rule-to-strengthen-the-cybersecurity-of-electronic-protected-health-information</a:t>
            </a:r>
            <a:r>
              <a:rPr lang="en-US" sz="1800" dirty="0">
                <a:latin typeface="Bierstadt" panose="020B0004020202020204" pitchFamily="34" charset="0"/>
              </a:rPr>
              <a:t>   </a:t>
            </a:r>
          </a:p>
        </p:txBody>
      </p:sp>
      <p:pic>
        <p:nvPicPr>
          <p:cNvPr id="6" name="Picture Placeholder 5" descr="Device and padlock">
            <a:extLst>
              <a:ext uri="{FF2B5EF4-FFF2-40B4-BE49-F238E27FC236}">
                <a16:creationId xmlns:a16="http://schemas.microsoft.com/office/drawing/2014/main" id="{EDF45EAB-8BCE-840C-7CC5-E373374A570C}"/>
              </a:ext>
            </a:extLst>
          </p:cNvPr>
          <p:cNvPicPr>
            <a:picLocks noGrp="1" noChangeAspect="1"/>
          </p:cNvPicPr>
          <p:nvPr>
            <p:ph type="pic" idx="1"/>
          </p:nvPr>
        </p:nvPicPr>
        <p:blipFill>
          <a:blip r:embed="rId5">
            <a:extLst>
              <a:ext uri="{28A0092B-C50C-407E-A947-70E740481C1C}">
                <a14:useLocalDpi xmlns:a14="http://schemas.microsoft.com/office/drawing/2010/main" val="0"/>
              </a:ext>
            </a:extLst>
          </a:blip>
          <a:srcRect l="14979" r="24002"/>
          <a:stretch/>
        </p:blipFill>
        <p:spPr>
          <a:xfrm>
            <a:off x="4752550" y="10"/>
            <a:ext cx="7439450" cy="6857990"/>
          </a:xfrm>
          <a:prstGeom prst="rect">
            <a:avLst/>
          </a:prstGeom>
        </p:spPr>
      </p:pic>
    </p:spTree>
    <p:extLst>
      <p:ext uri="{BB962C8B-B14F-4D97-AF65-F5344CB8AC3E}">
        <p14:creationId xmlns:p14="http://schemas.microsoft.com/office/powerpoint/2010/main" val="36116406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63370-9B61-FB45-5B78-BA613BA7C7F9}"/>
              </a:ext>
            </a:extLst>
          </p:cNvPr>
          <p:cNvSpPr>
            <a:spLocks noGrp="1"/>
          </p:cNvSpPr>
          <p:nvPr>
            <p:ph type="title"/>
          </p:nvPr>
        </p:nvSpPr>
        <p:spPr>
          <a:xfrm>
            <a:off x="612648" y="548640"/>
            <a:ext cx="3657600" cy="1294374"/>
          </a:xfrm>
        </p:spPr>
        <p:txBody>
          <a:bodyPr vert="horz" lIns="91440" tIns="45720" rIns="91440" bIns="45720" rtlCol="0" anchor="t">
            <a:normAutofit/>
          </a:bodyPr>
          <a:lstStyle/>
          <a:p>
            <a:r>
              <a:rPr lang="en-US" sz="3200" b="1" kern="1200" dirty="0">
                <a:solidFill>
                  <a:schemeClr val="tx1"/>
                </a:solidFill>
                <a:latin typeface="Bierstadt" panose="020B0004020202020204" pitchFamily="34" charset="0"/>
              </a:rPr>
              <a:t>Proposed Security Rule Background</a:t>
            </a:r>
          </a:p>
        </p:txBody>
      </p:sp>
      <p:pic>
        <p:nvPicPr>
          <p:cNvPr id="5" name="Content Placeholder 4" descr="Healthcare and medicine. Medicine doctor analysis and diagnosis, checking health of patient online and testing result with modern virtual interface on laptop, online medical global network">
            <a:extLst>
              <a:ext uri="{FF2B5EF4-FFF2-40B4-BE49-F238E27FC236}">
                <a16:creationId xmlns:a16="http://schemas.microsoft.com/office/drawing/2014/main" id="{DAB9FAF3-59E2-4948-B9D8-A0AE4E172DFF}"/>
              </a:ext>
            </a:extLst>
          </p:cNvPr>
          <p:cNvPicPr>
            <a:picLocks noGrp="1" noChangeAspect="1"/>
          </p:cNvPicPr>
          <p:nvPr>
            <p:ph sz="half" idx="1"/>
          </p:nvPr>
        </p:nvPicPr>
        <p:blipFill>
          <a:blip r:embed="rId3"/>
          <a:srcRect l="30148" r="15626" b="2"/>
          <a:stretch/>
        </p:blipFill>
        <p:spPr>
          <a:xfrm>
            <a:off x="727382" y="2008094"/>
            <a:ext cx="3494314" cy="4301265"/>
          </a:xfrm>
          <a:prstGeom prst="rect">
            <a:avLst/>
          </a:prstGeom>
        </p:spPr>
      </p:pic>
      <p:sp>
        <p:nvSpPr>
          <p:cNvPr id="4" name="Content Placeholder 3">
            <a:extLst>
              <a:ext uri="{FF2B5EF4-FFF2-40B4-BE49-F238E27FC236}">
                <a16:creationId xmlns:a16="http://schemas.microsoft.com/office/drawing/2014/main" id="{1B713D96-0BA8-7056-3530-117A2DB73454}"/>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631961" y="548637"/>
            <a:ext cx="7165298" cy="5972084"/>
          </a:xfrm>
        </p:spPr>
        <p:txBody>
          <a:bodyPr anchor="ctr">
            <a:normAutofit/>
          </a:bodyPr>
          <a:lstStyle/>
          <a:p>
            <a:pPr marL="0" indent="0">
              <a:lnSpc>
                <a:spcPct val="110000"/>
              </a:lnSpc>
              <a:spcBef>
                <a:spcPts val="2500"/>
              </a:spcBef>
              <a:buNone/>
            </a:pPr>
            <a:r>
              <a:rPr lang="en-US" sz="2800" i="0" u="none" strike="noStrike" baseline="0" dirty="0">
                <a:latin typeface="Bierstadt" panose="020B0004020202020204" pitchFamily="34" charset="0"/>
              </a:rPr>
              <a:t>HHS noted that these modifications were specifically designed to address:</a:t>
            </a:r>
          </a:p>
          <a:p>
            <a:pPr lvl="1">
              <a:lnSpc>
                <a:spcPct val="100000"/>
              </a:lnSpc>
              <a:spcBef>
                <a:spcPts val="0"/>
              </a:spcBef>
            </a:pPr>
            <a:r>
              <a:rPr lang="en-US" sz="2400" i="0" u="none" strike="noStrike" baseline="0" dirty="0">
                <a:latin typeface="Bierstadt" panose="020B0004020202020204" pitchFamily="34" charset="0"/>
              </a:rPr>
              <a:t>changes in the healthcare delivery environment;</a:t>
            </a:r>
          </a:p>
          <a:p>
            <a:pPr lvl="1">
              <a:lnSpc>
                <a:spcPct val="100000"/>
              </a:lnSpc>
              <a:spcBef>
                <a:spcPts val="0"/>
              </a:spcBef>
            </a:pPr>
            <a:r>
              <a:rPr lang="en-US" sz="2400" i="0" u="none" strike="noStrike" baseline="0" dirty="0">
                <a:latin typeface="Bierstadt" panose="020B0004020202020204" pitchFamily="34" charset="0"/>
              </a:rPr>
              <a:t>the rise in breaches and cyberattacks;</a:t>
            </a:r>
          </a:p>
          <a:p>
            <a:pPr lvl="1">
              <a:lnSpc>
                <a:spcPct val="100000"/>
              </a:lnSpc>
              <a:spcBef>
                <a:spcPts val="0"/>
              </a:spcBef>
            </a:pPr>
            <a:r>
              <a:rPr lang="en-US" sz="2400" i="0" u="none" strike="noStrike" baseline="0" dirty="0">
                <a:latin typeface="Bierstadt" panose="020B0004020202020204" pitchFamily="34" charset="0"/>
              </a:rPr>
              <a:t>common issues identified by OCR during Security Rule compliance investigations;</a:t>
            </a:r>
          </a:p>
          <a:p>
            <a:pPr lvl="1">
              <a:lnSpc>
                <a:spcPct val="100000"/>
              </a:lnSpc>
              <a:spcBef>
                <a:spcPts val="0"/>
              </a:spcBef>
            </a:pPr>
            <a:r>
              <a:rPr lang="en-US" sz="2400" i="0" u="none" strike="noStrike" baseline="0" dirty="0">
                <a:latin typeface="Bierstadt" panose="020B0004020202020204" pitchFamily="34" charset="0"/>
              </a:rPr>
              <a:t>court decisions impacting the enforcement of the Security Rule; and</a:t>
            </a:r>
          </a:p>
          <a:p>
            <a:pPr lvl="1">
              <a:lnSpc>
                <a:spcPct val="100000"/>
              </a:lnSpc>
              <a:spcBef>
                <a:spcPts val="0"/>
              </a:spcBef>
            </a:pPr>
            <a:r>
              <a:rPr lang="en-US" sz="2400" i="0" u="none" strike="noStrike" baseline="0" dirty="0">
                <a:latin typeface="Bierstadt" panose="020B0004020202020204" pitchFamily="34" charset="0"/>
              </a:rPr>
              <a:t>other cybersecurity guidelines, best practices, methodologies, procedures, and processes.</a:t>
            </a:r>
          </a:p>
        </p:txBody>
      </p:sp>
    </p:spTree>
    <p:extLst>
      <p:ext uri="{BB962C8B-B14F-4D97-AF65-F5344CB8AC3E}">
        <p14:creationId xmlns:p14="http://schemas.microsoft.com/office/powerpoint/2010/main" val="22089934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4E1E5E-6580-3977-ED5B-73801243FCDA}"/>
              </a:ext>
            </a:extLst>
          </p:cNvPr>
          <p:cNvSpPr>
            <a:spLocks noGrp="1"/>
          </p:cNvSpPr>
          <p:nvPr>
            <p:ph type="title"/>
          </p:nvPr>
        </p:nvSpPr>
        <p:spPr>
          <a:xfrm>
            <a:off x="609600" y="547396"/>
            <a:ext cx="10745788" cy="858422"/>
          </a:xfrm>
        </p:spPr>
        <p:txBody>
          <a:bodyPr>
            <a:normAutofit/>
          </a:bodyPr>
          <a:lstStyle/>
          <a:p>
            <a:r>
              <a:rPr lang="en-US" dirty="0">
                <a:latin typeface="Bierstadt" panose="020B0004020202020204" pitchFamily="34" charset="0"/>
              </a:rPr>
              <a:t>Security Rule Sections Impacted by Proposed Rule</a:t>
            </a:r>
          </a:p>
        </p:txBody>
      </p:sp>
      <p:sp>
        <p:nvSpPr>
          <p:cNvPr id="7" name="Text Placeholder 6">
            <a:extLst>
              <a:ext uri="{FF2B5EF4-FFF2-40B4-BE49-F238E27FC236}">
                <a16:creationId xmlns:a16="http://schemas.microsoft.com/office/drawing/2014/main" id="{67FA790F-2A89-7471-6CC7-B6589924927F}"/>
              </a:ext>
            </a:extLst>
          </p:cNvPr>
          <p:cNvSpPr>
            <a:spLocks noGrp="1"/>
          </p:cNvSpPr>
          <p:nvPr>
            <p:ph type="body" idx="1"/>
          </p:nvPr>
        </p:nvSpPr>
        <p:spPr>
          <a:xfrm>
            <a:off x="609600" y="1405818"/>
            <a:ext cx="5157787" cy="559834"/>
          </a:xfrm>
        </p:spPr>
        <p:txBody>
          <a:bodyPr>
            <a:normAutofit/>
          </a:bodyPr>
          <a:lstStyle/>
          <a:p>
            <a:r>
              <a:rPr lang="en-US" sz="2400" dirty="0">
                <a:latin typeface="Bierstadt" panose="020B0004020202020204" pitchFamily="34" charset="0"/>
              </a:rPr>
              <a:t>ten (10) modified sections</a:t>
            </a:r>
          </a:p>
        </p:txBody>
      </p:sp>
      <p:sp>
        <p:nvSpPr>
          <p:cNvPr id="6" name="Content Placeholder 5">
            <a:extLst>
              <a:ext uri="{FF2B5EF4-FFF2-40B4-BE49-F238E27FC236}">
                <a16:creationId xmlns:a16="http://schemas.microsoft.com/office/drawing/2014/main" id="{746088BF-2570-6F04-A20F-5E61F4033AC9}"/>
              </a:ext>
            </a:extLst>
          </p:cNvPr>
          <p:cNvSpPr>
            <a:spLocks noGrp="1"/>
          </p:cNvSpPr>
          <p:nvPr>
            <p:ph sz="half" idx="2"/>
          </p:nvPr>
        </p:nvSpPr>
        <p:spPr>
          <a:xfrm>
            <a:off x="609600" y="2148840"/>
            <a:ext cx="5157787" cy="4297680"/>
          </a:xfrm>
        </p:spPr>
        <p:txBody>
          <a:bodyPr>
            <a:normAutofit/>
          </a:bodyPr>
          <a:lstStyle/>
          <a:p>
            <a:pPr lvl="1"/>
            <a:r>
              <a:rPr lang="en-US" dirty="0">
                <a:latin typeface="Bierstadt" panose="020B0004020202020204" pitchFamily="34" charset="0"/>
              </a:rPr>
              <a:t>§ 160.103 Definitions</a:t>
            </a:r>
          </a:p>
          <a:p>
            <a:pPr lvl="1"/>
            <a:r>
              <a:rPr lang="en-US" dirty="0">
                <a:latin typeface="Bierstadt" panose="020B0004020202020204" pitchFamily="34" charset="0"/>
              </a:rPr>
              <a:t>§ 164.302 Applicability</a:t>
            </a:r>
          </a:p>
          <a:p>
            <a:pPr lvl="1"/>
            <a:r>
              <a:rPr lang="en-US" dirty="0">
                <a:latin typeface="Bierstadt" panose="020B0004020202020204" pitchFamily="34" charset="0"/>
              </a:rPr>
              <a:t>§ 164.304 Definitions</a:t>
            </a:r>
          </a:p>
          <a:p>
            <a:pPr lvl="1"/>
            <a:r>
              <a:rPr lang="en-US" dirty="0">
                <a:latin typeface="Bierstadt" panose="020B0004020202020204" pitchFamily="34" charset="0"/>
              </a:rPr>
              <a:t>§ 164.306 Security standards: General rules</a:t>
            </a:r>
          </a:p>
          <a:p>
            <a:pPr lvl="1"/>
            <a:r>
              <a:rPr lang="en-US" dirty="0">
                <a:latin typeface="Bierstadt" panose="020B0004020202020204" pitchFamily="34" charset="0"/>
              </a:rPr>
              <a:t>§ 164.308 Administrative safeguards</a:t>
            </a:r>
          </a:p>
          <a:p>
            <a:pPr lvl="1"/>
            <a:r>
              <a:rPr lang="en-US" dirty="0">
                <a:latin typeface="Bierstadt" panose="020B0004020202020204" pitchFamily="34" charset="0"/>
              </a:rPr>
              <a:t>§ 164.310 Physical safeguards</a:t>
            </a:r>
          </a:p>
          <a:p>
            <a:pPr lvl="1"/>
            <a:r>
              <a:rPr lang="en-US" dirty="0">
                <a:latin typeface="Bierstadt" panose="020B0004020202020204" pitchFamily="34" charset="0"/>
              </a:rPr>
              <a:t>§ 164.312 Technical safeguards</a:t>
            </a:r>
          </a:p>
          <a:p>
            <a:pPr lvl="1"/>
            <a:r>
              <a:rPr lang="en-US" dirty="0">
                <a:latin typeface="Bierstadt" panose="020B0004020202020204" pitchFamily="34" charset="0"/>
              </a:rPr>
              <a:t>§ 164.314 Organizational requirements</a:t>
            </a:r>
          </a:p>
          <a:p>
            <a:pPr lvl="1"/>
            <a:r>
              <a:rPr lang="en-US" dirty="0">
                <a:latin typeface="Bierstadt" panose="020B0004020202020204" pitchFamily="34" charset="0"/>
              </a:rPr>
              <a:t>§ 164.316 Documentation requirements</a:t>
            </a:r>
          </a:p>
          <a:p>
            <a:pPr lvl="1"/>
            <a:r>
              <a:rPr lang="en-US" dirty="0">
                <a:latin typeface="Bierstadt" panose="020B0004020202020204" pitchFamily="34" charset="0"/>
              </a:rPr>
              <a:t>§ 164.318 Transition provisions</a:t>
            </a:r>
          </a:p>
        </p:txBody>
      </p:sp>
      <p:sp>
        <p:nvSpPr>
          <p:cNvPr id="8" name="Text Placeholder 7">
            <a:extLst>
              <a:ext uri="{FF2B5EF4-FFF2-40B4-BE49-F238E27FC236}">
                <a16:creationId xmlns:a16="http://schemas.microsoft.com/office/drawing/2014/main" id="{EF1B8FE3-B785-973A-4331-9AE2E0EC08F5}"/>
              </a:ext>
            </a:extLst>
          </p:cNvPr>
          <p:cNvSpPr>
            <a:spLocks noGrp="1"/>
          </p:cNvSpPr>
          <p:nvPr>
            <p:ph type="body" sz="quarter" idx="3"/>
          </p:nvPr>
        </p:nvSpPr>
        <p:spPr>
          <a:xfrm>
            <a:off x="6172199" y="1405818"/>
            <a:ext cx="5183188" cy="559834"/>
          </a:xfrm>
        </p:spPr>
        <p:txBody>
          <a:bodyPr>
            <a:normAutofit/>
          </a:bodyPr>
          <a:lstStyle/>
          <a:p>
            <a:r>
              <a:rPr lang="en-US" sz="2400" dirty="0">
                <a:latin typeface="Bierstadt" panose="020B0004020202020204" pitchFamily="34" charset="0"/>
              </a:rPr>
              <a:t>One (1) new section</a:t>
            </a:r>
          </a:p>
        </p:txBody>
      </p:sp>
      <p:sp>
        <p:nvSpPr>
          <p:cNvPr id="9" name="Content Placeholder 8">
            <a:extLst>
              <a:ext uri="{FF2B5EF4-FFF2-40B4-BE49-F238E27FC236}">
                <a16:creationId xmlns:a16="http://schemas.microsoft.com/office/drawing/2014/main" id="{AD468CE5-FD04-4C8C-977A-0879C6881BC5}"/>
              </a:ext>
            </a:extLst>
          </p:cNvPr>
          <p:cNvSpPr>
            <a:spLocks noGrp="1"/>
          </p:cNvSpPr>
          <p:nvPr>
            <p:ph sz="quarter" idx="4"/>
          </p:nvPr>
        </p:nvSpPr>
        <p:spPr>
          <a:xfrm>
            <a:off x="6172199" y="2148840"/>
            <a:ext cx="5183189" cy="4297680"/>
          </a:xfrm>
        </p:spPr>
        <p:txBody>
          <a:bodyPr>
            <a:normAutofit/>
          </a:bodyPr>
          <a:lstStyle/>
          <a:p>
            <a:r>
              <a:rPr lang="en-US" dirty="0">
                <a:latin typeface="Bierstadt" panose="020B0004020202020204" pitchFamily="34" charset="0"/>
              </a:rPr>
              <a:t>§ 164.320 Severability</a:t>
            </a:r>
          </a:p>
        </p:txBody>
      </p:sp>
    </p:spTree>
    <p:extLst>
      <p:ext uri="{BB962C8B-B14F-4D97-AF65-F5344CB8AC3E}">
        <p14:creationId xmlns:p14="http://schemas.microsoft.com/office/powerpoint/2010/main" val="26347670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9B853-3C9B-30AE-1B82-3DDE0A381ACE}"/>
              </a:ext>
            </a:extLst>
          </p:cNvPr>
          <p:cNvSpPr>
            <a:spLocks noGrp="1"/>
          </p:cNvSpPr>
          <p:nvPr>
            <p:ph type="title"/>
          </p:nvPr>
        </p:nvSpPr>
        <p:spPr>
          <a:xfrm>
            <a:off x="609600" y="547396"/>
            <a:ext cx="10745788" cy="651644"/>
          </a:xfrm>
        </p:spPr>
        <p:txBody>
          <a:bodyPr/>
          <a:lstStyle/>
          <a:p>
            <a:r>
              <a:rPr lang="en-US" dirty="0">
                <a:latin typeface="Bierstadt" panose="020B0004020202020204" pitchFamily="34" charset="0"/>
              </a:rPr>
              <a:t>45 CFR § 164.306 Security standards: General rules</a:t>
            </a:r>
          </a:p>
        </p:txBody>
      </p:sp>
      <p:sp>
        <p:nvSpPr>
          <p:cNvPr id="3" name="Text Placeholder 2">
            <a:extLst>
              <a:ext uri="{FF2B5EF4-FFF2-40B4-BE49-F238E27FC236}">
                <a16:creationId xmlns:a16="http://schemas.microsoft.com/office/drawing/2014/main" id="{3409EA4E-7031-EBAF-FB5A-3548B94E3DAE}"/>
              </a:ext>
            </a:extLst>
          </p:cNvPr>
          <p:cNvSpPr>
            <a:spLocks noGrp="1"/>
          </p:cNvSpPr>
          <p:nvPr>
            <p:ph type="body" idx="1"/>
          </p:nvPr>
        </p:nvSpPr>
        <p:spPr>
          <a:xfrm>
            <a:off x="609600" y="1199040"/>
            <a:ext cx="5157787" cy="559834"/>
          </a:xfrm>
        </p:spPr>
        <p:txBody>
          <a:bodyPr/>
          <a:lstStyle/>
          <a:p>
            <a:r>
              <a:rPr lang="en-US" dirty="0">
                <a:latin typeface="Bierstadt" panose="020B0004020202020204" pitchFamily="34" charset="0"/>
              </a:rPr>
              <a:t>Current</a:t>
            </a:r>
            <a:r>
              <a:rPr lang="en-US" dirty="0"/>
              <a:t>		</a:t>
            </a:r>
          </a:p>
        </p:txBody>
      </p:sp>
      <p:sp>
        <p:nvSpPr>
          <p:cNvPr id="4" name="Content Placeholder 3">
            <a:extLst>
              <a:ext uri="{FF2B5EF4-FFF2-40B4-BE49-F238E27FC236}">
                <a16:creationId xmlns:a16="http://schemas.microsoft.com/office/drawing/2014/main" id="{3DB534A4-260F-4122-70CF-D3F4FAB5D507}"/>
              </a:ext>
            </a:extLst>
          </p:cNvPr>
          <p:cNvSpPr>
            <a:spLocks noGrp="1"/>
          </p:cNvSpPr>
          <p:nvPr>
            <p:ph sz="half" idx="2"/>
          </p:nvPr>
        </p:nvSpPr>
        <p:spPr>
          <a:xfrm>
            <a:off x="609600" y="1889760"/>
            <a:ext cx="5157787" cy="4709160"/>
          </a:xfrm>
        </p:spPr>
        <p:txBody>
          <a:bodyPr>
            <a:noAutofit/>
          </a:bodyPr>
          <a:lstStyle/>
          <a:p>
            <a:r>
              <a:rPr lang="en-US" sz="1600" dirty="0">
                <a:latin typeface="Bierstadt" panose="020B0004020202020204" pitchFamily="34" charset="0"/>
              </a:rPr>
              <a:t>(c) Standards. A covered entity or business associate must comply with the applicable standards as provided in this section and in § 164.308, § 164.310, § 164.312, § 164.314 and § 164.316 with respect to all electronic protected health information. </a:t>
            </a:r>
          </a:p>
          <a:p>
            <a:r>
              <a:rPr lang="en-US" sz="1600" dirty="0">
                <a:latin typeface="Bierstadt" panose="020B0004020202020204" pitchFamily="34" charset="0"/>
              </a:rPr>
              <a:t>(d) Implementation specifications. In this subpart: (1) Implementation specifications are required or addressable. If an implementation specification is required, the word “Required” appears in parentheses after the title of the implementation specification. If an implementation specification is addressable, the word “Addressable” appears in parentheses after the title of the implementation specification.</a:t>
            </a:r>
          </a:p>
        </p:txBody>
      </p:sp>
      <p:sp>
        <p:nvSpPr>
          <p:cNvPr id="5" name="Text Placeholder 4">
            <a:extLst>
              <a:ext uri="{FF2B5EF4-FFF2-40B4-BE49-F238E27FC236}">
                <a16:creationId xmlns:a16="http://schemas.microsoft.com/office/drawing/2014/main" id="{49F9608F-5D37-100A-72E2-74DF03450368}"/>
              </a:ext>
            </a:extLst>
          </p:cNvPr>
          <p:cNvSpPr>
            <a:spLocks noGrp="1"/>
          </p:cNvSpPr>
          <p:nvPr>
            <p:ph type="body" sz="quarter" idx="3"/>
          </p:nvPr>
        </p:nvSpPr>
        <p:spPr>
          <a:xfrm>
            <a:off x="6172200" y="1199040"/>
            <a:ext cx="5183188" cy="559834"/>
          </a:xfrm>
        </p:spPr>
        <p:txBody>
          <a:bodyPr/>
          <a:lstStyle/>
          <a:p>
            <a:r>
              <a:rPr lang="en-US" dirty="0">
                <a:latin typeface="Bierstadt" panose="020B0004020202020204" pitchFamily="34" charset="0"/>
              </a:rPr>
              <a:t>Proposed</a:t>
            </a:r>
          </a:p>
        </p:txBody>
      </p:sp>
      <p:sp>
        <p:nvSpPr>
          <p:cNvPr id="6" name="Content Placeholder 5">
            <a:extLst>
              <a:ext uri="{FF2B5EF4-FFF2-40B4-BE49-F238E27FC236}">
                <a16:creationId xmlns:a16="http://schemas.microsoft.com/office/drawing/2014/main" id="{9C50CDB1-C10C-0265-6652-41746363C13C}"/>
              </a:ext>
            </a:extLst>
          </p:cNvPr>
          <p:cNvSpPr>
            <a:spLocks noGrp="1"/>
          </p:cNvSpPr>
          <p:nvPr>
            <p:ph sz="quarter" idx="4"/>
          </p:nvPr>
        </p:nvSpPr>
        <p:spPr>
          <a:xfrm>
            <a:off x="6172199" y="1889760"/>
            <a:ext cx="5183189" cy="4709160"/>
          </a:xfrm>
        </p:spPr>
        <p:txBody>
          <a:bodyPr>
            <a:normAutofit/>
          </a:bodyPr>
          <a:lstStyle/>
          <a:p>
            <a:r>
              <a:rPr lang="en-US" dirty="0">
                <a:latin typeface="Bierstadt" panose="020B0004020202020204" pitchFamily="34" charset="0"/>
              </a:rPr>
              <a:t>(c) Standards and implementation specifications. A covered entity or business associate must comply with the applicable standards, including their implementation specifications, as provided in this subpart. </a:t>
            </a:r>
          </a:p>
          <a:p>
            <a:r>
              <a:rPr lang="en-US" dirty="0">
                <a:solidFill>
                  <a:srgbClr val="FF0000"/>
                </a:solidFill>
                <a:latin typeface="Bierstadt" panose="020B0004020202020204" pitchFamily="34" charset="0"/>
              </a:rPr>
              <a:t>The “addressable” implementation specifications are eliminated, making all implementation specifications required, with limited exceptions. </a:t>
            </a:r>
          </a:p>
        </p:txBody>
      </p:sp>
    </p:spTree>
    <p:extLst>
      <p:ext uri="{BB962C8B-B14F-4D97-AF65-F5344CB8AC3E}">
        <p14:creationId xmlns:p14="http://schemas.microsoft.com/office/powerpoint/2010/main" val="5387171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7FBD5-A40F-B467-5C47-069B116D4FBF}"/>
              </a:ext>
            </a:extLst>
          </p:cNvPr>
          <p:cNvSpPr>
            <a:spLocks noGrp="1"/>
          </p:cNvSpPr>
          <p:nvPr>
            <p:ph type="title"/>
          </p:nvPr>
        </p:nvSpPr>
        <p:spPr>
          <a:xfrm>
            <a:off x="644677" y="324260"/>
            <a:ext cx="8596668" cy="1320800"/>
          </a:xfrm>
        </p:spPr>
        <p:txBody>
          <a:bodyPr/>
          <a:lstStyle/>
          <a:p>
            <a:r>
              <a:rPr lang="en-US" dirty="0"/>
              <a:t>45 CFR § 164.308 Administrative safeguards</a:t>
            </a:r>
          </a:p>
        </p:txBody>
      </p:sp>
      <p:graphicFrame>
        <p:nvGraphicFramePr>
          <p:cNvPr id="3" name="Content Placeholder 4">
            <a:extLst>
              <a:ext uri="{FF2B5EF4-FFF2-40B4-BE49-F238E27FC236}">
                <a16:creationId xmlns:a16="http://schemas.microsoft.com/office/drawing/2014/main" id="{176B668C-F3A3-0F7D-E219-812AEC573DE5}"/>
              </a:ext>
            </a:extLst>
          </p:cNvPr>
          <p:cNvGraphicFramePr>
            <a:graphicFrameLocks/>
          </p:cNvGraphicFramePr>
          <p:nvPr>
            <p:extLst>
              <p:ext uri="{D42A27DB-BD31-4B8C-83A1-F6EECF244321}">
                <p14:modId xmlns:p14="http://schemas.microsoft.com/office/powerpoint/2010/main" val="4285801139"/>
              </p:ext>
            </p:extLst>
          </p:nvPr>
        </p:nvGraphicFramePr>
        <p:xfrm>
          <a:off x="769144" y="1645060"/>
          <a:ext cx="10653712" cy="4869336"/>
        </p:xfrm>
        <a:graphic>
          <a:graphicData uri="http://schemas.openxmlformats.org/drawingml/2006/table">
            <a:tbl>
              <a:tblPr firstRow="1" bandRow="1">
                <a:tableStyleId>{5C22544A-7EE6-4342-B048-85BDC9FD1C3A}</a:tableStyleId>
              </a:tblPr>
              <a:tblGrid>
                <a:gridCol w="3563013">
                  <a:extLst>
                    <a:ext uri="{9D8B030D-6E8A-4147-A177-3AD203B41FA5}">
                      <a16:colId xmlns:a16="http://schemas.microsoft.com/office/drawing/2014/main" val="3937565210"/>
                    </a:ext>
                  </a:extLst>
                </a:gridCol>
                <a:gridCol w="7090699">
                  <a:extLst>
                    <a:ext uri="{9D8B030D-6E8A-4147-A177-3AD203B41FA5}">
                      <a16:colId xmlns:a16="http://schemas.microsoft.com/office/drawing/2014/main" val="1864881394"/>
                    </a:ext>
                  </a:extLst>
                </a:gridCol>
              </a:tblGrid>
              <a:tr h="0">
                <a:tc>
                  <a:txBody>
                    <a:bodyPr/>
                    <a:lstStyle/>
                    <a:p>
                      <a:r>
                        <a:rPr lang="en-US" sz="1500" dirty="0">
                          <a:latin typeface="Bierstadt" panose="020B0004020202020204" pitchFamily="34" charset="0"/>
                        </a:rPr>
                        <a:t>Standard</a:t>
                      </a:r>
                    </a:p>
                  </a:txBody>
                  <a:tcPr/>
                </a:tc>
                <a:tc>
                  <a:txBody>
                    <a:bodyPr/>
                    <a:lstStyle/>
                    <a:p>
                      <a:r>
                        <a:rPr lang="en-US" sz="1500" dirty="0">
                          <a:latin typeface="Bierstadt" panose="020B0004020202020204" pitchFamily="34" charset="0"/>
                        </a:rPr>
                        <a:t>Proposed Requirement</a:t>
                      </a:r>
                    </a:p>
                  </a:txBody>
                  <a:tcPr/>
                </a:tc>
                <a:extLst>
                  <a:ext uri="{0D108BD9-81ED-4DB2-BD59-A6C34878D82A}">
                    <a16:rowId xmlns:a16="http://schemas.microsoft.com/office/drawing/2014/main" val="417224644"/>
                  </a:ext>
                </a:extLst>
              </a:tr>
              <a:tr h="400460">
                <a:tc>
                  <a:txBody>
                    <a:bodyPr/>
                    <a:lstStyle/>
                    <a:p>
                      <a:r>
                        <a:rPr lang="en-US" sz="1500" dirty="0">
                          <a:latin typeface="Bierstadt" panose="020B0004020202020204" pitchFamily="34" charset="0"/>
                        </a:rPr>
                        <a:t>Technology asset inventory § 164.308(a)(1) </a:t>
                      </a:r>
                    </a:p>
                  </a:txBody>
                  <a:tcPr/>
                </a:tc>
                <a:tc>
                  <a:txBody>
                    <a:bodyPr/>
                    <a:lstStyle/>
                    <a:p>
                      <a:r>
                        <a:rPr lang="en-US" sz="1500" dirty="0">
                          <a:latin typeface="Bierstadt" panose="020B0004020202020204" pitchFamily="34" charset="0"/>
                        </a:rPr>
                        <a:t>Conduct and maintain an accurate and thorough written inventory and a network map of the covered entity’s or business associate’s electronic information systems and all technology assets.</a:t>
                      </a:r>
                    </a:p>
                  </a:txBody>
                  <a:tcPr/>
                </a:tc>
                <a:extLst>
                  <a:ext uri="{0D108BD9-81ED-4DB2-BD59-A6C34878D82A}">
                    <a16:rowId xmlns:a16="http://schemas.microsoft.com/office/drawing/2014/main" val="1047969347"/>
                  </a:ext>
                </a:extLst>
              </a:tr>
              <a:tr h="652189">
                <a:tc>
                  <a:txBody>
                    <a:bodyPr/>
                    <a:lstStyle/>
                    <a:p>
                      <a:r>
                        <a:rPr lang="en-US" sz="1500" dirty="0">
                          <a:latin typeface="Bierstadt" panose="020B0004020202020204" pitchFamily="34" charset="0"/>
                        </a:rPr>
                        <a:t>Risk analysis</a:t>
                      </a:r>
                    </a:p>
                    <a:p>
                      <a:r>
                        <a:rPr lang="en-US" sz="1500" dirty="0">
                          <a:latin typeface="Bierstadt" panose="020B0004020202020204" pitchFamily="34" charset="0"/>
                        </a:rPr>
                        <a:t>§ 164.308(a)(2) </a:t>
                      </a:r>
                    </a:p>
                  </a:txBody>
                  <a:tcPr/>
                </a:tc>
                <a:tc>
                  <a:txBody>
                    <a:bodyPr/>
                    <a:lstStyle/>
                    <a:p>
                      <a:r>
                        <a:rPr lang="en-US" sz="1500" dirty="0">
                          <a:latin typeface="Bierstadt" panose="020B0004020202020204" pitchFamily="34" charset="0"/>
                        </a:rPr>
                        <a:t>Require greater specificity for conducting a risk analysis.</a:t>
                      </a:r>
                    </a:p>
                  </a:txBody>
                  <a:tcPr/>
                </a:tc>
                <a:extLst>
                  <a:ext uri="{0D108BD9-81ED-4DB2-BD59-A6C34878D82A}">
                    <a16:rowId xmlns:a16="http://schemas.microsoft.com/office/drawing/2014/main" val="615306158"/>
                  </a:ext>
                </a:extLst>
              </a:tr>
              <a:tr h="789948">
                <a:tc>
                  <a:txBody>
                    <a:bodyPr/>
                    <a:lstStyle/>
                    <a:p>
                      <a:r>
                        <a:rPr lang="en-US" sz="1500" dirty="0">
                          <a:latin typeface="Bierstadt" panose="020B0004020202020204" pitchFamily="34" charset="0"/>
                        </a:rPr>
                        <a:t>Patch management</a:t>
                      </a:r>
                    </a:p>
                    <a:p>
                      <a:r>
                        <a:rPr lang="en-US" sz="1500" dirty="0">
                          <a:latin typeface="Bierstadt" panose="020B0004020202020204" pitchFamily="34" charset="0"/>
                        </a:rPr>
                        <a:t>§ 164.308(a)(4) </a:t>
                      </a:r>
                    </a:p>
                  </a:txBody>
                  <a:tcPr/>
                </a:tc>
                <a:tc>
                  <a:txBody>
                    <a:bodyPr/>
                    <a:lstStyle/>
                    <a:p>
                      <a:r>
                        <a:rPr lang="en-US" sz="1500" dirty="0">
                          <a:latin typeface="Bierstadt" panose="020B0004020202020204" pitchFamily="34" charset="0"/>
                        </a:rPr>
                        <a:t>Establish written policies and procedures for identifying, prioritizing, acquiring, installing, evaluating, and verifying the timely installation of patches, updates, and upgrades throughout the covered entity’s or business associate’s relevant electronic information systems.</a:t>
                      </a:r>
                    </a:p>
                  </a:txBody>
                  <a:tcPr/>
                </a:tc>
                <a:extLst>
                  <a:ext uri="{0D108BD9-81ED-4DB2-BD59-A6C34878D82A}">
                    <a16:rowId xmlns:a16="http://schemas.microsoft.com/office/drawing/2014/main" val="1273160520"/>
                  </a:ext>
                </a:extLst>
              </a:tr>
              <a:tr h="559547">
                <a:tc>
                  <a:txBody>
                    <a:bodyPr/>
                    <a:lstStyle/>
                    <a:p>
                      <a:r>
                        <a:rPr lang="en-US" sz="1500" dirty="0">
                          <a:latin typeface="Bierstadt" panose="020B0004020202020204" pitchFamily="34" charset="0"/>
                        </a:rPr>
                        <a:t>Workforce security§ 164.308(a)(9) </a:t>
                      </a:r>
                    </a:p>
                  </a:txBody>
                  <a:tcPr/>
                </a:tc>
                <a:tc>
                  <a:txBody>
                    <a:bodyPr/>
                    <a:lstStyle/>
                    <a:p>
                      <a:r>
                        <a:rPr lang="en-US" sz="1500" dirty="0">
                          <a:latin typeface="Bierstadt" panose="020B0004020202020204" pitchFamily="34" charset="0"/>
                        </a:rPr>
                        <a:t>Terminate a workforce member’s access to ePHI and relevant electronic information systems, and to facilities where ePHI or relevant electronic information systems might be accessed, as soon as possible but no later than one hour after the employment of, or other arrangement with, a workforce members ends. </a:t>
                      </a:r>
                    </a:p>
                  </a:txBody>
                  <a:tcPr/>
                </a:tc>
                <a:extLst>
                  <a:ext uri="{0D108BD9-81ED-4DB2-BD59-A6C34878D82A}">
                    <a16:rowId xmlns:a16="http://schemas.microsoft.com/office/drawing/2014/main" val="571959385"/>
                  </a:ext>
                </a:extLst>
              </a:tr>
              <a:tr h="400460">
                <a:tc>
                  <a:txBody>
                    <a:bodyPr/>
                    <a:lstStyle/>
                    <a:p>
                      <a:r>
                        <a:rPr lang="en-US" sz="1500" dirty="0">
                          <a:latin typeface="Bierstadt" panose="020B0004020202020204" pitchFamily="34" charset="0"/>
                        </a:rPr>
                        <a:t>Information access management § 164.308(a)(10) </a:t>
                      </a:r>
                    </a:p>
                  </a:txBody>
                  <a:tcPr/>
                </a:tc>
                <a:tc>
                  <a:txBody>
                    <a:bodyPr/>
                    <a:lstStyle/>
                    <a:p>
                      <a:r>
                        <a:rPr lang="en-US" sz="1500" dirty="0">
                          <a:latin typeface="Bierstadt" panose="020B0004020202020204" pitchFamily="34" charset="0"/>
                        </a:rPr>
                        <a:t>Require the use of multi-factor authentication, with limited exceptions. </a:t>
                      </a:r>
                    </a:p>
                    <a:p>
                      <a:r>
                        <a:rPr lang="en-US" sz="1500" dirty="0">
                          <a:latin typeface="Bierstadt" panose="020B0004020202020204" pitchFamily="34" charset="0"/>
                        </a:rPr>
                        <a:t>Require network segmentation.</a:t>
                      </a:r>
                    </a:p>
                  </a:txBody>
                  <a:tcPr/>
                </a:tc>
                <a:extLst>
                  <a:ext uri="{0D108BD9-81ED-4DB2-BD59-A6C34878D82A}">
                    <a16:rowId xmlns:a16="http://schemas.microsoft.com/office/drawing/2014/main" val="3549287882"/>
                  </a:ext>
                </a:extLst>
              </a:tr>
              <a:tr h="559547">
                <a:tc>
                  <a:txBody>
                    <a:bodyPr/>
                    <a:lstStyle/>
                    <a:p>
                      <a:r>
                        <a:rPr lang="en-US" sz="1500" dirty="0">
                          <a:latin typeface="Bierstadt" panose="020B0004020202020204" pitchFamily="34" charset="0"/>
                        </a:rPr>
                        <a:t>Security awareness training § 164.308(a)(11) </a:t>
                      </a:r>
                    </a:p>
                  </a:txBody>
                  <a:tcPr/>
                </a:tc>
                <a:tc>
                  <a:txBody>
                    <a:bodyPr/>
                    <a:lstStyle/>
                    <a:p>
                      <a:r>
                        <a:rPr lang="en-US" sz="1500" dirty="0">
                          <a:latin typeface="Bierstadt" panose="020B0004020202020204" pitchFamily="34" charset="0"/>
                        </a:rPr>
                        <a:t>Provide security awareness training. </a:t>
                      </a:r>
                    </a:p>
                  </a:txBody>
                  <a:tcPr/>
                </a:tc>
                <a:extLst>
                  <a:ext uri="{0D108BD9-81ED-4DB2-BD59-A6C34878D82A}">
                    <a16:rowId xmlns:a16="http://schemas.microsoft.com/office/drawing/2014/main" val="1574465276"/>
                  </a:ext>
                </a:extLst>
              </a:tr>
            </a:tbl>
          </a:graphicData>
        </a:graphic>
      </p:graphicFrame>
    </p:spTree>
    <p:extLst>
      <p:ext uri="{BB962C8B-B14F-4D97-AF65-F5344CB8AC3E}">
        <p14:creationId xmlns:p14="http://schemas.microsoft.com/office/powerpoint/2010/main" val="16647803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7BA14-499F-01FA-7883-E8C8E6116D26}"/>
              </a:ext>
            </a:extLst>
          </p:cNvPr>
          <p:cNvSpPr>
            <a:spLocks noGrp="1"/>
          </p:cNvSpPr>
          <p:nvPr>
            <p:ph type="title"/>
          </p:nvPr>
        </p:nvSpPr>
        <p:spPr/>
        <p:txBody>
          <a:bodyPr/>
          <a:lstStyle/>
          <a:p>
            <a:r>
              <a:rPr lang="en-US" dirty="0">
                <a:latin typeface="Bierstadt" panose="020B0004020202020204" pitchFamily="34" charset="0"/>
              </a:rPr>
              <a:t>45 CFR § 164.312 Technical safeguards</a:t>
            </a:r>
          </a:p>
        </p:txBody>
      </p:sp>
      <p:graphicFrame>
        <p:nvGraphicFramePr>
          <p:cNvPr id="6" name="Content Placeholder 4">
            <a:extLst>
              <a:ext uri="{FF2B5EF4-FFF2-40B4-BE49-F238E27FC236}">
                <a16:creationId xmlns:a16="http://schemas.microsoft.com/office/drawing/2014/main" id="{F0ADC42D-0D59-63DE-ADD9-1742B97DE78D}"/>
              </a:ext>
            </a:extLst>
          </p:cNvPr>
          <p:cNvGraphicFramePr>
            <a:graphicFrameLocks noGrp="1"/>
          </p:cNvGraphicFramePr>
          <p:nvPr>
            <p:ph idx="1"/>
            <p:extLst>
              <p:ext uri="{D42A27DB-BD31-4B8C-83A1-F6EECF244321}">
                <p14:modId xmlns:p14="http://schemas.microsoft.com/office/powerpoint/2010/main" val="806401899"/>
              </p:ext>
            </p:extLst>
          </p:nvPr>
        </p:nvGraphicFramePr>
        <p:xfrm>
          <a:off x="769144" y="1158240"/>
          <a:ext cx="10653712" cy="5151122"/>
        </p:xfrm>
        <a:graphic>
          <a:graphicData uri="http://schemas.openxmlformats.org/drawingml/2006/table">
            <a:tbl>
              <a:tblPr firstRow="1" bandRow="1">
                <a:tableStyleId>{5C22544A-7EE6-4342-B048-85BDC9FD1C3A}</a:tableStyleId>
              </a:tblPr>
              <a:tblGrid>
                <a:gridCol w="3563013">
                  <a:extLst>
                    <a:ext uri="{9D8B030D-6E8A-4147-A177-3AD203B41FA5}">
                      <a16:colId xmlns:a16="http://schemas.microsoft.com/office/drawing/2014/main" val="3937565210"/>
                    </a:ext>
                  </a:extLst>
                </a:gridCol>
                <a:gridCol w="7090699">
                  <a:extLst>
                    <a:ext uri="{9D8B030D-6E8A-4147-A177-3AD203B41FA5}">
                      <a16:colId xmlns:a16="http://schemas.microsoft.com/office/drawing/2014/main" val="1864881394"/>
                    </a:ext>
                  </a:extLst>
                </a:gridCol>
              </a:tblGrid>
              <a:tr h="400460">
                <a:tc>
                  <a:txBody>
                    <a:bodyPr/>
                    <a:lstStyle/>
                    <a:p>
                      <a:r>
                        <a:rPr lang="en-US" sz="1500" dirty="0">
                          <a:latin typeface="Bierstadt" panose="020B0004020202020204" pitchFamily="34" charset="0"/>
                        </a:rPr>
                        <a:t>Standard</a:t>
                      </a:r>
                    </a:p>
                  </a:txBody>
                  <a:tcPr/>
                </a:tc>
                <a:tc>
                  <a:txBody>
                    <a:bodyPr/>
                    <a:lstStyle/>
                    <a:p>
                      <a:r>
                        <a:rPr lang="en-US" sz="1500" dirty="0">
                          <a:latin typeface="Bierstadt" panose="020B0004020202020204" pitchFamily="34" charset="0"/>
                        </a:rPr>
                        <a:t>Proposed Requirement</a:t>
                      </a:r>
                    </a:p>
                  </a:txBody>
                  <a:tcPr/>
                </a:tc>
                <a:extLst>
                  <a:ext uri="{0D108BD9-81ED-4DB2-BD59-A6C34878D82A}">
                    <a16:rowId xmlns:a16="http://schemas.microsoft.com/office/drawing/2014/main" val="417224644"/>
                  </a:ext>
                </a:extLst>
              </a:tr>
              <a:tr h="400460">
                <a:tc>
                  <a:txBody>
                    <a:bodyPr/>
                    <a:lstStyle/>
                    <a:p>
                      <a:r>
                        <a:rPr lang="en-US" sz="1500" dirty="0">
                          <a:latin typeface="Bierstadt" panose="020B0004020202020204" pitchFamily="34" charset="0"/>
                        </a:rPr>
                        <a:t>Encryption and decryption § 164.312(b) </a:t>
                      </a:r>
                    </a:p>
                  </a:txBody>
                  <a:tcPr/>
                </a:tc>
                <a:tc>
                  <a:txBody>
                    <a:bodyPr/>
                    <a:lstStyle/>
                    <a:p>
                      <a:r>
                        <a:rPr lang="en-US" sz="1500" dirty="0">
                          <a:latin typeface="Bierstadt" panose="020B0004020202020204" pitchFamily="34" charset="0"/>
                        </a:rPr>
                        <a:t>Require encryption of ePHI at rest and in transit, with limited exceptions.</a:t>
                      </a:r>
                    </a:p>
                  </a:txBody>
                  <a:tcPr/>
                </a:tc>
                <a:extLst>
                  <a:ext uri="{0D108BD9-81ED-4DB2-BD59-A6C34878D82A}">
                    <a16:rowId xmlns:a16="http://schemas.microsoft.com/office/drawing/2014/main" val="1047969347"/>
                  </a:ext>
                </a:extLst>
              </a:tr>
              <a:tr h="1481153">
                <a:tc>
                  <a:txBody>
                    <a:bodyPr/>
                    <a:lstStyle/>
                    <a:p>
                      <a:r>
                        <a:rPr lang="en-US" sz="1500" dirty="0">
                          <a:latin typeface="Bierstadt" panose="020B0004020202020204" pitchFamily="34" charset="0"/>
                        </a:rPr>
                        <a:t>Configuration management </a:t>
                      </a:r>
                    </a:p>
                    <a:p>
                      <a:r>
                        <a:rPr lang="en-US" sz="1500" dirty="0">
                          <a:latin typeface="Bierstadt" panose="020B0004020202020204" pitchFamily="34" charset="0"/>
                        </a:rPr>
                        <a:t>§ 164.312(c)</a:t>
                      </a:r>
                    </a:p>
                  </a:txBody>
                  <a:tcPr/>
                </a:tc>
                <a:tc>
                  <a:txBody>
                    <a:bodyPr/>
                    <a:lstStyle/>
                    <a:p>
                      <a:r>
                        <a:rPr lang="en-US" sz="1500" dirty="0">
                          <a:latin typeface="Bierstadt" panose="020B0004020202020204" pitchFamily="34" charset="0"/>
                        </a:rPr>
                        <a:t>Require regulated entities to establish and deploy technical controls for configuring relevant electronic information systems, including workstations, in a consistent manner. New express requirements would include:</a:t>
                      </a:r>
                    </a:p>
                    <a:p>
                      <a:pPr marL="285750" indent="-285750">
                        <a:buFont typeface="Arial" panose="020B0604020202020204" pitchFamily="34" charset="0"/>
                        <a:buChar char="•"/>
                      </a:pPr>
                      <a:r>
                        <a:rPr lang="en-US" sz="1500" dirty="0">
                          <a:latin typeface="Bierstadt" panose="020B0004020202020204" pitchFamily="34" charset="0"/>
                        </a:rPr>
                        <a:t>Deploying anti-malware protection.</a:t>
                      </a:r>
                    </a:p>
                    <a:p>
                      <a:pPr marL="285750" indent="-285750">
                        <a:buFont typeface="Arial" panose="020B0604020202020204" pitchFamily="34" charset="0"/>
                        <a:buChar char="•"/>
                      </a:pPr>
                      <a:r>
                        <a:rPr lang="en-US" sz="1500" dirty="0">
                          <a:latin typeface="Bierstadt" panose="020B0004020202020204" pitchFamily="34" charset="0"/>
                        </a:rPr>
                        <a:t>Removing extraneous software from relevant electronic information systems.</a:t>
                      </a:r>
                    </a:p>
                    <a:p>
                      <a:pPr marL="285750" indent="-285750">
                        <a:buFont typeface="Arial" panose="020B0604020202020204" pitchFamily="34" charset="0"/>
                        <a:buChar char="•"/>
                      </a:pPr>
                      <a:r>
                        <a:rPr lang="en-US" sz="1500" dirty="0">
                          <a:latin typeface="Bierstadt" panose="020B0004020202020204" pitchFamily="34" charset="0"/>
                        </a:rPr>
                        <a:t>Disabling network ports in accordance with the regulated entity’s risk analysis.</a:t>
                      </a:r>
                    </a:p>
                  </a:txBody>
                  <a:tcPr/>
                </a:tc>
                <a:extLst>
                  <a:ext uri="{0D108BD9-81ED-4DB2-BD59-A6C34878D82A}">
                    <a16:rowId xmlns:a16="http://schemas.microsoft.com/office/drawing/2014/main" val="615306158"/>
                  </a:ext>
                </a:extLst>
              </a:tr>
              <a:tr h="789948">
                <a:tc>
                  <a:txBody>
                    <a:bodyPr/>
                    <a:lstStyle/>
                    <a:p>
                      <a:r>
                        <a:rPr lang="en-US" sz="1500" dirty="0">
                          <a:latin typeface="Bierstadt" panose="020B0004020202020204" pitchFamily="34" charset="0"/>
                        </a:rPr>
                        <a:t>Audit trail and system log controls</a:t>
                      </a:r>
                    </a:p>
                    <a:p>
                      <a:r>
                        <a:rPr lang="en-US" sz="1500" dirty="0">
                          <a:latin typeface="Bierstadt" panose="020B0004020202020204" pitchFamily="34" charset="0"/>
                        </a:rPr>
                        <a:t>§ 164.312(d) </a:t>
                      </a:r>
                    </a:p>
                  </a:txBody>
                  <a:tcPr/>
                </a:tc>
                <a:tc>
                  <a:txBody>
                    <a:bodyPr/>
                    <a:lstStyle/>
                    <a:p>
                      <a:r>
                        <a:rPr lang="en-US" sz="1500" dirty="0">
                          <a:latin typeface="Bierstadt" panose="020B0004020202020204" pitchFamily="34" charset="0"/>
                        </a:rPr>
                        <a:t>Require regulated entities to monitor and record in real-time to identify any activity that could present a risk to ePHI. This includes activity in all its relevant electronic information systems, not just the systems involving ePHI.</a:t>
                      </a:r>
                    </a:p>
                  </a:txBody>
                  <a:tcPr/>
                </a:tc>
                <a:extLst>
                  <a:ext uri="{0D108BD9-81ED-4DB2-BD59-A6C34878D82A}">
                    <a16:rowId xmlns:a16="http://schemas.microsoft.com/office/drawing/2014/main" val="1273160520"/>
                  </a:ext>
                </a:extLst>
              </a:tr>
              <a:tr h="559547">
                <a:tc>
                  <a:txBody>
                    <a:bodyPr/>
                    <a:lstStyle/>
                    <a:p>
                      <a:r>
                        <a:rPr lang="en-US" sz="1500" dirty="0">
                          <a:latin typeface="Bierstadt" panose="020B0004020202020204" pitchFamily="34" charset="0"/>
                        </a:rPr>
                        <a:t>Integrity § 164.312(e)</a:t>
                      </a:r>
                    </a:p>
                  </a:txBody>
                  <a:tcPr/>
                </a:tc>
                <a:tc>
                  <a:txBody>
                    <a:bodyPr/>
                    <a:lstStyle/>
                    <a:p>
                      <a:r>
                        <a:rPr lang="en-US" sz="1500" dirty="0">
                          <a:latin typeface="Bierstadt" panose="020B0004020202020204" pitchFamily="34" charset="0"/>
                        </a:rPr>
                        <a:t>Deploy technical controls to protect electronic protected health information from improper alteration or destruction, both at rest and in transit.</a:t>
                      </a:r>
                    </a:p>
                  </a:txBody>
                  <a:tcPr/>
                </a:tc>
                <a:extLst>
                  <a:ext uri="{0D108BD9-81ED-4DB2-BD59-A6C34878D82A}">
                    <a16:rowId xmlns:a16="http://schemas.microsoft.com/office/drawing/2014/main" val="571959385"/>
                  </a:ext>
                </a:extLst>
              </a:tr>
              <a:tr h="400460">
                <a:tc>
                  <a:txBody>
                    <a:bodyPr/>
                    <a:lstStyle/>
                    <a:p>
                      <a:r>
                        <a:rPr lang="en-US" sz="1500" dirty="0">
                          <a:latin typeface="Bierstadt" panose="020B0004020202020204" pitchFamily="34" charset="0"/>
                        </a:rPr>
                        <a:t>Authentication § 164.312(f)</a:t>
                      </a:r>
                    </a:p>
                  </a:txBody>
                  <a:tcPr/>
                </a:tc>
                <a:tc>
                  <a:txBody>
                    <a:bodyPr/>
                    <a:lstStyle/>
                    <a:p>
                      <a:r>
                        <a:rPr lang="en-US" sz="1500" dirty="0">
                          <a:latin typeface="Bierstadt" panose="020B0004020202020204" pitchFamily="34" charset="0"/>
                        </a:rPr>
                        <a:t>Require the use of multi-factor authentication, with limited exceptions.</a:t>
                      </a:r>
                    </a:p>
                  </a:txBody>
                  <a:tcPr/>
                </a:tc>
                <a:extLst>
                  <a:ext uri="{0D108BD9-81ED-4DB2-BD59-A6C34878D82A}">
                    <a16:rowId xmlns:a16="http://schemas.microsoft.com/office/drawing/2014/main" val="3549287882"/>
                  </a:ext>
                </a:extLst>
              </a:tr>
              <a:tr h="559547">
                <a:tc>
                  <a:txBody>
                    <a:bodyPr/>
                    <a:lstStyle/>
                    <a:p>
                      <a:r>
                        <a:rPr lang="en-US" sz="1500" dirty="0">
                          <a:latin typeface="Bierstadt" panose="020B0004020202020204" pitchFamily="34" charset="0"/>
                        </a:rPr>
                        <a:t>Vulnerability management § 164.312(h)</a:t>
                      </a:r>
                    </a:p>
                  </a:txBody>
                  <a:tcPr/>
                </a:tc>
                <a:tc>
                  <a:txBody>
                    <a:bodyPr/>
                    <a:lstStyle/>
                    <a:p>
                      <a:r>
                        <a:rPr lang="en-US" sz="1500" dirty="0">
                          <a:latin typeface="Bierstadt" panose="020B0004020202020204" pitchFamily="34" charset="0"/>
                        </a:rPr>
                        <a:t>Require vulnerability scanning at least every six months and penetration testing at least once every 12 months. </a:t>
                      </a:r>
                    </a:p>
                  </a:txBody>
                  <a:tcPr/>
                </a:tc>
                <a:extLst>
                  <a:ext uri="{0D108BD9-81ED-4DB2-BD59-A6C34878D82A}">
                    <a16:rowId xmlns:a16="http://schemas.microsoft.com/office/drawing/2014/main" val="1574465276"/>
                  </a:ext>
                </a:extLst>
              </a:tr>
              <a:tr h="559547">
                <a:tc>
                  <a:txBody>
                    <a:bodyPr/>
                    <a:lstStyle/>
                    <a:p>
                      <a:r>
                        <a:rPr lang="en-US" sz="1500" dirty="0">
                          <a:latin typeface="Bierstadt" panose="020B0004020202020204" pitchFamily="34" charset="0"/>
                        </a:rPr>
                        <a:t>Data backup and recovery § 164.312(</a:t>
                      </a:r>
                      <a:r>
                        <a:rPr lang="en-US" sz="1500" dirty="0" err="1">
                          <a:latin typeface="Bierstadt" panose="020B0004020202020204" pitchFamily="34" charset="0"/>
                        </a:rPr>
                        <a:t>i</a:t>
                      </a:r>
                      <a:r>
                        <a:rPr lang="en-US" sz="1500" dirty="0">
                          <a:latin typeface="Bierstadt" panose="020B0004020202020204" pitchFamily="34" charset="0"/>
                        </a:rPr>
                        <a:t>) </a:t>
                      </a:r>
                    </a:p>
                  </a:txBody>
                  <a:tcPr/>
                </a:tc>
                <a:tc>
                  <a:txBody>
                    <a:bodyPr/>
                    <a:lstStyle/>
                    <a:p>
                      <a:r>
                        <a:rPr lang="en-US" sz="1500" dirty="0">
                          <a:latin typeface="Bierstadt" panose="020B0004020202020204" pitchFamily="34" charset="0"/>
                        </a:rPr>
                        <a:t>Require separate technical controls for backup and recovery of ePHI and relevant electronic information systems.</a:t>
                      </a:r>
                    </a:p>
                  </a:txBody>
                  <a:tcPr/>
                </a:tc>
                <a:extLst>
                  <a:ext uri="{0D108BD9-81ED-4DB2-BD59-A6C34878D82A}">
                    <a16:rowId xmlns:a16="http://schemas.microsoft.com/office/drawing/2014/main" val="810556357"/>
                  </a:ext>
                </a:extLst>
              </a:tr>
            </a:tbl>
          </a:graphicData>
        </a:graphic>
      </p:graphicFrame>
    </p:spTree>
    <p:extLst>
      <p:ext uri="{BB962C8B-B14F-4D97-AF65-F5344CB8AC3E}">
        <p14:creationId xmlns:p14="http://schemas.microsoft.com/office/powerpoint/2010/main" val="1422578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C4236-27E1-1044-7C70-F442BD65BCC0}"/>
              </a:ext>
            </a:extLst>
          </p:cNvPr>
          <p:cNvSpPr>
            <a:spLocks noGrp="1"/>
          </p:cNvSpPr>
          <p:nvPr>
            <p:ph type="title"/>
          </p:nvPr>
        </p:nvSpPr>
        <p:spPr/>
        <p:txBody>
          <a:bodyPr/>
          <a:lstStyle/>
          <a:p>
            <a:r>
              <a:rPr lang="en-US" dirty="0"/>
              <a:t>Acronym list</a:t>
            </a:r>
          </a:p>
        </p:txBody>
      </p:sp>
      <p:sp>
        <p:nvSpPr>
          <p:cNvPr id="3" name="Content Placeholder 2">
            <a:extLst>
              <a:ext uri="{FF2B5EF4-FFF2-40B4-BE49-F238E27FC236}">
                <a16:creationId xmlns:a16="http://schemas.microsoft.com/office/drawing/2014/main" id="{AF50A5E3-ED4C-DF1A-7C05-3A03FE8F9E13}"/>
              </a:ext>
            </a:extLst>
          </p:cNvPr>
          <p:cNvSpPr>
            <a:spLocks noGrp="1"/>
          </p:cNvSpPr>
          <p:nvPr>
            <p:ph idx="1"/>
          </p:nvPr>
        </p:nvSpPr>
        <p:spPr/>
        <p:txBody>
          <a:bodyPr/>
          <a:lstStyle/>
          <a:p>
            <a:r>
              <a:rPr lang="en-US" sz="2000" dirty="0"/>
              <a:t>HIPAA-Health Insurance Portability and Accountability Act</a:t>
            </a:r>
          </a:p>
          <a:p>
            <a:r>
              <a:rPr lang="en-US" sz="2000" dirty="0"/>
              <a:t>HHS-United States Department of Health and Human Services</a:t>
            </a:r>
          </a:p>
          <a:p>
            <a:r>
              <a:rPr lang="en-US" sz="2000" dirty="0"/>
              <a:t>OCR-Office for Civil Rights</a:t>
            </a:r>
          </a:p>
          <a:p>
            <a:r>
              <a:rPr lang="en-US" sz="2000" dirty="0"/>
              <a:t>OIG-Office of Inspector General</a:t>
            </a:r>
          </a:p>
          <a:p>
            <a:r>
              <a:rPr lang="en-US" sz="2000" dirty="0"/>
              <a:t>PHI-Protected health information</a:t>
            </a:r>
          </a:p>
          <a:p>
            <a:r>
              <a:rPr lang="en-US" sz="2000" dirty="0"/>
              <a:t>ePHI-Electronic protected health information</a:t>
            </a:r>
          </a:p>
          <a:p>
            <a:r>
              <a:rPr lang="en-US" sz="2000" dirty="0"/>
              <a:t>IIHI-Individually identifiable health information</a:t>
            </a:r>
          </a:p>
          <a:p>
            <a:endParaRPr lang="en-US" dirty="0"/>
          </a:p>
        </p:txBody>
      </p:sp>
    </p:spTree>
    <p:extLst>
      <p:ext uri="{BB962C8B-B14F-4D97-AF65-F5344CB8AC3E}">
        <p14:creationId xmlns:p14="http://schemas.microsoft.com/office/powerpoint/2010/main" val="2113502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1D766E-BDF4-F55B-B05D-B48E43E66D9E}"/>
              </a:ext>
            </a:extLst>
          </p:cNvPr>
          <p:cNvSpPr>
            <a:spLocks noGrp="1"/>
          </p:cNvSpPr>
          <p:nvPr>
            <p:ph type="title"/>
          </p:nvPr>
        </p:nvSpPr>
        <p:spPr/>
        <p:txBody>
          <a:bodyPr>
            <a:normAutofit fontScale="90000"/>
          </a:bodyPr>
          <a:lstStyle/>
          <a:p>
            <a:r>
              <a:rPr lang="en-US" sz="4400" dirty="0">
                <a:latin typeface="Bierstadt" panose="020B0004020202020204" pitchFamily="34" charset="0"/>
              </a:rPr>
              <a:t>45 CFR § 164.314 Organizational requirements</a:t>
            </a:r>
            <a:br>
              <a:rPr lang="en-US" dirty="0"/>
            </a:br>
            <a:endParaRPr lang="en-US" dirty="0"/>
          </a:p>
        </p:txBody>
      </p:sp>
      <p:sp>
        <p:nvSpPr>
          <p:cNvPr id="8" name="Content Placeholder 7">
            <a:extLst>
              <a:ext uri="{FF2B5EF4-FFF2-40B4-BE49-F238E27FC236}">
                <a16:creationId xmlns:a16="http://schemas.microsoft.com/office/drawing/2014/main" id="{11991A5C-DA60-AA38-496F-A2988E3FE5EB}"/>
              </a:ext>
            </a:extLst>
          </p:cNvPr>
          <p:cNvSpPr>
            <a:spLocks noGrp="1"/>
          </p:cNvSpPr>
          <p:nvPr>
            <p:ph idx="1"/>
          </p:nvPr>
        </p:nvSpPr>
        <p:spPr/>
        <p:txBody>
          <a:bodyPr>
            <a:normAutofit/>
          </a:bodyPr>
          <a:lstStyle/>
          <a:p>
            <a:pPr marL="0" indent="0">
              <a:buNone/>
            </a:pPr>
            <a:r>
              <a:rPr lang="en-US" sz="2400" dirty="0">
                <a:latin typeface="Bierstadt" panose="020B0004020202020204" pitchFamily="34" charset="0"/>
              </a:rPr>
              <a:t>Require business associates to notify covered entities (and subcontractors to notify business associates) upon activation of their contingency plans without unreasonable delay, but no later than 24 hours after activation.</a:t>
            </a:r>
          </a:p>
        </p:txBody>
      </p:sp>
    </p:spTree>
    <p:extLst>
      <p:ext uri="{BB962C8B-B14F-4D97-AF65-F5344CB8AC3E}">
        <p14:creationId xmlns:p14="http://schemas.microsoft.com/office/powerpoint/2010/main" val="18191334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572B-2EF2-189E-E229-1460664701FF}"/>
              </a:ext>
            </a:extLst>
          </p:cNvPr>
          <p:cNvSpPr>
            <a:spLocks noGrp="1"/>
          </p:cNvSpPr>
          <p:nvPr>
            <p:ph type="title"/>
          </p:nvPr>
        </p:nvSpPr>
        <p:spPr/>
        <p:txBody>
          <a:bodyPr/>
          <a:lstStyle/>
          <a:p>
            <a:r>
              <a:rPr lang="en-US" dirty="0">
                <a:latin typeface="Bierstadt" panose="020B0004020202020204" pitchFamily="34" charset="0"/>
              </a:rPr>
              <a:t>Industry Response to the Proposed Security Rule Modifications</a:t>
            </a:r>
          </a:p>
        </p:txBody>
      </p:sp>
      <p:sp>
        <p:nvSpPr>
          <p:cNvPr id="7" name="Content Placeholder 6">
            <a:extLst>
              <a:ext uri="{FF2B5EF4-FFF2-40B4-BE49-F238E27FC236}">
                <a16:creationId xmlns:a16="http://schemas.microsoft.com/office/drawing/2014/main" id="{AFF55F1F-06B0-D63A-08AE-4B2456B93EC8}"/>
              </a:ext>
            </a:extLst>
          </p:cNvPr>
          <p:cNvSpPr>
            <a:spLocks noGrp="1"/>
          </p:cNvSpPr>
          <p:nvPr>
            <p:ph idx="1"/>
          </p:nvPr>
        </p:nvSpPr>
        <p:spPr/>
        <p:txBody>
          <a:bodyPr>
            <a:normAutofit lnSpcReduction="10000"/>
          </a:bodyPr>
          <a:lstStyle/>
          <a:p>
            <a:r>
              <a:rPr lang="en-US" dirty="0">
                <a:latin typeface="Bierstadt" panose="020B0004020202020204" pitchFamily="34" charset="0"/>
              </a:rPr>
              <a:t>Several industry associations cosigned a letter to President Trump calling for the proposed update to the rescinded in February 2025. The College of Healthcare Information Management Executives said, “Our members strongly believe that the combination of the depth and breadth of the proposed requirements on an unreasonable timeline presents significant challenges, and the unfunded mandates associated with this regulation would place an undue financial strain on hospitals and healthcare systems.”</a:t>
            </a:r>
          </a:p>
          <a:p>
            <a:r>
              <a:rPr lang="en-US" dirty="0">
                <a:latin typeface="Bierstadt" panose="020B0004020202020204" pitchFamily="34" charset="0"/>
              </a:rPr>
              <a:t>Overall reaction:</a:t>
            </a:r>
          </a:p>
          <a:p>
            <a:pPr lvl="1"/>
            <a:r>
              <a:rPr lang="en-US" dirty="0">
                <a:latin typeface="Bierstadt" panose="020B0004020202020204" pitchFamily="34" charset="0"/>
              </a:rPr>
              <a:t>Administratively burdensome</a:t>
            </a:r>
          </a:p>
          <a:p>
            <a:pPr lvl="1"/>
            <a:r>
              <a:rPr lang="en-US" dirty="0">
                <a:latin typeface="Bierstadt" panose="020B0004020202020204" pitchFamily="34" charset="0"/>
              </a:rPr>
              <a:t>Technically infeasible</a:t>
            </a:r>
          </a:p>
          <a:p>
            <a:pPr lvl="1"/>
            <a:r>
              <a:rPr lang="en-US" dirty="0">
                <a:latin typeface="Bierstadt" panose="020B0004020202020204" pitchFamily="34" charset="0"/>
              </a:rPr>
              <a:t>Too costly</a:t>
            </a:r>
          </a:p>
          <a:p>
            <a:pPr lvl="1"/>
            <a:r>
              <a:rPr lang="en-US" dirty="0">
                <a:latin typeface="Bierstadt" panose="020B0004020202020204" pitchFamily="34" charset="0"/>
              </a:rPr>
              <a:t>Promotes inequity amongst smaller, rural providers who primarily serve low-income patients</a:t>
            </a:r>
          </a:p>
        </p:txBody>
      </p:sp>
    </p:spTree>
    <p:extLst>
      <p:ext uri="{BB962C8B-B14F-4D97-AF65-F5344CB8AC3E}">
        <p14:creationId xmlns:p14="http://schemas.microsoft.com/office/powerpoint/2010/main" val="4357850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255FF-FFB4-13F7-347A-CE30E2CBE214}"/>
              </a:ext>
            </a:extLst>
          </p:cNvPr>
          <p:cNvSpPr>
            <a:spLocks noGrp="1"/>
          </p:cNvSpPr>
          <p:nvPr>
            <p:ph type="title"/>
          </p:nvPr>
        </p:nvSpPr>
        <p:spPr>
          <a:xfrm>
            <a:off x="612647" y="352269"/>
            <a:ext cx="6035040" cy="1145866"/>
          </a:xfrm>
        </p:spPr>
        <p:txBody>
          <a:bodyPr anchor="b">
            <a:normAutofit/>
          </a:bodyPr>
          <a:lstStyle/>
          <a:p>
            <a:r>
              <a:rPr lang="en-US" dirty="0">
                <a:latin typeface="Bierstadt" panose="020B0004020202020204" pitchFamily="34" charset="0"/>
              </a:rPr>
              <a:t>Next Steps</a:t>
            </a:r>
          </a:p>
        </p:txBody>
      </p:sp>
      <p:sp>
        <p:nvSpPr>
          <p:cNvPr id="3" name="Content Placeholder 2">
            <a:extLst>
              <a:ext uri="{FF2B5EF4-FFF2-40B4-BE49-F238E27FC236}">
                <a16:creationId xmlns:a16="http://schemas.microsoft.com/office/drawing/2014/main" id="{CDD34F99-FEBE-18DC-47A1-D92692292D16}"/>
              </a:ext>
            </a:extLst>
          </p:cNvPr>
          <p:cNvSpPr>
            <a:spLocks noGrp="1"/>
          </p:cNvSpPr>
          <p:nvPr>
            <p:ph idx="1"/>
          </p:nvPr>
        </p:nvSpPr>
        <p:spPr>
          <a:xfrm>
            <a:off x="612647" y="1850404"/>
            <a:ext cx="6035041" cy="4458956"/>
          </a:xfrm>
        </p:spPr>
        <p:txBody>
          <a:bodyPr>
            <a:normAutofit fontScale="92500"/>
          </a:bodyPr>
          <a:lstStyle/>
          <a:p>
            <a:r>
              <a:rPr lang="en-US" sz="2400" dirty="0">
                <a:latin typeface="Bierstadt" panose="020B0004020202020204" pitchFamily="34" charset="0"/>
              </a:rPr>
              <a:t>Review the proposed rule.</a:t>
            </a:r>
          </a:p>
          <a:p>
            <a:r>
              <a:rPr lang="en-US" sz="2400" dirty="0">
                <a:latin typeface="Bierstadt" panose="020B0004020202020204" pitchFamily="34" charset="0"/>
              </a:rPr>
              <a:t>Closely follow this rulemaking process.</a:t>
            </a:r>
          </a:p>
          <a:p>
            <a:r>
              <a:rPr lang="en-US" sz="2400" dirty="0">
                <a:latin typeface="Bierstadt" panose="020B0004020202020204" pitchFamily="34" charset="0"/>
              </a:rPr>
              <a:t>Strengthen security policies and procedures to prepare for potential changes to the Security Rule.</a:t>
            </a:r>
          </a:p>
          <a:p>
            <a:pPr lvl="1"/>
            <a:r>
              <a:rPr lang="en-US" sz="2400" dirty="0">
                <a:latin typeface="Bierstadt" panose="020B0004020202020204" pitchFamily="34" charset="0"/>
              </a:rPr>
              <a:t>Assess current practices and compare to proposed rule;</a:t>
            </a:r>
          </a:p>
          <a:p>
            <a:pPr lvl="1"/>
            <a:r>
              <a:rPr lang="en-US" sz="2400" dirty="0">
                <a:latin typeface="Bierstadt" panose="020B0004020202020204" pitchFamily="34" charset="0"/>
              </a:rPr>
              <a:t>Assess potential costs associate with complying and see how they fit into your budget; and</a:t>
            </a:r>
          </a:p>
          <a:p>
            <a:pPr lvl="1"/>
            <a:r>
              <a:rPr lang="en-US" sz="2400" dirty="0">
                <a:latin typeface="Bierstadt" panose="020B0004020202020204" pitchFamily="34" charset="0"/>
              </a:rPr>
              <a:t>Review business associate agreements.</a:t>
            </a:r>
          </a:p>
        </p:txBody>
      </p:sp>
      <p:pic>
        <p:nvPicPr>
          <p:cNvPr id="7" name="Picture 6" descr="Angled shot of pen on a graph">
            <a:extLst>
              <a:ext uri="{FF2B5EF4-FFF2-40B4-BE49-F238E27FC236}">
                <a16:creationId xmlns:a16="http://schemas.microsoft.com/office/drawing/2014/main" id="{563D33E0-2E86-A60B-C1A6-76AFCBA1E129}"/>
              </a:ext>
            </a:extLst>
          </p:cNvPr>
          <p:cNvPicPr>
            <a:picLocks noChangeAspect="1"/>
          </p:cNvPicPr>
          <p:nvPr/>
        </p:nvPicPr>
        <p:blipFill>
          <a:blip r:embed="rId3"/>
          <a:srcRect l="7682" r="45147" b="-1"/>
          <a:stretch/>
        </p:blipFill>
        <p:spPr>
          <a:xfrm>
            <a:off x="7345680" y="10"/>
            <a:ext cx="4846320" cy="6857990"/>
          </a:xfrm>
          <a:prstGeom prst="rect">
            <a:avLst/>
          </a:prstGeom>
        </p:spPr>
      </p:pic>
    </p:spTree>
    <p:extLst>
      <p:ext uri="{BB962C8B-B14F-4D97-AF65-F5344CB8AC3E}">
        <p14:creationId xmlns:p14="http://schemas.microsoft.com/office/powerpoint/2010/main" val="32055527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950" y="1179151"/>
            <a:ext cx="3300646" cy="4463889"/>
          </a:xfrm>
        </p:spPr>
        <p:txBody>
          <a:bodyPr anchor="ctr">
            <a:normAutofit/>
          </a:bodyPr>
          <a:lstStyle/>
          <a:p>
            <a:r>
              <a:rPr lang="en-US"/>
              <a:t>ISAC HIPAA Program</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78918" y="1109145"/>
            <a:ext cx="6341016" cy="4603900"/>
          </a:xfrm>
        </p:spPr>
        <p:txBody>
          <a:bodyPr anchor="ctr">
            <a:normAutofit/>
          </a:bodyPr>
          <a:lstStyle/>
          <a:p>
            <a:pPr>
              <a:lnSpc>
                <a:spcPct val="90000"/>
              </a:lnSpc>
            </a:pPr>
            <a:r>
              <a:rPr lang="en-US" sz="1400" dirty="0"/>
              <a:t>Annual sixty minute “HIPAA 101” training via webinar for employees in your county or MHDS region.  </a:t>
            </a:r>
          </a:p>
          <a:p>
            <a:pPr>
              <a:lnSpc>
                <a:spcPct val="90000"/>
              </a:lnSpc>
            </a:pPr>
            <a:r>
              <a:rPr lang="en-US" sz="1400" dirty="0"/>
              <a:t>One of the following annual training options:</a:t>
            </a:r>
          </a:p>
          <a:p>
            <a:pPr lvl="1">
              <a:lnSpc>
                <a:spcPct val="90000"/>
              </a:lnSpc>
            </a:pPr>
            <a:r>
              <a:rPr lang="en-US" sz="1400" dirty="0"/>
              <a:t>One day long (approximately 10 a.m. to 3 p.m.) in-person training in Des Moines for up to 5 persons from your county or MHDS region.  </a:t>
            </a:r>
          </a:p>
          <a:p>
            <a:pPr lvl="1">
              <a:lnSpc>
                <a:spcPct val="90000"/>
              </a:lnSpc>
            </a:pPr>
            <a:r>
              <a:rPr lang="en-US" sz="1400" dirty="0"/>
              <a:t>Multi-day (approximately 3, 60-minute webinars) virtual training with no limit on member attendance.</a:t>
            </a:r>
          </a:p>
          <a:p>
            <a:pPr>
              <a:lnSpc>
                <a:spcPct val="90000"/>
              </a:lnSpc>
            </a:pPr>
            <a:r>
              <a:rPr lang="en-US" sz="1400" dirty="0"/>
              <a:t>Access to all memos and other information previously generated through the ISAC HIPAA Program .</a:t>
            </a:r>
          </a:p>
          <a:p>
            <a:pPr>
              <a:lnSpc>
                <a:spcPct val="90000"/>
              </a:lnSpc>
            </a:pPr>
            <a:r>
              <a:rPr lang="en-US" sz="1400" dirty="0"/>
              <a:t>Up to 5 hours annually for consultation on HIPAA questions. </a:t>
            </a:r>
          </a:p>
          <a:p>
            <a:pPr>
              <a:lnSpc>
                <a:spcPct val="90000"/>
              </a:lnSpc>
            </a:pPr>
            <a:r>
              <a:rPr lang="en-US" sz="1400" dirty="0"/>
              <a:t>Quarterly newsletters </a:t>
            </a:r>
          </a:p>
          <a:p>
            <a:pPr>
              <a:lnSpc>
                <a:spcPct val="90000"/>
              </a:lnSpc>
            </a:pPr>
            <a:r>
              <a:rPr lang="en-US" sz="1400" dirty="0"/>
              <a:t>Webinar series</a:t>
            </a:r>
          </a:p>
          <a:p>
            <a:pPr>
              <a:lnSpc>
                <a:spcPct val="90000"/>
              </a:lnSpc>
            </a:pPr>
            <a:r>
              <a:rPr lang="en-US" sz="1400" dirty="0"/>
              <a:t>Price:  </a:t>
            </a:r>
          </a:p>
          <a:p>
            <a:pPr lvl="1">
              <a:lnSpc>
                <a:spcPct val="90000"/>
              </a:lnSpc>
            </a:pPr>
            <a:r>
              <a:rPr lang="en-US" sz="1400" dirty="0"/>
              <a:t>New County: $1,950</a:t>
            </a:r>
          </a:p>
          <a:p>
            <a:pPr lvl="1">
              <a:lnSpc>
                <a:spcPct val="90000"/>
              </a:lnSpc>
            </a:pPr>
            <a:r>
              <a:rPr lang="en-US" sz="1400" dirty="0"/>
              <a:t>New Region/DAP: $2,000</a:t>
            </a:r>
          </a:p>
          <a:p>
            <a:pPr lvl="1">
              <a:lnSpc>
                <a:spcPct val="90000"/>
              </a:lnSpc>
            </a:pPr>
            <a:r>
              <a:rPr lang="en-US" sz="1400" dirty="0"/>
              <a:t>Returning County, Region, or DAP: $1,750 </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48732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Questions?</a:t>
            </a:r>
          </a:p>
        </p:txBody>
      </p:sp>
      <p:sp>
        <p:nvSpPr>
          <p:cNvPr id="3" name="Content Placeholder 2"/>
          <p:cNvSpPr>
            <a:spLocks noGrp="1"/>
          </p:cNvSpPr>
          <p:nvPr>
            <p:ph idx="1"/>
          </p:nvPr>
        </p:nvSpPr>
        <p:spPr>
          <a:xfrm>
            <a:off x="677334" y="1721225"/>
            <a:ext cx="8596668" cy="4320138"/>
          </a:xfrm>
        </p:spPr>
        <p:txBody>
          <a:bodyPr anchor="ctr">
            <a:normAutofit/>
          </a:bodyPr>
          <a:lstStyle/>
          <a:p>
            <a:pPr marL="0" indent="0" algn="ctr">
              <a:buNone/>
            </a:pPr>
            <a:r>
              <a:rPr lang="en-US" sz="3200" dirty="0"/>
              <a:t>Questions?</a:t>
            </a:r>
            <a:br>
              <a:rPr lang="en-US" sz="3200" dirty="0"/>
            </a:br>
            <a:r>
              <a:rPr lang="en-US" sz="3200" dirty="0"/>
              <a:t>Beth Manley</a:t>
            </a:r>
            <a:br>
              <a:rPr lang="en-US" sz="3200" dirty="0"/>
            </a:br>
            <a:r>
              <a:rPr lang="en-US" sz="3200" dirty="0"/>
              <a:t>515-369-7005</a:t>
            </a:r>
            <a:br>
              <a:rPr lang="en-US" sz="3200" dirty="0"/>
            </a:br>
            <a:r>
              <a:rPr lang="en-US" sz="3200" dirty="0"/>
              <a:t>bmanley@iowacounties.org</a:t>
            </a:r>
          </a:p>
        </p:txBody>
      </p:sp>
    </p:spTree>
    <p:extLst>
      <p:ext uri="{BB962C8B-B14F-4D97-AF65-F5344CB8AC3E}">
        <p14:creationId xmlns:p14="http://schemas.microsoft.com/office/powerpoint/2010/main" val="17291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Health Insurance Portability and Accountability Act (HIPAA)	</a:t>
            </a:r>
            <a:endParaRPr lang="en-US" dirty="0"/>
          </a:p>
        </p:txBody>
      </p:sp>
      <p:sp>
        <p:nvSpPr>
          <p:cNvPr id="3" name="Content Placeholder 2"/>
          <p:cNvSpPr>
            <a:spLocks noGrp="1"/>
          </p:cNvSpPr>
          <p:nvPr>
            <p:ph idx="1"/>
          </p:nvPr>
        </p:nvSpPr>
        <p:spPr>
          <a:xfrm>
            <a:off x="384381" y="2203173"/>
            <a:ext cx="9183690" cy="4250636"/>
          </a:xfrm>
        </p:spPr>
        <p:txBody>
          <a:bodyPr>
            <a:normAutofit/>
          </a:bodyPr>
          <a:lstStyle/>
          <a:p>
            <a:r>
              <a:rPr lang="en-US" sz="3200" dirty="0"/>
              <a:t>The Privacy Rule</a:t>
            </a:r>
          </a:p>
          <a:p>
            <a:r>
              <a:rPr lang="en-US" sz="3200" dirty="0"/>
              <a:t>The Security Rule</a:t>
            </a:r>
          </a:p>
          <a:p>
            <a:r>
              <a:rPr lang="en-US" sz="3200" dirty="0"/>
              <a:t>The Breach Notification Rule</a:t>
            </a:r>
          </a:p>
          <a:p>
            <a:r>
              <a:rPr lang="en-US" sz="3200" dirty="0"/>
              <a:t>The Enforcement Rule</a:t>
            </a:r>
            <a:endParaRPr lang="en-US" dirty="0"/>
          </a:p>
        </p:txBody>
      </p:sp>
    </p:spTree>
    <p:extLst>
      <p:ext uri="{BB962C8B-B14F-4D97-AF65-F5344CB8AC3E}">
        <p14:creationId xmlns:p14="http://schemas.microsoft.com/office/powerpoint/2010/main" val="3261466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has to comply?</a:t>
            </a:r>
          </a:p>
        </p:txBody>
      </p:sp>
      <p:sp>
        <p:nvSpPr>
          <p:cNvPr id="3" name="Content Placeholder 2"/>
          <p:cNvSpPr>
            <a:spLocks noGrp="1"/>
          </p:cNvSpPr>
          <p:nvPr>
            <p:ph idx="1"/>
          </p:nvPr>
        </p:nvSpPr>
        <p:spPr/>
        <p:txBody>
          <a:bodyPr>
            <a:normAutofit/>
          </a:bodyPr>
          <a:lstStyle/>
          <a:p>
            <a:r>
              <a:rPr lang="en-US" sz="2800" dirty="0"/>
              <a:t>Covered entities and business associates are required to comply with HIPAA. </a:t>
            </a:r>
          </a:p>
          <a:p>
            <a:r>
              <a:rPr lang="en-US" sz="2800" dirty="0"/>
              <a:t>Covered entity means:</a:t>
            </a:r>
          </a:p>
          <a:p>
            <a:pPr lvl="1"/>
            <a:r>
              <a:rPr lang="en-US" sz="2400" dirty="0"/>
              <a:t>Health care providers</a:t>
            </a:r>
          </a:p>
          <a:p>
            <a:pPr lvl="1"/>
            <a:r>
              <a:rPr lang="en-US" sz="2400" dirty="0"/>
              <a:t>Health plans</a:t>
            </a:r>
          </a:p>
          <a:p>
            <a:pPr lvl="1"/>
            <a:r>
              <a:rPr lang="en-US" sz="2400" dirty="0"/>
              <a:t>Healthcare clearinghouses </a:t>
            </a:r>
          </a:p>
          <a:p>
            <a:r>
              <a:rPr lang="en-US" sz="2800" dirty="0"/>
              <a:t>Business associates of covered entities</a:t>
            </a:r>
          </a:p>
        </p:txBody>
      </p:sp>
    </p:spTree>
    <p:extLst>
      <p:ext uri="{BB962C8B-B14F-4D97-AF65-F5344CB8AC3E}">
        <p14:creationId xmlns:p14="http://schemas.microsoft.com/office/powerpoint/2010/main" val="558569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Associates</a:t>
            </a:r>
          </a:p>
        </p:txBody>
      </p:sp>
      <p:sp>
        <p:nvSpPr>
          <p:cNvPr id="3" name="Content Placeholder 2"/>
          <p:cNvSpPr>
            <a:spLocks noGrp="1"/>
          </p:cNvSpPr>
          <p:nvPr>
            <p:ph idx="1"/>
          </p:nvPr>
        </p:nvSpPr>
        <p:spPr>
          <a:xfrm>
            <a:off x="575795" y="1697983"/>
            <a:ext cx="8596668" cy="4931417"/>
          </a:xfrm>
        </p:spPr>
        <p:txBody>
          <a:bodyPr>
            <a:normAutofit fontScale="70000" lnSpcReduction="20000"/>
          </a:bodyPr>
          <a:lstStyle/>
          <a:p>
            <a:r>
              <a:rPr lang="en-US" sz="2800" dirty="0"/>
              <a:t>Business Associate: 45 C.F.R. § 164.504(e)(1)</a:t>
            </a:r>
          </a:p>
          <a:p>
            <a:r>
              <a:rPr lang="en-US" sz="2800" dirty="0"/>
              <a:t>A Business Associate is a person who: </a:t>
            </a:r>
          </a:p>
          <a:p>
            <a:pPr lvl="1"/>
            <a:r>
              <a:rPr lang="en-US" sz="2400" dirty="0"/>
              <a:t>On behalf of such covered entity…creates, receives, maintains, or transmits protected health information for a function or activity regulated by this subchapter.</a:t>
            </a:r>
          </a:p>
          <a:p>
            <a:pPr lvl="1"/>
            <a:r>
              <a:rPr lang="en-US" sz="2400" dirty="0"/>
              <a:t>A Business Associate is also someone that provides any of the following services where the provision of service involves the disclosure of PHI:</a:t>
            </a:r>
          </a:p>
          <a:p>
            <a:pPr lvl="2"/>
            <a:r>
              <a:rPr lang="en-US" sz="2200" dirty="0"/>
              <a:t>legal</a:t>
            </a:r>
          </a:p>
          <a:p>
            <a:pPr lvl="2"/>
            <a:r>
              <a:rPr lang="en-US" sz="2200" dirty="0"/>
              <a:t>actuarial</a:t>
            </a:r>
          </a:p>
          <a:p>
            <a:pPr lvl="2"/>
            <a:r>
              <a:rPr lang="en-US" sz="2200" dirty="0"/>
              <a:t>accounting </a:t>
            </a:r>
          </a:p>
          <a:p>
            <a:pPr lvl="2"/>
            <a:r>
              <a:rPr lang="en-US" sz="2200" dirty="0"/>
              <a:t>consulting</a:t>
            </a:r>
          </a:p>
          <a:p>
            <a:pPr lvl="2"/>
            <a:r>
              <a:rPr lang="en-US" sz="2200" dirty="0"/>
              <a:t>data aggregation</a:t>
            </a:r>
          </a:p>
          <a:p>
            <a:pPr lvl="2"/>
            <a:r>
              <a:rPr lang="en-US" sz="2200" dirty="0"/>
              <a:t>management </a:t>
            </a:r>
          </a:p>
          <a:p>
            <a:pPr lvl="2"/>
            <a:r>
              <a:rPr lang="en-US" sz="2200" dirty="0"/>
              <a:t>administrative</a:t>
            </a:r>
          </a:p>
          <a:p>
            <a:pPr lvl="2"/>
            <a:r>
              <a:rPr lang="en-US" sz="2200" dirty="0"/>
              <a:t>accreditation</a:t>
            </a:r>
          </a:p>
          <a:p>
            <a:pPr lvl="2"/>
            <a:r>
              <a:rPr lang="en-US" sz="2200" dirty="0"/>
              <a:t>financial services</a:t>
            </a:r>
          </a:p>
          <a:p>
            <a:pPr lvl="1"/>
            <a:endParaRPr lang="en-US" sz="2400" dirty="0"/>
          </a:p>
        </p:txBody>
      </p:sp>
    </p:spTree>
    <p:extLst>
      <p:ext uri="{BB962C8B-B14F-4D97-AF65-F5344CB8AC3E}">
        <p14:creationId xmlns:p14="http://schemas.microsoft.com/office/powerpoint/2010/main" val="1574373148"/>
      </p:ext>
    </p:extLst>
  </p:cSld>
  <p:clrMapOvr>
    <a:masterClrMapping/>
  </p:clrMapOvr>
</p:sld>
</file>

<file path=ppt/theme/theme1.xml><?xml version="1.0" encoding="utf-8"?>
<a:theme xmlns:a="http://schemas.openxmlformats.org/drawingml/2006/main" name="Face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5e6401f-d7fd-4fc2-b2ff-da452daf5078}" enabled="0" method="" siteId="{85e6401f-d7fd-4fc2-b2ff-da452daf5078}" removed="1"/>
</clbl:labelList>
</file>

<file path=docProps/app.xml><?xml version="1.0" encoding="utf-8"?>
<Properties xmlns="http://schemas.openxmlformats.org/officeDocument/2006/extended-properties" xmlns:vt="http://schemas.openxmlformats.org/officeDocument/2006/docPropsVTypes">
  <Template>TM02836342[[fn=Ion]]</Template>
  <TotalTime>1888</TotalTime>
  <Words>5889</Words>
  <Application>Microsoft Office PowerPoint</Application>
  <PresentationFormat>Widescreen</PresentationFormat>
  <Paragraphs>500</Paragraphs>
  <Slides>64</Slides>
  <Notes>64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64</vt:i4>
      </vt:variant>
    </vt:vector>
  </HeadingPairs>
  <TitlesOfParts>
    <vt:vector size="75" baseType="lpstr">
      <vt:lpstr>Aptos</vt:lpstr>
      <vt:lpstr>Arial</vt:lpstr>
      <vt:lpstr>Bierstadt</vt:lpstr>
      <vt:lpstr>Calibri</vt:lpstr>
      <vt:lpstr>CIDFont+F2</vt:lpstr>
      <vt:lpstr>Courier New</vt:lpstr>
      <vt:lpstr>Open Sans</vt:lpstr>
      <vt:lpstr>Symbol</vt:lpstr>
      <vt:lpstr>Trebuchet MS</vt:lpstr>
      <vt:lpstr>Wingdings 3</vt:lpstr>
      <vt:lpstr>Facet</vt:lpstr>
      <vt:lpstr>Health Insurance Portability and Accountability Act</vt:lpstr>
      <vt:lpstr>Disclaimer</vt:lpstr>
      <vt:lpstr>What do I do?</vt:lpstr>
      <vt:lpstr>What can I do for you?</vt:lpstr>
      <vt:lpstr>Outline</vt:lpstr>
      <vt:lpstr>Acronym list</vt:lpstr>
      <vt:lpstr>Health Insurance Portability and Accountability Act (HIPAA) </vt:lpstr>
      <vt:lpstr>Who has to comply?</vt:lpstr>
      <vt:lpstr>Business Associates</vt:lpstr>
      <vt:lpstr>Business Associates</vt:lpstr>
      <vt:lpstr>How does HIPAA apply to counties?</vt:lpstr>
      <vt:lpstr>What about entities that perform both covered and noncovered functions, like counties?</vt:lpstr>
      <vt:lpstr>Hybrid Entity</vt:lpstr>
      <vt:lpstr>Hybrid Entity-45 C.F.R. § 164.103</vt:lpstr>
      <vt:lpstr>Hybrid Entities</vt:lpstr>
      <vt:lpstr>Health Care Component</vt:lpstr>
      <vt:lpstr>Steps for Designating as a Hybrid Entity</vt:lpstr>
      <vt:lpstr>Benefits of Designating as a Hybrid Entity </vt:lpstr>
      <vt:lpstr>Not Designating as a Hybrid Entity</vt:lpstr>
      <vt:lpstr>Privacy Rule</vt:lpstr>
      <vt:lpstr>What is Protected Health Information?</vt:lpstr>
      <vt:lpstr>What is Protected Health Information? Cont. </vt:lpstr>
      <vt:lpstr>Employment Records Excluded</vt:lpstr>
      <vt:lpstr>Use and Disclosure of PHI</vt:lpstr>
      <vt:lpstr>Other State and Federal Privacy Laws</vt:lpstr>
      <vt:lpstr>Security Rule</vt:lpstr>
      <vt:lpstr>Security Standard: Matrix</vt:lpstr>
      <vt:lpstr>Risk Analysis (R)-45 C.F.R. § 164.308(a)(1)(ii)(A)</vt:lpstr>
      <vt:lpstr>Example Risk Analysis Steps</vt:lpstr>
      <vt:lpstr>Risk Analysis Frequency</vt:lpstr>
      <vt:lpstr>HIPAA Security Information Series</vt:lpstr>
      <vt:lpstr>HIPAA Training Requirements</vt:lpstr>
      <vt:lpstr>Document Retention</vt:lpstr>
      <vt:lpstr>Breach Notification Rule </vt:lpstr>
      <vt:lpstr>Breach Notification Risk Assessment</vt:lpstr>
      <vt:lpstr>Breach Notification Requirements</vt:lpstr>
      <vt:lpstr>Enforcement Rule: OCR Investigations </vt:lpstr>
      <vt:lpstr>OCR Audit Program</vt:lpstr>
      <vt:lpstr>Right of Access Initiative </vt:lpstr>
      <vt:lpstr>Right of Access</vt:lpstr>
      <vt:lpstr>Exemptions to Right of Access</vt:lpstr>
      <vt:lpstr>Right of Access: Unreviewable Grounds for Denial</vt:lpstr>
      <vt:lpstr>Right of Access: Reviewable Grounds for Denial</vt:lpstr>
      <vt:lpstr>Helpful Information for Access Requests</vt:lpstr>
      <vt:lpstr>Violations and Enforcement Actions</vt:lpstr>
      <vt:lpstr>Privacy, Security, and Breach Notification Violation: Skagit County</vt:lpstr>
      <vt:lpstr>Privacy and Security Rule Violation: L.A. Care Health Plan</vt:lpstr>
      <vt:lpstr>Right of Access Violation: Erie County Medical Center Corporation</vt:lpstr>
      <vt:lpstr>Security Rule Violation: Bryan County Ambulance Authority</vt:lpstr>
      <vt:lpstr>Privacy and Security Rule Violation: City of New Haven</vt:lpstr>
      <vt:lpstr>Privacy Violation: UPI</vt:lpstr>
      <vt:lpstr>Recent Privacy Violation: UPI Continued</vt:lpstr>
      <vt:lpstr>Recent Privacy Violation: UPI Continued</vt:lpstr>
      <vt:lpstr>Proposed Security Rule Update</vt:lpstr>
      <vt:lpstr>Proposed Security Rule Background</vt:lpstr>
      <vt:lpstr>Security Rule Sections Impacted by Proposed Rule</vt:lpstr>
      <vt:lpstr>45 CFR § 164.306 Security standards: General rules</vt:lpstr>
      <vt:lpstr>45 CFR § 164.308 Administrative safeguards</vt:lpstr>
      <vt:lpstr>45 CFR § 164.312 Technical safeguards</vt:lpstr>
      <vt:lpstr>45 CFR § 164.314 Organizational requirements </vt:lpstr>
      <vt:lpstr>Industry Response to the Proposed Security Rule Modifications</vt:lpstr>
      <vt:lpstr>Next Steps</vt:lpstr>
      <vt:lpstr>ISAC HIPAA Program</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Insurance Portability and Accountability Act</dc:title>
  <dc:creator>Beth Manley</dc:creator>
  <cp:lastModifiedBy>Beth Manley</cp:lastModifiedBy>
  <cp:revision>14</cp:revision>
  <cp:lastPrinted>2026-09-09T17:47:46Z</cp:lastPrinted>
  <dcterms:created xsi:type="dcterms:W3CDTF">2022-06-14T17:33:20Z</dcterms:created>
  <dcterms:modified xsi:type="dcterms:W3CDTF">2026-09-09T17:51:08Z</dcterms:modified>
</cp:coreProperties>
</file>