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4" r:id="rId3"/>
    <p:sldId id="295" r:id="rId4"/>
    <p:sldId id="296" r:id="rId5"/>
    <p:sldId id="297" r:id="rId6"/>
    <p:sldId id="298" r:id="rId7"/>
    <p:sldId id="259" r:id="rId8"/>
    <p:sldId id="260" r:id="rId9"/>
    <p:sldId id="262" r:id="rId10"/>
    <p:sldId id="263" r:id="rId11"/>
    <p:sldId id="261" r:id="rId12"/>
    <p:sldId id="265" r:id="rId13"/>
    <p:sldId id="266" r:id="rId14"/>
    <p:sldId id="267" r:id="rId15"/>
    <p:sldId id="276" r:id="rId16"/>
    <p:sldId id="300" r:id="rId17"/>
    <p:sldId id="275" r:id="rId18"/>
    <p:sldId id="268" r:id="rId19"/>
    <p:sldId id="269" r:id="rId20"/>
    <p:sldId id="270" r:id="rId21"/>
    <p:sldId id="271" r:id="rId22"/>
    <p:sldId id="272" r:id="rId23"/>
    <p:sldId id="301" r:id="rId24"/>
    <p:sldId id="302" r:id="rId25"/>
    <p:sldId id="303" r:id="rId26"/>
    <p:sldId id="304" r:id="rId27"/>
    <p:sldId id="306" r:id="rId28"/>
    <p:sldId id="308" r:id="rId29"/>
    <p:sldId id="277" r:id="rId30"/>
    <p:sldId id="278" r:id="rId31"/>
    <p:sldId id="311" r:id="rId32"/>
    <p:sldId id="312" r:id="rId33"/>
    <p:sldId id="313" r:id="rId34"/>
    <p:sldId id="314" r:id="rId35"/>
    <p:sldId id="315" r:id="rId36"/>
    <p:sldId id="316" r:id="rId37"/>
    <p:sldId id="317" r:id="rId38"/>
    <p:sldId id="28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2296844216456"/>
          <c:y val="0.16511551452357404"/>
          <c:w val="0.53237812755879221"/>
          <c:h val="0.65438150669080763"/>
        </c:manualLayout>
      </c:layout>
      <c:pieChart>
        <c:varyColors val="1"/>
        <c:dLbls>
          <c:showLegendKey val="0"/>
          <c:showVal val="1"/>
          <c:showCatName val="1"/>
          <c:showSerName val="0"/>
          <c:showPercent val="0"/>
          <c:showBubbleSize val="0"/>
          <c:showLeaderLines val="0"/>
        </c:dLbls>
        <c:firstSliceAng val="0"/>
      </c:pieChart>
    </c:plotArea>
    <c:legend>
      <c:legendPos val="l"/>
      <c:layout>
        <c:manualLayout>
          <c:xMode val="edge"/>
          <c:yMode val="edge"/>
          <c:x val="4.6641813113370845E-2"/>
          <c:y val="0.11910821002670023"/>
          <c:w val="0.35284866275791638"/>
          <c:h val="0.80281755841759872"/>
        </c:manualLayout>
      </c:layout>
      <c:overlay val="0"/>
      <c:spPr>
        <a:ln>
          <a:solidFill>
            <a:schemeClr val="bg1"/>
          </a:solidFill>
        </a:ln>
      </c:sp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4403881333015E-2"/>
          <c:y val="4.517221908526256E-2"/>
          <c:w val="0.63547979797979803"/>
          <c:h val="0.94729907773386035"/>
        </c:manualLayout>
      </c:layout>
      <c:pieChart>
        <c:varyColors val="1"/>
        <c:ser>
          <c:idx val="0"/>
          <c:order val="0"/>
          <c:tx>
            <c:v>County Revenue</c:v>
          </c:tx>
          <c:dPt>
            <c:idx val="0"/>
            <c:bubble3D val="0"/>
            <c:spPr>
              <a:solidFill>
                <a:srgbClr val="00B050"/>
              </a:solidFill>
            </c:spPr>
            <c:extLst>
              <c:ext xmlns:c16="http://schemas.microsoft.com/office/drawing/2014/chart" uri="{C3380CC4-5D6E-409C-BE32-E72D297353CC}">
                <c16:uniqueId val="{00000001-9EA7-4528-BF58-D12D04048508}"/>
              </c:ext>
            </c:extLst>
          </c:dPt>
          <c:dPt>
            <c:idx val="1"/>
            <c:bubble3D val="0"/>
            <c:spPr>
              <a:solidFill>
                <a:srgbClr val="FF9900"/>
              </a:solidFill>
            </c:spPr>
            <c:extLst>
              <c:ext xmlns:c16="http://schemas.microsoft.com/office/drawing/2014/chart" uri="{C3380CC4-5D6E-409C-BE32-E72D297353CC}">
                <c16:uniqueId val="{00000003-9EA7-4528-BF58-D12D04048508}"/>
              </c:ext>
            </c:extLst>
          </c:dPt>
          <c:dPt>
            <c:idx val="2"/>
            <c:bubble3D val="0"/>
            <c:spPr>
              <a:solidFill>
                <a:srgbClr val="0070C0"/>
              </a:solidFill>
            </c:spPr>
            <c:extLst>
              <c:ext xmlns:c16="http://schemas.microsoft.com/office/drawing/2014/chart" uri="{C3380CC4-5D6E-409C-BE32-E72D297353CC}">
                <c16:uniqueId val="{00000005-9EA7-4528-BF58-D12D04048508}"/>
              </c:ext>
            </c:extLst>
          </c:dPt>
          <c:dPt>
            <c:idx val="3"/>
            <c:bubble3D val="0"/>
            <c:spPr>
              <a:solidFill>
                <a:srgbClr val="FF0000"/>
              </a:solidFill>
            </c:spPr>
            <c:extLst>
              <c:ext xmlns:c16="http://schemas.microsoft.com/office/drawing/2014/chart" uri="{C3380CC4-5D6E-409C-BE32-E72D297353CC}">
                <c16:uniqueId val="{00000007-9EA7-4528-BF58-D12D04048508}"/>
              </c:ext>
            </c:extLst>
          </c:dPt>
          <c:dPt>
            <c:idx val="4"/>
            <c:bubble3D val="0"/>
            <c:spPr>
              <a:solidFill>
                <a:srgbClr val="7030A0"/>
              </a:solidFill>
            </c:spPr>
            <c:extLst>
              <c:ext xmlns:c16="http://schemas.microsoft.com/office/drawing/2014/chart" uri="{C3380CC4-5D6E-409C-BE32-E72D297353CC}">
                <c16:uniqueId val="{00000009-9EA7-4528-BF58-D12D04048508}"/>
              </c:ext>
            </c:extLst>
          </c:dPt>
          <c:dLbls>
            <c:dLbl>
              <c:idx val="0"/>
              <c:layout>
                <c:manualLayout>
                  <c:x val="-0.21834586017656885"/>
                  <c:y val="-2.5591959107878315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9EA7-4528-BF58-D12D04048508}"/>
                </c:ext>
              </c:extLst>
            </c:dLbl>
            <c:dLbl>
              <c:idx val="2"/>
              <c:layout>
                <c:manualLayout>
                  <c:x val="8.9962121212121215E-2"/>
                  <c:y val="-7.0586631216552481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9EA7-4528-BF58-D12D04048508}"/>
                </c:ext>
              </c:extLst>
            </c:dLbl>
            <c:dLbl>
              <c:idx val="3"/>
              <c:layout>
                <c:manualLayout>
                  <c:x val="5.9197409351608825E-2"/>
                  <c:y val="9.9811174415401785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9EA7-4528-BF58-D12D04048508}"/>
                </c:ext>
              </c:extLst>
            </c:dLbl>
            <c:dLbl>
              <c:idx val="4"/>
              <c:layout>
                <c:manualLayout>
                  <c:x val="3.3898731408573926E-2"/>
                  <c:y val="6.7192259018522105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9EA7-4528-BF58-D12D04048508}"/>
                </c:ext>
              </c:extLst>
            </c:dLbl>
            <c:numFmt formatCode="0.00%" sourceLinked="0"/>
            <c:spPr>
              <a:noFill/>
              <a:ln>
                <a:noFill/>
              </a:ln>
              <a:effectLst/>
            </c:spPr>
            <c:txPr>
              <a:bodyPr/>
              <a:lstStyle/>
              <a:p>
                <a:pPr>
                  <a:defRPr sz="1600" b="1">
                    <a:latin typeface="Times New Roman" pitchFamily="18" charset="0"/>
                    <a:cs typeface="Times New Roman" pitchFamily="18" charset="0"/>
                  </a:defRPr>
                </a:pPr>
                <a:endParaRPr lang="en-US"/>
              </a:p>
            </c:txPr>
            <c:showLegendKey val="0"/>
            <c:showVal val="0"/>
            <c:showCatName val="0"/>
            <c:showSerName val="0"/>
            <c:showPercent val="1"/>
            <c:showBubbleSize val="0"/>
            <c:separator>
</c:separator>
            <c:showLeaderLines val="1"/>
            <c:extLst>
              <c:ext xmlns:c15="http://schemas.microsoft.com/office/drawing/2012/chart" uri="{CE6537A1-D6FC-4f65-9D91-7224C49458BB}"/>
            </c:extLst>
          </c:dLbls>
          <c:cat>
            <c:strRef>
              <c:f>Sheet1!$B$1:$F$1</c:f>
              <c:strCache>
                <c:ptCount val="5"/>
                <c:pt idx="0">
                  <c:v>Net Property Taxes</c:v>
                </c:pt>
                <c:pt idx="1">
                  <c:v>Other County Taxes</c:v>
                </c:pt>
                <c:pt idx="2">
                  <c:v>Intergovernmental</c:v>
                </c:pt>
                <c:pt idx="3">
                  <c:v>Charges for Service</c:v>
                </c:pt>
                <c:pt idx="4">
                  <c:v>Other</c:v>
                </c:pt>
              </c:strCache>
            </c:strRef>
          </c:cat>
          <c:val>
            <c:numRef>
              <c:f>Sheet1!$B$2:$F$2</c:f>
              <c:numCache>
                <c:formatCode>_("$"* #,##0_);_("$"* \(#,##0\);_("$"* "-"??_);_(@_)</c:formatCode>
                <c:ptCount val="5"/>
                <c:pt idx="0">
                  <c:v>1552660240</c:v>
                </c:pt>
                <c:pt idx="1">
                  <c:v>240338244</c:v>
                </c:pt>
                <c:pt idx="2">
                  <c:v>873372298</c:v>
                </c:pt>
                <c:pt idx="3">
                  <c:v>148674462</c:v>
                </c:pt>
                <c:pt idx="4">
                  <c:v>190974800</c:v>
                </c:pt>
              </c:numCache>
            </c:numRef>
          </c:val>
          <c:extLst>
            <c:ext xmlns:c16="http://schemas.microsoft.com/office/drawing/2014/chart" uri="{C3380CC4-5D6E-409C-BE32-E72D297353CC}">
              <c16:uniqueId val="{0000000A-9EA7-4528-BF58-D12D04048508}"/>
            </c:ext>
          </c:extLst>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64403881333015E-2"/>
          <c:y val="4.517221908526256E-2"/>
          <c:w val="0.63547979797979803"/>
          <c:h val="0.94729907773386035"/>
        </c:manualLayout>
      </c:layout>
      <c:pieChart>
        <c:varyColors val="1"/>
        <c:ser>
          <c:idx val="0"/>
          <c:order val="0"/>
          <c:dPt>
            <c:idx val="0"/>
            <c:bubble3D val="0"/>
            <c:spPr>
              <a:solidFill>
                <a:srgbClr val="00B050"/>
              </a:solidFill>
            </c:spPr>
            <c:extLst>
              <c:ext xmlns:c16="http://schemas.microsoft.com/office/drawing/2014/chart" uri="{C3380CC4-5D6E-409C-BE32-E72D297353CC}">
                <c16:uniqueId val="{00000001-B21B-472A-B580-02FFFD9E7CB6}"/>
              </c:ext>
            </c:extLst>
          </c:dPt>
          <c:dPt>
            <c:idx val="1"/>
            <c:bubble3D val="0"/>
            <c:spPr>
              <a:solidFill>
                <a:srgbClr val="FF0000"/>
              </a:solidFill>
            </c:spPr>
            <c:extLst>
              <c:ext xmlns:c16="http://schemas.microsoft.com/office/drawing/2014/chart" uri="{C3380CC4-5D6E-409C-BE32-E72D297353CC}">
                <c16:uniqueId val="{00000003-B21B-472A-B580-02FFFD9E7CB6}"/>
              </c:ext>
            </c:extLst>
          </c:dPt>
          <c:dPt>
            <c:idx val="2"/>
            <c:bubble3D val="0"/>
            <c:spPr>
              <a:solidFill>
                <a:srgbClr val="0070C0"/>
              </a:solidFill>
            </c:spPr>
            <c:extLst>
              <c:ext xmlns:c16="http://schemas.microsoft.com/office/drawing/2014/chart" uri="{C3380CC4-5D6E-409C-BE32-E72D297353CC}">
                <c16:uniqueId val="{00000005-B21B-472A-B580-02FFFD9E7CB6}"/>
              </c:ext>
            </c:extLst>
          </c:dPt>
          <c:dPt>
            <c:idx val="3"/>
            <c:bubble3D val="0"/>
            <c:spPr>
              <a:solidFill>
                <a:schemeClr val="accent6">
                  <a:lumMod val="75000"/>
                </a:schemeClr>
              </a:solidFill>
            </c:spPr>
            <c:extLst>
              <c:ext xmlns:c16="http://schemas.microsoft.com/office/drawing/2014/chart" uri="{C3380CC4-5D6E-409C-BE32-E72D297353CC}">
                <c16:uniqueId val="{00000007-B21B-472A-B580-02FFFD9E7CB6}"/>
              </c:ext>
            </c:extLst>
          </c:dPt>
          <c:dPt>
            <c:idx val="4"/>
            <c:bubble3D val="0"/>
            <c:spPr>
              <a:solidFill>
                <a:srgbClr val="FF9900"/>
              </a:solidFill>
            </c:spPr>
            <c:extLst>
              <c:ext xmlns:c16="http://schemas.microsoft.com/office/drawing/2014/chart" uri="{C3380CC4-5D6E-409C-BE32-E72D297353CC}">
                <c16:uniqueId val="{00000009-B21B-472A-B580-02FFFD9E7CB6}"/>
              </c:ext>
            </c:extLst>
          </c:dPt>
          <c:dPt>
            <c:idx val="5"/>
            <c:bubble3D val="0"/>
            <c:spPr>
              <a:solidFill>
                <a:srgbClr val="FFFF00"/>
              </a:solidFill>
            </c:spPr>
            <c:extLst>
              <c:ext xmlns:c16="http://schemas.microsoft.com/office/drawing/2014/chart" uri="{C3380CC4-5D6E-409C-BE32-E72D297353CC}">
                <c16:uniqueId val="{0000000B-B21B-472A-B580-02FFFD9E7CB6}"/>
              </c:ext>
            </c:extLst>
          </c:dPt>
          <c:dPt>
            <c:idx val="6"/>
            <c:bubble3D val="0"/>
            <c:spPr>
              <a:solidFill>
                <a:schemeClr val="tx2">
                  <a:lumMod val="50000"/>
                </a:schemeClr>
              </a:solidFill>
            </c:spPr>
            <c:extLst>
              <c:ext xmlns:c16="http://schemas.microsoft.com/office/drawing/2014/chart" uri="{C3380CC4-5D6E-409C-BE32-E72D297353CC}">
                <c16:uniqueId val="{0000000D-B21B-472A-B580-02FFFD9E7CB6}"/>
              </c:ext>
            </c:extLst>
          </c:dPt>
          <c:dPt>
            <c:idx val="7"/>
            <c:bubble3D val="0"/>
            <c:spPr>
              <a:solidFill>
                <a:srgbClr val="7030A0"/>
              </a:solidFill>
            </c:spPr>
            <c:extLst>
              <c:ext xmlns:c16="http://schemas.microsoft.com/office/drawing/2014/chart" uri="{C3380CC4-5D6E-409C-BE32-E72D297353CC}">
                <c16:uniqueId val="{0000000F-B21B-472A-B580-02FFFD9E7CB6}"/>
              </c:ext>
            </c:extLst>
          </c:dPt>
          <c:dLbls>
            <c:dLbl>
              <c:idx val="0"/>
              <c:layout>
                <c:manualLayout>
                  <c:x val="-0.13922122581899485"/>
                  <c:y val="-0.1693724320943209"/>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B21B-472A-B580-02FFFD9E7CB6}"/>
                </c:ext>
              </c:extLst>
            </c:dLbl>
            <c:dLbl>
              <c:idx val="1"/>
              <c:layout>
                <c:manualLayout>
                  <c:x val="2.2670542918246332E-2"/>
                  <c:y val="-9.4514753465670009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B21B-472A-B580-02FFFD9E7CB6}"/>
                </c:ext>
              </c:extLst>
            </c:dLbl>
            <c:dLbl>
              <c:idx val="2"/>
              <c:layout>
                <c:manualLayout>
                  <c:x val="7.9197166326431423E-2"/>
                  <c:y val="-9.867966735195445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B21B-472A-B580-02FFFD9E7CB6}"/>
                </c:ext>
              </c:extLst>
            </c:dLbl>
            <c:dLbl>
              <c:idx val="3"/>
              <c:layout>
                <c:manualLayout>
                  <c:x val="8.7542043355691643E-2"/>
                  <c:y val="-8.4925781014762031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B21B-472A-B580-02FFFD9E7CB6}"/>
                </c:ext>
              </c:extLst>
            </c:dLbl>
            <c:dLbl>
              <c:idx val="4"/>
              <c:layout>
                <c:manualLayout>
                  <c:x val="5.732745212404005E-2"/>
                  <c:y val="7.5905610523627473E-2"/>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B21B-472A-B580-02FFFD9E7CB6}"/>
                </c:ext>
              </c:extLst>
            </c:dLbl>
            <c:dLbl>
              <c:idx val="5"/>
              <c:layout>
                <c:manualLayout>
                  <c:x val="2.0377539613103859E-2"/>
                  <c:y val="0.1116504619647756"/>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B21B-472A-B580-02FFFD9E7CB6}"/>
                </c:ext>
              </c:extLst>
            </c:dLbl>
            <c:dLbl>
              <c:idx val="6"/>
              <c:layout>
                <c:manualLayout>
                  <c:x val="-0.10349421600077768"/>
                  <c:y val="0.14579176661361071"/>
                </c:manualLayout>
              </c:layout>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D-B21B-472A-B580-02FFFD9E7CB6}"/>
                </c:ext>
              </c:extLst>
            </c:dLbl>
            <c:numFmt formatCode="0.00%" sourceLinked="0"/>
            <c:spPr>
              <a:noFill/>
              <a:ln>
                <a:noFill/>
              </a:ln>
              <a:effectLst/>
            </c:spPr>
            <c:txPr>
              <a:bodyPr/>
              <a:lstStyle/>
              <a:p>
                <a:pPr>
                  <a:defRPr sz="1600" b="1">
                    <a:latin typeface="Times New Roman" pitchFamily="18" charset="0"/>
                    <a:cs typeface="Times New Roman" pitchFamily="18" charset="0"/>
                  </a:defRPr>
                </a:pPr>
                <a:endParaRPr lang="en-US"/>
              </a:p>
            </c:txPr>
            <c:showLegendKey val="0"/>
            <c:showVal val="0"/>
            <c:showCatName val="0"/>
            <c:showSerName val="0"/>
            <c:showPercent val="1"/>
            <c:showBubbleSize val="0"/>
            <c:separator>
</c:separator>
            <c:showLeaderLines val="1"/>
            <c:extLst>
              <c:ext xmlns:c15="http://schemas.microsoft.com/office/drawing/2012/chart" uri="{CE6537A1-D6FC-4f65-9D91-7224C49458BB}"/>
            </c:extLst>
          </c:dLbls>
          <c:cat>
            <c:strRef>
              <c:f>Sheet1!$A$1:$G$1</c:f>
              <c:strCache>
                <c:ptCount val="7"/>
                <c:pt idx="0">
                  <c:v> Public Safety &amp; Legal Services</c:v>
                </c:pt>
                <c:pt idx="1">
                  <c:v>Physical Health &amp; Social Services</c:v>
                </c:pt>
                <c:pt idx="2">
                  <c:v>County Environment &amp; Education</c:v>
                </c:pt>
                <c:pt idx="3">
                  <c:v>Roads &amp; Transportation</c:v>
                </c:pt>
                <c:pt idx="4">
                  <c:v>Government Services to Residents</c:v>
                </c:pt>
                <c:pt idx="5">
                  <c:v>Administration</c:v>
                </c:pt>
                <c:pt idx="6">
                  <c:v>Nonprogram</c:v>
                </c:pt>
              </c:strCache>
            </c:strRef>
          </c:cat>
          <c:val>
            <c:numRef>
              <c:f>Sheet1!$A$2:$G$2</c:f>
              <c:numCache>
                <c:formatCode>_("$"* #,##0_);_("$"* \(#,##0\);_("$"* "-"??_);_(@_)</c:formatCode>
                <c:ptCount val="7"/>
                <c:pt idx="0">
                  <c:v>911402025</c:v>
                </c:pt>
                <c:pt idx="1">
                  <c:v>281383395</c:v>
                </c:pt>
                <c:pt idx="2">
                  <c:v>231825615</c:v>
                </c:pt>
                <c:pt idx="3">
                  <c:v>834069816</c:v>
                </c:pt>
                <c:pt idx="4">
                  <c:v>121863548</c:v>
                </c:pt>
                <c:pt idx="5">
                  <c:v>418768713</c:v>
                </c:pt>
                <c:pt idx="6" formatCode="_(* #,##0_);_(* \(#,##0\);_(* &quot;-&quot;??_);_(@_)">
                  <c:v>644738026</c:v>
                </c:pt>
              </c:numCache>
            </c:numRef>
          </c:val>
          <c:extLst>
            <c:ext xmlns:c16="http://schemas.microsoft.com/office/drawing/2014/chart" uri="{C3380CC4-5D6E-409C-BE32-E72D297353CC}">
              <c16:uniqueId val="{00000010-B21B-472A-B580-02FFFD9E7CB6}"/>
            </c:ext>
          </c:extLst>
        </c:ser>
        <c:dLbls>
          <c:showLegendKey val="0"/>
          <c:showVal val="0"/>
          <c:showCatName val="0"/>
          <c:showSerName val="0"/>
          <c:showPercent val="0"/>
          <c:showBubbleSize val="0"/>
          <c:showLeaderLines val="1"/>
        </c:dLbls>
        <c:firstSliceAng val="90"/>
      </c:pieChart>
    </c:plotArea>
    <c:legend>
      <c:legendPos val="r"/>
      <c:layout>
        <c:manualLayout>
          <c:xMode val="edge"/>
          <c:yMode val="edge"/>
          <c:x val="0.71081449888208414"/>
          <c:y val="1.395630774559695E-2"/>
          <c:w val="0.28609908136482942"/>
          <c:h val="0.86999446582946405"/>
        </c:manualLayout>
      </c:layout>
      <c:overlay val="0"/>
      <c:txPr>
        <a:bodyPr/>
        <a:lstStyle/>
        <a:p>
          <a:pPr>
            <a:defRPr sz="16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0.77778</cdr:x>
      <cdr:y>0.79287</cdr:y>
    </cdr:from>
    <cdr:to>
      <cdr:x>0.88889</cdr:x>
      <cdr:y>0.94822</cdr:y>
    </cdr:to>
    <cdr:sp macro="" textlink="">
      <cdr:nvSpPr>
        <cdr:cNvPr id="2" name="TextBox 1"/>
        <cdr:cNvSpPr txBox="1"/>
      </cdr:nvSpPr>
      <cdr:spPr>
        <a:xfrm xmlns:a="http://schemas.openxmlformats.org/drawingml/2006/main">
          <a:off x="6400800" y="3500256"/>
          <a:ext cx="914400" cy="685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22401" y="1406021"/>
            <a:ext cx="8229599" cy="2251579"/>
          </a:xfrm>
        </p:spPr>
        <p:txBody>
          <a:bodyPr lIns="0" rIns="0" anchor="t">
            <a:noAutofit/>
          </a:bodyPr>
          <a:lstStyle>
            <a:lvl1pPr>
              <a:defRPr sz="6600"/>
            </a:lvl1pPr>
          </a:lstStyle>
          <a:p>
            <a:r>
              <a:rPr lang="en-US"/>
              <a:t>Click to edit Master title style</a:t>
            </a:r>
            <a:endParaRPr lang="en-US" dirty="0"/>
          </a:p>
        </p:txBody>
      </p:sp>
      <p:sp>
        <p:nvSpPr>
          <p:cNvPr id="3" name="Subtitle 2"/>
          <p:cNvSpPr>
            <a:spLocks noGrp="1"/>
          </p:cNvSpPr>
          <p:nvPr>
            <p:ph type="subTitle" idx="1"/>
          </p:nvPr>
        </p:nvSpPr>
        <p:spPr>
          <a:xfrm>
            <a:off x="1422400" y="3905864"/>
            <a:ext cx="82296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Slide Number Placeholder 7"/>
          <p:cNvSpPr>
            <a:spLocks noGrp="1"/>
          </p:cNvSpPr>
          <p:nvPr>
            <p:ph type="sldNum" sz="quarter" idx="11"/>
          </p:nvPr>
        </p:nvSpPr>
        <p:spPr/>
        <p:txBody>
          <a:bodyPr/>
          <a:lstStyle/>
          <a:p>
            <a:fld id="{CB73E4A6-90F5-4516-B3AC-41B03ED27E53}" type="slidenum">
              <a:rPr lang="en-US" altLang="en-US" smtClean="0"/>
              <a:pPr/>
              <a:t>‹#›</a:t>
            </a:fld>
            <a:endParaRPr lang="en-US" altLang="en-US"/>
          </a:p>
        </p:txBody>
      </p:sp>
      <p:sp>
        <p:nvSpPr>
          <p:cNvPr id="9" name="Footer Placeholder 8"/>
          <p:cNvSpPr>
            <a:spLocks noGrp="1"/>
          </p:cNvSpPr>
          <p:nvPr>
            <p:ph type="ftr" sz="quarter" idx="12"/>
          </p:nvPr>
        </p:nvSpPr>
        <p:spPr/>
        <p:txBody>
          <a:bodyPr/>
          <a:lstStyle/>
          <a:p>
            <a:endParaRPr lang="en-US" altLang="en-US"/>
          </a:p>
        </p:txBody>
      </p:sp>
    </p:spTree>
    <p:extLst>
      <p:ext uri="{BB962C8B-B14F-4D97-AF65-F5344CB8AC3E}">
        <p14:creationId xmlns:p14="http://schemas.microsoft.com/office/powerpoint/2010/main" val="4019413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4605867" y="1554480"/>
            <a:ext cx="5629744" cy="38862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64966A46-CEA7-4B30-9B72-4D1D266709DF}" type="slidenum">
              <a:rPr lang="en-US" altLang="en-US" smtClean="0"/>
              <a:pPr/>
              <a:t>‹#›</a:t>
            </a:fld>
            <a:endParaRPr lang="en-US" altLang="en-US"/>
          </a:p>
        </p:txBody>
      </p:sp>
    </p:spTree>
    <p:extLst>
      <p:ext uri="{BB962C8B-B14F-4D97-AF65-F5344CB8AC3E}">
        <p14:creationId xmlns:p14="http://schemas.microsoft.com/office/powerpoint/2010/main" val="3076835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26464" y="1554480"/>
            <a:ext cx="2767584" cy="3886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608576" y="1554480"/>
            <a:ext cx="5632704" cy="3886200"/>
          </a:xfrm>
        </p:spPr>
        <p:txBody>
          <a:bodyPr vert="eaVe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6A87EC01-A051-4D0C-9876-7891F3E803B4}" type="slidenum">
              <a:rPr lang="en-US" altLang="en-US" smtClean="0"/>
              <a:pPr/>
              <a:t>‹#›</a:t>
            </a:fld>
            <a:endParaRPr lang="en-US" altLang="en-US"/>
          </a:p>
        </p:txBody>
      </p:sp>
    </p:spTree>
    <p:extLst>
      <p:ext uri="{BB962C8B-B14F-4D97-AF65-F5344CB8AC3E}">
        <p14:creationId xmlns:p14="http://schemas.microsoft.com/office/powerpoint/2010/main" val="2238287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608576" y="1545336"/>
            <a:ext cx="5632704"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8"/>
          <p:cNvSpPr>
            <a:spLocks noGrp="1"/>
          </p:cNvSpPr>
          <p:nvPr>
            <p:ph type="dt" sz="half" idx="14"/>
          </p:nvPr>
        </p:nvSpPr>
        <p:spPr/>
        <p:txBody>
          <a:bodyPr/>
          <a:lstStyle/>
          <a:p>
            <a:endParaRPr lang="en-US" altLang="en-US"/>
          </a:p>
        </p:txBody>
      </p:sp>
      <p:sp>
        <p:nvSpPr>
          <p:cNvPr id="10" name="Slide Number Placeholder 9"/>
          <p:cNvSpPr>
            <a:spLocks noGrp="1"/>
          </p:cNvSpPr>
          <p:nvPr>
            <p:ph type="sldNum" sz="quarter" idx="15"/>
          </p:nvPr>
        </p:nvSpPr>
        <p:spPr/>
        <p:txBody>
          <a:bodyPr/>
          <a:lstStyle/>
          <a:p>
            <a:fld id="{800057E5-1119-4055-894E-7B780C5B8CB0}" type="slidenum">
              <a:rPr lang="en-US" altLang="en-US" smtClean="0"/>
              <a:pPr/>
              <a:t>‹#›</a:t>
            </a:fld>
            <a:endParaRPr lang="en-US" altLang="en-US"/>
          </a:p>
        </p:txBody>
      </p:sp>
      <p:sp>
        <p:nvSpPr>
          <p:cNvPr id="11" name="Footer Placeholder 10"/>
          <p:cNvSpPr>
            <a:spLocks noGrp="1"/>
          </p:cNvSpPr>
          <p:nvPr>
            <p:ph type="ftr" sz="quarter" idx="16"/>
          </p:nvPr>
        </p:nvSpPr>
        <p:spPr/>
        <p:txBody>
          <a:bodyPr/>
          <a:lstStyle/>
          <a:p>
            <a:endParaRPr lang="en-US" altLang="en-US"/>
          </a:p>
        </p:txBody>
      </p:sp>
      <p:sp>
        <p:nvSpPr>
          <p:cNvPr id="12" name="Title 1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4119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26464" y="1472184"/>
            <a:ext cx="8229600" cy="2130552"/>
          </a:xfrm>
        </p:spPr>
        <p:txBody>
          <a:bodyPr anchor="t">
            <a:noAutofit/>
          </a:bodyPr>
          <a:lstStyle>
            <a:lvl1pPr algn="l">
              <a:defRPr sz="4800" b="1" cap="all"/>
            </a:lvl1pPr>
          </a:lstStyle>
          <a:p>
            <a:r>
              <a:rPr lang="en-US"/>
              <a:t>Click to edit Master title style</a:t>
            </a:r>
            <a:endParaRPr lang="en-US" dirty="0"/>
          </a:p>
        </p:txBody>
      </p:sp>
      <p:sp>
        <p:nvSpPr>
          <p:cNvPr id="3" name="Text Placeholder 2"/>
          <p:cNvSpPr>
            <a:spLocks noGrp="1"/>
          </p:cNvSpPr>
          <p:nvPr>
            <p:ph type="body" idx="1"/>
          </p:nvPr>
        </p:nvSpPr>
        <p:spPr>
          <a:xfrm>
            <a:off x="1426464" y="3886200"/>
            <a:ext cx="82296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endParaRPr lang="en-US" altLang="en-US"/>
          </a:p>
        </p:txBody>
      </p:sp>
      <p:sp>
        <p:nvSpPr>
          <p:cNvPr id="8" name="Slide Number Placeholder 7"/>
          <p:cNvSpPr>
            <a:spLocks noGrp="1"/>
          </p:cNvSpPr>
          <p:nvPr>
            <p:ph type="sldNum" sz="quarter" idx="11"/>
          </p:nvPr>
        </p:nvSpPr>
        <p:spPr/>
        <p:txBody>
          <a:bodyPr/>
          <a:lstStyle/>
          <a:p>
            <a:fld id="{D87AFBA0-D0C0-4400-AA01-6FCBAAFCB0E7}" type="slidenum">
              <a:rPr lang="en-US" altLang="en-US" smtClean="0"/>
              <a:pPr/>
              <a:t>‹#›</a:t>
            </a:fld>
            <a:endParaRPr lang="en-US" altLang="en-US"/>
          </a:p>
        </p:txBody>
      </p:sp>
      <p:sp>
        <p:nvSpPr>
          <p:cNvPr id="9" name="Footer Placeholder 8"/>
          <p:cNvSpPr>
            <a:spLocks noGrp="1"/>
          </p:cNvSpPr>
          <p:nvPr>
            <p:ph type="ftr" sz="quarter" idx="12"/>
          </p:nvPr>
        </p:nvSpPr>
        <p:spPr/>
        <p:txBody>
          <a:bodyPr/>
          <a:lstStyle/>
          <a:p>
            <a:endParaRPr lang="en-US" altLang="en-US"/>
          </a:p>
        </p:txBody>
      </p:sp>
    </p:spTree>
    <p:extLst>
      <p:ext uri="{BB962C8B-B14F-4D97-AF65-F5344CB8AC3E}">
        <p14:creationId xmlns:p14="http://schemas.microsoft.com/office/powerpoint/2010/main" val="1696375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8369" y="609600"/>
            <a:ext cx="4821767" cy="10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982664" y="1915859"/>
            <a:ext cx="4862621"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2339" y="1915881"/>
            <a:ext cx="4852415"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p:cNvSpPr>
            <a:spLocks noGrp="1"/>
          </p:cNvSpPr>
          <p:nvPr>
            <p:ph type="dt" sz="half" idx="10"/>
          </p:nvPr>
        </p:nvSpPr>
        <p:spPr/>
        <p:txBody>
          <a:bodyPr/>
          <a:lstStyle/>
          <a:p>
            <a:endParaRPr lang="en-US" altLang="en-US"/>
          </a:p>
        </p:txBody>
      </p:sp>
      <p:sp>
        <p:nvSpPr>
          <p:cNvPr id="10" name="Slide Number Placeholder 9"/>
          <p:cNvSpPr>
            <a:spLocks noGrp="1"/>
          </p:cNvSpPr>
          <p:nvPr>
            <p:ph type="sldNum" sz="quarter" idx="11"/>
          </p:nvPr>
        </p:nvSpPr>
        <p:spPr/>
        <p:txBody>
          <a:bodyPr/>
          <a:lstStyle/>
          <a:p>
            <a:fld id="{00FC73AB-89EC-4FF7-924B-6FDF49660542}" type="slidenum">
              <a:rPr lang="en-US" altLang="en-US" smtClean="0"/>
              <a:pPr/>
              <a:t>‹#›</a:t>
            </a:fld>
            <a:endParaRPr lang="en-US" altLang="en-US"/>
          </a:p>
        </p:txBody>
      </p:sp>
      <p:sp>
        <p:nvSpPr>
          <p:cNvPr id="11" name="Footer Placeholder 10"/>
          <p:cNvSpPr>
            <a:spLocks noGrp="1"/>
          </p:cNvSpPr>
          <p:nvPr>
            <p:ph type="ftr" sz="quarter" idx="12"/>
          </p:nvPr>
        </p:nvSpPr>
        <p:spPr>
          <a:xfrm>
            <a:off x="658368" y="6356351"/>
            <a:ext cx="6803136" cy="365125"/>
          </a:xfrm>
        </p:spPr>
        <p:txBody>
          <a:bodyPr/>
          <a:lstStyle/>
          <a:p>
            <a:endParaRPr lang="en-US" altLang="en-US"/>
          </a:p>
        </p:txBody>
      </p:sp>
    </p:spTree>
    <p:extLst>
      <p:ext uri="{BB962C8B-B14F-4D97-AF65-F5344CB8AC3E}">
        <p14:creationId xmlns:p14="http://schemas.microsoft.com/office/powerpoint/2010/main" val="38762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8368" y="609601"/>
            <a:ext cx="4820979" cy="1066799"/>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60401" y="1916113"/>
            <a:ext cx="485140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60400" y="2860677"/>
            <a:ext cx="485140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168" y="1916113"/>
            <a:ext cx="4881033"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90168" y="2860676"/>
            <a:ext cx="4868333"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p:cNvSpPr>
            <a:spLocks noGrp="1"/>
          </p:cNvSpPr>
          <p:nvPr>
            <p:ph type="dt" sz="half" idx="10"/>
          </p:nvPr>
        </p:nvSpPr>
        <p:spPr/>
        <p:txBody>
          <a:bodyPr/>
          <a:lstStyle/>
          <a:p>
            <a:endParaRPr lang="en-US" altLang="en-US"/>
          </a:p>
        </p:txBody>
      </p:sp>
      <p:sp>
        <p:nvSpPr>
          <p:cNvPr id="11" name="Slide Number Placeholder 10"/>
          <p:cNvSpPr>
            <a:spLocks noGrp="1"/>
          </p:cNvSpPr>
          <p:nvPr>
            <p:ph type="sldNum" sz="quarter" idx="11"/>
          </p:nvPr>
        </p:nvSpPr>
        <p:spPr/>
        <p:txBody>
          <a:bodyPr/>
          <a:lstStyle/>
          <a:p>
            <a:fld id="{D7E013E5-A198-452A-9CC7-A82741CAEF36}" type="slidenum">
              <a:rPr lang="en-US" altLang="en-US" smtClean="0"/>
              <a:pPr/>
              <a:t>‹#›</a:t>
            </a:fld>
            <a:endParaRPr lang="en-US" altLang="en-US"/>
          </a:p>
        </p:txBody>
      </p:sp>
      <p:sp>
        <p:nvSpPr>
          <p:cNvPr id="12" name="Footer Placeholder 11"/>
          <p:cNvSpPr>
            <a:spLocks noGrp="1"/>
          </p:cNvSpPr>
          <p:nvPr>
            <p:ph type="ftr" sz="quarter" idx="12"/>
          </p:nvPr>
        </p:nvSpPr>
        <p:spPr>
          <a:xfrm>
            <a:off x="658368" y="6356351"/>
            <a:ext cx="6803136" cy="365125"/>
          </a:xfrm>
        </p:spPr>
        <p:txBody>
          <a:bodyPr/>
          <a:lstStyle/>
          <a:p>
            <a:endParaRPr lang="en-US" altLang="en-US"/>
          </a:p>
        </p:txBody>
      </p:sp>
    </p:spTree>
    <p:extLst>
      <p:ext uri="{BB962C8B-B14F-4D97-AF65-F5344CB8AC3E}">
        <p14:creationId xmlns:p14="http://schemas.microsoft.com/office/powerpoint/2010/main" val="109404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550400" y="1551544"/>
            <a:ext cx="2438400" cy="365125"/>
          </a:xfrm>
        </p:spPr>
        <p:txBody>
          <a:bodyPr/>
          <a:lstStyle/>
          <a:p>
            <a:endParaRPr lang="en-US" altLang="en-US"/>
          </a:p>
        </p:txBody>
      </p:sp>
      <p:sp>
        <p:nvSpPr>
          <p:cNvPr id="5" name="Title 4"/>
          <p:cNvSpPr>
            <a:spLocks noGrp="1"/>
          </p:cNvSpPr>
          <p:nvPr>
            <p:ph type="title"/>
          </p:nvPr>
        </p:nvSpPr>
        <p:spPr/>
        <p:txBody>
          <a:bodyPr/>
          <a:lstStyle/>
          <a:p>
            <a:r>
              <a:rPr lang="en-US"/>
              <a:t>Click to edit Master title style</a:t>
            </a:r>
            <a:endParaRPr lang="en-US" dirty="0"/>
          </a:p>
        </p:txBody>
      </p:sp>
      <p:sp>
        <p:nvSpPr>
          <p:cNvPr id="4" name="Slide Number Placeholder 3"/>
          <p:cNvSpPr>
            <a:spLocks noGrp="1"/>
          </p:cNvSpPr>
          <p:nvPr>
            <p:ph type="sldNum" sz="quarter" idx="11"/>
          </p:nvPr>
        </p:nvSpPr>
        <p:spPr/>
        <p:txBody>
          <a:bodyPr/>
          <a:lstStyle/>
          <a:p>
            <a:fld id="{93870264-4585-4F5B-A1F8-D681385929C8}" type="slidenum">
              <a:rPr lang="en-US" altLang="en-US" smtClean="0"/>
              <a:pPr/>
              <a:t>‹#›</a:t>
            </a:fld>
            <a:endParaRPr lang="en-US" altLang="en-US"/>
          </a:p>
        </p:txBody>
      </p:sp>
      <p:sp>
        <p:nvSpPr>
          <p:cNvPr id="6" name="Footer Placeholder 5"/>
          <p:cNvSpPr>
            <a:spLocks noGrp="1"/>
          </p:cNvSpPr>
          <p:nvPr>
            <p:ph type="ftr" sz="quarter" idx="12"/>
          </p:nvPr>
        </p:nvSpPr>
        <p:spPr/>
        <p:txBody>
          <a:bodyPr/>
          <a:lstStyle/>
          <a:p>
            <a:endParaRPr lang="en-US" altLang="en-US"/>
          </a:p>
        </p:txBody>
      </p:sp>
    </p:spTree>
    <p:extLst>
      <p:ext uri="{BB962C8B-B14F-4D97-AF65-F5344CB8AC3E}">
        <p14:creationId xmlns:p14="http://schemas.microsoft.com/office/powerpoint/2010/main" val="151624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C10A7EE2-DA2D-4D99-BA2C-C009C48A3FA4}" type="slidenum">
              <a:rPr lang="en-US" altLang="en-US" smtClean="0"/>
              <a:pPr/>
              <a:t>‹#›</a:t>
            </a:fld>
            <a:endParaRPr lang="en-US" altLang="en-US"/>
          </a:p>
        </p:txBody>
      </p:sp>
    </p:spTree>
    <p:extLst>
      <p:ext uri="{BB962C8B-B14F-4D97-AF65-F5344CB8AC3E}">
        <p14:creationId xmlns:p14="http://schemas.microsoft.com/office/powerpoint/2010/main" val="1037181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985934" y="1920877"/>
            <a:ext cx="4872567"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58369" y="606425"/>
            <a:ext cx="4838700" cy="1041400"/>
          </a:xfrm>
        </p:spPr>
        <p:txBody>
          <a:bodyPr anchor="t">
            <a:normAutofit/>
          </a:bodyPr>
          <a:lstStyle>
            <a:lvl1pPr algn="l">
              <a:defRPr sz="1800" b="1"/>
            </a:lvl1pPr>
          </a:lstStyle>
          <a:p>
            <a:r>
              <a:rPr lang="en-US"/>
              <a:t>Click to edit Master title style</a:t>
            </a:r>
            <a:endParaRPr lang="en-US" dirty="0"/>
          </a:p>
        </p:txBody>
      </p:sp>
      <p:sp>
        <p:nvSpPr>
          <p:cNvPr id="4" name="Text Placeholder 3"/>
          <p:cNvSpPr>
            <a:spLocks noGrp="1"/>
          </p:cNvSpPr>
          <p:nvPr>
            <p:ph type="body" sz="half" idx="2"/>
          </p:nvPr>
        </p:nvSpPr>
        <p:spPr>
          <a:xfrm>
            <a:off x="660401" y="1920876"/>
            <a:ext cx="4838700"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ltLang="en-US"/>
          </a:p>
        </p:txBody>
      </p:sp>
      <p:sp>
        <p:nvSpPr>
          <p:cNvPr id="9" name="Slide Number Placeholder 8"/>
          <p:cNvSpPr>
            <a:spLocks noGrp="1"/>
          </p:cNvSpPr>
          <p:nvPr>
            <p:ph type="sldNum" sz="quarter" idx="11"/>
          </p:nvPr>
        </p:nvSpPr>
        <p:spPr/>
        <p:txBody>
          <a:bodyPr/>
          <a:lstStyle/>
          <a:p>
            <a:fld id="{C95FA20F-7F66-4A38-8882-A4D688D14060}" type="slidenum">
              <a:rPr lang="en-US" altLang="en-US" smtClean="0"/>
              <a:pPr/>
              <a:t>‹#›</a:t>
            </a:fld>
            <a:endParaRPr lang="en-US" altLang="en-US"/>
          </a:p>
        </p:txBody>
      </p:sp>
      <p:sp>
        <p:nvSpPr>
          <p:cNvPr id="10" name="Footer Placeholder 9"/>
          <p:cNvSpPr>
            <a:spLocks noGrp="1"/>
          </p:cNvSpPr>
          <p:nvPr>
            <p:ph type="ftr" sz="quarter" idx="12"/>
          </p:nvPr>
        </p:nvSpPr>
        <p:spPr>
          <a:xfrm>
            <a:off x="658368" y="6356351"/>
            <a:ext cx="6803136" cy="365125"/>
          </a:xfrm>
        </p:spPr>
        <p:txBody>
          <a:bodyPr/>
          <a:lstStyle/>
          <a:p>
            <a:endParaRPr lang="en-US" altLang="en-US"/>
          </a:p>
        </p:txBody>
      </p:sp>
    </p:spTree>
    <p:extLst>
      <p:ext uri="{BB962C8B-B14F-4D97-AF65-F5344CB8AC3E}">
        <p14:creationId xmlns:p14="http://schemas.microsoft.com/office/powerpoint/2010/main" val="47272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368" y="600075"/>
            <a:ext cx="2766483" cy="1981201"/>
          </a:xfrm>
          <a:ln>
            <a:noFill/>
          </a:ln>
        </p:spPr>
        <p:txBody>
          <a:bodyPr anchor="t">
            <a:normAutofit/>
          </a:bodyPr>
          <a:lstStyle>
            <a:lvl1pPr algn="l">
              <a:defRPr sz="1800" b="0"/>
            </a:lvl1pPr>
          </a:lstStyle>
          <a:p>
            <a:r>
              <a:rPr lang="en-US"/>
              <a:t>Click to edit Master title style</a:t>
            </a:r>
            <a:endParaRPr lang="en-US" dirty="0"/>
          </a:p>
        </p:txBody>
      </p:sp>
      <p:sp>
        <p:nvSpPr>
          <p:cNvPr id="3" name="Picture Placeholder 2"/>
          <p:cNvSpPr>
            <a:spLocks noGrp="1"/>
          </p:cNvSpPr>
          <p:nvPr>
            <p:ph type="pic" idx="1"/>
          </p:nvPr>
        </p:nvSpPr>
        <p:spPr>
          <a:xfrm>
            <a:off x="3951817" y="1651000"/>
            <a:ext cx="7503583"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951816" y="614364"/>
            <a:ext cx="4988984"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endParaRPr lang="en-US" altLang="en-US"/>
          </a:p>
        </p:txBody>
      </p:sp>
      <p:sp>
        <p:nvSpPr>
          <p:cNvPr id="9" name="Slide Number Placeholder 8"/>
          <p:cNvSpPr>
            <a:spLocks noGrp="1"/>
          </p:cNvSpPr>
          <p:nvPr>
            <p:ph type="sldNum" sz="quarter" idx="11"/>
          </p:nvPr>
        </p:nvSpPr>
        <p:spPr/>
        <p:txBody>
          <a:bodyPr/>
          <a:lstStyle/>
          <a:p>
            <a:fld id="{728EB339-ABED-46A6-94E7-9917CE889D5A}" type="slidenum">
              <a:rPr lang="en-US" altLang="en-US" smtClean="0"/>
              <a:pPr/>
              <a:t>‹#›</a:t>
            </a:fld>
            <a:endParaRPr lang="en-US" altLang="en-US"/>
          </a:p>
        </p:txBody>
      </p:sp>
      <p:sp>
        <p:nvSpPr>
          <p:cNvPr id="10" name="Footer Placeholder 9"/>
          <p:cNvSpPr>
            <a:spLocks noGrp="1"/>
          </p:cNvSpPr>
          <p:nvPr>
            <p:ph type="ftr" sz="quarter" idx="12"/>
          </p:nvPr>
        </p:nvSpPr>
        <p:spPr>
          <a:xfrm>
            <a:off x="658368" y="6356351"/>
            <a:ext cx="6803136" cy="365125"/>
          </a:xfrm>
        </p:spPr>
        <p:txBody>
          <a:bodyPr/>
          <a:lstStyle/>
          <a:p>
            <a:endParaRPr lang="en-US" altLang="en-US"/>
          </a:p>
        </p:txBody>
      </p:sp>
    </p:spTree>
    <p:extLst>
      <p:ext uri="{BB962C8B-B14F-4D97-AF65-F5344CB8AC3E}">
        <p14:creationId xmlns:p14="http://schemas.microsoft.com/office/powerpoint/2010/main" val="1826979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26464" y="1554480"/>
            <a:ext cx="2764464" cy="197946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4605867" y="1547036"/>
            <a:ext cx="5629744" cy="38862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50400" y="189469"/>
            <a:ext cx="2438400" cy="365125"/>
          </a:xfrm>
          <a:prstGeom prst="rect">
            <a:avLst/>
          </a:prstGeom>
        </p:spPr>
        <p:txBody>
          <a:bodyPr vert="horz" lIns="91440" tIns="45720" rIns="91440" bIns="45720" rtlCol="0" anchor="t"/>
          <a:lstStyle>
            <a:lvl1pPr algn="l">
              <a:defRPr sz="12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1426464" y="6356351"/>
            <a:ext cx="6803136" cy="365125"/>
          </a:xfrm>
          <a:prstGeom prst="rect">
            <a:avLst/>
          </a:prstGeom>
        </p:spPr>
        <p:txBody>
          <a:bodyPr vert="horz" lIns="91440" tIns="45720" rIns="91440" bIns="45720" rtlCol="0" anchor="t"/>
          <a:lstStyle>
            <a:lvl1pPr algn="l">
              <a:defRPr sz="1200">
                <a:solidFill>
                  <a:schemeClr val="tx1"/>
                </a:solidFill>
              </a:defRPr>
            </a:lvl1pPr>
          </a:lstStyle>
          <a:p>
            <a:endParaRPr lang="en-US" altLang="en-US"/>
          </a:p>
        </p:txBody>
      </p:sp>
      <p:sp>
        <p:nvSpPr>
          <p:cNvPr id="6" name="Slide Number Placeholder 5"/>
          <p:cNvSpPr>
            <a:spLocks noGrp="1"/>
          </p:cNvSpPr>
          <p:nvPr>
            <p:ph type="sldNum" sz="quarter" idx="4"/>
          </p:nvPr>
        </p:nvSpPr>
        <p:spPr>
          <a:xfrm>
            <a:off x="9546336" y="6356351"/>
            <a:ext cx="1516912"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4AE5B504-517D-4106-84A4-2106B7AA11DC}" type="slidenum">
              <a:rPr lang="en-US" altLang="en-US" smtClean="0"/>
              <a:pPr/>
              <a:t>‹#›</a:t>
            </a:fld>
            <a:endParaRPr lang="en-US" altLang="en-US"/>
          </a:p>
        </p:txBody>
      </p:sp>
    </p:spTree>
    <p:extLst>
      <p:ext uri="{BB962C8B-B14F-4D97-AF65-F5344CB8AC3E}">
        <p14:creationId xmlns:p14="http://schemas.microsoft.com/office/powerpoint/2010/main" val="407398786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lbeenken@iowacounties.org"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685800"/>
            <a:ext cx="7315200" cy="2667000"/>
          </a:xfrm>
        </p:spPr>
        <p:txBody>
          <a:bodyPr/>
          <a:lstStyle/>
          <a:p>
            <a:pPr algn="ctr"/>
            <a:r>
              <a:rPr lang="en-US" sz="5400" b="1" dirty="0">
                <a:latin typeface="Times New Roman" panose="02020603050405020304" pitchFamily="18" charset="0"/>
                <a:cs typeface="Times New Roman" panose="02020603050405020304" pitchFamily="18" charset="0"/>
              </a:rPr>
              <a:t>County finance &amp;</a:t>
            </a:r>
            <a:br>
              <a:rPr lang="en-US" sz="5400" b="1" dirty="0">
                <a:latin typeface="Times New Roman" panose="02020603050405020304" pitchFamily="18" charset="0"/>
                <a:cs typeface="Times New Roman" panose="02020603050405020304" pitchFamily="18" charset="0"/>
              </a:rPr>
            </a:br>
            <a:r>
              <a:rPr lang="en-US" sz="5400" b="1" dirty="0">
                <a:latin typeface="Times New Roman" panose="02020603050405020304" pitchFamily="18" charset="0"/>
                <a:cs typeface="Times New Roman" panose="02020603050405020304" pitchFamily="18" charset="0"/>
              </a:rPr>
              <a:t>The property tax system</a:t>
            </a:r>
          </a:p>
        </p:txBody>
      </p:sp>
      <p:sp>
        <p:nvSpPr>
          <p:cNvPr id="3" name="Subtitle 2"/>
          <p:cNvSpPr>
            <a:spLocks noGrp="1"/>
          </p:cNvSpPr>
          <p:nvPr>
            <p:ph type="subTitle" idx="1"/>
          </p:nvPr>
        </p:nvSpPr>
        <p:spPr>
          <a:xfrm>
            <a:off x="2438400" y="3429000"/>
            <a:ext cx="7315200" cy="1123336"/>
          </a:xfrm>
        </p:spPr>
        <p:txBody>
          <a:bodyPr>
            <a:noAutofit/>
          </a:bodyPr>
          <a:lstStyle/>
          <a:p>
            <a:pPr algn="ctr"/>
            <a:r>
              <a:rPr lang="en-US" sz="2800" dirty="0">
                <a:solidFill>
                  <a:srgbClr val="FFFFFF"/>
                </a:solidFill>
              </a:rPr>
              <a:t>Lucas Beenken</a:t>
            </a:r>
          </a:p>
          <a:p>
            <a:pPr algn="ctr"/>
            <a:r>
              <a:rPr lang="en-US" sz="2800" dirty="0">
                <a:solidFill>
                  <a:srgbClr val="FFFFFF"/>
                </a:solidFill>
              </a:rPr>
              <a:t>Senior Policy Advisor</a:t>
            </a:r>
          </a:p>
          <a:p>
            <a:pPr algn="ctr"/>
            <a:r>
              <a:rPr lang="en-US" sz="2800" dirty="0">
                <a:solidFill>
                  <a:srgbClr val="FFFFFF"/>
                </a:solidFill>
              </a:rPr>
              <a:t>Iowa State Association of Counties</a:t>
            </a:r>
          </a:p>
        </p:txBody>
      </p:sp>
      <p:pic>
        <p:nvPicPr>
          <p:cNvPr id="4" name="Picture 2" descr="S:\Logos\ISAC Logo\ISACLOGO-col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5562600"/>
            <a:ext cx="2133600" cy="57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559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76200"/>
            <a:ext cx="8229600" cy="1219200"/>
          </a:xfrm>
        </p:spPr>
        <p:txBody>
          <a:bodyPr/>
          <a:lstStyle/>
          <a:p>
            <a:pPr algn="ctr"/>
            <a:r>
              <a:rPr lang="en-US" sz="3600" dirty="0">
                <a:latin typeface="Times New Roman" panose="02020603050405020304" pitchFamily="18" charset="0"/>
                <a:cs typeface="Times New Roman" panose="02020603050405020304" pitchFamily="18" charset="0"/>
              </a:rPr>
              <a:t>Real property classifications in </a:t>
            </a:r>
            <a:r>
              <a:rPr lang="en-US" sz="3600" dirty="0" err="1">
                <a:latin typeface="Times New Roman" panose="02020603050405020304" pitchFamily="18" charset="0"/>
                <a:cs typeface="Times New Roman" panose="02020603050405020304" pitchFamily="18" charset="0"/>
              </a:rPr>
              <a:t>iowa</a:t>
            </a: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1371600"/>
            <a:ext cx="3886200" cy="5029200"/>
          </a:xfrm>
        </p:spPr>
        <p:txBody>
          <a:bodyPr>
            <a:normAutofit/>
          </a:bodyPr>
          <a:lstStyle/>
          <a:p>
            <a:r>
              <a:rPr lang="en-US" sz="2800" b="1" i="0" u="sng" dirty="0">
                <a:solidFill>
                  <a:schemeClr val="tx1"/>
                </a:solidFill>
              </a:rPr>
              <a:t>Assessor</a:t>
            </a:r>
          </a:p>
          <a:p>
            <a:pPr marL="800100" lvl="1" indent="-342900">
              <a:buFont typeface="Arial" panose="020B0604020202020204" pitchFamily="34" charset="0"/>
              <a:buChar char="•"/>
            </a:pPr>
            <a:r>
              <a:rPr lang="en-US" sz="2400" b="1" i="0" dirty="0">
                <a:solidFill>
                  <a:schemeClr val="tx1"/>
                </a:solidFill>
              </a:rPr>
              <a:t>Residential</a:t>
            </a:r>
          </a:p>
          <a:p>
            <a:pPr marL="800100" lvl="1" indent="-342900">
              <a:buFont typeface="Arial" panose="020B0604020202020204" pitchFamily="34" charset="0"/>
              <a:buChar char="•"/>
            </a:pPr>
            <a:r>
              <a:rPr lang="en-US" sz="2400" b="1" i="0" dirty="0">
                <a:solidFill>
                  <a:schemeClr val="tx1"/>
                </a:solidFill>
              </a:rPr>
              <a:t>Multi-residential</a:t>
            </a:r>
          </a:p>
          <a:p>
            <a:pPr marL="800100" lvl="1" indent="-342900">
              <a:buFont typeface="Arial" panose="020B0604020202020204" pitchFamily="34" charset="0"/>
              <a:buChar char="•"/>
            </a:pPr>
            <a:r>
              <a:rPr lang="en-US" sz="2400" b="1" i="0" dirty="0">
                <a:solidFill>
                  <a:schemeClr val="tx1"/>
                </a:solidFill>
              </a:rPr>
              <a:t>Commercial</a:t>
            </a:r>
          </a:p>
          <a:p>
            <a:pPr marL="800100" lvl="1" indent="-342900">
              <a:buFont typeface="Arial" panose="020B0604020202020204" pitchFamily="34" charset="0"/>
              <a:buChar char="•"/>
            </a:pPr>
            <a:r>
              <a:rPr lang="en-US" sz="2400" b="1" i="0" dirty="0">
                <a:solidFill>
                  <a:schemeClr val="tx1"/>
                </a:solidFill>
              </a:rPr>
              <a:t>Industrial</a:t>
            </a:r>
          </a:p>
          <a:p>
            <a:pPr marL="800100" lvl="1" indent="-342900">
              <a:buFont typeface="Arial" panose="020B0604020202020204" pitchFamily="34" charset="0"/>
              <a:buChar char="•"/>
            </a:pPr>
            <a:r>
              <a:rPr lang="en-US" sz="2400" b="1" i="0" dirty="0">
                <a:solidFill>
                  <a:schemeClr val="tx1"/>
                </a:solidFill>
              </a:rPr>
              <a:t>Agricultural</a:t>
            </a:r>
          </a:p>
          <a:p>
            <a:r>
              <a:rPr lang="en-US" sz="2800" b="1" i="0" u="sng" dirty="0">
                <a:solidFill>
                  <a:schemeClr val="tx1"/>
                </a:solidFill>
              </a:rPr>
              <a:t>Department of Revenue</a:t>
            </a:r>
          </a:p>
          <a:p>
            <a:pPr marL="800100" lvl="1" indent="-342900">
              <a:buFont typeface="Arial" panose="020B0604020202020204" pitchFamily="34" charset="0"/>
              <a:buChar char="•"/>
            </a:pPr>
            <a:r>
              <a:rPr lang="en-US" sz="2400" b="1" i="0" dirty="0">
                <a:solidFill>
                  <a:schemeClr val="tx1"/>
                </a:solidFill>
              </a:rPr>
              <a:t>Gas </a:t>
            </a:r>
          </a:p>
          <a:p>
            <a:pPr marL="800100" lvl="1" indent="-342900">
              <a:buFont typeface="Arial" panose="020B0604020202020204" pitchFamily="34" charset="0"/>
              <a:buChar char="•"/>
            </a:pPr>
            <a:r>
              <a:rPr lang="en-US" sz="2400" b="1" i="0" dirty="0">
                <a:solidFill>
                  <a:schemeClr val="tx1"/>
                </a:solidFill>
              </a:rPr>
              <a:t>Electric </a:t>
            </a:r>
          </a:p>
          <a:p>
            <a:pPr marL="800100" lvl="1" indent="-342900">
              <a:buFont typeface="Arial" panose="020B0604020202020204" pitchFamily="34" charset="0"/>
              <a:buChar char="•"/>
            </a:pPr>
            <a:r>
              <a:rPr lang="en-US" sz="2400" b="1" i="0" dirty="0">
                <a:solidFill>
                  <a:schemeClr val="tx1"/>
                </a:solidFill>
              </a:rPr>
              <a:t>Railroad</a:t>
            </a:r>
          </a:p>
          <a:p>
            <a:pPr marL="800100" lvl="1" indent="-342900">
              <a:buFont typeface="Arial" panose="020B0604020202020204" pitchFamily="34" charset="0"/>
              <a:buChar char="•"/>
            </a:pPr>
            <a:r>
              <a:rPr lang="en-US" sz="2400" b="1" i="0" dirty="0">
                <a:solidFill>
                  <a:schemeClr val="tx1"/>
                </a:solidFill>
              </a:rPr>
              <a:t>Telecommunications</a:t>
            </a:r>
          </a:p>
        </p:txBody>
      </p:sp>
      <p:sp>
        <p:nvSpPr>
          <p:cNvPr id="2" name="TextBox 1"/>
          <p:cNvSpPr txBox="1"/>
          <p:nvPr/>
        </p:nvSpPr>
        <p:spPr>
          <a:xfrm>
            <a:off x="7010400" y="2286001"/>
            <a:ext cx="2438400" cy="1015663"/>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ndara"/>
                <a:ea typeface="+mn-ea"/>
                <a:cs typeface="+mn-cs"/>
              </a:rPr>
              <a:t>Property assessed every two years in odd-numbered years</a:t>
            </a:r>
          </a:p>
        </p:txBody>
      </p:sp>
      <p:sp>
        <p:nvSpPr>
          <p:cNvPr id="3" name="Rectangle 2"/>
          <p:cNvSpPr/>
          <p:nvPr/>
        </p:nvSpPr>
        <p:spPr>
          <a:xfrm>
            <a:off x="7010400" y="4876800"/>
            <a:ext cx="2438400" cy="70788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andara"/>
                <a:ea typeface="+mn-ea"/>
                <a:cs typeface="+mn-cs"/>
              </a:rPr>
              <a:t>Property assessed every year</a:t>
            </a:r>
          </a:p>
        </p:txBody>
      </p:sp>
      <p:sp>
        <p:nvSpPr>
          <p:cNvPr id="8" name="Right Arrow 7"/>
          <p:cNvSpPr/>
          <p:nvPr/>
        </p:nvSpPr>
        <p:spPr>
          <a:xfrm rot="10800000">
            <a:off x="5943600" y="2616115"/>
            <a:ext cx="914400" cy="355433"/>
          </a:xfrm>
          <a:prstGeom prst="rightArrow">
            <a:avLst>
              <a:gd name="adj1" fmla="val 44409"/>
              <a:gd name="adj2" fmla="val 5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ndara"/>
              <a:ea typeface="+mn-ea"/>
              <a:cs typeface="+mn-cs"/>
            </a:endParaRPr>
          </a:p>
        </p:txBody>
      </p:sp>
      <p:sp>
        <p:nvSpPr>
          <p:cNvPr id="9" name="Right Arrow 8"/>
          <p:cNvSpPr/>
          <p:nvPr/>
        </p:nvSpPr>
        <p:spPr>
          <a:xfrm rot="10800000">
            <a:off x="5945819" y="5036904"/>
            <a:ext cx="914400" cy="355433"/>
          </a:xfrm>
          <a:prstGeom prst="rightArrow">
            <a:avLst>
              <a:gd name="adj1" fmla="val 44409"/>
              <a:gd name="adj2" fmla="val 5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andara"/>
              <a:ea typeface="+mn-ea"/>
              <a:cs typeface="+mn-cs"/>
            </a:endParaRPr>
          </a:p>
        </p:txBody>
      </p:sp>
    </p:spTree>
    <p:extLst>
      <p:ext uri="{BB962C8B-B14F-4D97-AF65-F5344CB8AC3E}">
        <p14:creationId xmlns:p14="http://schemas.microsoft.com/office/powerpoint/2010/main" val="393212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81200" y="228600"/>
            <a:ext cx="8229600" cy="5486400"/>
          </a:xfrm>
        </p:spPr>
        <p:txBody>
          <a:bodyPr>
            <a:normAutofit fontScale="92500" lnSpcReduction="10000"/>
          </a:bodyPr>
          <a:lstStyle/>
          <a:p>
            <a:pPr algn="ctr"/>
            <a:r>
              <a:rPr lang="en-US" sz="3900" b="1" i="0" dirty="0">
                <a:solidFill>
                  <a:schemeClr val="tx1"/>
                </a:solidFill>
                <a:latin typeface="Times New Roman" panose="02020603050405020304" pitchFamily="18" charset="0"/>
                <a:cs typeface="Times New Roman" panose="02020603050405020304" pitchFamily="18" charset="0"/>
              </a:rPr>
              <a:t>PROPERTY CLASSES (continued)</a:t>
            </a:r>
          </a:p>
          <a:p>
            <a:pPr marL="457200" indent="-457200">
              <a:buFont typeface="Arial" panose="020B0604020202020204" pitchFamily="34" charset="0"/>
              <a:buChar char="•"/>
            </a:pPr>
            <a:endParaRPr lang="en-US" sz="2800" b="1" i="0" dirty="0">
              <a:solidFill>
                <a:schemeClr val="tx1"/>
              </a:solidFill>
              <a:cs typeface="Times New Roman" panose="02020603050405020304" pitchFamily="18" charset="0"/>
            </a:endParaRPr>
          </a:p>
          <a:p>
            <a:pPr marL="457200" indent="-457200">
              <a:buFont typeface="Arial" panose="020B0604020202020204" pitchFamily="34" charset="0"/>
              <a:buChar char="•"/>
            </a:pPr>
            <a:r>
              <a:rPr lang="en-US" sz="2800" b="1" i="0" dirty="0">
                <a:solidFill>
                  <a:schemeClr val="tx1"/>
                </a:solidFill>
                <a:cs typeface="Times New Roman" panose="02020603050405020304" pitchFamily="18" charset="0"/>
              </a:rPr>
              <a:t>Properties are divided into classes based on the primary use</a:t>
            </a:r>
          </a:p>
          <a:p>
            <a:endParaRPr lang="en-US" sz="2800" b="1" i="0" dirty="0">
              <a:solidFill>
                <a:schemeClr val="tx1"/>
              </a:solidFill>
              <a:cs typeface="Times New Roman" panose="02020603050405020304" pitchFamily="18" charset="0"/>
            </a:endParaRPr>
          </a:p>
          <a:p>
            <a:pPr marL="457200" indent="-457200">
              <a:buFont typeface="Arial" panose="020B0604020202020204" pitchFamily="34" charset="0"/>
              <a:buChar char="•"/>
            </a:pPr>
            <a:r>
              <a:rPr lang="en-US" sz="2800" b="1" i="0" dirty="0">
                <a:solidFill>
                  <a:schemeClr val="tx1"/>
                </a:solidFill>
                <a:cs typeface="Times New Roman" panose="02020603050405020304" pitchFamily="18" charset="0"/>
              </a:rPr>
              <a:t>Classification allows groups of property to be treated differently</a:t>
            </a:r>
          </a:p>
          <a:p>
            <a:pPr marL="1371600" lvl="2" indent="-457200">
              <a:buFont typeface="Arial" panose="020B0604020202020204" pitchFamily="34" charset="0"/>
              <a:buChar char="•"/>
            </a:pPr>
            <a:r>
              <a:rPr lang="en-US" sz="2600" b="1" i="0" dirty="0">
                <a:solidFill>
                  <a:schemeClr val="tx1"/>
                </a:solidFill>
                <a:cs typeface="Times New Roman" panose="02020603050405020304" pitchFamily="18" charset="0"/>
              </a:rPr>
              <a:t>Valuation method</a:t>
            </a:r>
          </a:p>
          <a:p>
            <a:pPr marL="1371600" lvl="2" indent="-457200">
              <a:buFont typeface="Arial" panose="020B0604020202020204" pitchFamily="34" charset="0"/>
              <a:buChar char="•"/>
            </a:pPr>
            <a:r>
              <a:rPr lang="en-US" sz="2600" b="1" i="0" dirty="0">
                <a:solidFill>
                  <a:schemeClr val="tx1"/>
                </a:solidFill>
                <a:cs typeface="Times New Roman" panose="02020603050405020304" pitchFamily="18" charset="0"/>
              </a:rPr>
              <a:t>Rollback</a:t>
            </a:r>
          </a:p>
          <a:p>
            <a:pPr marL="1371600" lvl="2" indent="-457200">
              <a:buFont typeface="Arial" panose="020B0604020202020204" pitchFamily="34" charset="0"/>
              <a:buChar char="•"/>
            </a:pPr>
            <a:r>
              <a:rPr lang="en-US" sz="2600" b="1" i="0" dirty="0">
                <a:solidFill>
                  <a:schemeClr val="tx1"/>
                </a:solidFill>
                <a:cs typeface="Times New Roman" panose="02020603050405020304" pitchFamily="18" charset="0"/>
              </a:rPr>
              <a:t>Tax credits</a:t>
            </a:r>
          </a:p>
          <a:p>
            <a:endParaRPr lang="en-US" sz="2800" b="1" i="0" dirty="0">
              <a:solidFill>
                <a:schemeClr val="tx1"/>
              </a:solidFill>
              <a:cs typeface="Times New Roman" panose="02020603050405020304" pitchFamily="18" charset="0"/>
            </a:endParaRPr>
          </a:p>
          <a:p>
            <a:r>
              <a:rPr lang="en-US" sz="2800" b="1" i="0" dirty="0">
                <a:solidFill>
                  <a:schemeClr val="tx1"/>
                </a:solidFill>
                <a:cs typeface="Times New Roman" panose="02020603050405020304" pitchFamily="18" charset="0"/>
              </a:rPr>
              <a:t>*Note: Property classification and zoning may be different.</a:t>
            </a:r>
          </a:p>
        </p:txBody>
      </p:sp>
    </p:spTree>
    <p:extLst>
      <p:ext uri="{BB962C8B-B14F-4D97-AF65-F5344CB8AC3E}">
        <p14:creationId xmlns:p14="http://schemas.microsoft.com/office/powerpoint/2010/main" val="172318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Determining assessed values</a:t>
            </a:r>
          </a:p>
        </p:txBody>
      </p:sp>
      <p:sp>
        <p:nvSpPr>
          <p:cNvPr id="5" name="Text Placeholder 4"/>
          <p:cNvSpPr>
            <a:spLocks noGrp="1"/>
          </p:cNvSpPr>
          <p:nvPr>
            <p:ph type="body" idx="1"/>
          </p:nvPr>
        </p:nvSpPr>
        <p:spPr>
          <a:xfrm>
            <a:off x="1981200" y="990600"/>
            <a:ext cx="8229600" cy="5334000"/>
          </a:xfrm>
        </p:spPr>
        <p:txBody>
          <a:bodyPr>
            <a:noAutofit/>
          </a:bodyPr>
          <a:lstStyle/>
          <a:p>
            <a:r>
              <a:rPr lang="en-US" sz="2800" b="1" i="0" dirty="0">
                <a:solidFill>
                  <a:schemeClr val="tx1"/>
                </a:solidFill>
              </a:rPr>
              <a:t>Residential, multi-residential, commercial, and industrial properties assessed at market value.</a:t>
            </a:r>
          </a:p>
          <a:p>
            <a:endParaRPr lang="en-US" sz="1600" b="1" i="0" dirty="0">
              <a:solidFill>
                <a:schemeClr val="tx1"/>
              </a:solidFill>
            </a:endParaRPr>
          </a:p>
          <a:p>
            <a:r>
              <a:rPr lang="en-US" sz="2800" b="1" i="0" u="sng" dirty="0">
                <a:solidFill>
                  <a:schemeClr val="tx1"/>
                </a:solidFill>
              </a:rPr>
              <a:t>Valuation Methods:</a:t>
            </a:r>
            <a:endParaRPr lang="en-US" sz="2600" b="1" i="0" u="sng" dirty="0">
              <a:solidFill>
                <a:schemeClr val="tx1"/>
              </a:solidFill>
            </a:endParaRPr>
          </a:p>
          <a:p>
            <a:pPr marL="914400" lvl="1" indent="-457200">
              <a:buFont typeface="Arial" panose="020B0604020202020204" pitchFamily="34" charset="0"/>
              <a:buChar char="•"/>
            </a:pPr>
            <a:r>
              <a:rPr lang="en-US" sz="2600" b="1" i="0" u="sng" dirty="0">
                <a:solidFill>
                  <a:schemeClr val="tx1"/>
                </a:solidFill>
              </a:rPr>
              <a:t>Sales Method</a:t>
            </a:r>
          </a:p>
          <a:p>
            <a:pPr marL="1828800" lvl="3" indent="-457200">
              <a:buFont typeface="Wingdings" panose="05000000000000000000" pitchFamily="2" charset="2"/>
              <a:buChar char="§"/>
            </a:pPr>
            <a:r>
              <a:rPr lang="en-US" sz="2400" b="1" i="0" dirty="0">
                <a:solidFill>
                  <a:schemeClr val="tx1"/>
                </a:solidFill>
              </a:rPr>
              <a:t>Compare to recent sales of similar properties in the vicinity</a:t>
            </a:r>
          </a:p>
          <a:p>
            <a:pPr marL="914400" lvl="1" indent="-457200">
              <a:buFont typeface="Arial" panose="020B0604020202020204" pitchFamily="34" charset="0"/>
              <a:buChar char="•"/>
            </a:pPr>
            <a:r>
              <a:rPr lang="en-US" sz="2600" b="1" i="0" u="sng" dirty="0">
                <a:solidFill>
                  <a:schemeClr val="tx1"/>
                </a:solidFill>
              </a:rPr>
              <a:t>Cost Method</a:t>
            </a:r>
          </a:p>
          <a:p>
            <a:pPr marL="1828800" lvl="3" indent="-457200">
              <a:buFont typeface="Wingdings" panose="05000000000000000000" pitchFamily="2" charset="2"/>
              <a:buChar char="§"/>
            </a:pPr>
            <a:r>
              <a:rPr lang="en-US" sz="2400" b="1" i="0" dirty="0">
                <a:solidFill>
                  <a:schemeClr val="tx1"/>
                </a:solidFill>
              </a:rPr>
              <a:t>What would it cost to replace the property?</a:t>
            </a:r>
          </a:p>
          <a:p>
            <a:pPr marL="914400" lvl="1" indent="-457200">
              <a:buFont typeface="Arial" panose="020B0604020202020204" pitchFamily="34" charset="0"/>
              <a:buChar char="•"/>
            </a:pPr>
            <a:r>
              <a:rPr lang="en-US" sz="2600" b="1" i="0" u="sng" dirty="0">
                <a:solidFill>
                  <a:schemeClr val="tx1"/>
                </a:solidFill>
              </a:rPr>
              <a:t>Income Method</a:t>
            </a:r>
          </a:p>
          <a:p>
            <a:pPr marL="1828800" lvl="3" indent="-457200">
              <a:buFont typeface="Wingdings" panose="05000000000000000000" pitchFamily="2" charset="2"/>
              <a:buChar char="§"/>
            </a:pPr>
            <a:r>
              <a:rPr lang="en-US" sz="2400" b="1" i="0" dirty="0">
                <a:solidFill>
                  <a:schemeClr val="tx1"/>
                </a:solidFill>
              </a:rPr>
              <a:t>Capitalize anticipated annual income for the useful life of the property</a:t>
            </a:r>
          </a:p>
          <a:p>
            <a:pPr marL="1828800" lvl="3" indent="-457200">
              <a:buFont typeface="Wingdings" panose="05000000000000000000" pitchFamily="2" charset="2"/>
              <a:buChar char="§"/>
            </a:pPr>
            <a:endParaRPr lang="en-US" sz="2200" b="1" i="0" dirty="0"/>
          </a:p>
        </p:txBody>
      </p:sp>
    </p:spTree>
    <p:extLst>
      <p:ext uri="{BB962C8B-B14F-4D97-AF65-F5344CB8AC3E}">
        <p14:creationId xmlns:p14="http://schemas.microsoft.com/office/powerpoint/2010/main" val="530091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Assessment of ag property</a:t>
            </a:r>
          </a:p>
        </p:txBody>
      </p:sp>
      <p:sp>
        <p:nvSpPr>
          <p:cNvPr id="5" name="Text Placeholder 4"/>
          <p:cNvSpPr>
            <a:spLocks noGrp="1"/>
          </p:cNvSpPr>
          <p:nvPr>
            <p:ph type="body" idx="1"/>
          </p:nvPr>
        </p:nvSpPr>
        <p:spPr>
          <a:xfrm>
            <a:off x="1981200" y="990600"/>
            <a:ext cx="8229600" cy="5638800"/>
          </a:xfrm>
        </p:spPr>
        <p:txBody>
          <a:bodyPr>
            <a:noAutofit/>
          </a:bodyPr>
          <a:lstStyle/>
          <a:p>
            <a:pPr marL="457200" indent="-457200">
              <a:buFont typeface="Arial" panose="020B0604020202020204" pitchFamily="34" charset="0"/>
              <a:buChar char="•"/>
            </a:pPr>
            <a:r>
              <a:rPr lang="en-US" sz="2800" b="1" i="0" dirty="0">
                <a:solidFill>
                  <a:schemeClr val="tx1"/>
                </a:solidFill>
              </a:rPr>
              <a:t>Agricultural property is assessed based on productivity formula rather than market value.</a:t>
            </a:r>
          </a:p>
          <a:p>
            <a:pPr marL="457200" indent="-457200">
              <a:buFont typeface="Arial" panose="020B0604020202020204" pitchFamily="34" charset="0"/>
              <a:buChar char="•"/>
            </a:pPr>
            <a:r>
              <a:rPr lang="en-US" sz="2800" b="1" i="0" dirty="0">
                <a:solidFill>
                  <a:schemeClr val="tx1"/>
                </a:solidFill>
              </a:rPr>
              <a:t>The productivity formula is intended to measure the property’s capacity to generate farm income.</a:t>
            </a:r>
          </a:p>
          <a:p>
            <a:pPr marL="457200" indent="-457200">
              <a:buFont typeface="Arial" panose="020B0604020202020204" pitchFamily="34" charset="0"/>
              <a:buChar char="•"/>
            </a:pPr>
            <a:r>
              <a:rPr lang="en-US" sz="2800" b="1" i="0" dirty="0">
                <a:solidFill>
                  <a:schemeClr val="tx1"/>
                </a:solidFill>
              </a:rPr>
              <a:t>At basic level, net earning capacity is determined by 5 year rolling average of crop prices multiplied by yields minus expenses.</a:t>
            </a:r>
          </a:p>
          <a:p>
            <a:pPr marL="457200" indent="-457200">
              <a:buFont typeface="Arial" panose="020B0604020202020204" pitchFamily="34" charset="0"/>
              <a:buChar char="•"/>
            </a:pPr>
            <a:r>
              <a:rPr lang="en-US" sz="2800" b="1" i="0" dirty="0">
                <a:solidFill>
                  <a:schemeClr val="tx1"/>
                </a:solidFill>
              </a:rPr>
              <a:t>Productivity value per acre is multiplied by taxable acres to get the aggregate whole.</a:t>
            </a:r>
          </a:p>
          <a:p>
            <a:pPr marL="457200" indent="-457200">
              <a:buFont typeface="Arial" panose="020B0604020202020204" pitchFamily="34" charset="0"/>
              <a:buChar char="•"/>
            </a:pPr>
            <a:r>
              <a:rPr lang="en-US" sz="2800" b="1" i="0" dirty="0">
                <a:solidFill>
                  <a:schemeClr val="tx1"/>
                </a:solidFill>
              </a:rPr>
              <a:t>Ag buildings are assessed at their actual value and then multiplied by the ag factor (productivity value divided by market value)</a:t>
            </a:r>
          </a:p>
        </p:txBody>
      </p:sp>
    </p:spTree>
    <p:extLst>
      <p:ext uri="{BB962C8B-B14F-4D97-AF65-F5344CB8AC3E}">
        <p14:creationId xmlns:p14="http://schemas.microsoft.com/office/powerpoint/2010/main" val="3323561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ag property (</a:t>
            </a:r>
            <a:r>
              <a:rPr lang="en-US" sz="3600" cap="none" dirty="0">
                <a:latin typeface="Times New Roman" panose="02020603050405020304" pitchFamily="18" charset="0"/>
                <a:cs typeface="Times New Roman" panose="02020603050405020304" pitchFamily="18" charset="0"/>
              </a:rPr>
              <a:t>continued</a:t>
            </a:r>
            <a:r>
              <a:rPr lang="en-US" sz="3600" dirty="0">
                <a:latin typeface="Times New Roman" panose="02020603050405020304" pitchFamily="18" charset="0"/>
                <a:cs typeface="Times New Roman" panose="02020603050405020304" pitchFamily="18" charset="0"/>
              </a:rPr>
              <a:t>)</a:t>
            </a:r>
          </a:p>
        </p:txBody>
      </p:sp>
      <p:sp>
        <p:nvSpPr>
          <p:cNvPr id="5" name="Text Placeholder 4"/>
          <p:cNvSpPr>
            <a:spLocks noGrp="1"/>
          </p:cNvSpPr>
          <p:nvPr>
            <p:ph type="body" idx="1"/>
          </p:nvPr>
        </p:nvSpPr>
        <p:spPr>
          <a:xfrm>
            <a:off x="1981200" y="990600"/>
            <a:ext cx="8229600" cy="5638800"/>
          </a:xfrm>
        </p:spPr>
        <p:txBody>
          <a:bodyPr>
            <a:noAutofit/>
          </a:bodyPr>
          <a:lstStyle/>
          <a:p>
            <a:pPr marL="457200" indent="-457200">
              <a:buFont typeface="Arial" panose="020B0604020202020204" pitchFamily="34" charset="0"/>
              <a:buChar char="•"/>
            </a:pPr>
            <a:r>
              <a:rPr lang="en-US" sz="2800" b="1" i="0" dirty="0">
                <a:solidFill>
                  <a:schemeClr val="tx1"/>
                </a:solidFill>
              </a:rPr>
              <a:t>Productivity value of the ag buildings is subtracted from the aggregate whole value of the ag land.</a:t>
            </a:r>
          </a:p>
          <a:p>
            <a:pPr marL="457200" indent="-457200">
              <a:buFont typeface="Arial" panose="020B0604020202020204" pitchFamily="34" charset="0"/>
              <a:buChar char="•"/>
            </a:pPr>
            <a:r>
              <a:rPr lang="en-US" sz="2800" b="1" i="0" dirty="0">
                <a:solidFill>
                  <a:schemeClr val="tx1"/>
                </a:solidFill>
              </a:rPr>
              <a:t>After taking out the ag buildings, the aggregate whole value is apportioned to land based on Corn Suitability Rating (CSR) and other factors.</a:t>
            </a:r>
          </a:p>
          <a:p>
            <a:pPr marL="457200" indent="-457200">
              <a:buFont typeface="Arial" panose="020B0604020202020204" pitchFamily="34" charset="0"/>
              <a:buChar char="•"/>
            </a:pPr>
            <a:r>
              <a:rPr lang="en-US" sz="2800" b="1" i="0" dirty="0">
                <a:solidFill>
                  <a:schemeClr val="tx1"/>
                </a:solidFill>
              </a:rPr>
              <a:t>Countywide aggregate value is limited, but not every acre will have the same value assigned.</a:t>
            </a:r>
          </a:p>
          <a:p>
            <a:pPr marL="457200" indent="-457200">
              <a:buFont typeface="Arial" panose="020B0604020202020204" pitchFamily="34" charset="0"/>
              <a:buChar char="•"/>
            </a:pPr>
            <a:r>
              <a:rPr lang="en-US" sz="2800" b="1" i="0" dirty="0">
                <a:solidFill>
                  <a:schemeClr val="tx1"/>
                </a:solidFill>
              </a:rPr>
              <a:t>The addition of ag buildings is a net zero for taxable valuation because of this formula.</a:t>
            </a:r>
          </a:p>
        </p:txBody>
      </p:sp>
    </p:spTree>
    <p:extLst>
      <p:ext uri="{BB962C8B-B14F-4D97-AF65-F5344CB8AC3E}">
        <p14:creationId xmlns:p14="http://schemas.microsoft.com/office/powerpoint/2010/main" val="4221137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5639" y="217503"/>
            <a:ext cx="8229600" cy="609600"/>
          </a:xfrm>
        </p:spPr>
        <p:txBody>
          <a:bodyPr/>
          <a:lstStyle/>
          <a:p>
            <a:pPr algn="ctr"/>
            <a:r>
              <a:rPr lang="en-US" sz="3600" dirty="0">
                <a:latin typeface="Times New Roman" panose="02020603050405020304" pitchFamily="18" charset="0"/>
                <a:cs typeface="Times New Roman" panose="02020603050405020304" pitchFamily="18" charset="0"/>
              </a:rPr>
              <a:t>Disputing assessed value</a:t>
            </a:r>
          </a:p>
        </p:txBody>
      </p:sp>
      <p:sp>
        <p:nvSpPr>
          <p:cNvPr id="5" name="Text Placeholder 4"/>
          <p:cNvSpPr>
            <a:spLocks noGrp="1"/>
          </p:cNvSpPr>
          <p:nvPr>
            <p:ph type="body" idx="1"/>
          </p:nvPr>
        </p:nvSpPr>
        <p:spPr>
          <a:xfrm>
            <a:off x="1985639" y="838200"/>
            <a:ext cx="8229600" cy="5638800"/>
          </a:xfrm>
        </p:spPr>
        <p:txBody>
          <a:bodyPr>
            <a:noAutofit/>
          </a:bodyPr>
          <a:lstStyle/>
          <a:p>
            <a:r>
              <a:rPr lang="en-US" sz="2800" b="1" i="0" u="sng" dirty="0">
                <a:solidFill>
                  <a:schemeClr val="tx1"/>
                </a:solidFill>
              </a:rPr>
              <a:t>Informal Assessment Review</a:t>
            </a:r>
          </a:p>
          <a:p>
            <a:pPr marL="914400" lvl="1" indent="-457200">
              <a:buFont typeface="Arial" panose="020B0604020202020204" pitchFamily="34" charset="0"/>
              <a:buChar char="•"/>
            </a:pPr>
            <a:r>
              <a:rPr lang="en-US" sz="2800" b="1" i="0" dirty="0">
                <a:solidFill>
                  <a:schemeClr val="tx1"/>
                </a:solidFill>
              </a:rPr>
              <a:t>A dissatisfied property owner may request an informal assessment review by the assessor on one or more grounds for protest outlined in Iowa Code between April 2 and April 25.</a:t>
            </a:r>
          </a:p>
          <a:p>
            <a:pPr marL="914400" lvl="1" indent="-457200">
              <a:buFont typeface="Arial" panose="020B0604020202020204" pitchFamily="34" charset="0"/>
              <a:buChar char="•"/>
            </a:pPr>
            <a:r>
              <a:rPr lang="en-US" sz="2800" b="1" i="0" dirty="0">
                <a:solidFill>
                  <a:schemeClr val="tx1"/>
                </a:solidFill>
              </a:rPr>
              <a:t>Assessor may recommend the owner file a protest with the board of review and may make a recommendation to the board of review based on the informal review.</a:t>
            </a:r>
          </a:p>
          <a:p>
            <a:pPr marL="914400" lvl="1" indent="-457200">
              <a:buFont typeface="Arial" panose="020B0604020202020204" pitchFamily="34" charset="0"/>
              <a:buChar char="•"/>
            </a:pPr>
            <a:r>
              <a:rPr lang="en-US" sz="2800" b="1" i="0" dirty="0">
                <a:solidFill>
                  <a:schemeClr val="tx1"/>
                </a:solidFill>
              </a:rPr>
              <a:t>Assessor may also enter into a written agreement with the owner authorizing the assessor to correct or modify the assessment.</a:t>
            </a:r>
          </a:p>
        </p:txBody>
      </p:sp>
    </p:spTree>
    <p:extLst>
      <p:ext uri="{BB962C8B-B14F-4D97-AF65-F5344CB8AC3E}">
        <p14:creationId xmlns:p14="http://schemas.microsoft.com/office/powerpoint/2010/main" val="341124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Disputing assessed value</a:t>
            </a:r>
          </a:p>
        </p:txBody>
      </p:sp>
      <p:sp>
        <p:nvSpPr>
          <p:cNvPr id="5" name="Text Placeholder 4"/>
          <p:cNvSpPr>
            <a:spLocks noGrp="1"/>
          </p:cNvSpPr>
          <p:nvPr>
            <p:ph type="body" idx="1"/>
          </p:nvPr>
        </p:nvSpPr>
        <p:spPr>
          <a:xfrm>
            <a:off x="1981200" y="990600"/>
            <a:ext cx="8229600" cy="5638800"/>
          </a:xfrm>
        </p:spPr>
        <p:txBody>
          <a:bodyPr>
            <a:noAutofit/>
          </a:bodyPr>
          <a:lstStyle/>
          <a:p>
            <a:r>
              <a:rPr lang="en-US" sz="2800" b="1" i="0" u="sng" dirty="0">
                <a:solidFill>
                  <a:schemeClr val="tx1"/>
                </a:solidFill>
              </a:rPr>
              <a:t>Board of Review</a:t>
            </a:r>
          </a:p>
          <a:p>
            <a:pPr marL="914400" lvl="1" indent="-457200">
              <a:buFont typeface="Arial" panose="020B0604020202020204" pitchFamily="34" charset="0"/>
              <a:buChar char="•"/>
            </a:pPr>
            <a:r>
              <a:rPr lang="en-US" sz="2800" b="1" i="0" dirty="0">
                <a:solidFill>
                  <a:schemeClr val="tx1"/>
                </a:solidFill>
              </a:rPr>
              <a:t>Local board consisting of 3 or 5 members that evaluates assessment protests from property owners within the jurisdiction. Protests are submitted between April 2 and April 30, and the BOR meets between May 1 and May 31.</a:t>
            </a:r>
          </a:p>
          <a:p>
            <a:r>
              <a:rPr lang="en-US" sz="2800" b="1" i="0" u="sng" dirty="0">
                <a:solidFill>
                  <a:schemeClr val="tx1"/>
                </a:solidFill>
              </a:rPr>
              <a:t>Property Assessment Appeal Board</a:t>
            </a:r>
          </a:p>
          <a:p>
            <a:pPr marL="914400" lvl="1" indent="-457200">
              <a:buFont typeface="Arial" panose="020B0604020202020204" pitchFamily="34" charset="0"/>
              <a:buChar char="•"/>
            </a:pPr>
            <a:r>
              <a:rPr lang="en-US" sz="2800" b="1" i="0" dirty="0">
                <a:solidFill>
                  <a:schemeClr val="tx1"/>
                </a:solidFill>
              </a:rPr>
              <a:t>State board consisting of 3 members that hears appeals to decisions by a local board of review. Appeals are submitted within 20 days of the BOR adjournment or by May 31, whichever is later.</a:t>
            </a:r>
          </a:p>
        </p:txBody>
      </p:sp>
    </p:spTree>
    <p:extLst>
      <p:ext uri="{BB962C8B-B14F-4D97-AF65-F5344CB8AC3E}">
        <p14:creationId xmlns:p14="http://schemas.microsoft.com/office/powerpoint/2010/main" val="66965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equalization</a:t>
            </a:r>
          </a:p>
        </p:txBody>
      </p:sp>
      <p:sp>
        <p:nvSpPr>
          <p:cNvPr id="5" name="Text Placeholder 4"/>
          <p:cNvSpPr>
            <a:spLocks noGrp="1"/>
          </p:cNvSpPr>
          <p:nvPr>
            <p:ph type="body" idx="1"/>
          </p:nvPr>
        </p:nvSpPr>
        <p:spPr>
          <a:xfrm>
            <a:off x="1981200" y="990600"/>
            <a:ext cx="8229600" cy="5638800"/>
          </a:xfrm>
        </p:spPr>
        <p:txBody>
          <a:bodyPr>
            <a:noAutofit/>
          </a:bodyPr>
          <a:lstStyle/>
          <a:p>
            <a:pPr marL="457200" indent="-457200">
              <a:buFont typeface="Arial" panose="020B0604020202020204" pitchFamily="34" charset="0"/>
              <a:buChar char="•"/>
            </a:pPr>
            <a:r>
              <a:rPr lang="en-US" sz="2800" b="1" i="0" dirty="0">
                <a:solidFill>
                  <a:schemeClr val="tx1"/>
                </a:solidFill>
              </a:rPr>
              <a:t>In odd-numbered years the Department of Revenue conducts a statewide review of assessments in each class of property, and the assessor abstracts are compared to the Department’s sales assessment ratio study.</a:t>
            </a:r>
          </a:p>
          <a:p>
            <a:pPr marL="457200" indent="-457200">
              <a:buFont typeface="Arial" panose="020B0604020202020204" pitchFamily="34" charset="0"/>
              <a:buChar char="•"/>
            </a:pPr>
            <a:r>
              <a:rPr lang="en-US" sz="2800" b="1" i="0" dirty="0">
                <a:solidFill>
                  <a:schemeClr val="tx1"/>
                </a:solidFill>
              </a:rPr>
              <a:t>If the assessments in a given jurisdiction for a certain class are more than 5% above or below the sales assessment ratio, IDR “equalizes” the class in that jurisdiction by raising or lowering the assessment.</a:t>
            </a:r>
          </a:p>
          <a:p>
            <a:pPr marL="457200" indent="-457200">
              <a:buFont typeface="Arial" panose="020B0604020202020204" pitchFamily="34" charset="0"/>
              <a:buChar char="•"/>
            </a:pPr>
            <a:r>
              <a:rPr lang="en-US" sz="2800" b="1" i="0" dirty="0">
                <a:solidFill>
                  <a:schemeClr val="tx1"/>
                </a:solidFill>
              </a:rPr>
              <a:t>Equalization provides for consistency among the classes of property and across jurisdictions.</a:t>
            </a:r>
          </a:p>
        </p:txBody>
      </p:sp>
    </p:spTree>
    <p:extLst>
      <p:ext uri="{BB962C8B-B14F-4D97-AF65-F5344CB8AC3E}">
        <p14:creationId xmlns:p14="http://schemas.microsoft.com/office/powerpoint/2010/main" val="1538404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Assessed vs. taxable value</a:t>
            </a:r>
          </a:p>
        </p:txBody>
      </p:sp>
      <p:sp>
        <p:nvSpPr>
          <p:cNvPr id="5" name="Text Placeholder 4"/>
          <p:cNvSpPr>
            <a:spLocks noGrp="1"/>
          </p:cNvSpPr>
          <p:nvPr>
            <p:ph type="body" idx="1"/>
          </p:nvPr>
        </p:nvSpPr>
        <p:spPr>
          <a:xfrm>
            <a:off x="1981200" y="990600"/>
            <a:ext cx="8229600" cy="5638800"/>
          </a:xfrm>
        </p:spPr>
        <p:txBody>
          <a:bodyPr>
            <a:noAutofit/>
          </a:bodyPr>
          <a:lstStyle/>
          <a:p>
            <a:endParaRPr lang="en-US" sz="2800" b="1" i="0" u="sng" dirty="0"/>
          </a:p>
          <a:p>
            <a:r>
              <a:rPr lang="en-US" sz="2800" b="1" i="0" u="sng" dirty="0">
                <a:solidFill>
                  <a:schemeClr val="tx1"/>
                </a:solidFill>
              </a:rPr>
              <a:t>Assessed Value: </a:t>
            </a:r>
            <a:endParaRPr lang="en-US" sz="2800" b="1" i="0" dirty="0">
              <a:solidFill>
                <a:schemeClr val="tx1"/>
              </a:solidFill>
            </a:endParaRPr>
          </a:p>
          <a:p>
            <a:pPr marL="457200" indent="-457200">
              <a:buFont typeface="Arial" panose="020B0604020202020204" pitchFamily="34" charset="0"/>
              <a:buChar char="•"/>
            </a:pPr>
            <a:r>
              <a:rPr lang="en-US" sz="2800" b="1" i="0" dirty="0">
                <a:solidFill>
                  <a:schemeClr val="tx1"/>
                </a:solidFill>
              </a:rPr>
              <a:t>The actual value of property as determined by the assessor.</a:t>
            </a:r>
          </a:p>
          <a:p>
            <a:pPr marL="457200" indent="-457200">
              <a:buFont typeface="Arial" panose="020B0604020202020204" pitchFamily="34" charset="0"/>
              <a:buChar char="•"/>
            </a:pPr>
            <a:r>
              <a:rPr lang="en-US" sz="2800" b="1" i="0" dirty="0">
                <a:solidFill>
                  <a:schemeClr val="tx1"/>
                </a:solidFill>
              </a:rPr>
              <a:t>Approximates market value for all property except agricultural.</a:t>
            </a:r>
          </a:p>
          <a:p>
            <a:endParaRPr lang="en-US" sz="2800" b="1" i="0" u="sng" dirty="0">
              <a:solidFill>
                <a:schemeClr val="tx1"/>
              </a:solidFill>
            </a:endParaRPr>
          </a:p>
          <a:p>
            <a:r>
              <a:rPr lang="en-US" sz="2800" b="1" i="0" u="sng" dirty="0">
                <a:solidFill>
                  <a:schemeClr val="tx1"/>
                </a:solidFill>
              </a:rPr>
              <a:t>Taxable Value:</a:t>
            </a:r>
          </a:p>
          <a:p>
            <a:pPr marL="457200" indent="-457200">
              <a:buFont typeface="Arial" panose="020B0604020202020204" pitchFamily="34" charset="0"/>
              <a:buChar char="•"/>
            </a:pPr>
            <a:r>
              <a:rPr lang="en-US" sz="2800" b="1" i="0" dirty="0">
                <a:solidFill>
                  <a:schemeClr val="tx1"/>
                </a:solidFill>
              </a:rPr>
              <a:t>The value of property that is subject to tax after exemptions and rollback.</a:t>
            </a:r>
          </a:p>
        </p:txBody>
      </p:sp>
    </p:spTree>
    <p:extLst>
      <p:ext uri="{BB962C8B-B14F-4D97-AF65-F5344CB8AC3E}">
        <p14:creationId xmlns:p14="http://schemas.microsoft.com/office/powerpoint/2010/main" val="3283775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609600"/>
          </a:xfrm>
        </p:spPr>
        <p:txBody>
          <a:bodyPr/>
          <a:lstStyle/>
          <a:p>
            <a:pPr algn="ctr"/>
            <a:r>
              <a:rPr lang="en-US" sz="3600" dirty="0">
                <a:latin typeface="Times New Roman" panose="02020603050405020304" pitchFamily="18" charset="0"/>
                <a:cs typeface="Times New Roman" panose="02020603050405020304" pitchFamily="18" charset="0"/>
              </a:rPr>
              <a:t>Property tax exemptions</a:t>
            </a:r>
          </a:p>
        </p:txBody>
      </p:sp>
      <p:sp>
        <p:nvSpPr>
          <p:cNvPr id="5" name="Text Placeholder 4"/>
          <p:cNvSpPr>
            <a:spLocks noGrp="1"/>
          </p:cNvSpPr>
          <p:nvPr>
            <p:ph type="body" idx="1"/>
          </p:nvPr>
        </p:nvSpPr>
        <p:spPr>
          <a:xfrm>
            <a:off x="1981200" y="990600"/>
            <a:ext cx="8229600" cy="5638800"/>
          </a:xfrm>
        </p:spPr>
        <p:txBody>
          <a:bodyPr>
            <a:noAutofit/>
          </a:bodyPr>
          <a:lstStyle/>
          <a:p>
            <a:pPr marL="457200" indent="-457200">
              <a:buFont typeface="Arial" panose="020B0604020202020204" pitchFamily="34" charset="0"/>
              <a:buChar char="•"/>
            </a:pPr>
            <a:r>
              <a:rPr lang="en-US" sz="2800" b="1" i="0" dirty="0">
                <a:solidFill>
                  <a:schemeClr val="tx1"/>
                </a:solidFill>
              </a:rPr>
              <a:t>Certain property may be wholly or partially exempt from property taxation because of the property itself, the owner, or the use.</a:t>
            </a:r>
          </a:p>
          <a:p>
            <a:pPr marL="457200" indent="-457200">
              <a:buFont typeface="Arial" panose="020B0604020202020204" pitchFamily="34" charset="0"/>
              <a:buChar char="•"/>
            </a:pPr>
            <a:r>
              <a:rPr lang="en-US" sz="2800" b="1" i="0" dirty="0">
                <a:solidFill>
                  <a:schemeClr val="tx1"/>
                </a:solidFill>
              </a:rPr>
              <a:t>Exemptions for military service, elderly/disabled individuals, conservation practices, wind energy conversion, and many other specific uses.</a:t>
            </a:r>
          </a:p>
          <a:p>
            <a:pPr marL="457200" indent="-457200">
              <a:buFont typeface="Arial" panose="020B0604020202020204" pitchFamily="34" charset="0"/>
              <a:buChar char="•"/>
            </a:pPr>
            <a:r>
              <a:rPr lang="en-US" sz="2800" b="1" i="0" dirty="0">
                <a:solidFill>
                  <a:schemeClr val="tx1"/>
                </a:solidFill>
              </a:rPr>
              <a:t>There is also property that is tax exempt because of the ownership such as property owned and used by the federal, state, or local government; non-profit organizations; churches or religious groups; educational institutions; public airports; and libraries.</a:t>
            </a:r>
          </a:p>
        </p:txBody>
      </p:sp>
    </p:spTree>
    <p:extLst>
      <p:ext uri="{BB962C8B-B14F-4D97-AF65-F5344CB8AC3E}">
        <p14:creationId xmlns:p14="http://schemas.microsoft.com/office/powerpoint/2010/main" val="2914179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Sources of County Revenue</a:t>
            </a:r>
          </a:p>
        </p:txBody>
      </p:sp>
      <p:sp>
        <p:nvSpPr>
          <p:cNvPr id="4" name="TextBox 3"/>
          <p:cNvSpPr txBox="1"/>
          <p:nvPr/>
        </p:nvSpPr>
        <p:spPr>
          <a:xfrm>
            <a:off x="1683589" y="1066888"/>
            <a:ext cx="8915400" cy="6576159"/>
          </a:xfrm>
          <a:prstGeom prst="rect">
            <a:avLst/>
          </a:prstGeom>
          <a:noFill/>
        </p:spPr>
        <p:txBody>
          <a:bodyPr wrap="square" rtlCol="0">
            <a:spAutoFit/>
          </a:bodyPr>
          <a:lstStyle/>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sng" strike="noStrike" kern="1200" cap="none" spc="0" normalizeH="0" baseline="0" noProof="0" dirty="0">
                <a:ln>
                  <a:noFill/>
                </a:ln>
                <a:solidFill>
                  <a:srgbClr val="002060"/>
                </a:solidFill>
                <a:effectLst/>
                <a:uLnTx/>
                <a:uFillTx/>
                <a:latin typeface="Times New Roman"/>
                <a:ea typeface="+mn-ea"/>
                <a:cs typeface="+mn-cs"/>
              </a:rPr>
              <a:t>Property Taxes</a:t>
            </a: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endParaRPr kumimoji="0" lang="en-US" sz="3200" b="1" i="0" u="sng"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sng" strike="noStrike" kern="1200" cap="none" spc="0" normalizeH="0" baseline="0" noProof="0" dirty="0">
                <a:ln>
                  <a:noFill/>
                </a:ln>
                <a:solidFill>
                  <a:srgbClr val="002060"/>
                </a:solidFill>
                <a:effectLst/>
                <a:uLnTx/>
                <a:uFillTx/>
                <a:latin typeface="Times New Roman"/>
                <a:ea typeface="+mn-ea"/>
                <a:cs typeface="+mn-cs"/>
              </a:rPr>
              <a:t>Intergovernmental</a:t>
            </a:r>
          </a:p>
          <a:p>
            <a:pPr marL="457200" marR="0" lvl="1" indent="0" algn="l" defTabSz="914400" rtl="0" eaLnBrk="0" fontAlgn="base" latinLnBrk="0" hangingPunct="0">
              <a:lnSpc>
                <a:spcPts val="28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a:ea typeface="+mn-ea"/>
                <a:cs typeface="+mn-cs"/>
              </a:rPr>
              <a:t>(state road use taxes, franchise taxes, state replacement of property tax credits, state and federal grants, and pass-through revenues)</a:t>
            </a:r>
          </a:p>
          <a:p>
            <a:pPr marL="457200" marR="0" lvl="1" indent="0" algn="l" defTabSz="914400" rtl="0" eaLnBrk="0" fontAlgn="base" latinLnBrk="0" hangingPunct="0">
              <a:lnSpc>
                <a:spcPts val="28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sng" strike="noStrike" kern="1200" cap="none" spc="0" normalizeH="0" baseline="0" noProof="0" dirty="0">
                <a:ln>
                  <a:noFill/>
                </a:ln>
                <a:solidFill>
                  <a:srgbClr val="002060"/>
                </a:solidFill>
                <a:effectLst/>
                <a:uLnTx/>
                <a:uFillTx/>
                <a:latin typeface="Times New Roman"/>
                <a:ea typeface="+mn-ea"/>
                <a:cs typeface="+mn-cs"/>
              </a:rPr>
              <a:t>Other County Taxes</a:t>
            </a:r>
            <a:endParaRPr kumimoji="0" lang="en-US" sz="2400" b="1" i="0" u="sng" strike="noStrike" kern="1200" cap="none" spc="0" normalizeH="0" baseline="0" noProof="0" dirty="0">
              <a:ln>
                <a:noFill/>
              </a:ln>
              <a:solidFill>
                <a:srgbClr val="002060"/>
              </a:solidFill>
              <a:effectLst/>
              <a:uLnTx/>
              <a:uFillTx/>
              <a:latin typeface="Times New Roman"/>
              <a:ea typeface="+mn-ea"/>
              <a:cs typeface="+mn-cs"/>
            </a:endParaRPr>
          </a:p>
          <a:p>
            <a:pPr marL="457200" marR="0" lvl="1" indent="0" algn="l" defTabSz="914400" rtl="0" eaLnBrk="0" fontAlgn="base" latinLnBrk="0" hangingPunct="0">
              <a:lnSpc>
                <a:spcPts val="28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a:ea typeface="+mn-ea"/>
                <a:cs typeface="+mn-cs"/>
              </a:rPr>
              <a:t>(local option sales tax, hotel/motel tax, gambling tax revenue, tax increment financing revenue, and utility replacement excise taxes)</a:t>
            </a:r>
          </a:p>
          <a:p>
            <a:pPr marL="457200" marR="0" lvl="1" indent="0" algn="l" defTabSz="914400" rtl="0" eaLnBrk="0" fontAlgn="base" latinLnBrk="0" hangingPunct="0">
              <a:lnSpc>
                <a:spcPts val="28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sng" strike="noStrike" kern="1200" cap="none" spc="0" normalizeH="0" baseline="0" noProof="0" dirty="0">
                <a:ln>
                  <a:noFill/>
                </a:ln>
                <a:solidFill>
                  <a:srgbClr val="002060"/>
                </a:solidFill>
                <a:effectLst/>
                <a:uLnTx/>
                <a:uFillTx/>
                <a:latin typeface="Times New Roman"/>
                <a:ea typeface="+mn-ea"/>
                <a:cs typeface="+mn-cs"/>
              </a:rPr>
              <a:t>Charges For Service</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3200" b="1" i="0" u="sng"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sng" strike="noStrike" kern="1200" cap="none" spc="0" normalizeH="0" baseline="0" noProof="0" dirty="0">
                <a:ln>
                  <a:noFill/>
                </a:ln>
                <a:solidFill>
                  <a:srgbClr val="002060"/>
                </a:solidFill>
                <a:effectLst/>
                <a:uLnTx/>
                <a:uFillTx/>
                <a:latin typeface="Times New Roman"/>
                <a:ea typeface="+mn-ea"/>
                <a:cs typeface="+mn-cs"/>
              </a:rPr>
              <a:t>Other Miscellaneous Revenue</a:t>
            </a:r>
          </a:p>
          <a:p>
            <a:pPr marL="457200" marR="0" lvl="1" indent="0" algn="l" defTabSz="914400" rtl="0" eaLnBrk="0" fontAlgn="base" latinLnBrk="0" hangingPunct="0">
              <a:lnSpc>
                <a:spcPts val="28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a:ea typeface="+mn-ea"/>
                <a:cs typeface="+mn-cs"/>
              </a:rPr>
              <a:t>(delinquent property taxes, licenses and permits, penalties and interest, use of money and property, long-term debt proceeds, and fixed asset sales)</a:t>
            </a: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3879321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52800" y="76200"/>
            <a:ext cx="5486400" cy="609600"/>
          </a:xfrm>
        </p:spPr>
        <p:txBody>
          <a:bodyPr/>
          <a:lstStyle/>
          <a:p>
            <a:pPr algn="ctr"/>
            <a:r>
              <a:rPr lang="en-US" sz="3600" dirty="0">
                <a:latin typeface="Times New Roman" panose="02020603050405020304" pitchFamily="18" charset="0"/>
                <a:cs typeface="Times New Roman" panose="02020603050405020304" pitchFamily="18" charset="0"/>
              </a:rPr>
              <a:t>Growth limitation</a:t>
            </a:r>
          </a:p>
        </p:txBody>
      </p:sp>
      <p:sp>
        <p:nvSpPr>
          <p:cNvPr id="5" name="Text Placeholder 4"/>
          <p:cNvSpPr>
            <a:spLocks noGrp="1"/>
          </p:cNvSpPr>
          <p:nvPr>
            <p:ph type="body" idx="1"/>
          </p:nvPr>
        </p:nvSpPr>
        <p:spPr>
          <a:xfrm>
            <a:off x="1981200" y="685800"/>
            <a:ext cx="8229600" cy="6019800"/>
          </a:xfrm>
        </p:spPr>
        <p:txBody>
          <a:bodyPr>
            <a:noAutofit/>
          </a:bodyPr>
          <a:lstStyle/>
          <a:p>
            <a:pPr marL="457200" indent="-457200">
              <a:buFont typeface="Arial" panose="020B0604020202020204" pitchFamily="34" charset="0"/>
              <a:buChar char="•"/>
            </a:pPr>
            <a:r>
              <a:rPr lang="en-US" sz="2600" b="1" i="0" dirty="0">
                <a:solidFill>
                  <a:schemeClr val="tx1"/>
                </a:solidFill>
              </a:rPr>
              <a:t>In response to rapidly rising residential values in the late 1970’s, the Iowa Legislature put in place the assessment growth limitation. </a:t>
            </a:r>
          </a:p>
          <a:p>
            <a:pPr marL="457200" indent="-457200">
              <a:buFont typeface="Arial" panose="020B0604020202020204" pitchFamily="34" charset="0"/>
              <a:buChar char="•"/>
            </a:pPr>
            <a:r>
              <a:rPr lang="en-US" sz="2600" b="1" i="0" dirty="0">
                <a:solidFill>
                  <a:schemeClr val="tx1"/>
                </a:solidFill>
              </a:rPr>
              <a:t>Originally just for residential and agricultural property, it soon applied to commercial and industrial property, and later included multi-residential.</a:t>
            </a:r>
          </a:p>
          <a:p>
            <a:pPr marL="457200" indent="-457200">
              <a:buFont typeface="Arial" panose="020B0604020202020204" pitchFamily="34" charset="0"/>
              <a:buChar char="•"/>
            </a:pPr>
            <a:r>
              <a:rPr lang="en-US" sz="2600" b="1" i="0" dirty="0">
                <a:solidFill>
                  <a:schemeClr val="tx1"/>
                </a:solidFill>
              </a:rPr>
              <a:t>Started off as cap of 6% annual statewide growth for residential, reduced to 4% for AY1980, and reduced to 3% in SF295 for AY2013 and beyond.</a:t>
            </a:r>
          </a:p>
          <a:p>
            <a:pPr marL="457200" indent="-457200">
              <a:buFont typeface="Arial" panose="020B0604020202020204" pitchFamily="34" charset="0"/>
              <a:buChar char="•"/>
            </a:pPr>
            <a:r>
              <a:rPr lang="en-US" sz="2600" b="1" i="0" dirty="0">
                <a:solidFill>
                  <a:schemeClr val="tx1"/>
                </a:solidFill>
              </a:rPr>
              <a:t>Cap on annual statewide growth for particular class, not a limit on growth of individual property valuation.</a:t>
            </a:r>
          </a:p>
          <a:p>
            <a:pPr marL="457200" indent="-457200">
              <a:buFont typeface="Arial" panose="020B0604020202020204" pitchFamily="34" charset="0"/>
              <a:buChar char="•"/>
            </a:pPr>
            <a:r>
              <a:rPr lang="en-US" sz="2600" b="1" i="0" dirty="0">
                <a:solidFill>
                  <a:schemeClr val="tx1"/>
                </a:solidFill>
              </a:rPr>
              <a:t>Residential and ag property are “coupled” and limited to the lesser growth if less than the cap.</a:t>
            </a:r>
          </a:p>
        </p:txBody>
      </p:sp>
    </p:spTree>
    <p:extLst>
      <p:ext uri="{BB962C8B-B14F-4D97-AF65-F5344CB8AC3E}">
        <p14:creationId xmlns:p14="http://schemas.microsoft.com/office/powerpoint/2010/main" val="2193176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52800" y="76200"/>
            <a:ext cx="5486400" cy="609600"/>
          </a:xfrm>
        </p:spPr>
        <p:txBody>
          <a:bodyPr/>
          <a:lstStyle/>
          <a:p>
            <a:pPr algn="ctr"/>
            <a:r>
              <a:rPr lang="en-US" sz="3600" dirty="0">
                <a:latin typeface="Times New Roman" panose="02020603050405020304" pitchFamily="18" charset="0"/>
                <a:cs typeface="Times New Roman" panose="02020603050405020304" pitchFamily="18" charset="0"/>
              </a:rPr>
              <a:t>rollback</a:t>
            </a:r>
          </a:p>
        </p:txBody>
      </p:sp>
      <p:sp>
        <p:nvSpPr>
          <p:cNvPr id="5" name="Text Placeholder 4"/>
          <p:cNvSpPr>
            <a:spLocks noGrp="1"/>
          </p:cNvSpPr>
          <p:nvPr>
            <p:ph type="body" idx="1"/>
          </p:nvPr>
        </p:nvSpPr>
        <p:spPr>
          <a:xfrm>
            <a:off x="1981200" y="685800"/>
            <a:ext cx="8229600" cy="6019800"/>
          </a:xfrm>
        </p:spPr>
        <p:txBody>
          <a:bodyPr>
            <a:noAutofit/>
          </a:bodyPr>
          <a:lstStyle/>
          <a:p>
            <a:pPr marL="457200" indent="-457200">
              <a:buFont typeface="Arial" panose="020B0604020202020204" pitchFamily="34" charset="0"/>
              <a:buChar char="•"/>
            </a:pPr>
            <a:r>
              <a:rPr lang="en-US" sz="2600" b="1" i="0" dirty="0">
                <a:solidFill>
                  <a:schemeClr val="tx1"/>
                </a:solidFill>
              </a:rPr>
              <a:t>If the statewide increase in a class of property exceeds the growth limitation, the value is “rolled back” to equal the limitation amount.</a:t>
            </a:r>
          </a:p>
          <a:p>
            <a:pPr marL="457200" indent="-457200">
              <a:buFont typeface="Arial" panose="020B0604020202020204" pitchFamily="34" charset="0"/>
              <a:buChar char="•"/>
            </a:pPr>
            <a:r>
              <a:rPr lang="en-US" sz="2600" b="1" i="0" dirty="0">
                <a:solidFill>
                  <a:schemeClr val="tx1"/>
                </a:solidFill>
              </a:rPr>
              <a:t>While the growth limitation is on the entire class, the rollback is applied to each individual property.</a:t>
            </a:r>
          </a:p>
          <a:p>
            <a:endParaRPr lang="en-US" sz="2600" b="1" i="0" dirty="0">
              <a:solidFill>
                <a:schemeClr val="tx1"/>
              </a:solidFill>
            </a:endParaRPr>
          </a:p>
          <a:p>
            <a:r>
              <a:rPr lang="en-US" sz="2600" b="1" i="0" u="sng" dirty="0">
                <a:solidFill>
                  <a:schemeClr val="tx1"/>
                </a:solidFill>
              </a:rPr>
              <a:t>Example (not accounting for new construction)</a:t>
            </a:r>
            <a:r>
              <a:rPr lang="en-US" sz="2600" b="1" i="0" dirty="0">
                <a:solidFill>
                  <a:schemeClr val="tx1"/>
                </a:solidFill>
              </a:rPr>
              <a:t>:</a:t>
            </a:r>
          </a:p>
          <a:p>
            <a:r>
              <a:rPr lang="en-US" sz="2600" b="1" i="0" dirty="0">
                <a:solidFill>
                  <a:schemeClr val="tx1"/>
                </a:solidFill>
              </a:rPr>
              <a:t>$100B taxable value last year + 3% growth = $103B</a:t>
            </a:r>
          </a:p>
          <a:p>
            <a:r>
              <a:rPr lang="en-US" sz="2600" b="1" i="0" dirty="0">
                <a:solidFill>
                  <a:schemeClr val="tx1"/>
                </a:solidFill>
              </a:rPr>
              <a:t>$108B actual assessed value (8% growth)</a:t>
            </a:r>
          </a:p>
          <a:p>
            <a:r>
              <a:rPr lang="en-US" sz="2600" b="1" i="0" dirty="0">
                <a:solidFill>
                  <a:schemeClr val="tx1"/>
                </a:solidFill>
              </a:rPr>
              <a:t>$103B / $108B = 95.37% rollback</a:t>
            </a:r>
          </a:p>
          <a:p>
            <a:r>
              <a:rPr lang="en-US" sz="2600" b="1" i="0" dirty="0">
                <a:solidFill>
                  <a:schemeClr val="tx1"/>
                </a:solidFill>
              </a:rPr>
              <a:t>Taxable value of $100,000 house would be $95,370</a:t>
            </a:r>
          </a:p>
          <a:p>
            <a:r>
              <a:rPr lang="en-US" sz="2600" b="1" i="0" dirty="0">
                <a:solidFill>
                  <a:schemeClr val="tx1"/>
                </a:solidFill>
              </a:rPr>
              <a:t>*As assessed value climbs and taxable value is limited, the rollback percentage continues to go down.</a:t>
            </a:r>
          </a:p>
        </p:txBody>
      </p:sp>
    </p:spTree>
    <p:extLst>
      <p:ext uri="{BB962C8B-B14F-4D97-AF65-F5344CB8AC3E}">
        <p14:creationId xmlns:p14="http://schemas.microsoft.com/office/powerpoint/2010/main" val="1310230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52800" y="76200"/>
            <a:ext cx="5486400" cy="609600"/>
          </a:xfrm>
        </p:spPr>
        <p:txBody>
          <a:bodyPr/>
          <a:lstStyle/>
          <a:p>
            <a:pPr algn="ctr"/>
            <a:r>
              <a:rPr lang="en-US" sz="3600" dirty="0">
                <a:latin typeface="Times New Roman" panose="02020603050405020304" pitchFamily="18" charset="0"/>
                <a:cs typeface="Times New Roman" panose="02020603050405020304" pitchFamily="18" charset="0"/>
              </a:rPr>
              <a:t>rollback</a:t>
            </a:r>
          </a:p>
        </p:txBody>
      </p:sp>
      <p:sp>
        <p:nvSpPr>
          <p:cNvPr id="5" name="Text Placeholder 4"/>
          <p:cNvSpPr>
            <a:spLocks noGrp="1"/>
          </p:cNvSpPr>
          <p:nvPr>
            <p:ph type="body" idx="1"/>
          </p:nvPr>
        </p:nvSpPr>
        <p:spPr>
          <a:xfrm>
            <a:off x="1905000" y="685800"/>
            <a:ext cx="8458200" cy="6019800"/>
          </a:xfrm>
        </p:spPr>
        <p:txBody>
          <a:bodyPr>
            <a:noAutofit/>
          </a:bodyPr>
          <a:lstStyle/>
          <a:p>
            <a:r>
              <a:rPr lang="en-US" sz="2800" b="1" i="0" dirty="0"/>
              <a:t>			</a:t>
            </a:r>
            <a:r>
              <a:rPr lang="en-US" sz="2800" b="1" i="0" u="sng" dirty="0">
                <a:solidFill>
                  <a:schemeClr val="tx1"/>
                </a:solidFill>
              </a:rPr>
              <a:t>FY25</a:t>
            </a:r>
            <a:r>
              <a:rPr lang="en-US" sz="2800" b="1" i="0" dirty="0">
                <a:solidFill>
                  <a:schemeClr val="tx1"/>
                </a:solidFill>
              </a:rPr>
              <a:t>		</a:t>
            </a:r>
            <a:r>
              <a:rPr lang="en-US" sz="2800" b="1" i="0" u="sng" dirty="0">
                <a:solidFill>
                  <a:schemeClr val="tx1"/>
                </a:solidFill>
              </a:rPr>
              <a:t>FY26</a:t>
            </a:r>
            <a:r>
              <a:rPr lang="en-US" sz="2800" b="1" i="0" dirty="0">
                <a:solidFill>
                  <a:schemeClr val="tx1"/>
                </a:solidFill>
              </a:rPr>
              <a:t>		</a:t>
            </a:r>
            <a:r>
              <a:rPr lang="en-US" sz="2800" b="1" i="0" u="sng" dirty="0">
                <a:solidFill>
                  <a:schemeClr val="tx1"/>
                </a:solidFill>
              </a:rPr>
              <a:t>FY27</a:t>
            </a:r>
          </a:p>
          <a:p>
            <a:r>
              <a:rPr lang="en-US" sz="2800" b="1" i="0" dirty="0">
                <a:solidFill>
                  <a:schemeClr val="tx1"/>
                </a:solidFill>
              </a:rPr>
              <a:t>Agricultural 	71.84%	73.86%	59.44%</a:t>
            </a:r>
          </a:p>
          <a:p>
            <a:r>
              <a:rPr lang="en-US" sz="2800" b="1" i="0" dirty="0">
                <a:solidFill>
                  <a:schemeClr val="tx1"/>
                </a:solidFill>
              </a:rPr>
              <a:t>Commercial 	90%		90%		90%</a:t>
            </a:r>
          </a:p>
          <a:p>
            <a:r>
              <a:rPr lang="en-US" sz="2800" b="1" i="0" dirty="0">
                <a:solidFill>
                  <a:schemeClr val="tx1"/>
                </a:solidFill>
              </a:rPr>
              <a:t>Industrial 		90%		90%		90%</a:t>
            </a:r>
          </a:p>
          <a:p>
            <a:r>
              <a:rPr lang="en-US" sz="2800" b="1" i="0" dirty="0">
                <a:solidFill>
                  <a:schemeClr val="tx1"/>
                </a:solidFill>
              </a:rPr>
              <a:t>Residential 		46.34%	47.43%	44.53%</a:t>
            </a:r>
          </a:p>
          <a:p>
            <a:endParaRPr lang="en-US" sz="1200" b="1" i="0" dirty="0">
              <a:solidFill>
                <a:schemeClr val="tx1"/>
              </a:solidFill>
            </a:endParaRPr>
          </a:p>
          <a:p>
            <a:pPr marL="457200" indent="-457200">
              <a:buFont typeface="Arial" panose="020B0604020202020204" pitchFamily="34" charset="0"/>
              <a:buChar char="•"/>
            </a:pPr>
            <a:r>
              <a:rPr lang="en-US" sz="2800" b="1" i="0" dirty="0">
                <a:solidFill>
                  <a:schemeClr val="tx1"/>
                </a:solidFill>
              </a:rPr>
              <a:t>SF295 adjusted the Commercial and Industrial rollbacks to 95% in FY2015 and 90% thereafter.</a:t>
            </a:r>
          </a:p>
          <a:p>
            <a:pPr marL="457200" indent="-457200">
              <a:buFont typeface="Arial" panose="020B0604020202020204" pitchFamily="34" charset="0"/>
              <a:buChar char="•"/>
            </a:pPr>
            <a:r>
              <a:rPr lang="en-US" sz="2800" b="1" i="0" dirty="0">
                <a:solidFill>
                  <a:schemeClr val="tx1"/>
                </a:solidFill>
              </a:rPr>
              <a:t>The Commercial rollback applied to Multi-Res until FY17 when it became its own class. It continued to decrease 3.75% per year until FY24 when it became coupled with Residential. </a:t>
            </a:r>
            <a:r>
              <a:rPr lang="en-US" sz="2800" b="1" i="0" dirty="0">
                <a:solidFill>
                  <a:schemeClr val="tx2"/>
                </a:solidFill>
              </a:rPr>
              <a:t>*Multi-residential will be +6% of Residential (SF 2472)</a:t>
            </a:r>
          </a:p>
          <a:p>
            <a:endParaRPr lang="en-US" sz="2800" b="1" i="0" dirty="0"/>
          </a:p>
        </p:txBody>
      </p:sp>
    </p:spTree>
    <p:extLst>
      <p:ext uri="{BB962C8B-B14F-4D97-AF65-F5344CB8AC3E}">
        <p14:creationId xmlns:p14="http://schemas.microsoft.com/office/powerpoint/2010/main" val="2465978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r>
              <a:rPr lang="en-US" sz="2600" b="1" i="0" u="sng" dirty="0">
                <a:solidFill>
                  <a:schemeClr val="tx1"/>
                </a:solidFill>
              </a:rPr>
              <a:t>General Fund</a:t>
            </a:r>
          </a:p>
          <a:p>
            <a:r>
              <a:rPr lang="en-US" sz="2600" b="1" i="0" dirty="0">
                <a:solidFill>
                  <a:schemeClr val="tx1"/>
                </a:solidFill>
              </a:rPr>
              <a:t>Taxes for the General Fund are levied against all taxable valuation in the county for general county services.</a:t>
            </a:r>
          </a:p>
          <a:p>
            <a:endParaRPr lang="en-US" sz="1200" b="1" i="0" dirty="0">
              <a:solidFill>
                <a:schemeClr val="tx1"/>
              </a:solidFill>
            </a:endParaRPr>
          </a:p>
          <a:p>
            <a:r>
              <a:rPr lang="en-US" sz="2600" b="1" i="0" u="sng" dirty="0">
                <a:solidFill>
                  <a:schemeClr val="tx1"/>
                </a:solidFill>
              </a:rPr>
              <a:t>General Basic Fund</a:t>
            </a:r>
          </a:p>
          <a:p>
            <a:pPr marL="457200" indent="-457200">
              <a:buFont typeface="Arial" panose="020B0604020202020204" pitchFamily="34" charset="0"/>
              <a:buChar char="•"/>
            </a:pPr>
            <a:r>
              <a:rPr lang="en-US" sz="2600" b="1" i="0" dirty="0">
                <a:solidFill>
                  <a:schemeClr val="tx1"/>
                </a:solidFill>
              </a:rPr>
              <a:t>Levy rate limited to $3.50* per $1,000 of taxable value.</a:t>
            </a:r>
          </a:p>
          <a:p>
            <a:r>
              <a:rPr lang="en-US" sz="2600" b="1" i="0" dirty="0">
                <a:solidFill>
                  <a:schemeClr val="tx1"/>
                </a:solidFill>
              </a:rPr>
              <a:t>	* legislative changes made in 2023 and 2024 put in 	place revenue growth limitations by calculating a 	new maximum levy based on taxable valuation 	growth. More on that later.</a:t>
            </a:r>
          </a:p>
        </p:txBody>
      </p:sp>
    </p:spTree>
    <p:extLst>
      <p:ext uri="{BB962C8B-B14F-4D97-AF65-F5344CB8AC3E}">
        <p14:creationId xmlns:p14="http://schemas.microsoft.com/office/powerpoint/2010/main" val="1965873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r>
              <a:rPr lang="en-US" sz="2600" b="1" i="0" u="sng" dirty="0">
                <a:solidFill>
                  <a:schemeClr val="tx1"/>
                </a:solidFill>
              </a:rPr>
              <a:t>General Supplemental Fund</a:t>
            </a:r>
          </a:p>
          <a:p>
            <a:endParaRPr lang="en-US" sz="2600" b="1" i="0" u="sng" dirty="0">
              <a:solidFill>
                <a:schemeClr val="tx1"/>
              </a:solidFill>
            </a:endParaRPr>
          </a:p>
          <a:p>
            <a:pPr marL="457200" indent="-457200">
              <a:buFont typeface="Arial" panose="020B0604020202020204" pitchFamily="34" charset="0"/>
              <a:buChar char="•"/>
            </a:pPr>
            <a:r>
              <a:rPr lang="en-US" sz="2600" b="1" i="0" dirty="0">
                <a:solidFill>
                  <a:schemeClr val="tx1"/>
                </a:solidFill>
              </a:rPr>
              <a:t>Levy rate not limited to a dollar amount.</a:t>
            </a:r>
          </a:p>
          <a:p>
            <a:pPr marL="457200" indent="-457200">
              <a:buFont typeface="Arial" panose="020B0604020202020204" pitchFamily="34" charset="0"/>
              <a:buChar char="•"/>
            </a:pPr>
            <a:r>
              <a:rPr lang="en-US" sz="2600" b="1" i="0" dirty="0">
                <a:solidFill>
                  <a:schemeClr val="tx1"/>
                </a:solidFill>
              </a:rPr>
              <a:t>Can only be used if General Basic is levied at maximum level.</a:t>
            </a:r>
          </a:p>
          <a:p>
            <a:pPr marL="457200" indent="-457200">
              <a:buFont typeface="Arial" panose="020B0604020202020204" pitchFamily="34" charset="0"/>
              <a:buChar char="•"/>
            </a:pPr>
            <a:r>
              <a:rPr lang="en-US" sz="2600" b="1" i="0" dirty="0">
                <a:solidFill>
                  <a:schemeClr val="tx1"/>
                </a:solidFill>
              </a:rPr>
              <a:t>Can only be used for purposes outlined in Iowa Code such as substance abuse costs, certain juvenile care services, elections and voter registration, salaries and certain benefits for general county services, insurance necessary for county operations, and maintenance and operation of the courts.</a:t>
            </a:r>
          </a:p>
          <a:p>
            <a:pPr marL="457200" indent="-457200">
              <a:buFont typeface="Arial" panose="020B0604020202020204" pitchFamily="34" charset="0"/>
              <a:buChar char="•"/>
            </a:pPr>
            <a:endParaRPr lang="en-US" sz="2600" b="1" i="0" dirty="0">
              <a:solidFill>
                <a:schemeClr val="tx1"/>
              </a:solidFill>
            </a:endParaRPr>
          </a:p>
        </p:txBody>
      </p:sp>
    </p:spTree>
    <p:extLst>
      <p:ext uri="{BB962C8B-B14F-4D97-AF65-F5344CB8AC3E}">
        <p14:creationId xmlns:p14="http://schemas.microsoft.com/office/powerpoint/2010/main" val="2492811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r>
              <a:rPr lang="en-US" sz="2600" b="1" i="0" u="sng" dirty="0">
                <a:solidFill>
                  <a:schemeClr val="tx1"/>
                </a:solidFill>
              </a:rPr>
              <a:t>Rural Fund</a:t>
            </a:r>
          </a:p>
          <a:p>
            <a:r>
              <a:rPr lang="en-US" sz="2600" b="1" i="0" dirty="0">
                <a:solidFill>
                  <a:schemeClr val="tx1"/>
                </a:solidFill>
              </a:rPr>
              <a:t>Taxes for the Rural Fund are levied against taxable valuation in the unincorporated area of the county for services primarily intended to benefit rural residents.</a:t>
            </a:r>
          </a:p>
          <a:p>
            <a:endParaRPr lang="en-US" sz="1200" b="1" i="0" dirty="0">
              <a:solidFill>
                <a:schemeClr val="tx1"/>
              </a:solidFill>
            </a:endParaRPr>
          </a:p>
          <a:p>
            <a:r>
              <a:rPr lang="en-US" sz="2600" b="1" i="0" u="sng" dirty="0">
                <a:solidFill>
                  <a:schemeClr val="tx1"/>
                </a:solidFill>
              </a:rPr>
              <a:t>Rural Basic Fund</a:t>
            </a:r>
          </a:p>
          <a:p>
            <a:pPr marL="457200" indent="-457200">
              <a:buFont typeface="Arial" panose="020B0604020202020204" pitchFamily="34" charset="0"/>
              <a:buChar char="•"/>
            </a:pPr>
            <a:r>
              <a:rPr lang="en-US" sz="2600" b="1" i="0" dirty="0">
                <a:solidFill>
                  <a:schemeClr val="tx1"/>
                </a:solidFill>
              </a:rPr>
              <a:t>Levy rate limited to $3.95* per $1,000 of taxable value.</a:t>
            </a:r>
          </a:p>
          <a:p>
            <a:pPr lvl="1"/>
            <a:r>
              <a:rPr lang="en-US" sz="2600" b="1" i="0" dirty="0">
                <a:solidFill>
                  <a:schemeClr val="tx1"/>
                </a:solidFill>
              </a:rPr>
              <a:t>	* legislative changes made in 2023 and 2024 put in 	place revenue growth limitations by calculating a 	new maximum levy based on taxable valuation 	growth. More on that later.</a:t>
            </a:r>
          </a:p>
          <a:p>
            <a:endParaRPr lang="en-US" sz="2600" b="1" i="0" dirty="0">
              <a:solidFill>
                <a:schemeClr val="tx1"/>
              </a:solidFill>
            </a:endParaRPr>
          </a:p>
        </p:txBody>
      </p:sp>
    </p:spTree>
    <p:extLst>
      <p:ext uri="{BB962C8B-B14F-4D97-AF65-F5344CB8AC3E}">
        <p14:creationId xmlns:p14="http://schemas.microsoft.com/office/powerpoint/2010/main" val="3229197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endParaRPr lang="en-US" sz="2600" b="1" i="0" u="sng" dirty="0"/>
          </a:p>
          <a:p>
            <a:r>
              <a:rPr lang="en-US" sz="2600" b="1" i="0" u="sng" dirty="0">
                <a:solidFill>
                  <a:schemeClr val="tx1"/>
                </a:solidFill>
              </a:rPr>
              <a:t>Rural Supplemental Fund</a:t>
            </a:r>
          </a:p>
          <a:p>
            <a:endParaRPr lang="en-US" sz="2600" b="1" i="0" u="sng" dirty="0">
              <a:solidFill>
                <a:schemeClr val="tx1"/>
              </a:solidFill>
            </a:endParaRPr>
          </a:p>
          <a:p>
            <a:pPr marL="457200" indent="-457200">
              <a:buFont typeface="Arial" panose="020B0604020202020204" pitchFamily="34" charset="0"/>
              <a:buChar char="•"/>
            </a:pPr>
            <a:r>
              <a:rPr lang="en-US" sz="2600" b="1" i="0" dirty="0">
                <a:solidFill>
                  <a:schemeClr val="tx1"/>
                </a:solidFill>
              </a:rPr>
              <a:t>Levy rate not limited to a dollar amount.</a:t>
            </a:r>
          </a:p>
          <a:p>
            <a:pPr marL="457200" indent="-457200">
              <a:buFont typeface="Arial" panose="020B0604020202020204" pitchFamily="34" charset="0"/>
              <a:buChar char="•"/>
            </a:pPr>
            <a:r>
              <a:rPr lang="en-US" sz="2600" b="1" i="0" dirty="0">
                <a:solidFill>
                  <a:schemeClr val="tx1"/>
                </a:solidFill>
              </a:rPr>
              <a:t>Can only be used if Rural Basic is levied at maximum level.</a:t>
            </a:r>
          </a:p>
          <a:p>
            <a:pPr marL="457200" indent="-457200">
              <a:buFont typeface="Arial" panose="020B0604020202020204" pitchFamily="34" charset="0"/>
              <a:buChar char="•"/>
            </a:pPr>
            <a:r>
              <a:rPr lang="en-US" sz="2600" b="1" i="0" dirty="0">
                <a:solidFill>
                  <a:schemeClr val="tx1"/>
                </a:solidFill>
              </a:rPr>
              <a:t>Can only be used for salaries and certain benefits for rural county services, and for contributions to an aviation authority as outlined in Iowa Code.</a:t>
            </a:r>
          </a:p>
          <a:p>
            <a:endParaRPr lang="en-US" sz="2600" b="1" i="0" dirty="0">
              <a:solidFill>
                <a:schemeClr val="tx1"/>
              </a:solidFill>
            </a:endParaRPr>
          </a:p>
        </p:txBody>
      </p:sp>
    </p:spTree>
    <p:extLst>
      <p:ext uri="{BB962C8B-B14F-4D97-AF65-F5344CB8AC3E}">
        <p14:creationId xmlns:p14="http://schemas.microsoft.com/office/powerpoint/2010/main" val="3642018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r>
              <a:rPr lang="en-US" sz="2600" b="1" i="0" u="sng" dirty="0">
                <a:solidFill>
                  <a:schemeClr val="tx1"/>
                </a:solidFill>
              </a:rPr>
              <a:t>Debt Service Fund</a:t>
            </a:r>
          </a:p>
          <a:p>
            <a:endParaRPr lang="en-US" sz="2600" b="1" i="0" u="sng" dirty="0">
              <a:solidFill>
                <a:schemeClr val="tx1"/>
              </a:solidFill>
            </a:endParaRPr>
          </a:p>
          <a:p>
            <a:pPr marL="457200" indent="-457200">
              <a:buFont typeface="Arial" panose="020B0604020202020204" pitchFamily="34" charset="0"/>
              <a:buChar char="•"/>
            </a:pPr>
            <a:r>
              <a:rPr lang="en-US" sz="2600" b="1" i="0" dirty="0">
                <a:solidFill>
                  <a:schemeClr val="tx1"/>
                </a:solidFill>
              </a:rPr>
              <a:t>Taxes for the Debt Service Fund are levied against all taxable valuation (including valuation divided in TIF districts) in the county for the purpose of satisfying general obligation debt.</a:t>
            </a:r>
          </a:p>
          <a:p>
            <a:pPr marL="457200" indent="-457200">
              <a:buFont typeface="Arial" panose="020B0604020202020204" pitchFamily="34" charset="0"/>
              <a:buChar char="•"/>
            </a:pPr>
            <a:endParaRPr lang="en-US" sz="2600" b="1" i="0" dirty="0">
              <a:solidFill>
                <a:schemeClr val="tx1"/>
              </a:solidFill>
            </a:endParaRPr>
          </a:p>
          <a:p>
            <a:pPr marL="457200" indent="-457200">
              <a:buFont typeface="Arial" panose="020B0604020202020204" pitchFamily="34" charset="0"/>
              <a:buChar char="•"/>
            </a:pPr>
            <a:r>
              <a:rPr lang="en-US" sz="2600" b="1" i="0" dirty="0">
                <a:solidFill>
                  <a:schemeClr val="tx1"/>
                </a:solidFill>
              </a:rPr>
              <a:t>Levy rate not limited to a dollar amount, but the Iowa Constitution limits a county’s debt to 5% of its assessed valuation.</a:t>
            </a:r>
          </a:p>
          <a:p>
            <a:pPr marL="457200" indent="-457200">
              <a:buFont typeface="Arial" panose="020B0604020202020204" pitchFamily="34" charset="0"/>
              <a:buChar char="•"/>
            </a:pPr>
            <a:endParaRPr lang="en-US" sz="1200" b="1" i="0" dirty="0">
              <a:solidFill>
                <a:schemeClr val="tx1"/>
              </a:solidFill>
            </a:endParaRPr>
          </a:p>
        </p:txBody>
      </p:sp>
    </p:spTree>
    <p:extLst>
      <p:ext uri="{BB962C8B-B14F-4D97-AF65-F5344CB8AC3E}">
        <p14:creationId xmlns:p14="http://schemas.microsoft.com/office/powerpoint/2010/main" val="618503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600" y="76200"/>
            <a:ext cx="6400800" cy="609600"/>
          </a:xfrm>
        </p:spPr>
        <p:txBody>
          <a:bodyPr/>
          <a:lstStyle/>
          <a:p>
            <a:pPr algn="ctr"/>
            <a:r>
              <a:rPr lang="en-US" sz="3600" dirty="0">
                <a:latin typeface="Times New Roman" panose="02020603050405020304" pitchFamily="18" charset="0"/>
                <a:cs typeface="Times New Roman" panose="02020603050405020304" pitchFamily="18" charset="0"/>
              </a:rPr>
              <a:t>Property tax Levies</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81200" y="685800"/>
            <a:ext cx="8229600" cy="6019800"/>
          </a:xfrm>
        </p:spPr>
        <p:txBody>
          <a:bodyPr>
            <a:noAutofit/>
          </a:bodyPr>
          <a:lstStyle/>
          <a:p>
            <a:r>
              <a:rPr lang="en-US" sz="2600" b="1" i="0" u="sng" dirty="0">
                <a:solidFill>
                  <a:schemeClr val="tx1"/>
                </a:solidFill>
              </a:rPr>
              <a:t>Countywide Levies (all property pays)</a:t>
            </a:r>
          </a:p>
          <a:p>
            <a:pPr marL="457200" indent="-457200">
              <a:buFont typeface="Arial" panose="020B0604020202020204" pitchFamily="34" charset="0"/>
              <a:buChar char="•"/>
            </a:pPr>
            <a:r>
              <a:rPr lang="en-US" sz="2600" b="1" i="0" dirty="0">
                <a:solidFill>
                  <a:schemeClr val="tx1"/>
                </a:solidFill>
              </a:rPr>
              <a:t>General Basic</a:t>
            </a:r>
          </a:p>
          <a:p>
            <a:pPr marL="457200" indent="-457200">
              <a:buFont typeface="Arial" panose="020B0604020202020204" pitchFamily="34" charset="0"/>
              <a:buChar char="•"/>
            </a:pPr>
            <a:r>
              <a:rPr lang="en-US" sz="2600" b="1" i="0" dirty="0">
                <a:solidFill>
                  <a:schemeClr val="tx1"/>
                </a:solidFill>
              </a:rPr>
              <a:t>General Supplemental </a:t>
            </a:r>
          </a:p>
          <a:p>
            <a:pPr marL="457200" indent="-457200">
              <a:buFont typeface="Arial" panose="020B0604020202020204" pitchFamily="34" charset="0"/>
              <a:buChar char="•"/>
            </a:pPr>
            <a:r>
              <a:rPr lang="en-US" sz="2600" b="1" i="0" dirty="0">
                <a:solidFill>
                  <a:schemeClr val="tx1"/>
                </a:solidFill>
              </a:rPr>
              <a:t>Debt Service</a:t>
            </a:r>
          </a:p>
          <a:p>
            <a:pPr marL="457200" indent="-457200">
              <a:buFont typeface="Arial" panose="020B0604020202020204" pitchFamily="34" charset="0"/>
              <a:buChar char="•"/>
            </a:pPr>
            <a:r>
              <a:rPr lang="en-US" sz="2600" b="1" i="0" dirty="0">
                <a:solidFill>
                  <a:schemeClr val="tx1"/>
                </a:solidFill>
              </a:rPr>
              <a:t>Emergency Medical Services</a:t>
            </a:r>
          </a:p>
          <a:p>
            <a:pPr marL="457200" indent="-457200">
              <a:buFont typeface="Arial" panose="020B0604020202020204" pitchFamily="34" charset="0"/>
              <a:buChar char="•"/>
            </a:pPr>
            <a:r>
              <a:rPr lang="en-US" sz="2600" b="1" i="0" dirty="0">
                <a:solidFill>
                  <a:schemeClr val="tx1"/>
                </a:solidFill>
              </a:rPr>
              <a:t>Pioneer Cemetery</a:t>
            </a:r>
          </a:p>
          <a:p>
            <a:endParaRPr lang="en-US" sz="2600" b="1" i="0" dirty="0">
              <a:solidFill>
                <a:schemeClr val="tx1"/>
              </a:solidFill>
            </a:endParaRPr>
          </a:p>
          <a:p>
            <a:r>
              <a:rPr lang="en-US" sz="2600" b="1" i="0" u="sng" dirty="0">
                <a:solidFill>
                  <a:schemeClr val="tx1"/>
                </a:solidFill>
              </a:rPr>
              <a:t>Rural Services Levies (only unincorporated area pays)</a:t>
            </a:r>
          </a:p>
          <a:p>
            <a:pPr marL="457200" indent="-457200">
              <a:buFont typeface="Arial" panose="020B0604020202020204" pitchFamily="34" charset="0"/>
              <a:buChar char="•"/>
            </a:pPr>
            <a:r>
              <a:rPr lang="en-US" sz="2600" b="1" i="0" dirty="0">
                <a:solidFill>
                  <a:schemeClr val="tx1"/>
                </a:solidFill>
              </a:rPr>
              <a:t>Rural Basic</a:t>
            </a:r>
          </a:p>
          <a:p>
            <a:pPr marL="457200" indent="-457200">
              <a:buFont typeface="Arial" panose="020B0604020202020204" pitchFamily="34" charset="0"/>
              <a:buChar char="•"/>
            </a:pPr>
            <a:r>
              <a:rPr lang="en-US" sz="2600" b="1" i="0" dirty="0">
                <a:solidFill>
                  <a:schemeClr val="tx1"/>
                </a:solidFill>
              </a:rPr>
              <a:t>Rural Supplemental </a:t>
            </a:r>
          </a:p>
          <a:p>
            <a:pPr marL="457200" indent="-457200">
              <a:buFont typeface="Arial" panose="020B0604020202020204" pitchFamily="34" charset="0"/>
              <a:buChar char="•"/>
            </a:pPr>
            <a:r>
              <a:rPr lang="en-US" sz="2600" b="1" i="0" dirty="0">
                <a:solidFill>
                  <a:schemeClr val="tx1"/>
                </a:solidFill>
              </a:rPr>
              <a:t>Unified Law Enforcement</a:t>
            </a:r>
          </a:p>
          <a:p>
            <a:pPr marL="457200" indent="-457200">
              <a:buFont typeface="Arial" panose="020B0604020202020204" pitchFamily="34" charset="0"/>
              <a:buChar char="•"/>
            </a:pPr>
            <a:endParaRPr lang="en-US" sz="2600" b="1" i="0" dirty="0"/>
          </a:p>
        </p:txBody>
      </p:sp>
    </p:spTree>
    <p:extLst>
      <p:ext uri="{BB962C8B-B14F-4D97-AF65-F5344CB8AC3E}">
        <p14:creationId xmlns:p14="http://schemas.microsoft.com/office/powerpoint/2010/main" val="3427873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52800" y="76200"/>
            <a:ext cx="5486400" cy="609600"/>
          </a:xfrm>
        </p:spPr>
        <p:txBody>
          <a:bodyPr/>
          <a:lstStyle/>
          <a:p>
            <a:pPr algn="ctr"/>
            <a:r>
              <a:rPr lang="en-US" sz="3600" dirty="0">
                <a:latin typeface="Times New Roman" panose="02020603050405020304" pitchFamily="18" charset="0"/>
                <a:cs typeface="Times New Roman" panose="02020603050405020304" pitchFamily="18" charset="0"/>
              </a:rPr>
              <a:t>Timeline snapshot</a:t>
            </a:r>
          </a:p>
        </p:txBody>
      </p:sp>
      <p:sp>
        <p:nvSpPr>
          <p:cNvPr id="5" name="Text Placeholder 4"/>
          <p:cNvSpPr>
            <a:spLocks noGrp="1"/>
          </p:cNvSpPr>
          <p:nvPr>
            <p:ph type="body" idx="1"/>
          </p:nvPr>
        </p:nvSpPr>
        <p:spPr>
          <a:xfrm>
            <a:off x="1905000" y="685800"/>
            <a:ext cx="8382000" cy="6019800"/>
          </a:xfrm>
        </p:spPr>
        <p:txBody>
          <a:bodyPr>
            <a:noAutofit/>
          </a:bodyPr>
          <a:lstStyle/>
          <a:p>
            <a:pPr>
              <a:lnSpc>
                <a:spcPct val="150000"/>
              </a:lnSpc>
            </a:pPr>
            <a:r>
              <a:rPr lang="en-US" sz="2600" b="1" i="0" u="sng" dirty="0">
                <a:solidFill>
                  <a:schemeClr val="tx1"/>
                </a:solidFill>
              </a:rPr>
              <a:t>January 1, 2025</a:t>
            </a:r>
            <a:r>
              <a:rPr lang="en-US" sz="2600" b="1" i="0" dirty="0">
                <a:solidFill>
                  <a:schemeClr val="tx1"/>
                </a:solidFill>
              </a:rPr>
              <a:t> – Assessment date</a:t>
            </a:r>
          </a:p>
          <a:p>
            <a:pPr>
              <a:lnSpc>
                <a:spcPct val="150000"/>
              </a:lnSpc>
            </a:pPr>
            <a:r>
              <a:rPr lang="en-US" sz="2600" b="1" i="0" u="sng" dirty="0">
                <a:solidFill>
                  <a:schemeClr val="tx1"/>
                </a:solidFill>
              </a:rPr>
              <a:t>April 1, 2025</a:t>
            </a:r>
            <a:r>
              <a:rPr lang="en-US" sz="2600" b="1" i="0" dirty="0">
                <a:solidFill>
                  <a:schemeClr val="tx1"/>
                </a:solidFill>
              </a:rPr>
              <a:t> – Assessments complete, taxpayers notified</a:t>
            </a:r>
          </a:p>
          <a:p>
            <a:pPr>
              <a:lnSpc>
                <a:spcPct val="150000"/>
              </a:lnSpc>
            </a:pPr>
            <a:r>
              <a:rPr lang="en-US" sz="2600" b="1" i="0" u="sng" dirty="0">
                <a:solidFill>
                  <a:schemeClr val="tx1"/>
                </a:solidFill>
              </a:rPr>
              <a:t>April 2 - 30, 2025</a:t>
            </a:r>
            <a:r>
              <a:rPr lang="en-US" sz="2600" b="1" i="0" dirty="0">
                <a:solidFill>
                  <a:schemeClr val="tx1"/>
                </a:solidFill>
              </a:rPr>
              <a:t> – Taxpayers may protest assessment</a:t>
            </a:r>
          </a:p>
          <a:p>
            <a:pPr>
              <a:lnSpc>
                <a:spcPct val="150000"/>
              </a:lnSpc>
            </a:pPr>
            <a:r>
              <a:rPr lang="en-US" sz="2600" b="1" i="0" u="sng" dirty="0">
                <a:solidFill>
                  <a:schemeClr val="tx1"/>
                </a:solidFill>
              </a:rPr>
              <a:t>May 1* - 31, 2025</a:t>
            </a:r>
            <a:r>
              <a:rPr lang="en-US" sz="2600" b="1" i="0" dirty="0">
                <a:solidFill>
                  <a:schemeClr val="tx1"/>
                </a:solidFill>
              </a:rPr>
              <a:t> – Board of Review meets</a:t>
            </a:r>
          </a:p>
          <a:p>
            <a:pPr>
              <a:lnSpc>
                <a:spcPct val="150000"/>
              </a:lnSpc>
            </a:pPr>
            <a:r>
              <a:rPr lang="en-US" sz="2600" b="1" i="0" u="sng" dirty="0">
                <a:solidFill>
                  <a:schemeClr val="tx1"/>
                </a:solidFill>
              </a:rPr>
              <a:t>July 1, 2025</a:t>
            </a:r>
            <a:r>
              <a:rPr lang="en-US" sz="2600" b="1" i="0" dirty="0">
                <a:solidFill>
                  <a:schemeClr val="tx1"/>
                </a:solidFill>
              </a:rPr>
              <a:t> – Assessment abstracts submitted to IDR</a:t>
            </a:r>
          </a:p>
          <a:p>
            <a:pPr>
              <a:lnSpc>
                <a:spcPct val="150000"/>
              </a:lnSpc>
            </a:pPr>
            <a:r>
              <a:rPr lang="en-US" sz="2600" b="1" i="0" u="sng" dirty="0">
                <a:solidFill>
                  <a:schemeClr val="tx1"/>
                </a:solidFill>
              </a:rPr>
              <a:t>August 15, 2025</a:t>
            </a:r>
            <a:r>
              <a:rPr lang="en-US" sz="2600" b="1" i="0" dirty="0">
                <a:solidFill>
                  <a:schemeClr val="tx1"/>
                </a:solidFill>
              </a:rPr>
              <a:t> – IDR issues tentative equalization notices</a:t>
            </a:r>
          </a:p>
          <a:p>
            <a:pPr>
              <a:lnSpc>
                <a:spcPct val="150000"/>
              </a:lnSpc>
            </a:pPr>
            <a:r>
              <a:rPr lang="en-US" sz="2600" b="1" i="0" u="sng" dirty="0">
                <a:solidFill>
                  <a:schemeClr val="tx1"/>
                </a:solidFill>
              </a:rPr>
              <a:t>October 1, 2025</a:t>
            </a:r>
            <a:r>
              <a:rPr lang="en-US" sz="2600" b="1" i="0" dirty="0">
                <a:solidFill>
                  <a:schemeClr val="tx1"/>
                </a:solidFill>
              </a:rPr>
              <a:t> – IDR issues final equalization notices</a:t>
            </a:r>
          </a:p>
          <a:p>
            <a:pPr>
              <a:lnSpc>
                <a:spcPct val="150000"/>
              </a:lnSpc>
            </a:pPr>
            <a:r>
              <a:rPr lang="en-US" sz="2600" b="1" i="0" u="sng" dirty="0">
                <a:solidFill>
                  <a:schemeClr val="tx1"/>
                </a:solidFill>
              </a:rPr>
              <a:t>November 1, 2025</a:t>
            </a:r>
            <a:r>
              <a:rPr lang="en-US" sz="2600" b="1" i="0" dirty="0">
                <a:solidFill>
                  <a:schemeClr val="tx1"/>
                </a:solidFill>
              </a:rPr>
              <a:t> – IDR certifies assessment limitation percentages to county auditor</a:t>
            </a:r>
          </a:p>
        </p:txBody>
      </p:sp>
    </p:spTree>
    <p:extLst>
      <p:ext uri="{BB962C8B-B14F-4D97-AF65-F5344CB8AC3E}">
        <p14:creationId xmlns:p14="http://schemas.microsoft.com/office/powerpoint/2010/main" val="2252776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ChangeAspect="1"/>
          </p:cNvGraphicFramePr>
          <p:nvPr/>
        </p:nvGraphicFramePr>
        <p:xfrm>
          <a:off x="4724400" y="1981200"/>
          <a:ext cx="6086856" cy="49520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a:graphicFrameLocks noChangeAspect="1"/>
          </p:cNvGraphicFramePr>
          <p:nvPr/>
        </p:nvGraphicFramePr>
        <p:xfrm>
          <a:off x="1981200" y="2079486"/>
          <a:ext cx="8229600" cy="454991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810000" y="1371600"/>
            <a:ext cx="4572000" cy="70788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2060"/>
                </a:solidFill>
                <a:effectLst/>
                <a:uLnTx/>
                <a:uFillTx/>
                <a:latin typeface="Times New Roman"/>
                <a:ea typeface="+mn-ea"/>
                <a:cs typeface="+mn-cs"/>
              </a:rPr>
              <a:t>Fiscal Year 2026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2060"/>
                </a:solidFill>
                <a:effectLst/>
                <a:uLnTx/>
                <a:uFillTx/>
                <a:latin typeface="Times New Roman"/>
                <a:ea typeface="+mn-ea"/>
                <a:cs typeface="+mn-cs"/>
              </a:rPr>
              <a:t>All Counties – Statewide Average</a:t>
            </a:r>
          </a:p>
        </p:txBody>
      </p:sp>
      <p:sp>
        <p:nvSpPr>
          <p:cNvPr id="6" name="TextBox 5"/>
          <p:cNvSpPr txBox="1"/>
          <p:nvPr/>
        </p:nvSpPr>
        <p:spPr>
          <a:xfrm>
            <a:off x="3228780" y="457201"/>
            <a:ext cx="5877956" cy="76944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Proportions of Revenue</a:t>
            </a:r>
          </a:p>
        </p:txBody>
      </p:sp>
      <p:sp>
        <p:nvSpPr>
          <p:cNvPr id="7" name="TextBox 6"/>
          <p:cNvSpPr txBox="1"/>
          <p:nvPr/>
        </p:nvSpPr>
        <p:spPr>
          <a:xfrm>
            <a:off x="8001000" y="5181601"/>
            <a:ext cx="2438400" cy="132343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imes New Roman"/>
                <a:ea typeface="+mn-ea"/>
                <a:cs typeface="+mn-cs"/>
              </a:rPr>
              <a:t>*Other includes long-term debt proceeds, penalties and interest, use of money, licenses and permits, and fixed asset sales  </a:t>
            </a:r>
          </a:p>
        </p:txBody>
      </p:sp>
    </p:spTree>
    <p:extLst>
      <p:ext uri="{BB962C8B-B14F-4D97-AF65-F5344CB8AC3E}">
        <p14:creationId xmlns:p14="http://schemas.microsoft.com/office/powerpoint/2010/main" val="3886949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76200"/>
            <a:ext cx="8229600" cy="609600"/>
          </a:xfrm>
        </p:spPr>
        <p:txBody>
          <a:bodyPr/>
          <a:lstStyle/>
          <a:p>
            <a:pPr algn="ctr"/>
            <a:r>
              <a:rPr lang="en-US" sz="3600" dirty="0">
                <a:latin typeface="Times New Roman" panose="02020603050405020304" pitchFamily="18" charset="0"/>
                <a:cs typeface="Times New Roman" panose="02020603050405020304" pitchFamily="18" charset="0"/>
              </a:rPr>
              <a:t>Timeline snapshot (</a:t>
            </a:r>
            <a:r>
              <a:rPr lang="en-US" sz="3600" cap="none" dirty="0">
                <a:latin typeface="Times New Roman" panose="02020603050405020304" pitchFamily="18" charset="0"/>
                <a:cs typeface="Times New Roman" panose="02020603050405020304" pitchFamily="18" charset="0"/>
              </a:rPr>
              <a:t>continued)</a:t>
            </a:r>
            <a:endParaRPr lang="en-US" sz="36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a:xfrm>
            <a:off x="1905000" y="685800"/>
            <a:ext cx="8382000" cy="6019800"/>
          </a:xfrm>
        </p:spPr>
        <p:txBody>
          <a:bodyPr>
            <a:noAutofit/>
          </a:bodyPr>
          <a:lstStyle/>
          <a:p>
            <a:pPr>
              <a:lnSpc>
                <a:spcPct val="150000"/>
              </a:lnSpc>
            </a:pPr>
            <a:r>
              <a:rPr lang="en-US" sz="2600" b="1" i="0" u="sng" dirty="0">
                <a:solidFill>
                  <a:schemeClr val="tx1"/>
                </a:solidFill>
              </a:rPr>
              <a:t>December 2025 – April 2026</a:t>
            </a:r>
            <a:r>
              <a:rPr lang="en-US" sz="2600" b="1" i="0" dirty="0">
                <a:solidFill>
                  <a:schemeClr val="tx1"/>
                </a:solidFill>
              </a:rPr>
              <a:t> – Taxing entities set levy rates and adopt budgets based on valuations</a:t>
            </a:r>
          </a:p>
          <a:p>
            <a:pPr>
              <a:lnSpc>
                <a:spcPct val="150000"/>
              </a:lnSpc>
            </a:pPr>
            <a:r>
              <a:rPr lang="en-US" sz="2600" b="1" i="0" u="sng" dirty="0">
                <a:solidFill>
                  <a:schemeClr val="tx1"/>
                </a:solidFill>
              </a:rPr>
              <a:t>July 1, 2026</a:t>
            </a:r>
            <a:r>
              <a:rPr lang="en-US" sz="2600" b="1" i="0" dirty="0">
                <a:solidFill>
                  <a:schemeClr val="tx1"/>
                </a:solidFill>
              </a:rPr>
              <a:t> – Beginning of fiscal year in which taxes are due and payable</a:t>
            </a:r>
          </a:p>
          <a:p>
            <a:pPr>
              <a:lnSpc>
                <a:spcPct val="150000"/>
              </a:lnSpc>
            </a:pPr>
            <a:r>
              <a:rPr lang="en-US" sz="2600" b="1" i="0" u="sng" dirty="0">
                <a:solidFill>
                  <a:schemeClr val="tx1"/>
                </a:solidFill>
              </a:rPr>
              <a:t>September 30, 2026</a:t>
            </a:r>
            <a:r>
              <a:rPr lang="en-US" sz="2600" b="1" i="0" dirty="0">
                <a:solidFill>
                  <a:schemeClr val="tx1"/>
                </a:solidFill>
              </a:rPr>
              <a:t> – First half of property taxes are due to county treasurer</a:t>
            </a:r>
          </a:p>
          <a:p>
            <a:pPr>
              <a:lnSpc>
                <a:spcPct val="150000"/>
              </a:lnSpc>
            </a:pPr>
            <a:r>
              <a:rPr lang="en-US" sz="2600" b="1" i="0" u="sng" dirty="0">
                <a:solidFill>
                  <a:schemeClr val="tx1"/>
                </a:solidFill>
              </a:rPr>
              <a:t>March 31, 2027</a:t>
            </a:r>
            <a:r>
              <a:rPr lang="en-US" sz="2600" b="1" i="0" dirty="0">
                <a:solidFill>
                  <a:schemeClr val="tx1"/>
                </a:solidFill>
              </a:rPr>
              <a:t> – Second half of property taxes are due to county treasurer</a:t>
            </a:r>
            <a:endParaRPr lang="en-US" sz="2600" b="1" i="0" u="sng" dirty="0">
              <a:solidFill>
                <a:schemeClr val="tx1"/>
              </a:solidFill>
            </a:endParaRPr>
          </a:p>
        </p:txBody>
      </p:sp>
    </p:spTree>
    <p:extLst>
      <p:ext uri="{BB962C8B-B14F-4D97-AF65-F5344CB8AC3E}">
        <p14:creationId xmlns:p14="http://schemas.microsoft.com/office/powerpoint/2010/main" val="3109918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HF 718 Key Provisions</a:t>
            </a:r>
          </a:p>
        </p:txBody>
      </p:sp>
      <p:sp>
        <p:nvSpPr>
          <p:cNvPr id="4" name="TextBox 3"/>
          <p:cNvSpPr txBox="1"/>
          <p:nvPr/>
        </p:nvSpPr>
        <p:spPr>
          <a:xfrm>
            <a:off x="1683589" y="1066888"/>
            <a:ext cx="8915400" cy="4780796"/>
          </a:xfrm>
          <a:prstGeom prst="rect">
            <a:avLst/>
          </a:prstGeom>
          <a:noFill/>
        </p:spPr>
        <p:txBody>
          <a:bodyPr wrap="square" rtlCol="0">
            <a:spAutoFit/>
          </a:bodyPr>
          <a:lstStyle/>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Levy rate reduction with certain property valuation growth (General Basic &amp; Rural Basic)</a:t>
            </a: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New exemption for 65+ and expanded exemption for military service</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Certain population-based bonding thresholds increased by 30%</a:t>
            </a: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ts val="2800"/>
              </a:lnSpc>
              <a:spcBef>
                <a:spcPct val="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Various other provisions including fees for service at county level</a:t>
            </a:r>
            <a:endParaRPr kumimoji="0" lang="en-US" sz="2400" b="0"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itchFamily="34" charset="0"/>
              <a:buChar char="•"/>
              <a:tabLst/>
              <a:defRPr/>
            </a:pP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1622115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Growth Limitation and Levy Rates</a:t>
            </a:r>
          </a:p>
        </p:txBody>
      </p:sp>
      <p:sp>
        <p:nvSpPr>
          <p:cNvPr id="4" name="TextBox 3"/>
          <p:cNvSpPr txBox="1"/>
          <p:nvPr/>
        </p:nvSpPr>
        <p:spPr>
          <a:xfrm>
            <a:off x="1697248" y="868106"/>
            <a:ext cx="8755811" cy="5837495"/>
          </a:xfrm>
          <a:prstGeom prst="rect">
            <a:avLst/>
          </a:prstGeom>
          <a:noFill/>
        </p:spPr>
        <p:txBody>
          <a:bodyPr wrap="square" rtlCol="0">
            <a:spAutoFit/>
          </a:bodyPr>
          <a:lstStyle/>
          <a:p>
            <a:pPr marL="0" marR="0" lvl="0" indent="0" algn="ctr"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Thresholds amended in SF 2442 (2024)</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If taxable valuation growth exceeds 2.75%, levy rate is driven down with calculation</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Calculate:</a:t>
            </a: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If taxable valuation growth is between 2.75% and 4%, take current fiscal year actual property tax dollars certified for levy divided by 101% of taxable valuation multiplied 1,000.</a:t>
            </a: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For growth between 4% and 6%, divide by 102% of taxable valuation.</a:t>
            </a: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For growth over 6%, divide by 103%. </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Creates reduction in future revenue increases</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1996102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Growth Limitation and Levy Rates</a:t>
            </a:r>
          </a:p>
        </p:txBody>
      </p:sp>
      <p:sp>
        <p:nvSpPr>
          <p:cNvPr id="4" name="TextBox 3"/>
          <p:cNvSpPr txBox="1"/>
          <p:nvPr/>
        </p:nvSpPr>
        <p:spPr>
          <a:xfrm>
            <a:off x="1697248" y="1524000"/>
            <a:ext cx="8755811" cy="4766690"/>
          </a:xfrm>
          <a:prstGeom prst="rect">
            <a:avLst/>
          </a:prstGeom>
          <a:noFill/>
        </p:spPr>
        <p:txBody>
          <a:bodyPr wrap="square" rtlCol="0">
            <a:spAutoFit/>
          </a:bodyPr>
          <a:lstStyle/>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Limits and levy rate calculations effective for FY 2025 through </a:t>
            </a:r>
            <a:r>
              <a:rPr kumimoji="0" lang="en-US" sz="3200" b="1" i="0" u="none" strike="noStrike" kern="1200" cap="none" spc="0" normalizeH="0" baseline="0" noProof="0" dirty="0">
                <a:ln>
                  <a:noFill/>
                </a:ln>
                <a:solidFill>
                  <a:srgbClr val="FF0000"/>
                </a:solidFill>
                <a:effectLst/>
                <a:uLnTx/>
                <a:uFillTx/>
                <a:latin typeface="Times New Roman"/>
                <a:ea typeface="+mn-ea"/>
                <a:cs typeface="+mn-cs"/>
              </a:rPr>
              <a:t>FY 2028 </a:t>
            </a:r>
            <a:r>
              <a:rPr kumimoji="0" lang="en-US" sz="3200" b="1" i="0" u="none" strike="noStrike" kern="1200" cap="none" spc="0" normalizeH="0" baseline="0" noProof="0" dirty="0">
                <a:ln>
                  <a:noFill/>
                </a:ln>
                <a:solidFill>
                  <a:srgbClr val="E5E4DF"/>
                </a:solidFill>
                <a:effectLst/>
                <a:uLnTx/>
                <a:uFillTx/>
                <a:latin typeface="Times New Roman"/>
                <a:ea typeface="+mn-ea"/>
                <a:cs typeface="+mn-cs"/>
              </a:rPr>
              <a:t>2030</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If taxable valuation growth does not exceed 2.75%, no limitation or levy rate reduction calculated</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For </a:t>
            </a:r>
            <a:r>
              <a:rPr kumimoji="0" lang="en-US" sz="3200" b="1" i="0" u="none" strike="noStrike" kern="1200" cap="none" spc="0" normalizeH="0" baseline="0" noProof="0" dirty="0">
                <a:ln>
                  <a:noFill/>
                </a:ln>
                <a:solidFill>
                  <a:srgbClr val="FF0000"/>
                </a:solidFill>
                <a:effectLst/>
                <a:uLnTx/>
                <a:uFillTx/>
                <a:latin typeface="Times New Roman"/>
                <a:ea typeface="+mn-ea"/>
                <a:cs typeface="+mn-cs"/>
              </a:rPr>
              <a:t>FY 2029 </a:t>
            </a:r>
            <a:r>
              <a:rPr kumimoji="0" lang="en-US" sz="3200" b="1" i="0" u="none" strike="noStrike" kern="1200" cap="none" spc="0" normalizeH="0" baseline="0" noProof="0" dirty="0">
                <a:ln>
                  <a:noFill/>
                </a:ln>
                <a:solidFill>
                  <a:srgbClr val="E5E4DF"/>
                </a:solidFill>
                <a:effectLst/>
                <a:uLnTx/>
                <a:uFillTx/>
                <a:latin typeface="Times New Roman"/>
                <a:ea typeface="+mn-ea"/>
                <a:cs typeface="+mn-cs"/>
              </a:rPr>
              <a:t>2031</a:t>
            </a: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and beyond, General Basic maximum levy rate of $3.50 per thousand</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April 30 budget certification deadline</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39845792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DE6EB-8F65-630B-FAF0-8919E990F2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F0C66A0-AA6D-23CF-AD5A-DAB43FD4D5F0}"/>
              </a:ext>
            </a:extLst>
          </p:cNvPr>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SF 2472 Key Provisions</a:t>
            </a:r>
          </a:p>
        </p:txBody>
      </p:sp>
      <p:sp>
        <p:nvSpPr>
          <p:cNvPr id="4" name="TextBox 3">
            <a:extLst>
              <a:ext uri="{FF2B5EF4-FFF2-40B4-BE49-F238E27FC236}">
                <a16:creationId xmlns:a16="http://schemas.microsoft.com/office/drawing/2014/main" id="{21B44DF8-C8DB-F1D6-EE7F-F3E5DAC43E08}"/>
              </a:ext>
            </a:extLst>
          </p:cNvPr>
          <p:cNvSpPr txBox="1"/>
          <p:nvPr/>
        </p:nvSpPr>
        <p:spPr>
          <a:xfrm>
            <a:off x="1683589" y="1066888"/>
            <a:ext cx="8915400" cy="5478423"/>
          </a:xfrm>
          <a:prstGeom prst="rect">
            <a:avLst/>
          </a:prstGeom>
          <a:noFill/>
        </p:spPr>
        <p:txBody>
          <a:bodyPr wrap="square" rtlCol="0">
            <a:spAutoFit/>
          </a:bodyPr>
          <a:lstStyle/>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2% revenue growth cap excluding new valuation (General Basic &amp; Rural Basic)</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New Homestead Exemption – 10% of taxable valuation</a:t>
            </a:r>
          </a:p>
          <a:p>
            <a:pPr marL="1371600" marR="0" lvl="2"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2060"/>
                </a:solidFill>
                <a:effectLst/>
                <a:uLnTx/>
                <a:uFillTx/>
                <a:latin typeface="Times New Roman"/>
                <a:ea typeface="+mn-ea"/>
                <a:cs typeface="+mn-cs"/>
              </a:rPr>
              <a:t>Max: $20,000, Min: $5,500</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Phase-out of replacement claims for tax credits</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Requirement to get to $3.50/$3.95 moved to FY31</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General Fund unassigned reserve funds limited to 35% of budgeted expenditures</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35617989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5E83-A672-7EE5-6787-E554E95899A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199A4B0-73C8-B295-CE30-4D4518819BB3}"/>
              </a:ext>
            </a:extLst>
          </p:cNvPr>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SF 2472 Key Provisions</a:t>
            </a:r>
          </a:p>
        </p:txBody>
      </p:sp>
      <p:sp>
        <p:nvSpPr>
          <p:cNvPr id="4" name="TextBox 3">
            <a:extLst>
              <a:ext uri="{FF2B5EF4-FFF2-40B4-BE49-F238E27FC236}">
                <a16:creationId xmlns:a16="http://schemas.microsoft.com/office/drawing/2014/main" id="{2EF3AFBA-909D-6086-B5F2-488D72CE1B77}"/>
              </a:ext>
            </a:extLst>
          </p:cNvPr>
          <p:cNvSpPr txBox="1"/>
          <p:nvPr/>
        </p:nvSpPr>
        <p:spPr>
          <a:xfrm>
            <a:off x="1683589" y="1066888"/>
            <a:ext cx="8915400" cy="4760278"/>
          </a:xfrm>
          <a:prstGeom prst="rect">
            <a:avLst/>
          </a:prstGeom>
          <a:noFill/>
        </p:spPr>
        <p:txBody>
          <a:bodyPr wrap="square" rtlCol="0">
            <a:spAutoFit/>
          </a:bodyPr>
          <a:lstStyle/>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Prohibition on bonding for general operations</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Multi-residential rollback set at 6% higher than Residential</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Elderly/Disabled Property Tax Credit increase from $1,000 to $1,500</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Authorization for up to $1.50/$1,000 for EMS voter-approved levy</a:t>
            </a:r>
          </a:p>
          <a:p>
            <a:pPr marL="1371600" marR="0" lvl="2"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2060"/>
                </a:solidFill>
                <a:effectLst/>
                <a:uLnTx/>
                <a:uFillTx/>
                <a:latin typeface="Times New Roman"/>
                <a:ea typeface="+mn-ea"/>
                <a:cs typeface="+mn-cs"/>
              </a:rPr>
              <a:t>SF 2496 prevents EMS revenue from being divided in a TIF district</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2839987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6E70-37B0-325F-488C-DEF4C53ED5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E16C9A1-ED57-096C-1BF8-1D3C5D3E8BA5}"/>
              </a:ext>
            </a:extLst>
          </p:cNvPr>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Order of Operations - Residential</a:t>
            </a:r>
          </a:p>
        </p:txBody>
      </p:sp>
      <p:sp>
        <p:nvSpPr>
          <p:cNvPr id="4" name="TextBox 3">
            <a:extLst>
              <a:ext uri="{FF2B5EF4-FFF2-40B4-BE49-F238E27FC236}">
                <a16:creationId xmlns:a16="http://schemas.microsoft.com/office/drawing/2014/main" id="{D8DDD210-ADA7-C1B5-7F03-97DE1EE773ED}"/>
              </a:ext>
            </a:extLst>
          </p:cNvPr>
          <p:cNvSpPr txBox="1"/>
          <p:nvPr/>
        </p:nvSpPr>
        <p:spPr>
          <a:xfrm>
            <a:off x="192024" y="1066888"/>
            <a:ext cx="11804904" cy="3323987"/>
          </a:xfrm>
          <a:prstGeom prst="rect">
            <a:avLst/>
          </a:prstGeom>
          <a:noFill/>
        </p:spPr>
        <p:txBody>
          <a:bodyPr wrap="square" rtlCol="0">
            <a:spAutoFit/>
          </a:bodyPr>
          <a:lstStyle/>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Apply applicable rollback percentage (current: 44.53%)</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Apply 10% Homestead Exemption (Max: $20,000, Min: $5,500) </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Apply additional applicable exemptions/credits (Senior, Military, Other) </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3242378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CCD99-7E67-645A-981A-9A561DA9A4C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EF542BB-DFE0-651A-5A05-5756AC120859}"/>
              </a:ext>
            </a:extLst>
          </p:cNvPr>
          <p:cNvSpPr txBox="1"/>
          <p:nvPr/>
        </p:nvSpPr>
        <p:spPr>
          <a:xfrm>
            <a:off x="1697247" y="152401"/>
            <a:ext cx="8915400" cy="76944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Takeaways</a:t>
            </a:r>
          </a:p>
        </p:txBody>
      </p:sp>
      <p:sp>
        <p:nvSpPr>
          <p:cNvPr id="4" name="TextBox 3">
            <a:extLst>
              <a:ext uri="{FF2B5EF4-FFF2-40B4-BE49-F238E27FC236}">
                <a16:creationId xmlns:a16="http://schemas.microsoft.com/office/drawing/2014/main" id="{AA11E56F-232B-8472-BE08-D50DDE6C5FF8}"/>
              </a:ext>
            </a:extLst>
          </p:cNvPr>
          <p:cNvSpPr txBox="1"/>
          <p:nvPr/>
        </p:nvSpPr>
        <p:spPr>
          <a:xfrm>
            <a:off x="192024" y="1066888"/>
            <a:ext cx="11804904" cy="4760278"/>
          </a:xfrm>
          <a:prstGeom prst="rect">
            <a:avLst/>
          </a:prstGeom>
          <a:noFill/>
        </p:spPr>
        <p:txBody>
          <a:bodyPr wrap="square" rtlCol="0">
            <a:spAutoFit/>
          </a:bodyPr>
          <a:lstStyle/>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Property taxes account for over half of county revenue</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The legislature has continued to reduce taxable valuations and property tax revenue growth</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The cost of providing services at the local level continues to rise</a:t>
            </a: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457200" marR="0" lvl="0" indent="-457200" algn="l" defTabSz="914400" rtl="0" eaLnBrk="0" fontAlgn="base" latinLnBrk="0" hangingPunct="0">
              <a:lnSpc>
                <a:spcPts val="2800"/>
              </a:lnSpc>
              <a:spcBef>
                <a:spcPct val="0"/>
              </a:spcBef>
              <a:spcAft>
                <a:spcPct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002060"/>
              </a:solidFill>
              <a:effectLst/>
              <a:uLnTx/>
              <a:uFillTx/>
              <a:latin typeface="Times New Roman"/>
              <a:ea typeface="+mn-ea"/>
              <a:cs typeface="+mn-cs"/>
            </a:endParaRPr>
          </a:p>
          <a:p>
            <a:pPr marL="0" marR="0" lvl="0" indent="0" algn="l" defTabSz="914400" rtl="0" eaLnBrk="0" fontAlgn="base" latinLnBrk="0" hangingPunct="0">
              <a:lnSpc>
                <a:spcPts val="28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imes New Roman"/>
                <a:ea typeface="+mn-ea"/>
                <a:cs typeface="+mn-cs"/>
              </a:rPr>
              <a:t>Next steps: new streams of revenue and reducing unfunded mandates, or… reduce services and/or personnel</a:t>
            </a:r>
          </a:p>
          <a:p>
            <a:pPr marL="0" marR="0" lvl="0" indent="0" algn="l" defTabSz="914400" rtl="0" eaLnBrk="0" fontAlgn="base" latinLnBrk="0" hangingPunct="0">
              <a:lnSpc>
                <a:spcPts val="28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31722881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762000"/>
            <a:ext cx="7315200" cy="838200"/>
          </a:xfrm>
        </p:spPr>
        <p:txBody>
          <a:bodyPr/>
          <a:lstStyle/>
          <a:p>
            <a:pPr algn="ctr"/>
            <a:r>
              <a:rPr lang="en-US" sz="4000" b="1" i="1" dirty="0">
                <a:latin typeface="Times New Roman" pitchFamily="18" charset="0"/>
                <a:cs typeface="Times New Roman" pitchFamily="18" charset="0"/>
              </a:rPr>
              <a:t>Questions?</a:t>
            </a:r>
          </a:p>
        </p:txBody>
      </p:sp>
      <p:sp>
        <p:nvSpPr>
          <p:cNvPr id="3" name="Subtitle 2"/>
          <p:cNvSpPr>
            <a:spLocks noGrp="1"/>
          </p:cNvSpPr>
          <p:nvPr>
            <p:ph type="subTitle" idx="1"/>
          </p:nvPr>
        </p:nvSpPr>
        <p:spPr>
          <a:xfrm>
            <a:off x="3048000" y="3733800"/>
            <a:ext cx="6172200" cy="1580536"/>
          </a:xfrm>
        </p:spPr>
        <p:txBody>
          <a:bodyPr>
            <a:noAutofit/>
          </a:bodyPr>
          <a:lstStyle/>
          <a:p>
            <a:pPr algn="ctr">
              <a:spcBef>
                <a:spcPts val="0"/>
              </a:spcBef>
            </a:pPr>
            <a:r>
              <a:rPr lang="en-US" sz="2400" b="1" dirty="0">
                <a:solidFill>
                  <a:srgbClr val="FFFFFF"/>
                </a:solidFill>
                <a:latin typeface="Times New Roman" pitchFamily="18" charset="0"/>
                <a:cs typeface="Times New Roman" pitchFamily="18" charset="0"/>
              </a:rPr>
              <a:t>Lucas Beenken</a:t>
            </a:r>
          </a:p>
          <a:p>
            <a:pPr algn="ctr">
              <a:spcBef>
                <a:spcPts val="0"/>
              </a:spcBef>
            </a:pPr>
            <a:r>
              <a:rPr lang="en-US" sz="2400" b="1" dirty="0">
                <a:solidFill>
                  <a:srgbClr val="FFFFFF"/>
                </a:solidFill>
                <a:latin typeface="Times New Roman" pitchFamily="18" charset="0"/>
                <a:cs typeface="Times New Roman" pitchFamily="18" charset="0"/>
              </a:rPr>
              <a:t>Iowa State Association of Counties</a:t>
            </a:r>
          </a:p>
          <a:p>
            <a:pPr algn="ctr">
              <a:spcBef>
                <a:spcPts val="0"/>
              </a:spcBef>
            </a:pPr>
            <a:r>
              <a:rPr lang="en-US" sz="2400" b="1" dirty="0">
                <a:solidFill>
                  <a:srgbClr val="FFFFFF"/>
                </a:solidFill>
                <a:latin typeface="Times New Roman" pitchFamily="18" charset="0"/>
                <a:cs typeface="Times New Roman" pitchFamily="18" charset="0"/>
                <a:hlinkClick r:id="rId2">
                  <a:extLst>
                    <a:ext uri="{A12FA001-AC4F-418D-AE19-62706E023703}">
                      <ahyp:hlinkClr xmlns:ahyp="http://schemas.microsoft.com/office/drawing/2018/hyperlinkcolor" val="tx"/>
                    </a:ext>
                  </a:extLst>
                </a:hlinkClick>
              </a:rPr>
              <a:t>lbeenken@iowacounties.org</a:t>
            </a:r>
            <a:endParaRPr lang="en-US" sz="2400" b="1" dirty="0">
              <a:solidFill>
                <a:srgbClr val="FFFFFF"/>
              </a:solidFill>
              <a:latin typeface="Times New Roman" pitchFamily="18" charset="0"/>
              <a:cs typeface="Times New Roman" pitchFamily="18" charset="0"/>
            </a:endParaRPr>
          </a:p>
          <a:p>
            <a:pPr algn="ctr">
              <a:spcBef>
                <a:spcPts val="0"/>
              </a:spcBef>
            </a:pPr>
            <a:r>
              <a:rPr lang="en-US" sz="2400" b="1" dirty="0">
                <a:solidFill>
                  <a:srgbClr val="FFFFFF"/>
                </a:solidFill>
                <a:latin typeface="Times New Roman" pitchFamily="18" charset="0"/>
                <a:cs typeface="Times New Roman" pitchFamily="18" charset="0"/>
              </a:rPr>
              <a:t>(515) 408 - 1780</a:t>
            </a:r>
          </a:p>
        </p:txBody>
      </p:sp>
      <p:pic>
        <p:nvPicPr>
          <p:cNvPr id="2050" name="Picture 2" descr="S:\Logos\ISAC Logo\ISACLOGO-colo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5562600"/>
            <a:ext cx="2133600" cy="57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829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85747" y="228600"/>
            <a:ext cx="8915400" cy="70788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Times New Roman"/>
                <a:ea typeface="+mn-ea"/>
                <a:cs typeface="+mn-cs"/>
              </a:rPr>
              <a:t>County Expenditures By Service Area</a:t>
            </a:r>
          </a:p>
        </p:txBody>
      </p:sp>
      <p:sp>
        <p:nvSpPr>
          <p:cNvPr id="4" name="TextBox 3"/>
          <p:cNvSpPr txBox="1"/>
          <p:nvPr/>
        </p:nvSpPr>
        <p:spPr>
          <a:xfrm>
            <a:off x="1672807" y="1143001"/>
            <a:ext cx="8915400" cy="5047536"/>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Public Safety &amp; Legal Services</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Physical Health &amp; Social Services</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County Environment &amp; Education</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Roads &amp; Transportation</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Government Services to Residents</a:t>
            </a:r>
          </a:p>
          <a:p>
            <a:pPr marL="457200" marR="0" lvl="1" indent="0" algn="l" defTabSz="914400" rtl="0" eaLnBrk="0" fontAlgn="base" latinLnBrk="0" hangingPunct="0">
              <a:lnSpc>
                <a:spcPts val="2400"/>
              </a:lnSpc>
              <a:spcBef>
                <a:spcPts val="0"/>
              </a:spcBef>
              <a:spcAft>
                <a:spcPct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a:ea typeface="+mn-ea"/>
                <a:cs typeface="+mn-cs"/>
              </a:rPr>
              <a:t>(many state-mandated services, such as elections, motor vehicle registration, and the recording of public documents)</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a:ln>
                  <a:noFill/>
                </a:ln>
                <a:solidFill>
                  <a:srgbClr val="002060"/>
                </a:solidFill>
                <a:effectLst/>
                <a:uLnTx/>
                <a:uFillTx/>
                <a:latin typeface="Times New Roman"/>
                <a:ea typeface="+mn-ea"/>
                <a:cs typeface="+mn-cs"/>
              </a:rPr>
              <a:t>Administration</a:t>
            </a:r>
          </a:p>
          <a:p>
            <a:pPr marL="457200" marR="0" lvl="1" indent="0" algn="l" defTabSz="914400" rtl="0" eaLnBrk="0" fontAlgn="base" latinLnBrk="0" hangingPunct="0">
              <a:lnSpc>
                <a:spcPts val="2400"/>
              </a:lnSpc>
              <a:spcBef>
                <a:spcPts val="0"/>
              </a:spcBef>
              <a:spcAft>
                <a:spcPct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a:ea typeface="+mn-ea"/>
                <a:cs typeface="+mn-cs"/>
              </a:rPr>
              <a:t>(some employee salaries and wages, as well as many insurance costs and general office expenses)</a:t>
            </a:r>
          </a:p>
          <a:p>
            <a:pPr marL="342900" marR="0" lvl="0" indent="-342900" algn="l" defTabSz="914400" rtl="0" eaLnBrk="0" fontAlgn="base" latinLnBrk="0" hangingPunct="0">
              <a:lnSpc>
                <a:spcPct val="100000"/>
              </a:lnSpc>
              <a:spcBef>
                <a:spcPts val="400"/>
              </a:spcBef>
              <a:spcAft>
                <a:spcPct val="0"/>
              </a:spcAft>
              <a:buClrTx/>
              <a:buSzTx/>
              <a:buFont typeface="Arial" pitchFamily="34" charset="0"/>
              <a:buChar char="•"/>
              <a:tabLst/>
              <a:defRPr/>
            </a:pPr>
            <a:r>
              <a:rPr kumimoji="0" lang="en-US" sz="2600" b="1" i="0" u="sng" strike="noStrike" kern="1200" cap="none" spc="0" normalizeH="0" baseline="0" noProof="0" dirty="0" err="1">
                <a:ln>
                  <a:noFill/>
                </a:ln>
                <a:solidFill>
                  <a:srgbClr val="002060"/>
                </a:solidFill>
                <a:effectLst/>
                <a:uLnTx/>
                <a:uFillTx/>
                <a:latin typeface="Times New Roman"/>
                <a:ea typeface="+mn-ea"/>
                <a:cs typeface="+mn-cs"/>
              </a:rPr>
              <a:t>Nonprogram</a:t>
            </a:r>
            <a:r>
              <a:rPr kumimoji="0" lang="en-US" sz="2600" b="1" i="0" u="sng" strike="noStrike" kern="1200" cap="none" spc="0" normalizeH="0" baseline="0" noProof="0" dirty="0">
                <a:ln>
                  <a:noFill/>
                </a:ln>
                <a:solidFill>
                  <a:srgbClr val="002060"/>
                </a:solidFill>
                <a:effectLst/>
                <a:uLnTx/>
                <a:uFillTx/>
                <a:latin typeface="Times New Roman"/>
                <a:ea typeface="+mn-ea"/>
                <a:cs typeface="+mn-cs"/>
              </a:rPr>
              <a:t> Expenditures</a:t>
            </a:r>
          </a:p>
          <a:p>
            <a:pPr marL="457200" marR="0" lvl="1" indent="0" algn="l" defTabSz="914400" rtl="0" eaLnBrk="0" fontAlgn="base" latinLnBrk="0" hangingPunct="0">
              <a:lnSpc>
                <a:spcPts val="2400"/>
              </a:lnSpc>
              <a:spcBef>
                <a:spcPts val="0"/>
              </a:spcBef>
              <a:spcAft>
                <a:spcPct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Times New Roman"/>
                <a:ea typeface="+mn-ea"/>
                <a:cs typeface="+mn-cs"/>
              </a:rPr>
              <a:t>(</a:t>
            </a:r>
            <a:r>
              <a:rPr kumimoji="0" lang="en-US" sz="2400" b="0" i="0" u="none" strike="noStrike" kern="1200" cap="none" spc="0" normalizeH="0" baseline="0" noProof="0" dirty="0">
                <a:ln>
                  <a:noFill/>
                </a:ln>
                <a:solidFill>
                  <a:srgbClr val="002060"/>
                </a:solidFill>
                <a:effectLst/>
                <a:uLnTx/>
                <a:uFillTx/>
                <a:latin typeface="Times New Roman"/>
                <a:ea typeface="+mn-ea"/>
                <a:cs typeface="+mn-cs"/>
              </a:rPr>
              <a:t>short-term debt, corrections from previous years, debt service, and capital projects)</a:t>
            </a:r>
            <a:endParaRPr kumimoji="0" lang="en-US" sz="2400" b="1" i="0" u="none" strike="noStrike" kern="1200" cap="none" spc="0" normalizeH="0" baseline="0" noProof="0" dirty="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1036802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ChangeAspect="1"/>
          </p:cNvGraphicFramePr>
          <p:nvPr/>
        </p:nvGraphicFramePr>
        <p:xfrm>
          <a:off x="1981200" y="2079486"/>
          <a:ext cx="8229600" cy="454991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3707795" y="457201"/>
            <a:ext cx="4919937" cy="769441"/>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Times New Roman"/>
                <a:ea typeface="+mn-ea"/>
                <a:cs typeface="+mn-cs"/>
              </a:rPr>
              <a:t>Allocation of Funds</a:t>
            </a:r>
          </a:p>
        </p:txBody>
      </p:sp>
      <p:sp>
        <p:nvSpPr>
          <p:cNvPr id="7" name="TextBox 6"/>
          <p:cNvSpPr txBox="1"/>
          <p:nvPr/>
        </p:nvSpPr>
        <p:spPr>
          <a:xfrm>
            <a:off x="3810000" y="1295400"/>
            <a:ext cx="4572000" cy="70788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2060"/>
                </a:solidFill>
                <a:effectLst/>
                <a:uLnTx/>
                <a:uFillTx/>
                <a:latin typeface="Times New Roman"/>
                <a:ea typeface="+mn-ea"/>
                <a:cs typeface="+mn-cs"/>
              </a:rPr>
              <a:t>Fiscal Year 2026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sng" strike="noStrike" kern="1200" cap="none" spc="0" normalizeH="0" baseline="0" noProof="0" dirty="0">
                <a:ln>
                  <a:noFill/>
                </a:ln>
                <a:solidFill>
                  <a:srgbClr val="002060"/>
                </a:solidFill>
                <a:effectLst/>
                <a:uLnTx/>
                <a:uFillTx/>
                <a:latin typeface="Times New Roman"/>
                <a:ea typeface="+mn-ea"/>
                <a:cs typeface="+mn-cs"/>
              </a:rPr>
              <a:t>All Counties – Statewide Average</a:t>
            </a:r>
          </a:p>
        </p:txBody>
      </p:sp>
      <p:sp>
        <p:nvSpPr>
          <p:cNvPr id="8" name="TextBox 7"/>
          <p:cNvSpPr txBox="1"/>
          <p:nvPr/>
        </p:nvSpPr>
        <p:spPr>
          <a:xfrm>
            <a:off x="8103079" y="5890736"/>
            <a:ext cx="2260121" cy="738664"/>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2060"/>
                </a:solidFill>
                <a:effectLst/>
                <a:uLnTx/>
                <a:uFillTx/>
                <a:latin typeface="Times New Roman"/>
                <a:ea typeface="+mn-ea"/>
                <a:cs typeface="+mn-cs"/>
              </a:rPr>
              <a:t>*</a:t>
            </a:r>
            <a:r>
              <a:rPr kumimoji="0" lang="en-US" sz="1400" b="0" i="0" u="none" strike="noStrike" kern="1200" cap="none" spc="0" normalizeH="0" baseline="0" noProof="0" dirty="0" err="1">
                <a:ln>
                  <a:noFill/>
                </a:ln>
                <a:solidFill>
                  <a:srgbClr val="002060"/>
                </a:solidFill>
                <a:effectLst/>
                <a:uLnTx/>
                <a:uFillTx/>
                <a:latin typeface="Times New Roman"/>
                <a:ea typeface="+mn-ea"/>
                <a:cs typeface="+mn-cs"/>
              </a:rPr>
              <a:t>Nonprogram</a:t>
            </a:r>
            <a:r>
              <a:rPr kumimoji="0" lang="en-US" sz="1400" b="0" i="0" u="none" strike="noStrike" kern="1200" cap="none" spc="0" normalizeH="0" baseline="0" noProof="0" dirty="0">
                <a:ln>
                  <a:noFill/>
                </a:ln>
                <a:solidFill>
                  <a:srgbClr val="002060"/>
                </a:solidFill>
                <a:effectLst/>
                <a:uLnTx/>
                <a:uFillTx/>
                <a:latin typeface="Times New Roman"/>
                <a:ea typeface="+mn-ea"/>
                <a:cs typeface="+mn-cs"/>
              </a:rPr>
              <a:t> expenditures include debt service and capital projects</a:t>
            </a:r>
          </a:p>
        </p:txBody>
      </p:sp>
    </p:spTree>
    <p:extLst>
      <p:ext uri="{BB962C8B-B14F-4D97-AF65-F5344CB8AC3E}">
        <p14:creationId xmlns:p14="http://schemas.microsoft.com/office/powerpoint/2010/main" val="1484386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0" y="457200"/>
            <a:ext cx="7315200" cy="838200"/>
          </a:xfrm>
        </p:spPr>
        <p:txBody>
          <a:bodyPr/>
          <a:lstStyle/>
          <a:p>
            <a:pPr algn="ctr"/>
            <a:r>
              <a:rPr lang="en-US" sz="4400" dirty="0">
                <a:latin typeface="Times New Roman" panose="02020603050405020304" pitchFamily="18" charset="0"/>
                <a:cs typeface="Times New Roman" panose="02020603050405020304" pitchFamily="18" charset="0"/>
              </a:rPr>
              <a:t>Property Tax 101</a:t>
            </a:r>
          </a:p>
        </p:txBody>
      </p:sp>
      <p:sp>
        <p:nvSpPr>
          <p:cNvPr id="5" name="Text Placeholder 4"/>
          <p:cNvSpPr>
            <a:spLocks noGrp="1"/>
          </p:cNvSpPr>
          <p:nvPr>
            <p:ph type="body" idx="1"/>
          </p:nvPr>
        </p:nvSpPr>
        <p:spPr>
          <a:xfrm>
            <a:off x="1981200" y="1447800"/>
            <a:ext cx="8229600" cy="5029200"/>
          </a:xfrm>
        </p:spPr>
        <p:txBody>
          <a:bodyPr>
            <a:normAutofit/>
          </a:bodyPr>
          <a:lstStyle/>
          <a:p>
            <a:pPr algn="ctr"/>
            <a:r>
              <a:rPr lang="en-US" sz="2800" b="1" i="0" dirty="0">
                <a:solidFill>
                  <a:schemeClr val="tx1"/>
                </a:solidFill>
              </a:rPr>
              <a:t>Property taxes accounted for an average of 51.65% of budgeted county revenues statewide</a:t>
            </a:r>
          </a:p>
          <a:p>
            <a:endParaRPr lang="en-US" sz="2400" b="1" i="0" dirty="0">
              <a:solidFill>
                <a:schemeClr val="tx1"/>
              </a:solidFill>
            </a:endParaRPr>
          </a:p>
          <a:p>
            <a:pPr algn="ctr"/>
            <a:r>
              <a:rPr lang="en-US" sz="3600" b="1" i="0" dirty="0">
                <a:solidFill>
                  <a:schemeClr val="tx1"/>
                </a:solidFill>
              </a:rPr>
              <a:t>Valuation   x   Tax Rate   =   Levy</a:t>
            </a:r>
            <a:endParaRPr lang="en-US" sz="1600" b="1" i="0" dirty="0">
              <a:solidFill>
                <a:schemeClr val="tx1"/>
              </a:solidFill>
            </a:endParaRPr>
          </a:p>
          <a:p>
            <a:r>
              <a:rPr lang="en-US" sz="1600" b="1" i="0" dirty="0">
                <a:solidFill>
                  <a:schemeClr val="tx1"/>
                </a:solidFill>
              </a:rPr>
              <a:t>	   (taxable value of 		(amount of tax per	               (property tax</a:t>
            </a:r>
          </a:p>
          <a:p>
            <a:r>
              <a:rPr lang="en-US" sz="1600" b="1" i="0" dirty="0">
                <a:solidFill>
                  <a:schemeClr val="tx1"/>
                </a:solidFill>
              </a:rPr>
              <a:t>	     real property)		   $1,000 of value)	                 dollars generated)</a:t>
            </a:r>
          </a:p>
          <a:p>
            <a:endParaRPr lang="en-US" sz="1600" b="1" i="0" dirty="0">
              <a:solidFill>
                <a:schemeClr val="tx1"/>
              </a:solidFill>
            </a:endParaRPr>
          </a:p>
          <a:p>
            <a:endParaRPr lang="en-US" sz="1600" b="1" i="0" dirty="0">
              <a:solidFill>
                <a:schemeClr val="tx1"/>
              </a:solidFill>
            </a:endParaRPr>
          </a:p>
          <a:p>
            <a:pPr algn="ctr"/>
            <a:r>
              <a:rPr lang="en-US" sz="2600" b="1" i="0" dirty="0">
                <a:solidFill>
                  <a:schemeClr val="tx1"/>
                </a:solidFill>
              </a:rPr>
              <a:t>*Note: Because valuation is determined independently, governing boards can control rate or levy but not both.</a:t>
            </a:r>
          </a:p>
          <a:p>
            <a:endParaRPr lang="en-US" sz="2400" b="1" i="0" dirty="0"/>
          </a:p>
        </p:txBody>
      </p:sp>
    </p:spTree>
    <p:extLst>
      <p:ext uri="{BB962C8B-B14F-4D97-AF65-F5344CB8AC3E}">
        <p14:creationId xmlns:p14="http://schemas.microsoft.com/office/powerpoint/2010/main" val="696971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0" y="457200"/>
            <a:ext cx="7315200" cy="838200"/>
          </a:xfrm>
        </p:spPr>
        <p:txBody>
          <a:bodyPr/>
          <a:lstStyle/>
          <a:p>
            <a:pPr algn="ctr"/>
            <a:r>
              <a:rPr lang="en-US" sz="4400" dirty="0">
                <a:latin typeface="Times New Roman" panose="02020603050405020304" pitchFamily="18" charset="0"/>
                <a:cs typeface="Times New Roman" panose="02020603050405020304" pitchFamily="18" charset="0"/>
              </a:rPr>
              <a:t>Property valuation</a:t>
            </a:r>
          </a:p>
        </p:txBody>
      </p:sp>
      <p:sp>
        <p:nvSpPr>
          <p:cNvPr id="5" name="Text Placeholder 4"/>
          <p:cNvSpPr>
            <a:spLocks noGrp="1"/>
          </p:cNvSpPr>
          <p:nvPr>
            <p:ph type="body" idx="1"/>
          </p:nvPr>
        </p:nvSpPr>
        <p:spPr>
          <a:xfrm>
            <a:off x="1981200" y="1310196"/>
            <a:ext cx="8229600" cy="5029200"/>
          </a:xfrm>
        </p:spPr>
        <p:txBody>
          <a:bodyPr>
            <a:normAutofit/>
          </a:bodyPr>
          <a:lstStyle/>
          <a:p>
            <a:pPr marL="342900" indent="-342900">
              <a:lnSpc>
                <a:spcPct val="150000"/>
              </a:lnSpc>
              <a:buFont typeface="Arial" panose="020B0604020202020204" pitchFamily="34" charset="0"/>
              <a:buChar char="•"/>
            </a:pPr>
            <a:r>
              <a:rPr lang="en-US" sz="2600" b="1" i="0" dirty="0">
                <a:solidFill>
                  <a:schemeClr val="tx1"/>
                </a:solidFill>
              </a:rPr>
              <a:t>Property valuation is a key component of the property tax equation.</a:t>
            </a:r>
          </a:p>
          <a:p>
            <a:pPr marL="342900" indent="-342900">
              <a:lnSpc>
                <a:spcPct val="150000"/>
              </a:lnSpc>
              <a:buFont typeface="Arial" panose="020B0604020202020204" pitchFamily="34" charset="0"/>
              <a:buChar char="•"/>
            </a:pPr>
            <a:r>
              <a:rPr lang="en-US" sz="2600" b="1" i="0" dirty="0">
                <a:solidFill>
                  <a:schemeClr val="tx1"/>
                </a:solidFill>
              </a:rPr>
              <a:t>Property valuation set by assessor or Department of Revenue depending on property class.</a:t>
            </a:r>
          </a:p>
          <a:p>
            <a:pPr marL="342900" indent="-342900">
              <a:lnSpc>
                <a:spcPct val="150000"/>
              </a:lnSpc>
              <a:buFont typeface="Arial" panose="020B0604020202020204" pitchFamily="34" charset="0"/>
              <a:buChar char="•"/>
            </a:pPr>
            <a:r>
              <a:rPr lang="en-US" sz="2600" b="1" i="0" dirty="0">
                <a:solidFill>
                  <a:schemeClr val="tx1"/>
                </a:solidFill>
              </a:rPr>
              <a:t>Rate set by local governments to generate the desired levy amount</a:t>
            </a:r>
          </a:p>
          <a:p>
            <a:pPr marL="342900" indent="-342900">
              <a:lnSpc>
                <a:spcPct val="150000"/>
              </a:lnSpc>
              <a:buFont typeface="Arial" panose="020B0604020202020204" pitchFamily="34" charset="0"/>
              <a:buChar char="•"/>
            </a:pPr>
            <a:r>
              <a:rPr lang="en-US" sz="2600" b="1" i="0" dirty="0">
                <a:solidFill>
                  <a:schemeClr val="tx1"/>
                </a:solidFill>
              </a:rPr>
              <a:t>At the most basic level, the taxable value is multiplied by the tax rate to determine the dollars generated.</a:t>
            </a:r>
          </a:p>
        </p:txBody>
      </p:sp>
    </p:spTree>
    <p:extLst>
      <p:ext uri="{BB962C8B-B14F-4D97-AF65-F5344CB8AC3E}">
        <p14:creationId xmlns:p14="http://schemas.microsoft.com/office/powerpoint/2010/main" val="143785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76200"/>
            <a:ext cx="8229600" cy="1219200"/>
          </a:xfrm>
        </p:spPr>
        <p:txBody>
          <a:bodyPr/>
          <a:lstStyle/>
          <a:p>
            <a:pPr algn="ctr"/>
            <a:r>
              <a:rPr lang="en-US" sz="3600" dirty="0">
                <a:latin typeface="Times New Roman" panose="02020603050405020304" pitchFamily="18" charset="0"/>
                <a:cs typeface="Times New Roman" panose="02020603050405020304" pitchFamily="18" charset="0"/>
              </a:rPr>
              <a:t>Types of property subject to tax by local governments</a:t>
            </a:r>
          </a:p>
        </p:txBody>
      </p:sp>
      <p:sp>
        <p:nvSpPr>
          <p:cNvPr id="5" name="Text Placeholder 4"/>
          <p:cNvSpPr>
            <a:spLocks noGrp="1"/>
          </p:cNvSpPr>
          <p:nvPr>
            <p:ph type="body" idx="1"/>
          </p:nvPr>
        </p:nvSpPr>
        <p:spPr>
          <a:xfrm>
            <a:off x="1981200" y="1371600"/>
            <a:ext cx="8229600" cy="5334000"/>
          </a:xfrm>
        </p:spPr>
        <p:txBody>
          <a:bodyPr>
            <a:normAutofit lnSpcReduction="10000"/>
          </a:bodyPr>
          <a:lstStyle/>
          <a:p>
            <a:r>
              <a:rPr lang="en-US" sz="2800" b="1" i="0" u="sng" dirty="0">
                <a:solidFill>
                  <a:schemeClr val="tx1"/>
                </a:solidFill>
              </a:rPr>
              <a:t>Real Property</a:t>
            </a:r>
          </a:p>
          <a:p>
            <a:pPr marL="800100" lvl="1" indent="-342900">
              <a:buFont typeface="Arial" panose="020B0604020202020204" pitchFamily="34" charset="0"/>
              <a:buChar char="•"/>
            </a:pPr>
            <a:r>
              <a:rPr lang="en-US" sz="2400" b="1" i="0" dirty="0">
                <a:solidFill>
                  <a:schemeClr val="tx1"/>
                </a:solidFill>
              </a:rPr>
              <a:t>Land and any permanent improvements such as buildings or other structures</a:t>
            </a:r>
          </a:p>
          <a:p>
            <a:r>
              <a:rPr lang="en-US" sz="2800" b="1" i="0" u="sng" dirty="0">
                <a:solidFill>
                  <a:schemeClr val="tx1"/>
                </a:solidFill>
              </a:rPr>
              <a:t>Personal Property</a:t>
            </a:r>
          </a:p>
          <a:p>
            <a:pPr marL="800100" lvl="1" indent="-342900">
              <a:buFont typeface="Arial" panose="020B0604020202020204" pitchFamily="34" charset="0"/>
              <a:buChar char="•"/>
            </a:pPr>
            <a:r>
              <a:rPr lang="en-US" sz="2400" b="1" i="0" dirty="0">
                <a:solidFill>
                  <a:schemeClr val="tx1"/>
                </a:solidFill>
              </a:rPr>
              <a:t>Everything subject to ownership that is not real property, for example a car or boat.</a:t>
            </a:r>
          </a:p>
          <a:p>
            <a:pPr marL="800100" lvl="1" indent="-342900">
              <a:buFont typeface="Arial" panose="020B0604020202020204" pitchFamily="34" charset="0"/>
              <a:buChar char="•"/>
            </a:pPr>
            <a:r>
              <a:rPr lang="en-US" sz="2400" b="1" i="0" dirty="0">
                <a:solidFill>
                  <a:schemeClr val="tx1"/>
                </a:solidFill>
              </a:rPr>
              <a:t>Iowa is among only a handful of states that exempt all personal property from property taxation.</a:t>
            </a:r>
          </a:p>
          <a:p>
            <a:r>
              <a:rPr lang="en-US" sz="2800" b="1" i="0" u="sng" dirty="0">
                <a:solidFill>
                  <a:schemeClr val="tx1"/>
                </a:solidFill>
              </a:rPr>
              <a:t>Intangible Property </a:t>
            </a:r>
          </a:p>
          <a:p>
            <a:pPr marL="800100" lvl="1" indent="-342900">
              <a:buFont typeface="Arial" panose="020B0604020202020204" pitchFamily="34" charset="0"/>
              <a:buChar char="•"/>
            </a:pPr>
            <a:r>
              <a:rPr lang="en-US" sz="2400" b="1" i="0" dirty="0">
                <a:solidFill>
                  <a:schemeClr val="tx1"/>
                </a:solidFill>
              </a:rPr>
              <a:t>Includes intangible financial assets, such as investments in stocks and bonds.</a:t>
            </a:r>
          </a:p>
          <a:p>
            <a:pPr marL="800100" lvl="1" indent="-342900">
              <a:buFont typeface="Arial" panose="020B0604020202020204" pitchFamily="34" charset="0"/>
              <a:buChar char="•"/>
            </a:pPr>
            <a:r>
              <a:rPr lang="en-US" sz="2400" b="1" i="0" dirty="0">
                <a:solidFill>
                  <a:schemeClr val="tx1"/>
                </a:solidFill>
              </a:rPr>
              <a:t>Only a few states tax intangible personal property; Iowa is not among them.</a:t>
            </a:r>
          </a:p>
        </p:txBody>
      </p:sp>
    </p:spTree>
    <p:extLst>
      <p:ext uri="{BB962C8B-B14F-4D97-AF65-F5344CB8AC3E}">
        <p14:creationId xmlns:p14="http://schemas.microsoft.com/office/powerpoint/2010/main" val="3146609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28600"/>
            <a:ext cx="8229600" cy="1143000"/>
          </a:xfrm>
        </p:spPr>
        <p:txBody>
          <a:bodyPr/>
          <a:lstStyle/>
          <a:p>
            <a:pPr algn="ctr"/>
            <a:r>
              <a:rPr lang="en-US" sz="3600" dirty="0">
                <a:latin typeface="Times New Roman" panose="02020603050405020304" pitchFamily="18" charset="0"/>
                <a:cs typeface="Times New Roman" panose="02020603050405020304" pitchFamily="18" charset="0"/>
              </a:rPr>
              <a:t>Who determines property value in </a:t>
            </a:r>
            <a:r>
              <a:rPr lang="en-US" sz="3600" dirty="0" err="1">
                <a:latin typeface="Times New Roman" panose="02020603050405020304" pitchFamily="18" charset="0"/>
                <a:cs typeface="Times New Roman" panose="02020603050405020304" pitchFamily="18" charset="0"/>
              </a:rPr>
              <a:t>iowa</a:t>
            </a:r>
            <a:r>
              <a:rPr lang="en-US" sz="3600" dirty="0">
                <a:latin typeface="Times New Roman" panose="02020603050405020304" pitchFamily="18" charset="0"/>
                <a:cs typeface="Times New Roman" panose="02020603050405020304" pitchFamily="18" charset="0"/>
              </a:rPr>
              <a:t>?</a:t>
            </a:r>
          </a:p>
        </p:txBody>
      </p:sp>
      <p:sp>
        <p:nvSpPr>
          <p:cNvPr id="5" name="Text Placeholder 4"/>
          <p:cNvSpPr>
            <a:spLocks noGrp="1"/>
          </p:cNvSpPr>
          <p:nvPr>
            <p:ph type="body" idx="1"/>
          </p:nvPr>
        </p:nvSpPr>
        <p:spPr>
          <a:xfrm>
            <a:off x="1981200" y="1371600"/>
            <a:ext cx="8229600" cy="5334000"/>
          </a:xfrm>
        </p:spPr>
        <p:txBody>
          <a:bodyPr>
            <a:normAutofit lnSpcReduction="10000"/>
          </a:bodyPr>
          <a:lstStyle/>
          <a:p>
            <a:r>
              <a:rPr lang="en-US" sz="2800" b="1" i="0" u="sng" dirty="0">
                <a:solidFill>
                  <a:schemeClr val="tx1"/>
                </a:solidFill>
              </a:rPr>
              <a:t>County Assessor</a:t>
            </a:r>
          </a:p>
          <a:p>
            <a:pPr marL="800100" lvl="1" indent="-342900">
              <a:buFont typeface="Arial" panose="020B0604020202020204" pitchFamily="34" charset="0"/>
              <a:buChar char="•"/>
            </a:pPr>
            <a:r>
              <a:rPr lang="en-US" sz="2400" b="1" i="0" dirty="0">
                <a:solidFill>
                  <a:schemeClr val="tx1"/>
                </a:solidFill>
              </a:rPr>
              <a:t>Appointed by conference board comprised of the board of supervisors, mayors of each incorporated city, and school board members from each high school district.</a:t>
            </a:r>
          </a:p>
          <a:p>
            <a:r>
              <a:rPr lang="en-US" sz="2800" b="1" i="0" u="sng" dirty="0">
                <a:solidFill>
                  <a:schemeClr val="tx1"/>
                </a:solidFill>
              </a:rPr>
              <a:t>City Assessor</a:t>
            </a:r>
          </a:p>
          <a:p>
            <a:pPr marL="800100" lvl="1" indent="-342900">
              <a:buFont typeface="Arial" panose="020B0604020202020204" pitchFamily="34" charset="0"/>
              <a:buChar char="•"/>
            </a:pPr>
            <a:r>
              <a:rPr lang="en-US" sz="2400" b="1" i="0" dirty="0">
                <a:solidFill>
                  <a:schemeClr val="tx1"/>
                </a:solidFill>
              </a:rPr>
              <a:t>Any city with a population of 10,000 or more may adopt an ordinance to establish the office of city assessor. Currently Iowa has 7 city assessors.</a:t>
            </a:r>
          </a:p>
          <a:p>
            <a:pPr marL="800100" lvl="1" indent="-342900">
              <a:buFont typeface="Arial" panose="020B0604020202020204" pitchFamily="34" charset="0"/>
              <a:buChar char="•"/>
            </a:pPr>
            <a:r>
              <a:rPr lang="en-US" sz="2400" b="1" i="0" dirty="0">
                <a:solidFill>
                  <a:schemeClr val="tx1"/>
                </a:solidFill>
              </a:rPr>
              <a:t>Appointed by conference board comprised of the board of supervisors, city council, and school board.</a:t>
            </a:r>
          </a:p>
          <a:p>
            <a:r>
              <a:rPr lang="en-US" sz="2800" b="1" i="0" u="sng" dirty="0">
                <a:solidFill>
                  <a:schemeClr val="tx1"/>
                </a:solidFill>
              </a:rPr>
              <a:t>Department of Revenue</a:t>
            </a:r>
          </a:p>
          <a:p>
            <a:pPr marL="800100" lvl="1" indent="-342900">
              <a:buFont typeface="Arial" panose="020B0604020202020204" pitchFamily="34" charset="0"/>
              <a:buChar char="•"/>
            </a:pPr>
            <a:r>
              <a:rPr lang="en-US" sz="2400" b="1" i="0" dirty="0">
                <a:solidFill>
                  <a:schemeClr val="tx1"/>
                </a:solidFill>
              </a:rPr>
              <a:t>Central assessment of specific industries whose companies have property throughout the state.</a:t>
            </a:r>
          </a:p>
        </p:txBody>
      </p:sp>
    </p:spTree>
    <p:extLst>
      <p:ext uri="{BB962C8B-B14F-4D97-AF65-F5344CB8AC3E}">
        <p14:creationId xmlns:p14="http://schemas.microsoft.com/office/powerpoint/2010/main" val="2896525016"/>
      </p:ext>
    </p:extLst>
  </p:cSld>
  <p:clrMapOvr>
    <a:masterClrMapping/>
  </p:clrMapOvr>
</p:sld>
</file>

<file path=ppt/theme/theme1.xml><?xml version="1.0" encoding="utf-8"?>
<a:theme xmlns:a="http://schemas.openxmlformats.org/drawingml/2006/main" name="Tradeshow">
  <a:themeElements>
    <a:clrScheme name="Custom 2">
      <a:dk1>
        <a:srgbClr val="3F3F3F"/>
      </a:dk1>
      <a:lt1>
        <a:srgbClr val="002060"/>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2631</Words>
  <Application>Microsoft Office PowerPoint</Application>
  <PresentationFormat>Widescreen</PresentationFormat>
  <Paragraphs>304</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Arial Black</vt:lpstr>
      <vt:lpstr>Candara</vt:lpstr>
      <vt:lpstr>Times New Roman</vt:lpstr>
      <vt:lpstr>Wingdings</vt:lpstr>
      <vt:lpstr>Tradeshow</vt:lpstr>
      <vt:lpstr>County finance &amp; The property tax system</vt:lpstr>
      <vt:lpstr>PowerPoint Presentation</vt:lpstr>
      <vt:lpstr>PowerPoint Presentation</vt:lpstr>
      <vt:lpstr>PowerPoint Presentation</vt:lpstr>
      <vt:lpstr>PowerPoint Presentation</vt:lpstr>
      <vt:lpstr>Property Tax 101</vt:lpstr>
      <vt:lpstr>Property valuation</vt:lpstr>
      <vt:lpstr>Types of property subject to tax by local governments</vt:lpstr>
      <vt:lpstr>Who determines property value in iowa?</vt:lpstr>
      <vt:lpstr>Real property classifications in iowa</vt:lpstr>
      <vt:lpstr>PowerPoint Presentation</vt:lpstr>
      <vt:lpstr>Determining assessed values</vt:lpstr>
      <vt:lpstr>Assessment of ag property</vt:lpstr>
      <vt:lpstr>ag property (continued)</vt:lpstr>
      <vt:lpstr>Disputing assessed value</vt:lpstr>
      <vt:lpstr>Disputing assessed value</vt:lpstr>
      <vt:lpstr>equalization</vt:lpstr>
      <vt:lpstr>Assessed vs. taxable value</vt:lpstr>
      <vt:lpstr>Property tax exemptions</vt:lpstr>
      <vt:lpstr>Growth limitation</vt:lpstr>
      <vt:lpstr>rollback</vt:lpstr>
      <vt:lpstr>rollback</vt:lpstr>
      <vt:lpstr>Property tax Levies </vt:lpstr>
      <vt:lpstr>Property tax Levies </vt:lpstr>
      <vt:lpstr>Property tax Levies </vt:lpstr>
      <vt:lpstr>Property tax Levies </vt:lpstr>
      <vt:lpstr>Property tax Levies </vt:lpstr>
      <vt:lpstr>Property tax Levies </vt:lpstr>
      <vt:lpstr>Timeline snapshot</vt:lpstr>
      <vt:lpstr>Timeline snapshot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Lucas Beenken</dc:creator>
  <cp:lastModifiedBy>Lucas Beenken</cp:lastModifiedBy>
  <cp:revision>1</cp:revision>
  <dcterms:created xsi:type="dcterms:W3CDTF">2026-07-22T16:36:18Z</dcterms:created>
  <dcterms:modified xsi:type="dcterms:W3CDTF">2026-07-22T16:37:05Z</dcterms:modified>
</cp:coreProperties>
</file>