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0" r:id="rId5"/>
    <p:sldId id="262" r:id="rId6"/>
    <p:sldId id="261" r:id="rId7"/>
    <p:sldId id="266" r:id="rId8"/>
    <p:sldId id="259" r:id="rId9"/>
    <p:sldId id="265" r:id="rId10"/>
    <p:sldId id="258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hyperlink" Target="http://www.jocorecovery.org/" TargetMode="Externa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image" Target="../media/image1.svg"/><Relationship Id="rId6" Type="http://schemas.openxmlformats.org/officeDocument/2006/relationships/hyperlink" Target="http://www.jocorecovery.org/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A34DD4-037D-4E4E-9A1E-C3A6A2630D3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C9C84DB-9B36-4AC1-982B-E1C31A1E367A}">
      <dgm:prSet/>
      <dgm:spPr/>
      <dgm:t>
        <a:bodyPr/>
        <a:lstStyle/>
        <a:p>
          <a:r>
            <a:rPr lang="en-US" b="1"/>
            <a:t>Public health harm reduction initiative providing free, low barrier access to health and safety supplies</a:t>
          </a:r>
          <a:endParaRPr lang="en-US"/>
        </a:p>
      </dgm:t>
    </dgm:pt>
    <dgm:pt modelId="{340CA38A-3326-41C9-A062-E8A6855C09B3}" type="parTrans" cxnId="{07DC0155-6BF3-41CA-95CD-FE3C7791CD03}">
      <dgm:prSet/>
      <dgm:spPr/>
      <dgm:t>
        <a:bodyPr/>
        <a:lstStyle/>
        <a:p>
          <a:endParaRPr lang="en-US"/>
        </a:p>
      </dgm:t>
    </dgm:pt>
    <dgm:pt modelId="{4FD4606E-D51C-4F11-A308-C153E3277993}" type="sibTrans" cxnId="{07DC0155-6BF3-41CA-95CD-FE3C7791CD03}">
      <dgm:prSet/>
      <dgm:spPr/>
      <dgm:t>
        <a:bodyPr/>
        <a:lstStyle/>
        <a:p>
          <a:endParaRPr lang="en-US"/>
        </a:p>
      </dgm:t>
    </dgm:pt>
    <dgm:pt modelId="{2724F1FF-5A22-4E0D-BFFF-9A47FFE9BDF1}">
      <dgm:prSet/>
      <dgm:spPr/>
      <dgm:t>
        <a:bodyPr/>
        <a:lstStyle/>
        <a:p>
          <a:r>
            <a:rPr lang="en-US"/>
            <a:t>Multiple locations to reduce barriers and increase equitable access</a:t>
          </a:r>
        </a:p>
      </dgm:t>
    </dgm:pt>
    <dgm:pt modelId="{BC6085D4-82E2-43BB-B501-84298332D791}" type="parTrans" cxnId="{82D6A05B-3DC2-44CC-85E4-86633F120EF9}">
      <dgm:prSet/>
      <dgm:spPr/>
      <dgm:t>
        <a:bodyPr/>
        <a:lstStyle/>
        <a:p>
          <a:endParaRPr lang="en-US"/>
        </a:p>
      </dgm:t>
    </dgm:pt>
    <dgm:pt modelId="{0FD44B1F-8737-47D5-95A9-08DBAA40460A}" type="sibTrans" cxnId="{82D6A05B-3DC2-44CC-85E4-86633F120EF9}">
      <dgm:prSet/>
      <dgm:spPr/>
      <dgm:t>
        <a:bodyPr/>
        <a:lstStyle/>
        <a:p>
          <a:endParaRPr lang="en-US"/>
        </a:p>
      </dgm:t>
    </dgm:pt>
    <dgm:pt modelId="{756EDF3D-7D25-410C-9B95-CC44D3D081BB}">
      <dgm:prSet/>
      <dgm:spPr/>
      <dgm:t>
        <a:bodyPr/>
        <a:lstStyle/>
        <a:p>
          <a:r>
            <a:rPr lang="en-US"/>
            <a:t>Johnson County HHS Building</a:t>
          </a:r>
        </a:p>
      </dgm:t>
    </dgm:pt>
    <dgm:pt modelId="{26F47278-99E2-4F98-BFDA-DD85FB06801C}" type="parTrans" cxnId="{C383CE4C-AD52-4BC9-B080-F5EF15BD487E}">
      <dgm:prSet/>
      <dgm:spPr/>
      <dgm:t>
        <a:bodyPr/>
        <a:lstStyle/>
        <a:p>
          <a:endParaRPr lang="en-US"/>
        </a:p>
      </dgm:t>
    </dgm:pt>
    <dgm:pt modelId="{6AD1E910-DBF8-415F-A44E-0FC1566C73A1}" type="sibTrans" cxnId="{C383CE4C-AD52-4BC9-B080-F5EF15BD487E}">
      <dgm:prSet/>
      <dgm:spPr/>
      <dgm:t>
        <a:bodyPr/>
        <a:lstStyle/>
        <a:p>
          <a:endParaRPr lang="en-US"/>
        </a:p>
      </dgm:t>
    </dgm:pt>
    <dgm:pt modelId="{18A0E4CC-8CAE-47F2-8C30-266FBDC627FC}">
      <dgm:prSet/>
      <dgm:spPr/>
      <dgm:t>
        <a:bodyPr/>
        <a:lstStyle/>
        <a:p>
          <a:r>
            <a:rPr lang="en-US"/>
            <a:t>Iowa City Deadwood</a:t>
          </a:r>
        </a:p>
      </dgm:t>
    </dgm:pt>
    <dgm:pt modelId="{0AAC401D-51E2-496A-AF86-FBBD1E898674}" type="parTrans" cxnId="{1694885E-54FC-430E-BD2D-195BF600CC82}">
      <dgm:prSet/>
      <dgm:spPr/>
      <dgm:t>
        <a:bodyPr/>
        <a:lstStyle/>
        <a:p>
          <a:endParaRPr lang="en-US"/>
        </a:p>
      </dgm:t>
    </dgm:pt>
    <dgm:pt modelId="{BBFA9F0C-3975-4C81-A534-281C458818AA}" type="sibTrans" cxnId="{1694885E-54FC-430E-BD2D-195BF600CC82}">
      <dgm:prSet/>
      <dgm:spPr/>
      <dgm:t>
        <a:bodyPr/>
        <a:lstStyle/>
        <a:p>
          <a:endParaRPr lang="en-US"/>
        </a:p>
      </dgm:t>
    </dgm:pt>
    <dgm:pt modelId="{33F65F9F-5143-4BD1-9FD3-126A17AC84DD}">
      <dgm:prSet/>
      <dgm:spPr/>
      <dgm:t>
        <a:bodyPr/>
        <a:lstStyle/>
        <a:p>
          <a:r>
            <a:rPr lang="en-US"/>
            <a:t>Coralville Public Library</a:t>
          </a:r>
        </a:p>
      </dgm:t>
    </dgm:pt>
    <dgm:pt modelId="{55188CB3-D440-4473-931D-3B2D0ED74C14}" type="parTrans" cxnId="{458D4405-4F3A-4D62-94D7-EFF0AB61C317}">
      <dgm:prSet/>
      <dgm:spPr/>
      <dgm:t>
        <a:bodyPr/>
        <a:lstStyle/>
        <a:p>
          <a:endParaRPr lang="en-US"/>
        </a:p>
      </dgm:t>
    </dgm:pt>
    <dgm:pt modelId="{BFE679DF-44F3-462C-85CD-BA7016E768ED}" type="sibTrans" cxnId="{458D4405-4F3A-4D62-94D7-EFF0AB61C317}">
      <dgm:prSet/>
      <dgm:spPr/>
      <dgm:t>
        <a:bodyPr/>
        <a:lstStyle/>
        <a:p>
          <a:endParaRPr lang="en-US"/>
        </a:p>
      </dgm:t>
    </dgm:pt>
    <dgm:pt modelId="{A5418CD5-393B-4698-8465-AC0DB1506288}">
      <dgm:prSet/>
      <dgm:spPr/>
      <dgm:t>
        <a:bodyPr/>
        <a:lstStyle/>
        <a:p>
          <a:r>
            <a:rPr lang="en-US"/>
            <a:t>North Liberty Library</a:t>
          </a:r>
        </a:p>
      </dgm:t>
    </dgm:pt>
    <dgm:pt modelId="{CF21EF4C-43F1-41F1-A88A-EE23117145A5}" type="parTrans" cxnId="{76ECBDD2-58F3-4CD6-826E-C6CE295A3AD1}">
      <dgm:prSet/>
      <dgm:spPr/>
      <dgm:t>
        <a:bodyPr/>
        <a:lstStyle/>
        <a:p>
          <a:endParaRPr lang="en-US"/>
        </a:p>
      </dgm:t>
    </dgm:pt>
    <dgm:pt modelId="{648935DE-1229-45BC-8C66-54F894B77067}" type="sibTrans" cxnId="{76ECBDD2-58F3-4CD6-826E-C6CE295A3AD1}">
      <dgm:prSet/>
      <dgm:spPr/>
      <dgm:t>
        <a:bodyPr/>
        <a:lstStyle/>
        <a:p>
          <a:endParaRPr lang="en-US"/>
        </a:p>
      </dgm:t>
    </dgm:pt>
    <dgm:pt modelId="{76D745D6-935B-4F72-911B-A261C797E661}">
      <dgm:prSet/>
      <dgm:spPr/>
      <dgm:t>
        <a:bodyPr/>
        <a:lstStyle/>
        <a:p>
          <a:r>
            <a:rPr lang="en-US" dirty="0"/>
            <a:t>VA, Community Family Resource, &amp; Integrated Testing Services (ITS) partnership </a:t>
          </a:r>
        </a:p>
      </dgm:t>
    </dgm:pt>
    <dgm:pt modelId="{292F9016-7009-4370-8B4C-66420F07FC69}" type="parTrans" cxnId="{FCA39714-11F5-4051-8467-AE667FBF5D94}">
      <dgm:prSet/>
      <dgm:spPr/>
      <dgm:t>
        <a:bodyPr/>
        <a:lstStyle/>
        <a:p>
          <a:endParaRPr lang="en-US"/>
        </a:p>
      </dgm:t>
    </dgm:pt>
    <dgm:pt modelId="{A5345969-9AF7-44C8-8E36-DC4550299EE6}" type="sibTrans" cxnId="{FCA39714-11F5-4051-8467-AE667FBF5D94}">
      <dgm:prSet/>
      <dgm:spPr/>
      <dgm:t>
        <a:bodyPr/>
        <a:lstStyle/>
        <a:p>
          <a:endParaRPr lang="en-US"/>
        </a:p>
      </dgm:t>
    </dgm:pt>
    <dgm:pt modelId="{A9B2EC51-DE9A-4310-88B7-A3C047B43CE0}">
      <dgm:prSet/>
      <dgm:spPr/>
      <dgm:t>
        <a:bodyPr/>
        <a:lstStyle/>
        <a:p>
          <a:r>
            <a:rPr lang="en-US" dirty="0"/>
            <a:t>Gun locks, sexual health supplies, ‘prescription drug destroyer’</a:t>
          </a:r>
        </a:p>
      </dgm:t>
    </dgm:pt>
    <dgm:pt modelId="{3BD3196E-525C-4C75-83F3-D3D117259042}" type="parTrans" cxnId="{BDC180F2-4DAA-4947-AC27-11C17E0FF740}">
      <dgm:prSet/>
      <dgm:spPr/>
      <dgm:t>
        <a:bodyPr/>
        <a:lstStyle/>
        <a:p>
          <a:endParaRPr lang="en-US"/>
        </a:p>
      </dgm:t>
    </dgm:pt>
    <dgm:pt modelId="{4A8B5B38-8149-4A47-995B-D9ABB62BF52B}" type="sibTrans" cxnId="{BDC180F2-4DAA-4947-AC27-11C17E0FF740}">
      <dgm:prSet/>
      <dgm:spPr/>
      <dgm:t>
        <a:bodyPr/>
        <a:lstStyle/>
        <a:p>
          <a:endParaRPr lang="en-US"/>
        </a:p>
      </dgm:t>
    </dgm:pt>
    <dgm:pt modelId="{122B5956-6858-415E-8B3C-07A2470AF672}">
      <dgm:prSet/>
      <dgm:spPr/>
      <dgm:t>
        <a:bodyPr/>
        <a:lstStyle/>
        <a:p>
          <a:r>
            <a:rPr lang="en-US"/>
            <a:t>Ongoing tracking of utilization and communication with partner sites</a:t>
          </a:r>
        </a:p>
      </dgm:t>
    </dgm:pt>
    <dgm:pt modelId="{4CA72D50-11DA-4489-B2C5-CB855FE6DD8C}" type="parTrans" cxnId="{E5E3E18F-0221-4CD8-9E6D-08B0ECB66679}">
      <dgm:prSet/>
      <dgm:spPr/>
      <dgm:t>
        <a:bodyPr/>
        <a:lstStyle/>
        <a:p>
          <a:endParaRPr lang="en-US"/>
        </a:p>
      </dgm:t>
    </dgm:pt>
    <dgm:pt modelId="{66E9052C-E238-497C-8CBD-099D9DA15AB0}" type="sibTrans" cxnId="{E5E3E18F-0221-4CD8-9E6D-08B0ECB66679}">
      <dgm:prSet/>
      <dgm:spPr/>
      <dgm:t>
        <a:bodyPr/>
        <a:lstStyle/>
        <a:p>
          <a:endParaRPr lang="en-US"/>
        </a:p>
      </dgm:t>
    </dgm:pt>
    <dgm:pt modelId="{CC9EB29C-4993-47C4-AA14-0DE83E974B77}">
      <dgm:prSet/>
      <dgm:spPr/>
      <dgm:t>
        <a:bodyPr/>
        <a:lstStyle/>
        <a:p>
          <a:r>
            <a:rPr lang="en-US"/>
            <a:t>More information available at: </a:t>
          </a:r>
          <a:r>
            <a:rPr lang="en-US">
              <a:hlinkClick xmlns:r="http://schemas.openxmlformats.org/officeDocument/2006/relationships" r:id="rId1"/>
            </a:rPr>
            <a:t>www.jocorecovery.org</a:t>
          </a:r>
          <a:r>
            <a:rPr lang="en-US"/>
            <a:t> </a:t>
          </a:r>
        </a:p>
      </dgm:t>
    </dgm:pt>
    <dgm:pt modelId="{8459D447-C71F-43E7-AC16-8ECADBD6505C}" type="parTrans" cxnId="{91E829FA-D96E-4C44-ABFC-5DF6BE16511B}">
      <dgm:prSet/>
      <dgm:spPr/>
      <dgm:t>
        <a:bodyPr/>
        <a:lstStyle/>
        <a:p>
          <a:endParaRPr lang="en-US"/>
        </a:p>
      </dgm:t>
    </dgm:pt>
    <dgm:pt modelId="{09F3ADD4-743B-465A-8855-B9B4BAB11E58}" type="sibTrans" cxnId="{91E829FA-D96E-4C44-ABFC-5DF6BE16511B}">
      <dgm:prSet/>
      <dgm:spPr/>
      <dgm:t>
        <a:bodyPr/>
        <a:lstStyle/>
        <a:p>
          <a:endParaRPr lang="en-US"/>
        </a:p>
      </dgm:t>
    </dgm:pt>
    <dgm:pt modelId="{A454C5AD-E960-4008-B197-A2939783BCDE}" type="pres">
      <dgm:prSet presAssocID="{14A34DD4-037D-4E4E-9A1E-C3A6A2630D3F}" presName="root" presStyleCnt="0">
        <dgm:presLayoutVars>
          <dgm:dir/>
          <dgm:resizeHandles val="exact"/>
        </dgm:presLayoutVars>
      </dgm:prSet>
      <dgm:spPr/>
    </dgm:pt>
    <dgm:pt modelId="{919A2CAB-4BAD-43B1-B995-2CB4B1559EA0}" type="pres">
      <dgm:prSet presAssocID="{9C9C84DB-9B36-4AC1-982B-E1C31A1E367A}" presName="compNode" presStyleCnt="0"/>
      <dgm:spPr/>
    </dgm:pt>
    <dgm:pt modelId="{76E32006-3438-42A2-9A5B-456D8D8E58EF}" type="pres">
      <dgm:prSet presAssocID="{9C9C84DB-9B36-4AC1-982B-E1C31A1E367A}" presName="bgRect" presStyleLbl="bgShp" presStyleIdx="0" presStyleCnt="5"/>
      <dgm:spPr/>
    </dgm:pt>
    <dgm:pt modelId="{E4821A1A-B5C2-40E6-89BC-8EBFBF9CF53C}" type="pres">
      <dgm:prSet presAssocID="{9C9C84DB-9B36-4AC1-982B-E1C31A1E367A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E6D60478-C423-4E7F-ABA8-B7633082930C}" type="pres">
      <dgm:prSet presAssocID="{9C9C84DB-9B36-4AC1-982B-E1C31A1E367A}" presName="spaceRect" presStyleCnt="0"/>
      <dgm:spPr/>
    </dgm:pt>
    <dgm:pt modelId="{EF1DB144-4B23-4FAF-9969-15FC312ECE88}" type="pres">
      <dgm:prSet presAssocID="{9C9C84DB-9B36-4AC1-982B-E1C31A1E367A}" presName="parTx" presStyleLbl="revTx" presStyleIdx="0" presStyleCnt="7">
        <dgm:presLayoutVars>
          <dgm:chMax val="0"/>
          <dgm:chPref val="0"/>
        </dgm:presLayoutVars>
      </dgm:prSet>
      <dgm:spPr/>
    </dgm:pt>
    <dgm:pt modelId="{23473F7D-2E67-4E72-A05E-D4021EC45D11}" type="pres">
      <dgm:prSet presAssocID="{4FD4606E-D51C-4F11-A308-C153E3277993}" presName="sibTrans" presStyleCnt="0"/>
      <dgm:spPr/>
    </dgm:pt>
    <dgm:pt modelId="{4AD6BCE2-D4FC-430B-9F92-A074842310B4}" type="pres">
      <dgm:prSet presAssocID="{2724F1FF-5A22-4E0D-BFFF-9A47FFE9BDF1}" presName="compNode" presStyleCnt="0"/>
      <dgm:spPr/>
    </dgm:pt>
    <dgm:pt modelId="{67FE0DD3-6D90-4FC4-95CA-A067278CD2FF}" type="pres">
      <dgm:prSet presAssocID="{2724F1FF-5A22-4E0D-BFFF-9A47FFE9BDF1}" presName="bgRect" presStyleLbl="bgShp" presStyleIdx="1" presStyleCnt="5"/>
      <dgm:spPr/>
    </dgm:pt>
    <dgm:pt modelId="{0896C290-A226-4CAD-AB1A-693DF4CB5761}" type="pres">
      <dgm:prSet presAssocID="{2724F1FF-5A22-4E0D-BFFF-9A47FFE9BDF1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717430C-20F8-4F2D-9809-BFAFAF988F99}" type="pres">
      <dgm:prSet presAssocID="{2724F1FF-5A22-4E0D-BFFF-9A47FFE9BDF1}" presName="spaceRect" presStyleCnt="0"/>
      <dgm:spPr/>
    </dgm:pt>
    <dgm:pt modelId="{598891D0-430D-44E5-997B-E592F0177D5D}" type="pres">
      <dgm:prSet presAssocID="{2724F1FF-5A22-4E0D-BFFF-9A47FFE9BDF1}" presName="parTx" presStyleLbl="revTx" presStyleIdx="1" presStyleCnt="7">
        <dgm:presLayoutVars>
          <dgm:chMax val="0"/>
          <dgm:chPref val="0"/>
        </dgm:presLayoutVars>
      </dgm:prSet>
      <dgm:spPr/>
    </dgm:pt>
    <dgm:pt modelId="{D6853A39-BE1D-4051-B1F8-B47C821663FF}" type="pres">
      <dgm:prSet presAssocID="{2724F1FF-5A22-4E0D-BFFF-9A47FFE9BDF1}" presName="desTx" presStyleLbl="revTx" presStyleIdx="2" presStyleCnt="7">
        <dgm:presLayoutVars/>
      </dgm:prSet>
      <dgm:spPr/>
    </dgm:pt>
    <dgm:pt modelId="{F2CC7F1A-B991-4D0E-A697-1AB23AC9BCE4}" type="pres">
      <dgm:prSet presAssocID="{0FD44B1F-8737-47D5-95A9-08DBAA40460A}" presName="sibTrans" presStyleCnt="0"/>
      <dgm:spPr/>
    </dgm:pt>
    <dgm:pt modelId="{86DBD1E6-853D-4CCC-BCB2-36F739729403}" type="pres">
      <dgm:prSet presAssocID="{76D745D6-935B-4F72-911B-A261C797E661}" presName="compNode" presStyleCnt="0"/>
      <dgm:spPr/>
    </dgm:pt>
    <dgm:pt modelId="{A14F6FFA-7A31-4C0C-BFB5-13873D902550}" type="pres">
      <dgm:prSet presAssocID="{76D745D6-935B-4F72-911B-A261C797E661}" presName="bgRect" presStyleLbl="bgShp" presStyleIdx="2" presStyleCnt="5"/>
      <dgm:spPr/>
    </dgm:pt>
    <dgm:pt modelId="{7F2468FD-2084-4D5B-86A7-3777C8D33F41}" type="pres">
      <dgm:prSet presAssocID="{76D745D6-935B-4F72-911B-A261C797E661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E5C41FD-F087-4711-9B39-B3981714C43E}" type="pres">
      <dgm:prSet presAssocID="{76D745D6-935B-4F72-911B-A261C797E661}" presName="spaceRect" presStyleCnt="0"/>
      <dgm:spPr/>
    </dgm:pt>
    <dgm:pt modelId="{14513BA5-4FDA-4B03-BA47-0D49101463CF}" type="pres">
      <dgm:prSet presAssocID="{76D745D6-935B-4F72-911B-A261C797E661}" presName="parTx" presStyleLbl="revTx" presStyleIdx="3" presStyleCnt="7">
        <dgm:presLayoutVars>
          <dgm:chMax val="0"/>
          <dgm:chPref val="0"/>
        </dgm:presLayoutVars>
      </dgm:prSet>
      <dgm:spPr/>
    </dgm:pt>
    <dgm:pt modelId="{323E6C59-F9A5-42FF-A21B-E1E2840B0B70}" type="pres">
      <dgm:prSet presAssocID="{76D745D6-935B-4F72-911B-A261C797E661}" presName="desTx" presStyleLbl="revTx" presStyleIdx="4" presStyleCnt="7">
        <dgm:presLayoutVars/>
      </dgm:prSet>
      <dgm:spPr/>
    </dgm:pt>
    <dgm:pt modelId="{2F3F6E5E-721A-4682-A57E-57FFE1A72E02}" type="pres">
      <dgm:prSet presAssocID="{A5345969-9AF7-44C8-8E36-DC4550299EE6}" presName="sibTrans" presStyleCnt="0"/>
      <dgm:spPr/>
    </dgm:pt>
    <dgm:pt modelId="{50587BA9-7256-4AD2-9E40-C7C63AB0CFAA}" type="pres">
      <dgm:prSet presAssocID="{122B5956-6858-415E-8B3C-07A2470AF672}" presName="compNode" presStyleCnt="0"/>
      <dgm:spPr/>
    </dgm:pt>
    <dgm:pt modelId="{B93A7C0C-6A4C-41F8-B16E-B93DFE54A4D1}" type="pres">
      <dgm:prSet presAssocID="{122B5956-6858-415E-8B3C-07A2470AF672}" presName="bgRect" presStyleLbl="bgShp" presStyleIdx="3" presStyleCnt="5"/>
      <dgm:spPr/>
    </dgm:pt>
    <dgm:pt modelId="{0B3F6A4F-CBDF-4663-A882-614C2E998BC5}" type="pres">
      <dgm:prSet presAssocID="{122B5956-6858-415E-8B3C-07A2470AF672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B0B48C3-A323-4C2E-93F3-90F35EE19956}" type="pres">
      <dgm:prSet presAssocID="{122B5956-6858-415E-8B3C-07A2470AF672}" presName="spaceRect" presStyleCnt="0"/>
      <dgm:spPr/>
    </dgm:pt>
    <dgm:pt modelId="{21A744EE-CA00-4DFE-BE33-6DC9E81393B5}" type="pres">
      <dgm:prSet presAssocID="{122B5956-6858-415E-8B3C-07A2470AF672}" presName="parTx" presStyleLbl="revTx" presStyleIdx="5" presStyleCnt="7">
        <dgm:presLayoutVars>
          <dgm:chMax val="0"/>
          <dgm:chPref val="0"/>
        </dgm:presLayoutVars>
      </dgm:prSet>
      <dgm:spPr/>
    </dgm:pt>
    <dgm:pt modelId="{F6600E0B-CD53-4FBE-9706-98F01A0DCF59}" type="pres">
      <dgm:prSet presAssocID="{66E9052C-E238-497C-8CBD-099D9DA15AB0}" presName="sibTrans" presStyleCnt="0"/>
      <dgm:spPr/>
    </dgm:pt>
    <dgm:pt modelId="{E186F18D-2C1A-49E8-AE39-2ADED3006856}" type="pres">
      <dgm:prSet presAssocID="{CC9EB29C-4993-47C4-AA14-0DE83E974B77}" presName="compNode" presStyleCnt="0"/>
      <dgm:spPr/>
    </dgm:pt>
    <dgm:pt modelId="{39BCC195-64FA-40C4-BFFD-4FA1C33DC8B1}" type="pres">
      <dgm:prSet presAssocID="{CC9EB29C-4993-47C4-AA14-0DE83E974B77}" presName="bgRect" presStyleLbl="bgShp" presStyleIdx="4" presStyleCnt="5"/>
      <dgm:spPr/>
    </dgm:pt>
    <dgm:pt modelId="{23889430-9C02-45FF-8932-59BD6FA329E3}" type="pres">
      <dgm:prSet presAssocID="{CC9EB29C-4993-47C4-AA14-0DE83E974B77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0D61869D-C306-48B3-9155-8F7533B1C29C}" type="pres">
      <dgm:prSet presAssocID="{CC9EB29C-4993-47C4-AA14-0DE83E974B77}" presName="spaceRect" presStyleCnt="0"/>
      <dgm:spPr/>
    </dgm:pt>
    <dgm:pt modelId="{BB1C4ED3-51DD-4412-A3D8-7131D1D7A7AE}" type="pres">
      <dgm:prSet presAssocID="{CC9EB29C-4993-47C4-AA14-0DE83E974B77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458D4405-4F3A-4D62-94D7-EFF0AB61C317}" srcId="{2724F1FF-5A22-4E0D-BFFF-9A47FFE9BDF1}" destId="{33F65F9F-5143-4BD1-9FD3-126A17AC84DD}" srcOrd="2" destOrd="0" parTransId="{55188CB3-D440-4473-931D-3B2D0ED74C14}" sibTransId="{BFE679DF-44F3-462C-85CD-BA7016E768ED}"/>
    <dgm:cxn modelId="{FCA39714-11F5-4051-8467-AE667FBF5D94}" srcId="{14A34DD4-037D-4E4E-9A1E-C3A6A2630D3F}" destId="{76D745D6-935B-4F72-911B-A261C797E661}" srcOrd="2" destOrd="0" parTransId="{292F9016-7009-4370-8B4C-66420F07FC69}" sibTransId="{A5345969-9AF7-44C8-8E36-DC4550299EE6}"/>
    <dgm:cxn modelId="{08FEDE17-9FDF-4671-A14C-D84F53AF8572}" type="presOf" srcId="{18A0E4CC-8CAE-47F2-8C30-266FBDC627FC}" destId="{D6853A39-BE1D-4051-B1F8-B47C821663FF}" srcOrd="0" destOrd="1" presId="urn:microsoft.com/office/officeart/2018/2/layout/IconVerticalSolidList"/>
    <dgm:cxn modelId="{6FEAB01E-31AE-4F13-A11E-153B66E94008}" type="presOf" srcId="{CC9EB29C-4993-47C4-AA14-0DE83E974B77}" destId="{BB1C4ED3-51DD-4412-A3D8-7131D1D7A7AE}" srcOrd="0" destOrd="0" presId="urn:microsoft.com/office/officeart/2018/2/layout/IconVerticalSolidList"/>
    <dgm:cxn modelId="{32276F3B-FF5F-46A6-A376-7C695CF9DBFF}" type="presOf" srcId="{9C9C84DB-9B36-4AC1-982B-E1C31A1E367A}" destId="{EF1DB144-4B23-4FAF-9969-15FC312ECE88}" srcOrd="0" destOrd="0" presId="urn:microsoft.com/office/officeart/2018/2/layout/IconVerticalSolidList"/>
    <dgm:cxn modelId="{82D6A05B-3DC2-44CC-85E4-86633F120EF9}" srcId="{14A34DD4-037D-4E4E-9A1E-C3A6A2630D3F}" destId="{2724F1FF-5A22-4E0D-BFFF-9A47FFE9BDF1}" srcOrd="1" destOrd="0" parTransId="{BC6085D4-82E2-43BB-B501-84298332D791}" sibTransId="{0FD44B1F-8737-47D5-95A9-08DBAA40460A}"/>
    <dgm:cxn modelId="{B3E2055D-BD1B-48E6-B64D-35D68CA3A82F}" type="presOf" srcId="{A5418CD5-393B-4698-8465-AC0DB1506288}" destId="{D6853A39-BE1D-4051-B1F8-B47C821663FF}" srcOrd="0" destOrd="3" presId="urn:microsoft.com/office/officeart/2018/2/layout/IconVerticalSolidList"/>
    <dgm:cxn modelId="{1694885E-54FC-430E-BD2D-195BF600CC82}" srcId="{2724F1FF-5A22-4E0D-BFFF-9A47FFE9BDF1}" destId="{18A0E4CC-8CAE-47F2-8C30-266FBDC627FC}" srcOrd="1" destOrd="0" parTransId="{0AAC401D-51E2-496A-AF86-FBBD1E898674}" sibTransId="{BBFA9F0C-3975-4C81-A534-281C458818AA}"/>
    <dgm:cxn modelId="{C383CE4C-AD52-4BC9-B080-F5EF15BD487E}" srcId="{2724F1FF-5A22-4E0D-BFFF-9A47FFE9BDF1}" destId="{756EDF3D-7D25-410C-9B95-CC44D3D081BB}" srcOrd="0" destOrd="0" parTransId="{26F47278-99E2-4F98-BFDA-DD85FB06801C}" sibTransId="{6AD1E910-DBF8-415F-A44E-0FC1566C73A1}"/>
    <dgm:cxn modelId="{07DC0155-6BF3-41CA-95CD-FE3C7791CD03}" srcId="{14A34DD4-037D-4E4E-9A1E-C3A6A2630D3F}" destId="{9C9C84DB-9B36-4AC1-982B-E1C31A1E367A}" srcOrd="0" destOrd="0" parTransId="{340CA38A-3326-41C9-A062-E8A6855C09B3}" sibTransId="{4FD4606E-D51C-4F11-A308-C153E3277993}"/>
    <dgm:cxn modelId="{E5E3E18F-0221-4CD8-9E6D-08B0ECB66679}" srcId="{14A34DD4-037D-4E4E-9A1E-C3A6A2630D3F}" destId="{122B5956-6858-415E-8B3C-07A2470AF672}" srcOrd="3" destOrd="0" parTransId="{4CA72D50-11DA-4489-B2C5-CB855FE6DD8C}" sibTransId="{66E9052C-E238-497C-8CBD-099D9DA15AB0}"/>
    <dgm:cxn modelId="{957D1BB1-4DEE-42E3-A3C2-AC0A69B0B51C}" type="presOf" srcId="{76D745D6-935B-4F72-911B-A261C797E661}" destId="{14513BA5-4FDA-4B03-BA47-0D49101463CF}" srcOrd="0" destOrd="0" presId="urn:microsoft.com/office/officeart/2018/2/layout/IconVerticalSolidList"/>
    <dgm:cxn modelId="{74A8B4B9-4576-47A4-AA23-5ABD94664288}" type="presOf" srcId="{14A34DD4-037D-4E4E-9A1E-C3A6A2630D3F}" destId="{A454C5AD-E960-4008-B197-A2939783BCDE}" srcOrd="0" destOrd="0" presId="urn:microsoft.com/office/officeart/2018/2/layout/IconVerticalSolidList"/>
    <dgm:cxn modelId="{76ECBDD2-58F3-4CD6-826E-C6CE295A3AD1}" srcId="{2724F1FF-5A22-4E0D-BFFF-9A47FFE9BDF1}" destId="{A5418CD5-393B-4698-8465-AC0DB1506288}" srcOrd="3" destOrd="0" parTransId="{CF21EF4C-43F1-41F1-A88A-EE23117145A5}" sibTransId="{648935DE-1229-45BC-8C66-54F894B77067}"/>
    <dgm:cxn modelId="{04CE0FD5-4A14-4AFE-86C2-9067C446FC42}" type="presOf" srcId="{2724F1FF-5A22-4E0D-BFFF-9A47FFE9BDF1}" destId="{598891D0-430D-44E5-997B-E592F0177D5D}" srcOrd="0" destOrd="0" presId="urn:microsoft.com/office/officeart/2018/2/layout/IconVerticalSolidList"/>
    <dgm:cxn modelId="{1B0090DB-C65D-48C0-A6C5-B090B4956485}" type="presOf" srcId="{122B5956-6858-415E-8B3C-07A2470AF672}" destId="{21A744EE-CA00-4DFE-BE33-6DC9E81393B5}" srcOrd="0" destOrd="0" presId="urn:microsoft.com/office/officeart/2018/2/layout/IconVerticalSolidList"/>
    <dgm:cxn modelId="{6C21AFE7-D930-43DD-B9E0-DAF562751C5D}" type="presOf" srcId="{756EDF3D-7D25-410C-9B95-CC44D3D081BB}" destId="{D6853A39-BE1D-4051-B1F8-B47C821663FF}" srcOrd="0" destOrd="0" presId="urn:microsoft.com/office/officeart/2018/2/layout/IconVerticalSolidList"/>
    <dgm:cxn modelId="{BDC180F2-4DAA-4947-AC27-11C17E0FF740}" srcId="{76D745D6-935B-4F72-911B-A261C797E661}" destId="{A9B2EC51-DE9A-4310-88B7-A3C047B43CE0}" srcOrd="0" destOrd="0" parTransId="{3BD3196E-525C-4C75-83F3-D3D117259042}" sibTransId="{4A8B5B38-8149-4A47-995B-D9ABB62BF52B}"/>
    <dgm:cxn modelId="{E5DE73F6-BF1F-4301-9710-14D574EB995C}" type="presOf" srcId="{33F65F9F-5143-4BD1-9FD3-126A17AC84DD}" destId="{D6853A39-BE1D-4051-B1F8-B47C821663FF}" srcOrd="0" destOrd="2" presId="urn:microsoft.com/office/officeart/2018/2/layout/IconVerticalSolidList"/>
    <dgm:cxn modelId="{91E829FA-D96E-4C44-ABFC-5DF6BE16511B}" srcId="{14A34DD4-037D-4E4E-9A1E-C3A6A2630D3F}" destId="{CC9EB29C-4993-47C4-AA14-0DE83E974B77}" srcOrd="4" destOrd="0" parTransId="{8459D447-C71F-43E7-AC16-8ECADBD6505C}" sibTransId="{09F3ADD4-743B-465A-8855-B9B4BAB11E58}"/>
    <dgm:cxn modelId="{136E29FB-A19B-4015-9486-854E3317BA0F}" type="presOf" srcId="{A9B2EC51-DE9A-4310-88B7-A3C047B43CE0}" destId="{323E6C59-F9A5-42FF-A21B-E1E2840B0B70}" srcOrd="0" destOrd="0" presId="urn:microsoft.com/office/officeart/2018/2/layout/IconVerticalSolidList"/>
    <dgm:cxn modelId="{71310ACF-CC03-4946-960E-225AA591E416}" type="presParOf" srcId="{A454C5AD-E960-4008-B197-A2939783BCDE}" destId="{919A2CAB-4BAD-43B1-B995-2CB4B1559EA0}" srcOrd="0" destOrd="0" presId="urn:microsoft.com/office/officeart/2018/2/layout/IconVerticalSolidList"/>
    <dgm:cxn modelId="{FBC7D9A0-DAE9-4B63-ACCB-CD6036CFBBFF}" type="presParOf" srcId="{919A2CAB-4BAD-43B1-B995-2CB4B1559EA0}" destId="{76E32006-3438-42A2-9A5B-456D8D8E58EF}" srcOrd="0" destOrd="0" presId="urn:microsoft.com/office/officeart/2018/2/layout/IconVerticalSolidList"/>
    <dgm:cxn modelId="{1B260D35-EE1C-4E59-ADBF-4ECBBC721D14}" type="presParOf" srcId="{919A2CAB-4BAD-43B1-B995-2CB4B1559EA0}" destId="{E4821A1A-B5C2-40E6-89BC-8EBFBF9CF53C}" srcOrd="1" destOrd="0" presId="urn:microsoft.com/office/officeart/2018/2/layout/IconVerticalSolidList"/>
    <dgm:cxn modelId="{5ADA4E4A-6A27-4857-964A-C1DC3787F8A2}" type="presParOf" srcId="{919A2CAB-4BAD-43B1-B995-2CB4B1559EA0}" destId="{E6D60478-C423-4E7F-ABA8-B7633082930C}" srcOrd="2" destOrd="0" presId="urn:microsoft.com/office/officeart/2018/2/layout/IconVerticalSolidList"/>
    <dgm:cxn modelId="{F56C1101-4F1B-41FE-B583-25C16C4D4C70}" type="presParOf" srcId="{919A2CAB-4BAD-43B1-B995-2CB4B1559EA0}" destId="{EF1DB144-4B23-4FAF-9969-15FC312ECE88}" srcOrd="3" destOrd="0" presId="urn:microsoft.com/office/officeart/2018/2/layout/IconVerticalSolidList"/>
    <dgm:cxn modelId="{F5847DF5-167A-4AEC-B18F-CBA89A01F8CD}" type="presParOf" srcId="{A454C5AD-E960-4008-B197-A2939783BCDE}" destId="{23473F7D-2E67-4E72-A05E-D4021EC45D11}" srcOrd="1" destOrd="0" presId="urn:microsoft.com/office/officeart/2018/2/layout/IconVerticalSolidList"/>
    <dgm:cxn modelId="{241FE6C1-6187-4E79-9F67-3DFF7D21F99D}" type="presParOf" srcId="{A454C5AD-E960-4008-B197-A2939783BCDE}" destId="{4AD6BCE2-D4FC-430B-9F92-A074842310B4}" srcOrd="2" destOrd="0" presId="urn:microsoft.com/office/officeart/2018/2/layout/IconVerticalSolidList"/>
    <dgm:cxn modelId="{7E341B17-36AA-41B4-A27A-693F9B3C2DC8}" type="presParOf" srcId="{4AD6BCE2-D4FC-430B-9F92-A074842310B4}" destId="{67FE0DD3-6D90-4FC4-95CA-A067278CD2FF}" srcOrd="0" destOrd="0" presId="urn:microsoft.com/office/officeart/2018/2/layout/IconVerticalSolidList"/>
    <dgm:cxn modelId="{67C715EC-8CE9-4997-B338-7359013EA100}" type="presParOf" srcId="{4AD6BCE2-D4FC-430B-9F92-A074842310B4}" destId="{0896C290-A226-4CAD-AB1A-693DF4CB5761}" srcOrd="1" destOrd="0" presId="urn:microsoft.com/office/officeart/2018/2/layout/IconVerticalSolidList"/>
    <dgm:cxn modelId="{B43FC31A-5CED-44F0-98C3-9F4F84E6313B}" type="presParOf" srcId="{4AD6BCE2-D4FC-430B-9F92-A074842310B4}" destId="{5717430C-20F8-4F2D-9809-BFAFAF988F99}" srcOrd="2" destOrd="0" presId="urn:microsoft.com/office/officeart/2018/2/layout/IconVerticalSolidList"/>
    <dgm:cxn modelId="{73ED20CE-D1D9-4264-BBE3-087652862F89}" type="presParOf" srcId="{4AD6BCE2-D4FC-430B-9F92-A074842310B4}" destId="{598891D0-430D-44E5-997B-E592F0177D5D}" srcOrd="3" destOrd="0" presId="urn:microsoft.com/office/officeart/2018/2/layout/IconVerticalSolidList"/>
    <dgm:cxn modelId="{DE630CB7-AE6C-4C30-8B92-065216822D5A}" type="presParOf" srcId="{4AD6BCE2-D4FC-430B-9F92-A074842310B4}" destId="{D6853A39-BE1D-4051-B1F8-B47C821663FF}" srcOrd="4" destOrd="0" presId="urn:microsoft.com/office/officeart/2018/2/layout/IconVerticalSolidList"/>
    <dgm:cxn modelId="{05024B30-BFF9-4A7F-AFF6-A2711BAB5595}" type="presParOf" srcId="{A454C5AD-E960-4008-B197-A2939783BCDE}" destId="{F2CC7F1A-B991-4D0E-A697-1AB23AC9BCE4}" srcOrd="3" destOrd="0" presId="urn:microsoft.com/office/officeart/2018/2/layout/IconVerticalSolidList"/>
    <dgm:cxn modelId="{5452CC2C-AD73-4651-B096-7B1E25D4F247}" type="presParOf" srcId="{A454C5AD-E960-4008-B197-A2939783BCDE}" destId="{86DBD1E6-853D-4CCC-BCB2-36F739729403}" srcOrd="4" destOrd="0" presId="urn:microsoft.com/office/officeart/2018/2/layout/IconVerticalSolidList"/>
    <dgm:cxn modelId="{E38A5ECC-B23C-450E-B616-824388FE5814}" type="presParOf" srcId="{86DBD1E6-853D-4CCC-BCB2-36F739729403}" destId="{A14F6FFA-7A31-4C0C-BFB5-13873D902550}" srcOrd="0" destOrd="0" presId="urn:microsoft.com/office/officeart/2018/2/layout/IconVerticalSolidList"/>
    <dgm:cxn modelId="{E1CFE0A5-E740-4D87-B6D2-B1C7397EE80F}" type="presParOf" srcId="{86DBD1E6-853D-4CCC-BCB2-36F739729403}" destId="{7F2468FD-2084-4D5B-86A7-3777C8D33F41}" srcOrd="1" destOrd="0" presId="urn:microsoft.com/office/officeart/2018/2/layout/IconVerticalSolidList"/>
    <dgm:cxn modelId="{B4EA4C2E-FAF0-4BCD-AAF2-0C38951AC606}" type="presParOf" srcId="{86DBD1E6-853D-4CCC-BCB2-36F739729403}" destId="{7E5C41FD-F087-4711-9B39-B3981714C43E}" srcOrd="2" destOrd="0" presId="urn:microsoft.com/office/officeart/2018/2/layout/IconVerticalSolidList"/>
    <dgm:cxn modelId="{10A3C76D-ABE9-4A50-BBD9-0600428E5ABA}" type="presParOf" srcId="{86DBD1E6-853D-4CCC-BCB2-36F739729403}" destId="{14513BA5-4FDA-4B03-BA47-0D49101463CF}" srcOrd="3" destOrd="0" presId="urn:microsoft.com/office/officeart/2018/2/layout/IconVerticalSolidList"/>
    <dgm:cxn modelId="{1677E326-0F4D-4B31-8FA5-D3D9FA16D5E4}" type="presParOf" srcId="{86DBD1E6-853D-4CCC-BCB2-36F739729403}" destId="{323E6C59-F9A5-42FF-A21B-E1E2840B0B70}" srcOrd="4" destOrd="0" presId="urn:microsoft.com/office/officeart/2018/2/layout/IconVerticalSolidList"/>
    <dgm:cxn modelId="{29466A58-B4F2-4603-B14B-033CFDBFFC4D}" type="presParOf" srcId="{A454C5AD-E960-4008-B197-A2939783BCDE}" destId="{2F3F6E5E-721A-4682-A57E-57FFE1A72E02}" srcOrd="5" destOrd="0" presId="urn:microsoft.com/office/officeart/2018/2/layout/IconVerticalSolidList"/>
    <dgm:cxn modelId="{B1EF6CA1-5577-4D62-98F8-ABE2C2787FF4}" type="presParOf" srcId="{A454C5AD-E960-4008-B197-A2939783BCDE}" destId="{50587BA9-7256-4AD2-9E40-C7C63AB0CFAA}" srcOrd="6" destOrd="0" presId="urn:microsoft.com/office/officeart/2018/2/layout/IconVerticalSolidList"/>
    <dgm:cxn modelId="{8B79B61E-CFBF-4CE0-8D9C-2A837EB38148}" type="presParOf" srcId="{50587BA9-7256-4AD2-9E40-C7C63AB0CFAA}" destId="{B93A7C0C-6A4C-41F8-B16E-B93DFE54A4D1}" srcOrd="0" destOrd="0" presId="urn:microsoft.com/office/officeart/2018/2/layout/IconVerticalSolidList"/>
    <dgm:cxn modelId="{B7B48AB8-8665-4269-ADFA-99B4197A97C8}" type="presParOf" srcId="{50587BA9-7256-4AD2-9E40-C7C63AB0CFAA}" destId="{0B3F6A4F-CBDF-4663-A882-614C2E998BC5}" srcOrd="1" destOrd="0" presId="urn:microsoft.com/office/officeart/2018/2/layout/IconVerticalSolidList"/>
    <dgm:cxn modelId="{9DFAC968-8177-4597-9952-3060184FE3A3}" type="presParOf" srcId="{50587BA9-7256-4AD2-9E40-C7C63AB0CFAA}" destId="{CB0B48C3-A323-4C2E-93F3-90F35EE19956}" srcOrd="2" destOrd="0" presId="urn:microsoft.com/office/officeart/2018/2/layout/IconVerticalSolidList"/>
    <dgm:cxn modelId="{BD9D0D35-2AD4-47B6-9BA6-C5F2DF3514F9}" type="presParOf" srcId="{50587BA9-7256-4AD2-9E40-C7C63AB0CFAA}" destId="{21A744EE-CA00-4DFE-BE33-6DC9E81393B5}" srcOrd="3" destOrd="0" presId="urn:microsoft.com/office/officeart/2018/2/layout/IconVerticalSolidList"/>
    <dgm:cxn modelId="{A30B9D4A-AE2B-4407-8864-C6988657494D}" type="presParOf" srcId="{A454C5AD-E960-4008-B197-A2939783BCDE}" destId="{F6600E0B-CD53-4FBE-9706-98F01A0DCF59}" srcOrd="7" destOrd="0" presId="urn:microsoft.com/office/officeart/2018/2/layout/IconVerticalSolidList"/>
    <dgm:cxn modelId="{AADD1BD0-1897-46F5-B6B3-D628D6E2983F}" type="presParOf" srcId="{A454C5AD-E960-4008-B197-A2939783BCDE}" destId="{E186F18D-2C1A-49E8-AE39-2ADED3006856}" srcOrd="8" destOrd="0" presId="urn:microsoft.com/office/officeart/2018/2/layout/IconVerticalSolidList"/>
    <dgm:cxn modelId="{41736A9D-DA73-4ED0-AF5E-D0D8B20F985F}" type="presParOf" srcId="{E186F18D-2C1A-49E8-AE39-2ADED3006856}" destId="{39BCC195-64FA-40C4-BFFD-4FA1C33DC8B1}" srcOrd="0" destOrd="0" presId="urn:microsoft.com/office/officeart/2018/2/layout/IconVerticalSolidList"/>
    <dgm:cxn modelId="{515042E3-FE57-48C5-89DF-594CBF5DD945}" type="presParOf" srcId="{E186F18D-2C1A-49E8-AE39-2ADED3006856}" destId="{23889430-9C02-45FF-8932-59BD6FA329E3}" srcOrd="1" destOrd="0" presId="urn:microsoft.com/office/officeart/2018/2/layout/IconVerticalSolidList"/>
    <dgm:cxn modelId="{0EFBAE87-FDFB-4301-AE5A-0FA9E5B6E174}" type="presParOf" srcId="{E186F18D-2C1A-49E8-AE39-2ADED3006856}" destId="{0D61869D-C306-48B3-9155-8F7533B1C29C}" srcOrd="2" destOrd="0" presId="urn:microsoft.com/office/officeart/2018/2/layout/IconVerticalSolidList"/>
    <dgm:cxn modelId="{17016AEA-23B8-4C94-A740-4EC081A1B0DB}" type="presParOf" srcId="{E186F18D-2C1A-49E8-AE39-2ADED3006856}" destId="{BB1C4ED3-51DD-4412-A3D8-7131D1D7A7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7FA53C-78D0-47CD-985F-7B9CDE4E4401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3D7890A-F619-4F94-8006-F08583B21609}">
      <dgm:prSet/>
      <dgm:spPr/>
      <dgm:t>
        <a:bodyPr/>
        <a:lstStyle/>
        <a:p>
          <a:r>
            <a:rPr lang="en-US" b="1"/>
            <a:t>Costs:</a:t>
          </a:r>
          <a:endParaRPr lang="en-US"/>
        </a:p>
      </dgm:t>
    </dgm:pt>
    <dgm:pt modelId="{7C49D8F7-F4E8-405F-83FB-663808CA60BA}" type="parTrans" cxnId="{AC9E2F67-70C6-4DF2-8442-75C3D36F29D1}">
      <dgm:prSet/>
      <dgm:spPr/>
      <dgm:t>
        <a:bodyPr/>
        <a:lstStyle/>
        <a:p>
          <a:endParaRPr lang="en-US"/>
        </a:p>
      </dgm:t>
    </dgm:pt>
    <dgm:pt modelId="{7CBEBF23-E58B-4F70-9970-2A7F4CDAF9B7}" type="sibTrans" cxnId="{AC9E2F67-70C6-4DF2-8442-75C3D36F29D1}">
      <dgm:prSet/>
      <dgm:spPr/>
      <dgm:t>
        <a:bodyPr/>
        <a:lstStyle/>
        <a:p>
          <a:endParaRPr lang="en-US"/>
        </a:p>
      </dgm:t>
    </dgm:pt>
    <dgm:pt modelId="{52F0B636-A5D3-4137-8E96-AC9B66125A58}">
      <dgm:prSet/>
      <dgm:spPr/>
      <dgm:t>
        <a:bodyPr/>
        <a:lstStyle/>
        <a:p>
          <a:r>
            <a:rPr lang="en-US"/>
            <a:t>Vending machines and distribution boxes: $29,419.00</a:t>
          </a:r>
        </a:p>
      </dgm:t>
    </dgm:pt>
    <dgm:pt modelId="{3D2A3A60-6CB5-470D-84E7-915AED4927A3}" type="parTrans" cxnId="{5C7EDAD4-C780-450D-8777-7329502AD8EC}">
      <dgm:prSet/>
      <dgm:spPr/>
      <dgm:t>
        <a:bodyPr/>
        <a:lstStyle/>
        <a:p>
          <a:endParaRPr lang="en-US"/>
        </a:p>
      </dgm:t>
    </dgm:pt>
    <dgm:pt modelId="{E9E6D937-205A-4701-B918-F169B150C04E}" type="sibTrans" cxnId="{5C7EDAD4-C780-450D-8777-7329502AD8EC}">
      <dgm:prSet/>
      <dgm:spPr/>
      <dgm:t>
        <a:bodyPr/>
        <a:lstStyle/>
        <a:p>
          <a:endParaRPr lang="en-US"/>
        </a:p>
      </dgm:t>
    </dgm:pt>
    <dgm:pt modelId="{35C29823-61E8-4784-97BC-5B05729A67FF}">
      <dgm:prSet/>
      <dgm:spPr/>
      <dgm:t>
        <a:bodyPr/>
        <a:lstStyle/>
        <a:p>
          <a:r>
            <a:rPr lang="en-US"/>
            <a:t>Decals &amp; brochures: $1,159.90</a:t>
          </a:r>
        </a:p>
      </dgm:t>
    </dgm:pt>
    <dgm:pt modelId="{65AE49F0-725D-4DAA-BE27-97262BEC1178}" type="parTrans" cxnId="{BD160391-0D3E-47F3-97C7-E3F782117B29}">
      <dgm:prSet/>
      <dgm:spPr/>
      <dgm:t>
        <a:bodyPr/>
        <a:lstStyle/>
        <a:p>
          <a:endParaRPr lang="en-US"/>
        </a:p>
      </dgm:t>
    </dgm:pt>
    <dgm:pt modelId="{58EDF82A-96FF-4ED5-8AFE-8BE3523DD3D1}" type="sibTrans" cxnId="{BD160391-0D3E-47F3-97C7-E3F782117B29}">
      <dgm:prSet/>
      <dgm:spPr/>
      <dgm:t>
        <a:bodyPr/>
        <a:lstStyle/>
        <a:p>
          <a:endParaRPr lang="en-US"/>
        </a:p>
      </dgm:t>
    </dgm:pt>
    <dgm:pt modelId="{B7593710-1B96-45C6-B37B-7DF4D60E72E5}">
      <dgm:prSet/>
      <dgm:spPr/>
      <dgm:t>
        <a:bodyPr/>
        <a:lstStyle/>
        <a:p>
          <a:r>
            <a:rPr lang="en-US"/>
            <a:t>Naloxone: $28,512.00</a:t>
          </a:r>
        </a:p>
      </dgm:t>
    </dgm:pt>
    <dgm:pt modelId="{99F7CE20-F7F6-46DC-B2E9-A8179D2D79A9}" type="parTrans" cxnId="{04980EAB-383F-4509-B4FF-B5D17CC8625E}">
      <dgm:prSet/>
      <dgm:spPr/>
      <dgm:t>
        <a:bodyPr/>
        <a:lstStyle/>
        <a:p>
          <a:endParaRPr lang="en-US"/>
        </a:p>
      </dgm:t>
    </dgm:pt>
    <dgm:pt modelId="{01392315-6EA0-42A6-9829-7057F323634C}" type="sibTrans" cxnId="{04980EAB-383F-4509-B4FF-B5D17CC8625E}">
      <dgm:prSet/>
      <dgm:spPr/>
      <dgm:t>
        <a:bodyPr/>
        <a:lstStyle/>
        <a:p>
          <a:endParaRPr lang="en-US"/>
        </a:p>
      </dgm:t>
    </dgm:pt>
    <dgm:pt modelId="{75205C3E-1682-4D05-9533-641AD301A2A9}">
      <dgm:prSet/>
      <dgm:spPr/>
      <dgm:t>
        <a:bodyPr/>
        <a:lstStyle/>
        <a:p>
          <a:r>
            <a:rPr lang="en-US"/>
            <a:t>Total spent: $59,090.00</a:t>
          </a:r>
        </a:p>
      </dgm:t>
    </dgm:pt>
    <dgm:pt modelId="{5C640A20-F4D4-41E1-AE1F-C78F243A54B7}" type="parTrans" cxnId="{39B1A9E1-CB16-48A2-99FF-8BB81C7DE28F}">
      <dgm:prSet/>
      <dgm:spPr/>
      <dgm:t>
        <a:bodyPr/>
        <a:lstStyle/>
        <a:p>
          <a:endParaRPr lang="en-US"/>
        </a:p>
      </dgm:t>
    </dgm:pt>
    <dgm:pt modelId="{22E466BC-311F-4DD6-8560-3B054775F29C}" type="sibTrans" cxnId="{39B1A9E1-CB16-48A2-99FF-8BB81C7DE28F}">
      <dgm:prSet/>
      <dgm:spPr/>
      <dgm:t>
        <a:bodyPr/>
        <a:lstStyle/>
        <a:p>
          <a:endParaRPr lang="en-US"/>
        </a:p>
      </dgm:t>
    </dgm:pt>
    <dgm:pt modelId="{7F9EF67D-2033-493A-96DD-B98EFCD1B722}" type="pres">
      <dgm:prSet presAssocID="{CE7FA53C-78D0-47CD-985F-7B9CDE4E4401}" presName="diagram" presStyleCnt="0">
        <dgm:presLayoutVars>
          <dgm:dir/>
          <dgm:resizeHandles val="exact"/>
        </dgm:presLayoutVars>
      </dgm:prSet>
      <dgm:spPr/>
    </dgm:pt>
    <dgm:pt modelId="{A6399127-0762-4CD0-8DCF-13262111B9EE}" type="pres">
      <dgm:prSet presAssocID="{B3D7890A-F619-4F94-8006-F08583B21609}" presName="node" presStyleLbl="node1" presStyleIdx="0" presStyleCnt="1">
        <dgm:presLayoutVars>
          <dgm:bulletEnabled val="1"/>
        </dgm:presLayoutVars>
      </dgm:prSet>
      <dgm:spPr/>
    </dgm:pt>
  </dgm:ptLst>
  <dgm:cxnLst>
    <dgm:cxn modelId="{44498C2F-FF42-409B-AF8A-CC1B892C54A2}" type="presOf" srcId="{75205C3E-1682-4D05-9533-641AD301A2A9}" destId="{A6399127-0762-4CD0-8DCF-13262111B9EE}" srcOrd="0" destOrd="4" presId="urn:microsoft.com/office/officeart/2005/8/layout/process5"/>
    <dgm:cxn modelId="{AC9E2F67-70C6-4DF2-8442-75C3D36F29D1}" srcId="{CE7FA53C-78D0-47CD-985F-7B9CDE4E4401}" destId="{B3D7890A-F619-4F94-8006-F08583B21609}" srcOrd="0" destOrd="0" parTransId="{7C49D8F7-F4E8-405F-83FB-663808CA60BA}" sibTransId="{7CBEBF23-E58B-4F70-9970-2A7F4CDAF9B7}"/>
    <dgm:cxn modelId="{B946E369-D7B7-486B-BFC2-3E64D84EE923}" type="presOf" srcId="{B7593710-1B96-45C6-B37B-7DF4D60E72E5}" destId="{A6399127-0762-4CD0-8DCF-13262111B9EE}" srcOrd="0" destOrd="3" presId="urn:microsoft.com/office/officeart/2005/8/layout/process5"/>
    <dgm:cxn modelId="{BD160391-0D3E-47F3-97C7-E3F782117B29}" srcId="{B3D7890A-F619-4F94-8006-F08583B21609}" destId="{35C29823-61E8-4784-97BC-5B05729A67FF}" srcOrd="1" destOrd="0" parTransId="{65AE49F0-725D-4DAA-BE27-97262BEC1178}" sibTransId="{58EDF82A-96FF-4ED5-8AFE-8BE3523DD3D1}"/>
    <dgm:cxn modelId="{39A737A0-004B-4E45-B9E2-E8AD6AE8082F}" type="presOf" srcId="{52F0B636-A5D3-4137-8E96-AC9B66125A58}" destId="{A6399127-0762-4CD0-8DCF-13262111B9EE}" srcOrd="0" destOrd="1" presId="urn:microsoft.com/office/officeart/2005/8/layout/process5"/>
    <dgm:cxn modelId="{04980EAB-383F-4509-B4FF-B5D17CC8625E}" srcId="{B3D7890A-F619-4F94-8006-F08583B21609}" destId="{B7593710-1B96-45C6-B37B-7DF4D60E72E5}" srcOrd="2" destOrd="0" parTransId="{99F7CE20-F7F6-46DC-B2E9-A8179D2D79A9}" sibTransId="{01392315-6EA0-42A6-9829-7057F323634C}"/>
    <dgm:cxn modelId="{5C7EDAD4-C780-450D-8777-7329502AD8EC}" srcId="{B3D7890A-F619-4F94-8006-F08583B21609}" destId="{52F0B636-A5D3-4137-8E96-AC9B66125A58}" srcOrd="0" destOrd="0" parTransId="{3D2A3A60-6CB5-470D-84E7-915AED4927A3}" sibTransId="{E9E6D937-205A-4701-B918-F169B150C04E}"/>
    <dgm:cxn modelId="{39B1A9E1-CB16-48A2-99FF-8BB81C7DE28F}" srcId="{B3D7890A-F619-4F94-8006-F08583B21609}" destId="{75205C3E-1682-4D05-9533-641AD301A2A9}" srcOrd="3" destOrd="0" parTransId="{5C640A20-F4D4-41E1-AE1F-C78F243A54B7}" sibTransId="{22E466BC-311F-4DD6-8560-3B054775F29C}"/>
    <dgm:cxn modelId="{345CDDF4-B57A-4B22-B65F-970E6F15E4A4}" type="presOf" srcId="{CE7FA53C-78D0-47CD-985F-7B9CDE4E4401}" destId="{7F9EF67D-2033-493A-96DD-B98EFCD1B722}" srcOrd="0" destOrd="0" presId="urn:microsoft.com/office/officeart/2005/8/layout/process5"/>
    <dgm:cxn modelId="{CA749FFC-A258-4220-A3F8-0D601A9D8980}" type="presOf" srcId="{B3D7890A-F619-4F94-8006-F08583B21609}" destId="{A6399127-0762-4CD0-8DCF-13262111B9EE}" srcOrd="0" destOrd="0" presId="urn:microsoft.com/office/officeart/2005/8/layout/process5"/>
    <dgm:cxn modelId="{4764F1FD-EADA-4C99-97BE-BC00853FDAA7}" type="presOf" srcId="{35C29823-61E8-4784-97BC-5B05729A67FF}" destId="{A6399127-0762-4CD0-8DCF-13262111B9EE}" srcOrd="0" destOrd="2" presId="urn:microsoft.com/office/officeart/2005/8/layout/process5"/>
    <dgm:cxn modelId="{67C3E2FA-95D6-4AB4-8684-753B531B9ED1}" type="presParOf" srcId="{7F9EF67D-2033-493A-96DD-B98EFCD1B722}" destId="{A6399127-0762-4CD0-8DCF-13262111B9EE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3209AE-4747-4D61-8B36-AB378CAB931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FC9F429-1601-4E74-A630-5478938345A4}">
      <dgm:prSet/>
      <dgm:spPr/>
      <dgm:t>
        <a:bodyPr/>
        <a:lstStyle/>
        <a:p>
          <a:r>
            <a:rPr lang="en-US" b="1" i="0" baseline="0"/>
            <a:t>These recommendations were provided to the Board of Supervisors January 2026 to guide spending: </a:t>
          </a:r>
          <a:endParaRPr lang="en-US"/>
        </a:p>
      </dgm:t>
    </dgm:pt>
    <dgm:pt modelId="{B1C56782-0A8D-4E3B-BDC3-322413B0398A}" type="parTrans" cxnId="{590BD177-A80F-4666-9148-B276DD682ED9}">
      <dgm:prSet/>
      <dgm:spPr/>
      <dgm:t>
        <a:bodyPr/>
        <a:lstStyle/>
        <a:p>
          <a:endParaRPr lang="en-US"/>
        </a:p>
      </dgm:t>
    </dgm:pt>
    <dgm:pt modelId="{6BF19075-8547-45EB-8CE1-E8D1CEBBA55F}" type="sibTrans" cxnId="{590BD177-A80F-4666-9148-B276DD682ED9}">
      <dgm:prSet/>
      <dgm:spPr/>
      <dgm:t>
        <a:bodyPr/>
        <a:lstStyle/>
        <a:p>
          <a:endParaRPr lang="en-US"/>
        </a:p>
      </dgm:t>
    </dgm:pt>
    <dgm:pt modelId="{2F187E8C-C42F-451F-898A-58D8A0A4345D}">
      <dgm:prSet/>
      <dgm:spPr/>
      <dgm:t>
        <a:bodyPr/>
        <a:lstStyle/>
        <a:p>
          <a:r>
            <a:rPr lang="en-US" b="1" i="0" baseline="0"/>
            <a:t>Offset Existing Costs (50%)</a:t>
          </a:r>
          <a:endParaRPr lang="en-US"/>
        </a:p>
      </dgm:t>
    </dgm:pt>
    <dgm:pt modelId="{F979B20C-EDDA-4D36-B436-C2D9510DE48E}" type="parTrans" cxnId="{EF76B9FC-D323-404E-B8C9-5193B4D8DE26}">
      <dgm:prSet/>
      <dgm:spPr/>
      <dgm:t>
        <a:bodyPr/>
        <a:lstStyle/>
        <a:p>
          <a:endParaRPr lang="en-US"/>
        </a:p>
      </dgm:t>
    </dgm:pt>
    <dgm:pt modelId="{D4B0980A-3063-41D9-BDAA-451B7C30BE89}" type="sibTrans" cxnId="{EF76B9FC-D323-404E-B8C9-5193B4D8DE26}">
      <dgm:prSet/>
      <dgm:spPr/>
      <dgm:t>
        <a:bodyPr/>
        <a:lstStyle/>
        <a:p>
          <a:endParaRPr lang="en-US"/>
        </a:p>
      </dgm:t>
    </dgm:pt>
    <dgm:pt modelId="{8B4F5C6C-45C9-4083-BC45-1496DE5D6879}">
      <dgm:prSet/>
      <dgm:spPr/>
      <dgm:t>
        <a:bodyPr/>
        <a:lstStyle/>
        <a:p>
          <a:r>
            <a:rPr lang="en-US" b="0" i="0" baseline="0"/>
            <a:t>Continue support for core services already funded by the County </a:t>
          </a:r>
          <a:endParaRPr lang="en-US"/>
        </a:p>
      </dgm:t>
    </dgm:pt>
    <dgm:pt modelId="{D739A6A2-8E99-49E6-96A3-4421D3F90A16}" type="parTrans" cxnId="{653FDE6F-806C-47AA-A9CE-04D3544363FC}">
      <dgm:prSet/>
      <dgm:spPr/>
      <dgm:t>
        <a:bodyPr/>
        <a:lstStyle/>
        <a:p>
          <a:endParaRPr lang="en-US"/>
        </a:p>
      </dgm:t>
    </dgm:pt>
    <dgm:pt modelId="{C50D483F-D241-4D08-B2B6-5A7AAD14AC51}" type="sibTrans" cxnId="{653FDE6F-806C-47AA-A9CE-04D3544363FC}">
      <dgm:prSet/>
      <dgm:spPr/>
      <dgm:t>
        <a:bodyPr/>
        <a:lstStyle/>
        <a:p>
          <a:endParaRPr lang="en-US"/>
        </a:p>
      </dgm:t>
    </dgm:pt>
    <dgm:pt modelId="{60EBC244-4691-4C21-B452-05F79FD72A17}">
      <dgm:prSet/>
      <dgm:spPr/>
      <dgm:t>
        <a:bodyPr/>
        <a:lstStyle/>
        <a:p>
          <a:r>
            <a:rPr lang="en-US" b="0" i="0" baseline="0"/>
            <a:t>e.g., Guidelink, ambulance, CFR</a:t>
          </a:r>
          <a:endParaRPr lang="en-US"/>
        </a:p>
      </dgm:t>
    </dgm:pt>
    <dgm:pt modelId="{4D7ECBB0-4AF9-4934-8DEA-5401A5B4F417}" type="parTrans" cxnId="{A3673B26-E3BB-4CF8-AFD6-97D8FDECEE3F}">
      <dgm:prSet/>
      <dgm:spPr/>
      <dgm:t>
        <a:bodyPr/>
        <a:lstStyle/>
        <a:p>
          <a:endParaRPr lang="en-US"/>
        </a:p>
      </dgm:t>
    </dgm:pt>
    <dgm:pt modelId="{D6750012-F90B-415E-AC95-97FF11D2693F}" type="sibTrans" cxnId="{A3673B26-E3BB-4CF8-AFD6-97D8FDECEE3F}">
      <dgm:prSet/>
      <dgm:spPr/>
      <dgm:t>
        <a:bodyPr/>
        <a:lstStyle/>
        <a:p>
          <a:endParaRPr lang="en-US"/>
        </a:p>
      </dgm:t>
    </dgm:pt>
    <dgm:pt modelId="{D7BA0E9D-DB7E-4DD2-B0B2-A0D217168120}">
      <dgm:prSet/>
      <dgm:spPr/>
      <dgm:t>
        <a:bodyPr/>
        <a:lstStyle/>
        <a:p>
          <a:r>
            <a:rPr lang="en-US" b="1"/>
            <a:t>Enhancing &amp; </a:t>
          </a:r>
          <a:r>
            <a:rPr lang="en-US" b="1" i="0" baseline="0"/>
            <a:t>Expanding Existing Programs (30%)</a:t>
          </a:r>
          <a:endParaRPr lang="en-US"/>
        </a:p>
      </dgm:t>
    </dgm:pt>
    <dgm:pt modelId="{7583EAD7-FF4A-4C7C-83C6-7D6BD4E78C61}" type="parTrans" cxnId="{3D5933B5-6FF2-458A-8C3C-A1AA47A167B7}">
      <dgm:prSet/>
      <dgm:spPr/>
      <dgm:t>
        <a:bodyPr/>
        <a:lstStyle/>
        <a:p>
          <a:endParaRPr lang="en-US"/>
        </a:p>
      </dgm:t>
    </dgm:pt>
    <dgm:pt modelId="{52E153C2-5034-43C4-A91C-9159C464611A}" type="sibTrans" cxnId="{3D5933B5-6FF2-458A-8C3C-A1AA47A167B7}">
      <dgm:prSet/>
      <dgm:spPr/>
      <dgm:t>
        <a:bodyPr/>
        <a:lstStyle/>
        <a:p>
          <a:endParaRPr lang="en-US"/>
        </a:p>
      </dgm:t>
    </dgm:pt>
    <dgm:pt modelId="{19E9514E-9358-4671-AD78-694DDBA2E996}">
      <dgm:prSet/>
      <dgm:spPr/>
      <dgm:t>
        <a:bodyPr/>
        <a:lstStyle/>
        <a:p>
          <a:r>
            <a:rPr lang="en-US" b="0" i="0" baseline="0"/>
            <a:t>Build upon existing services with expanded access and additional supports</a:t>
          </a:r>
          <a:endParaRPr lang="en-US"/>
        </a:p>
      </dgm:t>
    </dgm:pt>
    <dgm:pt modelId="{8AB5B1A1-2BFA-474D-A225-F61667131BA6}" type="parTrans" cxnId="{320A88FB-ADAF-4D57-9225-30FF0F61A271}">
      <dgm:prSet/>
      <dgm:spPr/>
      <dgm:t>
        <a:bodyPr/>
        <a:lstStyle/>
        <a:p>
          <a:endParaRPr lang="en-US"/>
        </a:p>
      </dgm:t>
    </dgm:pt>
    <dgm:pt modelId="{82818C8E-0B7B-4892-9700-ADA2134C59B6}" type="sibTrans" cxnId="{320A88FB-ADAF-4D57-9225-30FF0F61A271}">
      <dgm:prSet/>
      <dgm:spPr/>
      <dgm:t>
        <a:bodyPr/>
        <a:lstStyle/>
        <a:p>
          <a:endParaRPr lang="en-US"/>
        </a:p>
      </dgm:t>
    </dgm:pt>
    <dgm:pt modelId="{C2A210D9-917E-46E8-87B0-8BDAF3803C85}">
      <dgm:prSet/>
      <dgm:spPr/>
      <dgm:t>
        <a:bodyPr/>
        <a:lstStyle/>
        <a:p>
          <a:r>
            <a:rPr lang="en-US" b="0" i="0" baseline="0"/>
            <a:t>Consider an RFP process to bring in proposals from JC departments &amp; community partners</a:t>
          </a:r>
          <a:endParaRPr lang="en-US"/>
        </a:p>
      </dgm:t>
    </dgm:pt>
    <dgm:pt modelId="{BC16C085-986C-406B-9634-F2404932A99A}" type="parTrans" cxnId="{E04E0B4C-E985-464B-9EF6-8264DF46C3C6}">
      <dgm:prSet/>
      <dgm:spPr/>
      <dgm:t>
        <a:bodyPr/>
        <a:lstStyle/>
        <a:p>
          <a:endParaRPr lang="en-US"/>
        </a:p>
      </dgm:t>
    </dgm:pt>
    <dgm:pt modelId="{08A8C8E3-9154-458C-B911-3E1D61BFF240}" type="sibTrans" cxnId="{E04E0B4C-E985-464B-9EF6-8264DF46C3C6}">
      <dgm:prSet/>
      <dgm:spPr/>
      <dgm:t>
        <a:bodyPr/>
        <a:lstStyle/>
        <a:p>
          <a:endParaRPr lang="en-US"/>
        </a:p>
      </dgm:t>
    </dgm:pt>
    <dgm:pt modelId="{7ADC9204-932D-4A0C-A5B4-F00759F9EA80}">
      <dgm:prSet/>
      <dgm:spPr/>
      <dgm:t>
        <a:bodyPr/>
        <a:lstStyle/>
        <a:p>
          <a:r>
            <a:rPr lang="en-US" b="1"/>
            <a:t>New</a:t>
          </a:r>
          <a:r>
            <a:rPr lang="en-US" b="1" i="0" baseline="0"/>
            <a:t> Initiatives (20%)</a:t>
          </a:r>
          <a:endParaRPr lang="en-US"/>
        </a:p>
      </dgm:t>
    </dgm:pt>
    <dgm:pt modelId="{10D60701-A51F-4795-BFE1-43452942C5D4}" type="parTrans" cxnId="{DECD1346-70DC-41E7-BB16-C36688C607A7}">
      <dgm:prSet/>
      <dgm:spPr/>
      <dgm:t>
        <a:bodyPr/>
        <a:lstStyle/>
        <a:p>
          <a:endParaRPr lang="en-US"/>
        </a:p>
      </dgm:t>
    </dgm:pt>
    <dgm:pt modelId="{56610D24-AF05-4B51-9281-13093082B524}" type="sibTrans" cxnId="{DECD1346-70DC-41E7-BB16-C36688C607A7}">
      <dgm:prSet/>
      <dgm:spPr/>
      <dgm:t>
        <a:bodyPr/>
        <a:lstStyle/>
        <a:p>
          <a:endParaRPr lang="en-US"/>
        </a:p>
      </dgm:t>
    </dgm:pt>
    <dgm:pt modelId="{772617DA-AD37-4AA0-87FB-2E4700DCC411}">
      <dgm:prSet/>
      <dgm:spPr/>
      <dgm:t>
        <a:bodyPr/>
        <a:lstStyle/>
        <a:p>
          <a:r>
            <a:rPr lang="en-US" b="0" i="0" baseline="0"/>
            <a:t>Reserve funds for emerging needs and innovative projects</a:t>
          </a:r>
          <a:endParaRPr lang="en-US"/>
        </a:p>
      </dgm:t>
    </dgm:pt>
    <dgm:pt modelId="{FA2D7FF5-F287-45B6-938B-96626DA6C6EB}" type="parTrans" cxnId="{D34A5680-6F66-4E8C-941E-426F4301E662}">
      <dgm:prSet/>
      <dgm:spPr/>
      <dgm:t>
        <a:bodyPr/>
        <a:lstStyle/>
        <a:p>
          <a:endParaRPr lang="en-US"/>
        </a:p>
      </dgm:t>
    </dgm:pt>
    <dgm:pt modelId="{26349F7F-5DE9-4E4D-852A-F02A1EB7CA9A}" type="sibTrans" cxnId="{D34A5680-6F66-4E8C-941E-426F4301E662}">
      <dgm:prSet/>
      <dgm:spPr/>
      <dgm:t>
        <a:bodyPr/>
        <a:lstStyle/>
        <a:p>
          <a:endParaRPr lang="en-US"/>
        </a:p>
      </dgm:t>
    </dgm:pt>
    <dgm:pt modelId="{2E66A224-A4DF-44E4-8FE9-1A5BFA46F3C8}">
      <dgm:prSet/>
      <dgm:spPr/>
      <dgm:t>
        <a:bodyPr/>
        <a:lstStyle/>
        <a:p>
          <a:r>
            <a:rPr lang="en-US" b="0" i="0" baseline="0"/>
            <a:t>Possible focus areas: education, prevention, pilot programs</a:t>
          </a:r>
          <a:endParaRPr lang="en-US"/>
        </a:p>
      </dgm:t>
    </dgm:pt>
    <dgm:pt modelId="{EB31F00F-84A5-4682-B07E-2A674EC2D84F}" type="parTrans" cxnId="{6E2F6501-07E9-45D4-8AB4-23AD67831ADE}">
      <dgm:prSet/>
      <dgm:spPr/>
      <dgm:t>
        <a:bodyPr/>
        <a:lstStyle/>
        <a:p>
          <a:endParaRPr lang="en-US"/>
        </a:p>
      </dgm:t>
    </dgm:pt>
    <dgm:pt modelId="{D0223CEE-B5E5-4B0E-8398-F5B11C8B93E6}" type="sibTrans" cxnId="{6E2F6501-07E9-45D4-8AB4-23AD67831ADE}">
      <dgm:prSet/>
      <dgm:spPr/>
      <dgm:t>
        <a:bodyPr/>
        <a:lstStyle/>
        <a:p>
          <a:endParaRPr lang="en-US"/>
        </a:p>
      </dgm:t>
    </dgm:pt>
    <dgm:pt modelId="{0A007EE7-E9DE-465C-A63B-EC3E0444F154}" type="pres">
      <dgm:prSet presAssocID="{EC3209AE-4747-4D61-8B36-AB378CAB9310}" presName="root" presStyleCnt="0">
        <dgm:presLayoutVars>
          <dgm:dir/>
          <dgm:resizeHandles val="exact"/>
        </dgm:presLayoutVars>
      </dgm:prSet>
      <dgm:spPr/>
    </dgm:pt>
    <dgm:pt modelId="{AD1EF04B-FDDD-4403-9B8C-C49295B204AF}" type="pres">
      <dgm:prSet presAssocID="{9FC9F429-1601-4E74-A630-5478938345A4}" presName="compNode" presStyleCnt="0"/>
      <dgm:spPr/>
    </dgm:pt>
    <dgm:pt modelId="{EA5FCFA1-E14E-4157-BC1E-7C5167328D4D}" type="pres">
      <dgm:prSet presAssocID="{9FC9F429-1601-4E74-A630-5478938345A4}" presName="bgRect" presStyleLbl="bgShp" presStyleIdx="0" presStyleCnt="4"/>
      <dgm:spPr/>
    </dgm:pt>
    <dgm:pt modelId="{D9BB5C6B-EB30-485A-9E01-DBC0576A5188}" type="pres">
      <dgm:prSet presAssocID="{9FC9F429-1601-4E74-A630-5478938345A4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6CFCBC6A-26C1-485B-A42F-8733B9FA9985}" type="pres">
      <dgm:prSet presAssocID="{9FC9F429-1601-4E74-A630-5478938345A4}" presName="spaceRect" presStyleCnt="0"/>
      <dgm:spPr/>
    </dgm:pt>
    <dgm:pt modelId="{E036B6EF-76CB-4F0B-B99D-6B8995B0AE40}" type="pres">
      <dgm:prSet presAssocID="{9FC9F429-1601-4E74-A630-5478938345A4}" presName="parTx" presStyleLbl="revTx" presStyleIdx="0" presStyleCnt="7">
        <dgm:presLayoutVars>
          <dgm:chMax val="0"/>
          <dgm:chPref val="0"/>
        </dgm:presLayoutVars>
      </dgm:prSet>
      <dgm:spPr/>
    </dgm:pt>
    <dgm:pt modelId="{6D3B605A-7AD3-4163-9375-EF519EFD09F8}" type="pres">
      <dgm:prSet presAssocID="{6BF19075-8547-45EB-8CE1-E8D1CEBBA55F}" presName="sibTrans" presStyleCnt="0"/>
      <dgm:spPr/>
    </dgm:pt>
    <dgm:pt modelId="{EA374258-4085-4129-82B9-E309001DA1FF}" type="pres">
      <dgm:prSet presAssocID="{2F187E8C-C42F-451F-898A-58D8A0A4345D}" presName="compNode" presStyleCnt="0"/>
      <dgm:spPr/>
    </dgm:pt>
    <dgm:pt modelId="{BAFDF475-2DD4-42A7-B5FE-D8307B908667}" type="pres">
      <dgm:prSet presAssocID="{2F187E8C-C42F-451F-898A-58D8A0A4345D}" presName="bgRect" presStyleLbl="bgShp" presStyleIdx="1" presStyleCnt="4"/>
      <dgm:spPr/>
    </dgm:pt>
    <dgm:pt modelId="{54056264-CAC4-4CAD-AE96-C6C0E48435A2}" type="pres">
      <dgm:prSet presAssocID="{2F187E8C-C42F-451F-898A-58D8A0A4345D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 Car"/>
        </a:ext>
      </dgm:extLst>
    </dgm:pt>
    <dgm:pt modelId="{8ED99589-A043-445E-A677-67219E2EDA1F}" type="pres">
      <dgm:prSet presAssocID="{2F187E8C-C42F-451F-898A-58D8A0A4345D}" presName="spaceRect" presStyleCnt="0"/>
      <dgm:spPr/>
    </dgm:pt>
    <dgm:pt modelId="{0E26FD30-EE45-4F2B-ACD4-8DC1FB388C6A}" type="pres">
      <dgm:prSet presAssocID="{2F187E8C-C42F-451F-898A-58D8A0A4345D}" presName="parTx" presStyleLbl="revTx" presStyleIdx="1" presStyleCnt="7">
        <dgm:presLayoutVars>
          <dgm:chMax val="0"/>
          <dgm:chPref val="0"/>
        </dgm:presLayoutVars>
      </dgm:prSet>
      <dgm:spPr/>
    </dgm:pt>
    <dgm:pt modelId="{6E317DE8-A3F6-40D3-97E9-E249C2BEBDFD}" type="pres">
      <dgm:prSet presAssocID="{2F187E8C-C42F-451F-898A-58D8A0A4345D}" presName="desTx" presStyleLbl="revTx" presStyleIdx="2" presStyleCnt="7">
        <dgm:presLayoutVars/>
      </dgm:prSet>
      <dgm:spPr/>
    </dgm:pt>
    <dgm:pt modelId="{B1C68BB2-805E-49C6-9F79-60C753DAAF4A}" type="pres">
      <dgm:prSet presAssocID="{D4B0980A-3063-41D9-BDAA-451B7C30BE89}" presName="sibTrans" presStyleCnt="0"/>
      <dgm:spPr/>
    </dgm:pt>
    <dgm:pt modelId="{9DCCB239-6C0F-4BA1-B9AC-2E380FA09CED}" type="pres">
      <dgm:prSet presAssocID="{D7BA0E9D-DB7E-4DD2-B0B2-A0D217168120}" presName="compNode" presStyleCnt="0"/>
      <dgm:spPr/>
    </dgm:pt>
    <dgm:pt modelId="{0C59E880-463F-4DAB-AF30-717BFCAF9F3F}" type="pres">
      <dgm:prSet presAssocID="{D7BA0E9D-DB7E-4DD2-B0B2-A0D217168120}" presName="bgRect" presStyleLbl="bgShp" presStyleIdx="2" presStyleCnt="4"/>
      <dgm:spPr/>
    </dgm:pt>
    <dgm:pt modelId="{E41763E1-B793-4700-9AD2-233FE8CC3E54}" type="pres">
      <dgm:prSet presAssocID="{D7BA0E9D-DB7E-4DD2-B0B2-A0D217168120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211EE687-5EB5-4F5A-8115-716322AA07D6}" type="pres">
      <dgm:prSet presAssocID="{D7BA0E9D-DB7E-4DD2-B0B2-A0D217168120}" presName="spaceRect" presStyleCnt="0"/>
      <dgm:spPr/>
    </dgm:pt>
    <dgm:pt modelId="{12AF3CC0-0664-48FF-AE1E-F6B0473F8A60}" type="pres">
      <dgm:prSet presAssocID="{D7BA0E9D-DB7E-4DD2-B0B2-A0D217168120}" presName="parTx" presStyleLbl="revTx" presStyleIdx="3" presStyleCnt="7">
        <dgm:presLayoutVars>
          <dgm:chMax val="0"/>
          <dgm:chPref val="0"/>
        </dgm:presLayoutVars>
      </dgm:prSet>
      <dgm:spPr/>
    </dgm:pt>
    <dgm:pt modelId="{5E30547E-C8EB-451E-8580-2A921CD2DA49}" type="pres">
      <dgm:prSet presAssocID="{D7BA0E9D-DB7E-4DD2-B0B2-A0D217168120}" presName="desTx" presStyleLbl="revTx" presStyleIdx="4" presStyleCnt="7">
        <dgm:presLayoutVars/>
      </dgm:prSet>
      <dgm:spPr/>
    </dgm:pt>
    <dgm:pt modelId="{54BEA269-1E0C-4FAA-97B3-82EAD309542C}" type="pres">
      <dgm:prSet presAssocID="{52E153C2-5034-43C4-A91C-9159C464611A}" presName="sibTrans" presStyleCnt="0"/>
      <dgm:spPr/>
    </dgm:pt>
    <dgm:pt modelId="{F8F68055-3C4E-4F5C-A04F-8391B77A51F4}" type="pres">
      <dgm:prSet presAssocID="{7ADC9204-932D-4A0C-A5B4-F00759F9EA80}" presName="compNode" presStyleCnt="0"/>
      <dgm:spPr/>
    </dgm:pt>
    <dgm:pt modelId="{4D0D0794-48FE-49D1-9875-EC71F2F55064}" type="pres">
      <dgm:prSet presAssocID="{7ADC9204-932D-4A0C-A5B4-F00759F9EA80}" presName="bgRect" presStyleLbl="bgShp" presStyleIdx="3" presStyleCnt="4"/>
      <dgm:spPr/>
    </dgm:pt>
    <dgm:pt modelId="{744E9481-4CDA-4FD3-BDB2-A54169D60EF7}" type="pres">
      <dgm:prSet presAssocID="{7ADC9204-932D-4A0C-A5B4-F00759F9EA80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ABCB1175-E7D3-4DD0-8DBF-0014B83AB86D}" type="pres">
      <dgm:prSet presAssocID="{7ADC9204-932D-4A0C-A5B4-F00759F9EA80}" presName="spaceRect" presStyleCnt="0"/>
      <dgm:spPr/>
    </dgm:pt>
    <dgm:pt modelId="{489BE0D5-1B4C-4E43-9B72-3F1D3C02A949}" type="pres">
      <dgm:prSet presAssocID="{7ADC9204-932D-4A0C-A5B4-F00759F9EA80}" presName="parTx" presStyleLbl="revTx" presStyleIdx="5" presStyleCnt="7">
        <dgm:presLayoutVars>
          <dgm:chMax val="0"/>
          <dgm:chPref val="0"/>
        </dgm:presLayoutVars>
      </dgm:prSet>
      <dgm:spPr/>
    </dgm:pt>
    <dgm:pt modelId="{FC248749-1207-41AE-8502-153EE2409779}" type="pres">
      <dgm:prSet presAssocID="{7ADC9204-932D-4A0C-A5B4-F00759F9EA80}" presName="desTx" presStyleLbl="revTx" presStyleIdx="6" presStyleCnt="7">
        <dgm:presLayoutVars/>
      </dgm:prSet>
      <dgm:spPr/>
    </dgm:pt>
  </dgm:ptLst>
  <dgm:cxnLst>
    <dgm:cxn modelId="{6E2F6501-07E9-45D4-8AB4-23AD67831ADE}" srcId="{7ADC9204-932D-4A0C-A5B4-F00759F9EA80}" destId="{2E66A224-A4DF-44E4-8FE9-1A5BFA46F3C8}" srcOrd="1" destOrd="0" parTransId="{EB31F00F-84A5-4682-B07E-2A674EC2D84F}" sibTransId="{D0223CEE-B5E5-4B0E-8398-F5B11C8B93E6}"/>
    <dgm:cxn modelId="{CB07F702-49BA-4F59-A6A8-1FA7592C51B3}" type="presOf" srcId="{D7BA0E9D-DB7E-4DD2-B0B2-A0D217168120}" destId="{12AF3CC0-0664-48FF-AE1E-F6B0473F8A60}" srcOrd="0" destOrd="0" presId="urn:microsoft.com/office/officeart/2018/2/layout/IconVerticalSolidList"/>
    <dgm:cxn modelId="{5734AE0C-1353-4B1D-8EEA-36F3B5AE3791}" type="presOf" srcId="{19E9514E-9358-4671-AD78-694DDBA2E996}" destId="{5E30547E-C8EB-451E-8580-2A921CD2DA49}" srcOrd="0" destOrd="0" presId="urn:microsoft.com/office/officeart/2018/2/layout/IconVerticalSolidList"/>
    <dgm:cxn modelId="{A3673B26-E3BB-4CF8-AFD6-97D8FDECEE3F}" srcId="{2F187E8C-C42F-451F-898A-58D8A0A4345D}" destId="{60EBC244-4691-4C21-B452-05F79FD72A17}" srcOrd="1" destOrd="0" parTransId="{4D7ECBB0-4AF9-4934-8DEA-5401A5B4F417}" sibTransId="{D6750012-F90B-415E-AC95-97FF11D2693F}"/>
    <dgm:cxn modelId="{EBD55427-6B0D-4FBD-B2A8-5E3F21326349}" type="presOf" srcId="{EC3209AE-4747-4D61-8B36-AB378CAB9310}" destId="{0A007EE7-E9DE-465C-A63B-EC3E0444F154}" srcOrd="0" destOrd="0" presId="urn:microsoft.com/office/officeart/2018/2/layout/IconVerticalSolidList"/>
    <dgm:cxn modelId="{B92B512F-F0A5-45DD-A7F5-5A59E61CB31C}" type="presOf" srcId="{2F187E8C-C42F-451F-898A-58D8A0A4345D}" destId="{0E26FD30-EE45-4F2B-ACD4-8DC1FB388C6A}" srcOrd="0" destOrd="0" presId="urn:microsoft.com/office/officeart/2018/2/layout/IconVerticalSolidList"/>
    <dgm:cxn modelId="{23264443-1D1A-4834-AB88-11EC90281E17}" type="presOf" srcId="{60EBC244-4691-4C21-B452-05F79FD72A17}" destId="{6E317DE8-A3F6-40D3-97E9-E249C2BEBDFD}" srcOrd="0" destOrd="1" presId="urn:microsoft.com/office/officeart/2018/2/layout/IconVerticalSolidList"/>
    <dgm:cxn modelId="{DECD1346-70DC-41E7-BB16-C36688C607A7}" srcId="{EC3209AE-4747-4D61-8B36-AB378CAB9310}" destId="{7ADC9204-932D-4A0C-A5B4-F00759F9EA80}" srcOrd="3" destOrd="0" parTransId="{10D60701-A51F-4795-BFE1-43452942C5D4}" sibTransId="{56610D24-AF05-4B51-9281-13093082B524}"/>
    <dgm:cxn modelId="{DD78BA48-48C2-4DCD-8A5D-A0C918446286}" type="presOf" srcId="{8B4F5C6C-45C9-4083-BC45-1496DE5D6879}" destId="{6E317DE8-A3F6-40D3-97E9-E249C2BEBDFD}" srcOrd="0" destOrd="0" presId="urn:microsoft.com/office/officeart/2018/2/layout/IconVerticalSolidList"/>
    <dgm:cxn modelId="{E04E0B4C-E985-464B-9EF6-8264DF46C3C6}" srcId="{D7BA0E9D-DB7E-4DD2-B0B2-A0D217168120}" destId="{C2A210D9-917E-46E8-87B0-8BDAF3803C85}" srcOrd="1" destOrd="0" parTransId="{BC16C085-986C-406B-9634-F2404932A99A}" sibTransId="{08A8C8E3-9154-458C-B911-3E1D61BFF240}"/>
    <dgm:cxn modelId="{653FDE6F-806C-47AA-A9CE-04D3544363FC}" srcId="{2F187E8C-C42F-451F-898A-58D8A0A4345D}" destId="{8B4F5C6C-45C9-4083-BC45-1496DE5D6879}" srcOrd="0" destOrd="0" parTransId="{D739A6A2-8E99-49E6-96A3-4421D3F90A16}" sibTransId="{C50D483F-D241-4D08-B2B6-5A7AAD14AC51}"/>
    <dgm:cxn modelId="{590BD177-A80F-4666-9148-B276DD682ED9}" srcId="{EC3209AE-4747-4D61-8B36-AB378CAB9310}" destId="{9FC9F429-1601-4E74-A630-5478938345A4}" srcOrd="0" destOrd="0" parTransId="{B1C56782-0A8D-4E3B-BDC3-322413B0398A}" sibTransId="{6BF19075-8547-45EB-8CE1-E8D1CEBBA55F}"/>
    <dgm:cxn modelId="{D34A5680-6F66-4E8C-941E-426F4301E662}" srcId="{7ADC9204-932D-4A0C-A5B4-F00759F9EA80}" destId="{772617DA-AD37-4AA0-87FB-2E4700DCC411}" srcOrd="0" destOrd="0" parTransId="{FA2D7FF5-F287-45B6-938B-96626DA6C6EB}" sibTransId="{26349F7F-5DE9-4E4D-852A-F02A1EB7CA9A}"/>
    <dgm:cxn modelId="{A8CA188F-BFC7-4095-AACD-8317FFE6406B}" type="presOf" srcId="{9FC9F429-1601-4E74-A630-5478938345A4}" destId="{E036B6EF-76CB-4F0B-B99D-6B8995B0AE40}" srcOrd="0" destOrd="0" presId="urn:microsoft.com/office/officeart/2018/2/layout/IconVerticalSolidList"/>
    <dgm:cxn modelId="{8FAD809C-DF8B-408A-8466-1875DACD306F}" type="presOf" srcId="{772617DA-AD37-4AA0-87FB-2E4700DCC411}" destId="{FC248749-1207-41AE-8502-153EE2409779}" srcOrd="0" destOrd="0" presId="urn:microsoft.com/office/officeart/2018/2/layout/IconVerticalSolidList"/>
    <dgm:cxn modelId="{3D5933B5-6FF2-458A-8C3C-A1AA47A167B7}" srcId="{EC3209AE-4747-4D61-8B36-AB378CAB9310}" destId="{D7BA0E9D-DB7E-4DD2-B0B2-A0D217168120}" srcOrd="2" destOrd="0" parTransId="{7583EAD7-FF4A-4C7C-83C6-7D6BD4E78C61}" sibTransId="{52E153C2-5034-43C4-A91C-9159C464611A}"/>
    <dgm:cxn modelId="{19DBA0D7-657C-46E9-9700-9B6E36053014}" type="presOf" srcId="{C2A210D9-917E-46E8-87B0-8BDAF3803C85}" destId="{5E30547E-C8EB-451E-8580-2A921CD2DA49}" srcOrd="0" destOrd="1" presId="urn:microsoft.com/office/officeart/2018/2/layout/IconVerticalSolidList"/>
    <dgm:cxn modelId="{2CE532DB-30AA-45BA-99C9-70C934464159}" type="presOf" srcId="{7ADC9204-932D-4A0C-A5B4-F00759F9EA80}" destId="{489BE0D5-1B4C-4E43-9B72-3F1D3C02A949}" srcOrd="0" destOrd="0" presId="urn:microsoft.com/office/officeart/2018/2/layout/IconVerticalSolidList"/>
    <dgm:cxn modelId="{8603F2E6-6501-4CC3-B0E9-3473E129521A}" type="presOf" srcId="{2E66A224-A4DF-44E4-8FE9-1A5BFA46F3C8}" destId="{FC248749-1207-41AE-8502-153EE2409779}" srcOrd="0" destOrd="1" presId="urn:microsoft.com/office/officeart/2018/2/layout/IconVerticalSolidList"/>
    <dgm:cxn modelId="{320A88FB-ADAF-4D57-9225-30FF0F61A271}" srcId="{D7BA0E9D-DB7E-4DD2-B0B2-A0D217168120}" destId="{19E9514E-9358-4671-AD78-694DDBA2E996}" srcOrd="0" destOrd="0" parTransId="{8AB5B1A1-2BFA-474D-A225-F61667131BA6}" sibTransId="{82818C8E-0B7B-4892-9700-ADA2134C59B6}"/>
    <dgm:cxn modelId="{EF76B9FC-D323-404E-B8C9-5193B4D8DE26}" srcId="{EC3209AE-4747-4D61-8B36-AB378CAB9310}" destId="{2F187E8C-C42F-451F-898A-58D8A0A4345D}" srcOrd="1" destOrd="0" parTransId="{F979B20C-EDDA-4D36-B436-C2D9510DE48E}" sibTransId="{D4B0980A-3063-41D9-BDAA-451B7C30BE89}"/>
    <dgm:cxn modelId="{0E9F5EA1-40D9-4483-84CA-AF055D23E695}" type="presParOf" srcId="{0A007EE7-E9DE-465C-A63B-EC3E0444F154}" destId="{AD1EF04B-FDDD-4403-9B8C-C49295B204AF}" srcOrd="0" destOrd="0" presId="urn:microsoft.com/office/officeart/2018/2/layout/IconVerticalSolidList"/>
    <dgm:cxn modelId="{A586F49E-6B57-4F23-B0C1-605896AC0783}" type="presParOf" srcId="{AD1EF04B-FDDD-4403-9B8C-C49295B204AF}" destId="{EA5FCFA1-E14E-4157-BC1E-7C5167328D4D}" srcOrd="0" destOrd="0" presId="urn:microsoft.com/office/officeart/2018/2/layout/IconVerticalSolidList"/>
    <dgm:cxn modelId="{30F03CB1-2D93-47B9-8EE8-987FE4228DFB}" type="presParOf" srcId="{AD1EF04B-FDDD-4403-9B8C-C49295B204AF}" destId="{D9BB5C6B-EB30-485A-9E01-DBC0576A5188}" srcOrd="1" destOrd="0" presId="urn:microsoft.com/office/officeart/2018/2/layout/IconVerticalSolidList"/>
    <dgm:cxn modelId="{5760C489-8306-47DB-94B2-467BABCE04D6}" type="presParOf" srcId="{AD1EF04B-FDDD-4403-9B8C-C49295B204AF}" destId="{6CFCBC6A-26C1-485B-A42F-8733B9FA9985}" srcOrd="2" destOrd="0" presId="urn:microsoft.com/office/officeart/2018/2/layout/IconVerticalSolidList"/>
    <dgm:cxn modelId="{989DC8AA-8318-4680-AA99-201BE030AA1B}" type="presParOf" srcId="{AD1EF04B-FDDD-4403-9B8C-C49295B204AF}" destId="{E036B6EF-76CB-4F0B-B99D-6B8995B0AE40}" srcOrd="3" destOrd="0" presId="urn:microsoft.com/office/officeart/2018/2/layout/IconVerticalSolidList"/>
    <dgm:cxn modelId="{91B60D2A-1B66-4C4F-8765-4E2E4C1A736E}" type="presParOf" srcId="{0A007EE7-E9DE-465C-A63B-EC3E0444F154}" destId="{6D3B605A-7AD3-4163-9375-EF519EFD09F8}" srcOrd="1" destOrd="0" presId="urn:microsoft.com/office/officeart/2018/2/layout/IconVerticalSolidList"/>
    <dgm:cxn modelId="{A5FDB5BA-0E59-4E22-AD28-CE27D3034C65}" type="presParOf" srcId="{0A007EE7-E9DE-465C-A63B-EC3E0444F154}" destId="{EA374258-4085-4129-82B9-E309001DA1FF}" srcOrd="2" destOrd="0" presId="urn:microsoft.com/office/officeart/2018/2/layout/IconVerticalSolidList"/>
    <dgm:cxn modelId="{9B207C40-0EF0-4641-8461-09E76DC3CF79}" type="presParOf" srcId="{EA374258-4085-4129-82B9-E309001DA1FF}" destId="{BAFDF475-2DD4-42A7-B5FE-D8307B908667}" srcOrd="0" destOrd="0" presId="urn:microsoft.com/office/officeart/2018/2/layout/IconVerticalSolidList"/>
    <dgm:cxn modelId="{2AE6B298-1C2B-427B-9CE9-33F72C84CC41}" type="presParOf" srcId="{EA374258-4085-4129-82B9-E309001DA1FF}" destId="{54056264-CAC4-4CAD-AE96-C6C0E48435A2}" srcOrd="1" destOrd="0" presId="urn:microsoft.com/office/officeart/2018/2/layout/IconVerticalSolidList"/>
    <dgm:cxn modelId="{92BE1819-4C41-4000-91FA-3996B78F4E97}" type="presParOf" srcId="{EA374258-4085-4129-82B9-E309001DA1FF}" destId="{8ED99589-A043-445E-A677-67219E2EDA1F}" srcOrd="2" destOrd="0" presId="urn:microsoft.com/office/officeart/2018/2/layout/IconVerticalSolidList"/>
    <dgm:cxn modelId="{30B8CE57-B772-4C9C-9FC8-C8C197177AFE}" type="presParOf" srcId="{EA374258-4085-4129-82B9-E309001DA1FF}" destId="{0E26FD30-EE45-4F2B-ACD4-8DC1FB388C6A}" srcOrd="3" destOrd="0" presId="urn:microsoft.com/office/officeart/2018/2/layout/IconVerticalSolidList"/>
    <dgm:cxn modelId="{02BDF6BA-4104-44F6-A0F4-015AAA7699A3}" type="presParOf" srcId="{EA374258-4085-4129-82B9-E309001DA1FF}" destId="{6E317DE8-A3F6-40D3-97E9-E249C2BEBDFD}" srcOrd="4" destOrd="0" presId="urn:microsoft.com/office/officeart/2018/2/layout/IconVerticalSolidList"/>
    <dgm:cxn modelId="{5F393EF7-5838-4EE2-B798-DB358B2DBA93}" type="presParOf" srcId="{0A007EE7-E9DE-465C-A63B-EC3E0444F154}" destId="{B1C68BB2-805E-49C6-9F79-60C753DAAF4A}" srcOrd="3" destOrd="0" presId="urn:microsoft.com/office/officeart/2018/2/layout/IconVerticalSolidList"/>
    <dgm:cxn modelId="{A3053863-4428-4C40-B5DF-2E2158A9CE6A}" type="presParOf" srcId="{0A007EE7-E9DE-465C-A63B-EC3E0444F154}" destId="{9DCCB239-6C0F-4BA1-B9AC-2E380FA09CED}" srcOrd="4" destOrd="0" presId="urn:microsoft.com/office/officeart/2018/2/layout/IconVerticalSolidList"/>
    <dgm:cxn modelId="{9D5ED59F-3A1F-4F98-9FBF-05604266F31F}" type="presParOf" srcId="{9DCCB239-6C0F-4BA1-B9AC-2E380FA09CED}" destId="{0C59E880-463F-4DAB-AF30-717BFCAF9F3F}" srcOrd="0" destOrd="0" presId="urn:microsoft.com/office/officeart/2018/2/layout/IconVerticalSolidList"/>
    <dgm:cxn modelId="{DB1C3482-13FA-4B91-9B6C-9B4DAC789E63}" type="presParOf" srcId="{9DCCB239-6C0F-4BA1-B9AC-2E380FA09CED}" destId="{E41763E1-B793-4700-9AD2-233FE8CC3E54}" srcOrd="1" destOrd="0" presId="urn:microsoft.com/office/officeart/2018/2/layout/IconVerticalSolidList"/>
    <dgm:cxn modelId="{C398B631-6906-4910-97DD-4E269E8A281A}" type="presParOf" srcId="{9DCCB239-6C0F-4BA1-B9AC-2E380FA09CED}" destId="{211EE687-5EB5-4F5A-8115-716322AA07D6}" srcOrd="2" destOrd="0" presId="urn:microsoft.com/office/officeart/2018/2/layout/IconVerticalSolidList"/>
    <dgm:cxn modelId="{C18931BF-14F3-4470-B93A-86E8EF96659F}" type="presParOf" srcId="{9DCCB239-6C0F-4BA1-B9AC-2E380FA09CED}" destId="{12AF3CC0-0664-48FF-AE1E-F6B0473F8A60}" srcOrd="3" destOrd="0" presId="urn:microsoft.com/office/officeart/2018/2/layout/IconVerticalSolidList"/>
    <dgm:cxn modelId="{A27C8BD4-8A9F-450A-9746-EBB18509CF2C}" type="presParOf" srcId="{9DCCB239-6C0F-4BA1-B9AC-2E380FA09CED}" destId="{5E30547E-C8EB-451E-8580-2A921CD2DA49}" srcOrd="4" destOrd="0" presId="urn:microsoft.com/office/officeart/2018/2/layout/IconVerticalSolidList"/>
    <dgm:cxn modelId="{52E8F3D1-BAB8-411E-8FA5-487BBB7A763A}" type="presParOf" srcId="{0A007EE7-E9DE-465C-A63B-EC3E0444F154}" destId="{54BEA269-1E0C-4FAA-97B3-82EAD309542C}" srcOrd="5" destOrd="0" presId="urn:microsoft.com/office/officeart/2018/2/layout/IconVerticalSolidList"/>
    <dgm:cxn modelId="{1DFCEAFE-F1B3-4B90-BD77-297DA382A578}" type="presParOf" srcId="{0A007EE7-E9DE-465C-A63B-EC3E0444F154}" destId="{F8F68055-3C4E-4F5C-A04F-8391B77A51F4}" srcOrd="6" destOrd="0" presId="urn:microsoft.com/office/officeart/2018/2/layout/IconVerticalSolidList"/>
    <dgm:cxn modelId="{220C4547-A1AD-44B7-BCC6-4E3CA028B878}" type="presParOf" srcId="{F8F68055-3C4E-4F5C-A04F-8391B77A51F4}" destId="{4D0D0794-48FE-49D1-9875-EC71F2F55064}" srcOrd="0" destOrd="0" presId="urn:microsoft.com/office/officeart/2018/2/layout/IconVerticalSolidList"/>
    <dgm:cxn modelId="{FCE96367-BAB9-4840-9259-FFE441B274B2}" type="presParOf" srcId="{F8F68055-3C4E-4F5C-A04F-8391B77A51F4}" destId="{744E9481-4CDA-4FD3-BDB2-A54169D60EF7}" srcOrd="1" destOrd="0" presId="urn:microsoft.com/office/officeart/2018/2/layout/IconVerticalSolidList"/>
    <dgm:cxn modelId="{CADF8AC7-FF1F-4F0A-B701-ED3FB0A98727}" type="presParOf" srcId="{F8F68055-3C4E-4F5C-A04F-8391B77A51F4}" destId="{ABCB1175-E7D3-4DD0-8DBF-0014B83AB86D}" srcOrd="2" destOrd="0" presId="urn:microsoft.com/office/officeart/2018/2/layout/IconVerticalSolidList"/>
    <dgm:cxn modelId="{74BEC35D-376D-4498-B21C-51D2F191C1D7}" type="presParOf" srcId="{F8F68055-3C4E-4F5C-A04F-8391B77A51F4}" destId="{489BE0D5-1B4C-4E43-9B72-3F1D3C02A949}" srcOrd="3" destOrd="0" presId="urn:microsoft.com/office/officeart/2018/2/layout/IconVerticalSolidList"/>
    <dgm:cxn modelId="{5333581D-921B-4162-A95D-FF628617C135}" type="presParOf" srcId="{F8F68055-3C4E-4F5C-A04F-8391B77A51F4}" destId="{FC248749-1207-41AE-8502-153EE240977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32006-3438-42A2-9A5B-456D8D8E58EF}">
      <dsp:nvSpPr>
        <dsp:cNvPr id="0" name=""/>
        <dsp:cNvSpPr/>
      </dsp:nvSpPr>
      <dsp:spPr>
        <a:xfrm>
          <a:off x="0" y="6995"/>
          <a:ext cx="6364224" cy="9166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21A1A-B5C2-40E6-89BC-8EBFBF9CF53C}">
      <dsp:nvSpPr>
        <dsp:cNvPr id="0" name=""/>
        <dsp:cNvSpPr/>
      </dsp:nvSpPr>
      <dsp:spPr>
        <a:xfrm>
          <a:off x="277283" y="213239"/>
          <a:ext cx="504152" cy="50415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DB144-4B23-4FAF-9969-15FC312ECE88}">
      <dsp:nvSpPr>
        <dsp:cNvPr id="0" name=""/>
        <dsp:cNvSpPr/>
      </dsp:nvSpPr>
      <dsp:spPr>
        <a:xfrm>
          <a:off x="1058719" y="6995"/>
          <a:ext cx="5304469" cy="91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11" tIns="97011" rIns="97011" bIns="9701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Public health harm reduction initiative providing free, low barrier access to health and safety supplies</a:t>
          </a:r>
          <a:endParaRPr lang="en-US" sz="1600" kern="1200"/>
        </a:p>
      </dsp:txBody>
      <dsp:txXfrm>
        <a:off x="1058719" y="6995"/>
        <a:ext cx="5304469" cy="916640"/>
      </dsp:txXfrm>
    </dsp:sp>
    <dsp:sp modelId="{67FE0DD3-6D90-4FC4-95CA-A067278CD2FF}">
      <dsp:nvSpPr>
        <dsp:cNvPr id="0" name=""/>
        <dsp:cNvSpPr/>
      </dsp:nvSpPr>
      <dsp:spPr>
        <a:xfrm>
          <a:off x="0" y="1152795"/>
          <a:ext cx="6364224" cy="9166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96C290-A226-4CAD-AB1A-693DF4CB5761}">
      <dsp:nvSpPr>
        <dsp:cNvPr id="0" name=""/>
        <dsp:cNvSpPr/>
      </dsp:nvSpPr>
      <dsp:spPr>
        <a:xfrm>
          <a:off x="277283" y="1359039"/>
          <a:ext cx="504152" cy="50415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8891D0-430D-44E5-997B-E592F0177D5D}">
      <dsp:nvSpPr>
        <dsp:cNvPr id="0" name=""/>
        <dsp:cNvSpPr/>
      </dsp:nvSpPr>
      <dsp:spPr>
        <a:xfrm>
          <a:off x="1058719" y="1152795"/>
          <a:ext cx="2863900" cy="91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11" tIns="97011" rIns="97011" bIns="9701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Multiple locations to reduce barriers and increase equitable access</a:t>
          </a:r>
        </a:p>
      </dsp:txBody>
      <dsp:txXfrm>
        <a:off x="1058719" y="1152795"/>
        <a:ext cx="2863900" cy="916640"/>
      </dsp:txXfrm>
    </dsp:sp>
    <dsp:sp modelId="{D6853A39-BE1D-4051-B1F8-B47C821663FF}">
      <dsp:nvSpPr>
        <dsp:cNvPr id="0" name=""/>
        <dsp:cNvSpPr/>
      </dsp:nvSpPr>
      <dsp:spPr>
        <a:xfrm>
          <a:off x="3922620" y="1152795"/>
          <a:ext cx="2440568" cy="91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11" tIns="97011" rIns="97011" bIns="97011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Johnson County HHS Building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Iowa City Deadwood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Coralville Public Library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North Liberty Library</a:t>
          </a:r>
        </a:p>
      </dsp:txBody>
      <dsp:txXfrm>
        <a:off x="3922620" y="1152795"/>
        <a:ext cx="2440568" cy="916640"/>
      </dsp:txXfrm>
    </dsp:sp>
    <dsp:sp modelId="{A14F6FFA-7A31-4C0C-BFB5-13873D902550}">
      <dsp:nvSpPr>
        <dsp:cNvPr id="0" name=""/>
        <dsp:cNvSpPr/>
      </dsp:nvSpPr>
      <dsp:spPr>
        <a:xfrm>
          <a:off x="0" y="2298595"/>
          <a:ext cx="6364224" cy="9166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468FD-2084-4D5B-86A7-3777C8D33F41}">
      <dsp:nvSpPr>
        <dsp:cNvPr id="0" name=""/>
        <dsp:cNvSpPr/>
      </dsp:nvSpPr>
      <dsp:spPr>
        <a:xfrm>
          <a:off x="277283" y="2504839"/>
          <a:ext cx="504152" cy="50415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13BA5-4FDA-4B03-BA47-0D49101463CF}">
      <dsp:nvSpPr>
        <dsp:cNvPr id="0" name=""/>
        <dsp:cNvSpPr/>
      </dsp:nvSpPr>
      <dsp:spPr>
        <a:xfrm>
          <a:off x="1058719" y="2298595"/>
          <a:ext cx="2863900" cy="91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11" tIns="97011" rIns="97011" bIns="9701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VA, Community Family Resource, &amp; Integrated Testing Services (ITS) partnership </a:t>
          </a:r>
        </a:p>
      </dsp:txBody>
      <dsp:txXfrm>
        <a:off x="1058719" y="2298595"/>
        <a:ext cx="2863900" cy="916640"/>
      </dsp:txXfrm>
    </dsp:sp>
    <dsp:sp modelId="{323E6C59-F9A5-42FF-A21B-E1E2840B0B70}">
      <dsp:nvSpPr>
        <dsp:cNvPr id="0" name=""/>
        <dsp:cNvSpPr/>
      </dsp:nvSpPr>
      <dsp:spPr>
        <a:xfrm>
          <a:off x="3922620" y="2298595"/>
          <a:ext cx="2440568" cy="91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11" tIns="97011" rIns="97011" bIns="97011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Gun locks, sexual health supplies, ‘prescription drug destroyer’</a:t>
          </a:r>
        </a:p>
      </dsp:txBody>
      <dsp:txXfrm>
        <a:off x="3922620" y="2298595"/>
        <a:ext cx="2440568" cy="916640"/>
      </dsp:txXfrm>
    </dsp:sp>
    <dsp:sp modelId="{B93A7C0C-6A4C-41F8-B16E-B93DFE54A4D1}">
      <dsp:nvSpPr>
        <dsp:cNvPr id="0" name=""/>
        <dsp:cNvSpPr/>
      </dsp:nvSpPr>
      <dsp:spPr>
        <a:xfrm>
          <a:off x="0" y="3444396"/>
          <a:ext cx="6364224" cy="9166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F6A4F-CBDF-4663-A882-614C2E998BC5}">
      <dsp:nvSpPr>
        <dsp:cNvPr id="0" name=""/>
        <dsp:cNvSpPr/>
      </dsp:nvSpPr>
      <dsp:spPr>
        <a:xfrm>
          <a:off x="277283" y="3650640"/>
          <a:ext cx="504152" cy="50415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A744EE-CA00-4DFE-BE33-6DC9E81393B5}">
      <dsp:nvSpPr>
        <dsp:cNvPr id="0" name=""/>
        <dsp:cNvSpPr/>
      </dsp:nvSpPr>
      <dsp:spPr>
        <a:xfrm>
          <a:off x="1058719" y="3444396"/>
          <a:ext cx="5304469" cy="91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11" tIns="97011" rIns="97011" bIns="9701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Ongoing tracking of utilization and communication with partner sites</a:t>
          </a:r>
        </a:p>
      </dsp:txBody>
      <dsp:txXfrm>
        <a:off x="1058719" y="3444396"/>
        <a:ext cx="5304469" cy="916640"/>
      </dsp:txXfrm>
    </dsp:sp>
    <dsp:sp modelId="{39BCC195-64FA-40C4-BFFD-4FA1C33DC8B1}">
      <dsp:nvSpPr>
        <dsp:cNvPr id="0" name=""/>
        <dsp:cNvSpPr/>
      </dsp:nvSpPr>
      <dsp:spPr>
        <a:xfrm>
          <a:off x="0" y="4590196"/>
          <a:ext cx="6364224" cy="9166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89430-9C02-45FF-8932-59BD6FA329E3}">
      <dsp:nvSpPr>
        <dsp:cNvPr id="0" name=""/>
        <dsp:cNvSpPr/>
      </dsp:nvSpPr>
      <dsp:spPr>
        <a:xfrm>
          <a:off x="277283" y="4796440"/>
          <a:ext cx="504152" cy="50415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1C4ED3-51DD-4412-A3D8-7131D1D7A7AE}">
      <dsp:nvSpPr>
        <dsp:cNvPr id="0" name=""/>
        <dsp:cNvSpPr/>
      </dsp:nvSpPr>
      <dsp:spPr>
        <a:xfrm>
          <a:off x="1058719" y="4590196"/>
          <a:ext cx="5304469" cy="91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11" tIns="97011" rIns="97011" bIns="9701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More information available at: </a:t>
          </a:r>
          <a:r>
            <a:rPr lang="en-US" sz="1600" kern="1200">
              <a:hlinkClick xmlns:r="http://schemas.openxmlformats.org/officeDocument/2006/relationships" r:id="rId6"/>
            </a:rPr>
            <a:t>www.jocorecovery.org</a:t>
          </a:r>
          <a:r>
            <a:rPr lang="en-US" sz="1600" kern="1200"/>
            <a:t> </a:t>
          </a:r>
        </a:p>
      </dsp:txBody>
      <dsp:txXfrm>
        <a:off x="1058719" y="4590196"/>
        <a:ext cx="5304469" cy="916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99127-0762-4CD0-8DCF-13262111B9EE}">
      <dsp:nvSpPr>
        <dsp:cNvPr id="0" name=""/>
        <dsp:cNvSpPr/>
      </dsp:nvSpPr>
      <dsp:spPr>
        <a:xfrm>
          <a:off x="0" y="873251"/>
          <a:ext cx="6263640" cy="37581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Costs:</a:t>
          </a:r>
          <a:endParaRPr lang="en-US" sz="4000" kern="120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Vending machines and distribution boxes: $29,419.00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Decals &amp; brochures: $1,159.90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Naloxone: $28,512.00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Total spent: $59,090.00</a:t>
          </a:r>
        </a:p>
      </dsp:txBody>
      <dsp:txXfrm>
        <a:off x="110073" y="983324"/>
        <a:ext cx="6043494" cy="35380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FCFA1-E14E-4157-BC1E-7C5167328D4D}">
      <dsp:nvSpPr>
        <dsp:cNvPr id="0" name=""/>
        <dsp:cNvSpPr/>
      </dsp:nvSpPr>
      <dsp:spPr>
        <a:xfrm>
          <a:off x="0" y="4978"/>
          <a:ext cx="6364224" cy="11587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B5C6B-EB30-485A-9E01-DBC0576A5188}">
      <dsp:nvSpPr>
        <dsp:cNvPr id="0" name=""/>
        <dsp:cNvSpPr/>
      </dsp:nvSpPr>
      <dsp:spPr>
        <a:xfrm>
          <a:off x="350509" y="265688"/>
          <a:ext cx="637290" cy="6372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6B6EF-76CB-4F0B-B99D-6B8995B0AE40}">
      <dsp:nvSpPr>
        <dsp:cNvPr id="0" name=""/>
        <dsp:cNvSpPr/>
      </dsp:nvSpPr>
      <dsp:spPr>
        <a:xfrm>
          <a:off x="1338310" y="4978"/>
          <a:ext cx="5024605" cy="1158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30" tIns="122630" rIns="122630" bIns="12263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/>
            <a:t>These recommendations were provided to the Board of Supervisors January 2026 to guide spending: </a:t>
          </a:r>
          <a:endParaRPr lang="en-US" sz="2100" kern="1200"/>
        </a:p>
      </dsp:txBody>
      <dsp:txXfrm>
        <a:off x="1338310" y="4978"/>
        <a:ext cx="5024605" cy="1158710"/>
      </dsp:txXfrm>
    </dsp:sp>
    <dsp:sp modelId="{BAFDF475-2DD4-42A7-B5FE-D8307B908667}">
      <dsp:nvSpPr>
        <dsp:cNvPr id="0" name=""/>
        <dsp:cNvSpPr/>
      </dsp:nvSpPr>
      <dsp:spPr>
        <a:xfrm>
          <a:off x="0" y="1453366"/>
          <a:ext cx="6364224" cy="11587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56264-CAC4-4CAD-AE96-C6C0E48435A2}">
      <dsp:nvSpPr>
        <dsp:cNvPr id="0" name=""/>
        <dsp:cNvSpPr/>
      </dsp:nvSpPr>
      <dsp:spPr>
        <a:xfrm>
          <a:off x="350509" y="1714076"/>
          <a:ext cx="637290" cy="6372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6FD30-EE45-4F2B-ACD4-8DC1FB388C6A}">
      <dsp:nvSpPr>
        <dsp:cNvPr id="0" name=""/>
        <dsp:cNvSpPr/>
      </dsp:nvSpPr>
      <dsp:spPr>
        <a:xfrm>
          <a:off x="1338310" y="1453366"/>
          <a:ext cx="2863900" cy="1158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30" tIns="122630" rIns="122630" bIns="12263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/>
            <a:t>Offset Existing Costs (50%)</a:t>
          </a:r>
          <a:endParaRPr lang="en-US" sz="2100" kern="1200"/>
        </a:p>
      </dsp:txBody>
      <dsp:txXfrm>
        <a:off x="1338310" y="1453366"/>
        <a:ext cx="2863900" cy="1158710"/>
      </dsp:txXfrm>
    </dsp:sp>
    <dsp:sp modelId="{6E317DE8-A3F6-40D3-97E9-E249C2BEBDFD}">
      <dsp:nvSpPr>
        <dsp:cNvPr id="0" name=""/>
        <dsp:cNvSpPr/>
      </dsp:nvSpPr>
      <dsp:spPr>
        <a:xfrm>
          <a:off x="4202211" y="1453366"/>
          <a:ext cx="2160704" cy="1158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30" tIns="122630" rIns="122630" bIns="12263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Continue support for core services already funded by the County 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e.g., Guidelink, ambulance, CFR</a:t>
          </a:r>
          <a:endParaRPr lang="en-US" sz="1100" kern="1200"/>
        </a:p>
      </dsp:txBody>
      <dsp:txXfrm>
        <a:off x="4202211" y="1453366"/>
        <a:ext cx="2160704" cy="1158710"/>
      </dsp:txXfrm>
    </dsp:sp>
    <dsp:sp modelId="{0C59E880-463F-4DAB-AF30-717BFCAF9F3F}">
      <dsp:nvSpPr>
        <dsp:cNvPr id="0" name=""/>
        <dsp:cNvSpPr/>
      </dsp:nvSpPr>
      <dsp:spPr>
        <a:xfrm>
          <a:off x="0" y="2901754"/>
          <a:ext cx="6364224" cy="11587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763E1-B793-4700-9AD2-233FE8CC3E54}">
      <dsp:nvSpPr>
        <dsp:cNvPr id="0" name=""/>
        <dsp:cNvSpPr/>
      </dsp:nvSpPr>
      <dsp:spPr>
        <a:xfrm>
          <a:off x="350509" y="3162464"/>
          <a:ext cx="637290" cy="6372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F3CC0-0664-48FF-AE1E-F6B0473F8A60}">
      <dsp:nvSpPr>
        <dsp:cNvPr id="0" name=""/>
        <dsp:cNvSpPr/>
      </dsp:nvSpPr>
      <dsp:spPr>
        <a:xfrm>
          <a:off x="1338310" y="2901754"/>
          <a:ext cx="2863900" cy="1158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30" tIns="122630" rIns="122630" bIns="12263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Enhancing &amp; </a:t>
          </a:r>
          <a:r>
            <a:rPr lang="en-US" sz="2100" b="1" i="0" kern="1200" baseline="0"/>
            <a:t>Expanding Existing Programs (30%)</a:t>
          </a:r>
          <a:endParaRPr lang="en-US" sz="2100" kern="1200"/>
        </a:p>
      </dsp:txBody>
      <dsp:txXfrm>
        <a:off x="1338310" y="2901754"/>
        <a:ext cx="2863900" cy="1158710"/>
      </dsp:txXfrm>
    </dsp:sp>
    <dsp:sp modelId="{5E30547E-C8EB-451E-8580-2A921CD2DA49}">
      <dsp:nvSpPr>
        <dsp:cNvPr id="0" name=""/>
        <dsp:cNvSpPr/>
      </dsp:nvSpPr>
      <dsp:spPr>
        <a:xfrm>
          <a:off x="4202211" y="2901754"/>
          <a:ext cx="2160704" cy="1158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30" tIns="122630" rIns="122630" bIns="12263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Build upon existing services with expanded access and additional supports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Consider an RFP process to bring in proposals from JC departments &amp; community partners</a:t>
          </a:r>
          <a:endParaRPr lang="en-US" sz="1100" kern="1200"/>
        </a:p>
      </dsp:txBody>
      <dsp:txXfrm>
        <a:off x="4202211" y="2901754"/>
        <a:ext cx="2160704" cy="1158710"/>
      </dsp:txXfrm>
    </dsp:sp>
    <dsp:sp modelId="{4D0D0794-48FE-49D1-9875-EC71F2F55064}">
      <dsp:nvSpPr>
        <dsp:cNvPr id="0" name=""/>
        <dsp:cNvSpPr/>
      </dsp:nvSpPr>
      <dsp:spPr>
        <a:xfrm>
          <a:off x="0" y="4350142"/>
          <a:ext cx="6364224" cy="11587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E9481-4CDA-4FD3-BDB2-A54169D60EF7}">
      <dsp:nvSpPr>
        <dsp:cNvPr id="0" name=""/>
        <dsp:cNvSpPr/>
      </dsp:nvSpPr>
      <dsp:spPr>
        <a:xfrm>
          <a:off x="350509" y="4610852"/>
          <a:ext cx="637290" cy="6372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BE0D5-1B4C-4E43-9B72-3F1D3C02A949}">
      <dsp:nvSpPr>
        <dsp:cNvPr id="0" name=""/>
        <dsp:cNvSpPr/>
      </dsp:nvSpPr>
      <dsp:spPr>
        <a:xfrm>
          <a:off x="1338310" y="4350142"/>
          <a:ext cx="2863900" cy="1158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30" tIns="122630" rIns="122630" bIns="12263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New</a:t>
          </a:r>
          <a:r>
            <a:rPr lang="en-US" sz="2100" b="1" i="0" kern="1200" baseline="0"/>
            <a:t> Initiatives (20%)</a:t>
          </a:r>
          <a:endParaRPr lang="en-US" sz="2100" kern="1200"/>
        </a:p>
      </dsp:txBody>
      <dsp:txXfrm>
        <a:off x="1338310" y="4350142"/>
        <a:ext cx="2863900" cy="1158710"/>
      </dsp:txXfrm>
    </dsp:sp>
    <dsp:sp modelId="{FC248749-1207-41AE-8502-153EE2409779}">
      <dsp:nvSpPr>
        <dsp:cNvPr id="0" name=""/>
        <dsp:cNvSpPr/>
      </dsp:nvSpPr>
      <dsp:spPr>
        <a:xfrm>
          <a:off x="4202211" y="4350142"/>
          <a:ext cx="2160704" cy="1158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30" tIns="122630" rIns="122630" bIns="12263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Reserve funds for emerging needs and innovative projects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Possible focus areas: education, prevention, pilot programs</a:t>
          </a:r>
          <a:endParaRPr lang="en-US" sz="1100" kern="1200"/>
        </a:p>
      </dsp:txBody>
      <dsp:txXfrm>
        <a:off x="4202211" y="4350142"/>
        <a:ext cx="2160704" cy="1158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3A061-A3AB-5A35-50EB-7B16515E6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F909E-18A7-0027-7E78-743B81C1E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6CB62-342C-8F54-13CE-EC18D082D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9DC-DA08-40F8-A52D-06B643FA61A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17E71-EF48-6067-14E4-83A04689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A74F-2226-BF35-EA6A-440BEF2F8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3FC9-EE53-4DC8-B1CD-14FC132F9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09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8C722-7878-2BEF-F077-47E64562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C6992-722C-D2A4-0E99-3DC293CDE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0E960-1384-8C41-311B-E13496D53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9DC-DA08-40F8-A52D-06B643FA61A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0C6BE-65F5-70F4-E942-A71B5A98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9A23B-4DA9-EE16-8AB9-C54D8C33A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3FC9-EE53-4DC8-B1CD-14FC132F9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2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594039-8C5B-0611-0523-6B6F0939D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75B85-A87C-BFA6-0A55-419A32750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D3BD-C45A-0B85-3316-779E66395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9DC-DA08-40F8-A52D-06B643FA61A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6C520-2032-A0E8-7706-BF3DD9EA1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D3166-E21E-B839-8C37-EC68CB144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3FC9-EE53-4DC8-B1CD-14FC132F9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5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FE77-BCA7-32A1-F880-EDBB8E12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E1188-7C68-1DEC-48D0-BD18D4CE4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0D764-8F70-43CD-8842-0560A0819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9DC-DA08-40F8-A52D-06B643FA61A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D5222-0F1C-5E95-5C9B-CF661E8E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3B12D-A5D2-2E31-72CD-CA564348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3FC9-EE53-4DC8-B1CD-14FC132F9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2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1625-27AF-D009-BF4B-8027E32D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8DA0A-F9DF-665A-96F3-34BCE0315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94C64-627D-77C9-36D2-1F7A2DD7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9DC-DA08-40F8-A52D-06B643FA61A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9AAD7-6A96-C55E-0F8B-0DE4EF939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42E8F-296C-4389-F8B9-A6458075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3FC9-EE53-4DC8-B1CD-14FC132F9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5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D37A-FD5C-9F79-79C7-C1FC1A86C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09E7B-0903-58A8-D5FE-F4CE105AB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082F8-1185-D7C4-F4D5-E64E22504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41AD8-DE5C-359F-5ECC-315801E00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9DC-DA08-40F8-A52D-06B643FA61A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B9265-803D-A40C-3A29-54380C8EE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C7D0C-2698-49D7-1685-570324A8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3FC9-EE53-4DC8-B1CD-14FC132F9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7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E53BF-4BBE-85A3-9E26-E02A9C41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2CD00-CFD1-326A-0716-5861BB44F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0DCAF-85D7-B01E-6CE4-1D7FF4F2D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94B58-18A0-2BCF-99FD-8E5B0E783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39448-E4A5-2D15-35F9-4F6D9B024A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502224-4345-BFF9-BEDD-6406A78EB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9DC-DA08-40F8-A52D-06B643FA61A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B7E365-4717-CB86-281A-7D8ACACD5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88F35D-DF69-5B10-831E-FEBE463A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3FC9-EE53-4DC8-B1CD-14FC132F9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6262-388F-8304-8A7C-1D3B1410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F50E0-F1A7-52AC-74F3-1288E2A4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9DC-DA08-40F8-A52D-06B643FA61A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1B5C5-3A40-1B35-1032-244492DA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9156F-A750-3EE1-CAF6-85170DB5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3FC9-EE53-4DC8-B1CD-14FC132F9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36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86CDB-9CFD-4027-F097-EE56C24F6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9DC-DA08-40F8-A52D-06B643FA61A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E4092-071F-1F93-0EB6-86DB71C8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80CF1-5CF2-A3C3-137B-58A9058C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3FC9-EE53-4DC8-B1CD-14FC132F9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0C38A-B638-D919-E2CA-49BED6DF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CED01-72ED-9C22-B031-059FE752B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BE01B-4D31-664E-D429-793902DDC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81ACF-878C-C867-07D6-B1E2BC25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9DC-DA08-40F8-A52D-06B643FA61A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F2A19-FA1B-5E7A-DF1B-1E53B625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C814E-9DD2-81C2-4AE4-DE277725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3FC9-EE53-4DC8-B1CD-14FC132F9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0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1CA8E-9E84-2026-666A-B1DF4BE2D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639349-31BD-A8D4-789E-C09AA8446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CE2D43-286B-8C4F-8C9D-F002BA8F8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884EF-4050-12DD-1607-A17976962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9DC-DA08-40F8-A52D-06B643FA61A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89E4D-A179-93CF-C709-65BD7387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9EBAB-F53C-9925-BD21-DDF3DD3A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3FC9-EE53-4DC8-B1CD-14FC132F9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31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DDC5EB-6BA1-258A-A04E-EA638A09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D08F7-1EEC-18D1-7055-5D15F5C81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07182-E267-6D88-97D6-DF75ADD59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179DC-DA08-40F8-A52D-06B643FA61A7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61A41-9C2B-770E-F17B-894F532DDA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EFE46-572E-83AB-09E3-38FF3E164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503FC9-EE53-4DC8-B1CD-14FC132F9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9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lobalhealthnow.org/2025-12/dispensing-free-chances-life-public-health-vending-machines-are-more-novelty" TargetMode="External"/><Relationship Id="rId4" Type="http://schemas.openxmlformats.org/officeDocument/2006/relationships/hyperlink" Target="https://www.iowacounties.org/wp-content/uploads/2026/03/IA-CTY_March-2026_PDF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johnsoncountyiowa.gov/opioid-community-grant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46C49F-4FB9-D879-2922-7625E658C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7457933" cy="3178689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Johnson County Public Health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E0F415-894A-1F66-5E43-E3A76F432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5397" y="4960961"/>
            <a:ext cx="7055893" cy="1078054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Naloxone vending machines and Opioid Settlement Funds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</a:rPr>
              <a:t>ISAC Webinar 2026</a:t>
            </a:r>
          </a:p>
        </p:txBody>
      </p:sp>
    </p:spTree>
    <p:extLst>
      <p:ext uri="{BB962C8B-B14F-4D97-AF65-F5344CB8AC3E}">
        <p14:creationId xmlns:p14="http://schemas.microsoft.com/office/powerpoint/2010/main" val="4211273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093BE0-70BD-89D8-E7F9-609AF8F3A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 Case You Missed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6F99B6-17E7-1708-8BB5-341FC37D2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8" y="2149486"/>
            <a:ext cx="4565251" cy="241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1CB6F0-EC02-4952-C0ED-83F02BBE8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71" y="2295979"/>
            <a:ext cx="4600354" cy="21736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4E634-8AA8-42F9-D065-52A2B0784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8" y="5070346"/>
            <a:ext cx="9496427" cy="1385266"/>
          </a:xfrm>
        </p:spPr>
        <p:txBody>
          <a:bodyPr>
            <a:normAutofit/>
          </a:bodyPr>
          <a:lstStyle/>
          <a:p>
            <a:r>
              <a:rPr lang="en-US" sz="2000">
                <a:hlinkClick r:id="rId4"/>
              </a:rPr>
              <a:t>https://www.iowacounties.org/wp-content/uploads/2026/03/IA-CTY_March-2026_PDF.pdf</a:t>
            </a:r>
            <a:endParaRPr lang="en-US" sz="2000"/>
          </a:p>
          <a:p>
            <a:r>
              <a:rPr lang="en-US" sz="2000">
                <a:hlinkClick r:id="rId5"/>
              </a:rPr>
              <a:t>https://globalhealthnow.org/2025-12/dispensing-free-chances-life-public-health-vending-machines-are-more-novelty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1965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CC890-99E8-CDA8-B805-72A4829B1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892" y="741391"/>
            <a:ext cx="3269384" cy="1616203"/>
          </a:xfrm>
        </p:spPr>
        <p:txBody>
          <a:bodyPr anchor="b">
            <a:normAutofit/>
          </a:bodyPr>
          <a:lstStyle/>
          <a:p>
            <a:r>
              <a:rPr lang="en-US" sz="3200" dirty="0"/>
              <a:t>Vending Machine Installation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7D6622-75F3-C209-F593-732982A74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8" r="2" b="2"/>
          <a:stretch>
            <a:fillRect/>
          </a:stretch>
        </p:blipFill>
        <p:spPr>
          <a:xfrm rot="5400000">
            <a:off x="187517" y="1563984"/>
            <a:ext cx="4953488" cy="358034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920D49-6EFF-7B88-34DF-9F828B2CB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4" r="-1" b="21070"/>
          <a:stretch>
            <a:fillRect/>
          </a:stretch>
        </p:blipFill>
        <p:spPr>
          <a:xfrm>
            <a:off x="4530256" y="877417"/>
            <a:ext cx="3083744" cy="2435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116C72-7205-5051-1A73-EC023065E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9" r="-1" b="33587"/>
          <a:stretch>
            <a:fillRect/>
          </a:stretch>
        </p:blipFill>
        <p:spPr>
          <a:xfrm>
            <a:off x="4530256" y="3395325"/>
            <a:ext cx="3083744" cy="243793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616F24A-C469-3CAA-A664-6646F8AB5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890" y="2533476"/>
            <a:ext cx="3240264" cy="3447832"/>
          </a:xfrm>
        </p:spPr>
        <p:txBody>
          <a:bodyPr anchor="t">
            <a:normAutofit/>
          </a:bodyPr>
          <a:lstStyle/>
          <a:p>
            <a:r>
              <a:rPr lang="en-US" sz="2000" dirty="0"/>
              <a:t>Four (4) sites across Johnson County</a:t>
            </a:r>
          </a:p>
          <a:p>
            <a:r>
              <a:rPr lang="en-US" sz="2000" dirty="0"/>
              <a:t>Tracking logs</a:t>
            </a:r>
          </a:p>
          <a:p>
            <a:endParaRPr lang="en-US" sz="2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3D8A0C-28ED-C6DD-9FF8-421807F5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ED324DB-B381-AF6B-572F-20D07D968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A2E0BF-C3DA-A022-0CF8-0231FC997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582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">
            <a:extLst>
              <a:ext uri="{FF2B5EF4-FFF2-40B4-BE49-F238E27FC236}">
                <a16:creationId xmlns:a16="http://schemas.microsoft.com/office/drawing/2014/main" id="{7B0EAC71-1588-4F05-B8F6-39B63FC6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nt">
            <a:extLst>
              <a:ext uri="{FF2B5EF4-FFF2-40B4-BE49-F238E27FC236}">
                <a16:creationId xmlns:a16="http://schemas.microsoft.com/office/drawing/2014/main" id="{B7D0ACE8-8ED8-4CA7-9DDB-B725E80C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1700" y="0"/>
            <a:ext cx="10472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864AAEA-8DC4-4D15-864C-B53C5B4C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2F361B-984A-43B6-AFE8-1F1439428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99"/>
            <a:ext cx="12191999" cy="2726601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0B20B-CCE4-D4B7-6C9A-708B030F7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529088"/>
            <a:ext cx="4697303" cy="1804680"/>
          </a:xfrm>
        </p:spPr>
        <p:txBody>
          <a:bodyPr>
            <a:normAutofit/>
          </a:bodyPr>
          <a:lstStyle/>
          <a:p>
            <a:r>
              <a:rPr lang="en-US" sz="4000" dirty="0"/>
              <a:t>Kick Off Event</a:t>
            </a: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F2A6A32-9ADF-4DD4-AEA5-0D1FF0F8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49700"/>
          </a:xfrm>
          <a:prstGeom prst="rect">
            <a:avLst/>
          </a:prstGeom>
          <a:ln>
            <a:noFill/>
          </a:ln>
          <a:effectLst>
            <a:outerShdw blurRad="596900" dist="317500" dir="8820000" sx="87000" sy="87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A10613-B87F-F1EC-D70F-3FC606097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r="7870" b="1"/>
          <a:stretch>
            <a:fillRect/>
          </a:stretch>
        </p:blipFill>
        <p:spPr>
          <a:xfrm>
            <a:off x="20" y="2734900"/>
            <a:ext cx="6095983" cy="4131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4C9C24-DE5F-8F9D-CC0D-CB467AEEA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9874" b="1"/>
          <a:stretch>
            <a:fillRect/>
          </a:stretch>
        </p:blipFill>
        <p:spPr>
          <a:xfrm>
            <a:off x="9144012" y="-12883"/>
            <a:ext cx="3048001" cy="275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624AAB-E501-6D70-93E2-F1D32C8FE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4" r="11201" b="1"/>
          <a:stretch>
            <a:fillRect/>
          </a:stretch>
        </p:blipFill>
        <p:spPr>
          <a:xfrm>
            <a:off x="6095997" y="-12883"/>
            <a:ext cx="3054096" cy="2751500"/>
          </a:xfrm>
          <a:prstGeom prst="rect">
            <a:avLst/>
          </a:prstGeom>
        </p:spPr>
      </p:pic>
      <p:sp>
        <p:nvSpPr>
          <p:cNvPr id="25" name="Content Placeholder 12">
            <a:extLst>
              <a:ext uri="{FF2B5EF4-FFF2-40B4-BE49-F238E27FC236}">
                <a16:creationId xmlns:a16="http://schemas.microsoft.com/office/drawing/2014/main" id="{4F7BC1D9-07E9-1BF0-0FB1-7524389C7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838" y="3234518"/>
            <a:ext cx="4505275" cy="3121831"/>
          </a:xfrm>
        </p:spPr>
        <p:txBody>
          <a:bodyPr anchor="ctr">
            <a:normAutofit/>
          </a:bodyPr>
          <a:lstStyle/>
          <a:p>
            <a:r>
              <a:rPr lang="en-US" sz="2000" dirty="0"/>
              <a:t>Bring on the ‘fanfare’!</a:t>
            </a:r>
          </a:p>
          <a:p>
            <a:r>
              <a:rPr lang="en-US" sz="2000" dirty="0"/>
              <a:t>Community partners, agencies, and medical providers</a:t>
            </a:r>
          </a:p>
          <a:p>
            <a:r>
              <a:rPr lang="en-US" sz="2000" dirty="0"/>
              <a:t>Reduce stigma and highlight the work</a:t>
            </a:r>
          </a:p>
        </p:txBody>
      </p:sp>
    </p:spTree>
    <p:extLst>
      <p:ext uri="{BB962C8B-B14F-4D97-AF65-F5344CB8AC3E}">
        <p14:creationId xmlns:p14="http://schemas.microsoft.com/office/powerpoint/2010/main" val="1241161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33DC9-6E3C-9458-3506-22D36C861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82380-65D7-ABFC-AF15-C79317219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2000"/>
              <a:t>Johnson County is receiving funds from the national opioid litigation settlements</a:t>
            </a:r>
          </a:p>
          <a:p>
            <a:r>
              <a:rPr lang="en-US" sz="2000"/>
              <a:t>To date, the County has received approximately $2.5 million, with an estimated total of just over $6 million by 2038</a:t>
            </a:r>
          </a:p>
          <a:p>
            <a:r>
              <a:rPr lang="en-US" sz="2000"/>
              <a:t>Payments began in 2022 and will continue annually through 2038</a:t>
            </a:r>
          </a:p>
          <a:p>
            <a:r>
              <a:rPr lang="en-US" sz="2000"/>
              <a:t>Funds are restricted to opioid-related expenditures under settlement agreements</a:t>
            </a:r>
          </a:p>
          <a:p>
            <a:r>
              <a:rPr lang="en-US" sz="2000"/>
              <a:t>Settlement funds represent both an opportunity to stabilize existing services and invest in new strategies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13562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F2865-4225-B62B-5289-392FAB671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Settlement Framework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F32AF28-4837-9212-5037-E4AA475B1B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503158" y="649480"/>
            <a:ext cx="4862447" cy="55460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At least 75%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of funds must support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Core Strategies (Schedule A)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MAT, naloxone, recovery services, warm handoffs, prevention</a:t>
            </a:r>
          </a:p>
          <a:p>
            <a:pPr marL="457200" lvl="1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kumimoji="0" lang="en-US" altLang="en-US" sz="20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Up to 25%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may support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Other Approved Uses (Schedule B)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Planning, data collection, training, harm reduction, research</a:t>
            </a:r>
          </a:p>
          <a:p>
            <a:pPr marL="457200" lvl="1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kumimoji="0" lang="en-US" altLang="en-US" sz="20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Up to 2.5%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of expenses may be used for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administration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, but must be tied to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opioid-related activities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Funds must be used for opioid-related expenses only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Not permitted for general County overhead or unrelated expenses</a:t>
            </a:r>
          </a:p>
        </p:txBody>
      </p:sp>
    </p:spTree>
    <p:extLst>
      <p:ext uri="{BB962C8B-B14F-4D97-AF65-F5344CB8AC3E}">
        <p14:creationId xmlns:p14="http://schemas.microsoft.com/office/powerpoint/2010/main" val="4192187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6F379-80D2-0197-3862-B0EB8D801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 dirty="0"/>
              <a:t>About our Program: Naloxone Vending Machines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25076F-E8EE-A89B-F9E4-B1354AA83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0817092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8041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AC1550-D4F1-665A-36E4-0008B403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5200"/>
              <a:t>Expenses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87F584-F01A-1B1A-EF03-2080E7B512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358867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145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217620-F23F-D777-FC84-0770BFA8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75" y="5183813"/>
            <a:ext cx="2092625" cy="14659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8A812A-A49E-6630-34EA-A4C556476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86"/>
          <a:stretch>
            <a:fillRect/>
          </a:stretch>
        </p:blipFill>
        <p:spPr>
          <a:xfrm>
            <a:off x="1100147" y="257175"/>
            <a:ext cx="9991705" cy="452714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A07D0A-03C3-F5CD-FBB1-30C388767301}"/>
              </a:ext>
            </a:extLst>
          </p:cNvPr>
          <p:cNvSpPr txBox="1">
            <a:spLocks/>
          </p:cNvSpPr>
          <p:nvPr/>
        </p:nvSpPr>
        <p:spPr>
          <a:xfrm>
            <a:off x="3257550" y="4841128"/>
            <a:ext cx="7834302" cy="1465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400" b="1" dirty="0">
                <a:solidFill>
                  <a:schemeClr val="tx1"/>
                </a:solidFill>
              </a:rPr>
              <a:t>4085</a:t>
            </a:r>
            <a:r>
              <a:rPr lang="en-US" sz="2400" dirty="0">
                <a:solidFill>
                  <a:schemeClr val="tx1"/>
                </a:solidFill>
              </a:rPr>
              <a:t> total items stocked/distributed through vending machines since installation (August 2025 – January 2026)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42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AFDE8-5A08-4855-903A-86153A147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Health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51D2B-8DEC-D0AE-A520-D51008A27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 tracking utilization by product and location</a:t>
            </a:r>
          </a:p>
          <a:p>
            <a:r>
              <a:rPr lang="en-US" dirty="0"/>
              <a:t>Assess restocking frequency and supply needs</a:t>
            </a:r>
          </a:p>
          <a:p>
            <a:r>
              <a:rPr lang="en-US" dirty="0"/>
              <a:t>Anticipated cost of $93,312 in settlement funds to maintain naloxone supply through FY27 (roughly $7,700 monthly)</a:t>
            </a:r>
          </a:p>
          <a:p>
            <a:r>
              <a:rPr lang="en-US" dirty="0"/>
              <a:t>Launch a survey with QR code sticker on the machine to elicit community feedback and consider changes to the items currently stocked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23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53803-178D-AF89-2AF7-CFC7513C7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 County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EE220-4121-8145-7C7A-95D689F95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January 2026 – provided update to the Board of Supervisors and tentatively requested $125,000.00 to continue purchase of naloxone and determine additional vending machine</a:t>
            </a:r>
          </a:p>
          <a:p>
            <a:r>
              <a:rPr lang="en-US" dirty="0"/>
              <a:t>April 2026 – Johnson County Board of Supervisors voted unanimously to sign the “Six Remnant Defendants” opioid settlement agreement </a:t>
            </a:r>
          </a:p>
          <a:p>
            <a:r>
              <a:rPr lang="en-US" dirty="0"/>
              <a:t>April – May – Johnson County Grants team released application for FY27 funding - </a:t>
            </a:r>
            <a:r>
              <a:rPr lang="en-US" dirty="0">
                <a:hlinkClick r:id="rId2"/>
              </a:rPr>
              <a:t>https://johnsoncountyiowa.gov/opioid-community-grants</a:t>
            </a:r>
            <a:r>
              <a:rPr lang="en-US" dirty="0"/>
              <a:t> </a:t>
            </a:r>
          </a:p>
          <a:p>
            <a:r>
              <a:rPr lang="en-US" dirty="0"/>
              <a:t>July 2026 – continue vending machine project and identification of next location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2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83FA68-0E24-CEB8-91B2-5002ED6F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3400"/>
              <a:t>Recommendations to the Board of Supervisors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1B3A4109-12B4-0C27-7F2C-7E30100782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261985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172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622</Words>
  <Application>Microsoft Office PowerPoint</Application>
  <PresentationFormat>Widescreen</PresentationFormat>
  <Paragraphs>69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 Theme</vt:lpstr>
      <vt:lpstr>Johnson County Public Health</vt:lpstr>
      <vt:lpstr>Background</vt:lpstr>
      <vt:lpstr>Settlement Framework</vt:lpstr>
      <vt:lpstr>About our Program: Naloxone Vending Machines</vt:lpstr>
      <vt:lpstr>Expenses</vt:lpstr>
      <vt:lpstr>Results</vt:lpstr>
      <vt:lpstr>Public Health Next Steps</vt:lpstr>
      <vt:lpstr>Johnson County Next Steps</vt:lpstr>
      <vt:lpstr>Recommendations to the Board of Supervisors</vt:lpstr>
      <vt:lpstr>In Case You Missed It</vt:lpstr>
      <vt:lpstr>Vending Machine Installation</vt:lpstr>
      <vt:lpstr>Kick Off Event</vt:lpstr>
    </vt:vector>
  </TitlesOfParts>
  <Company>Johnson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Jarvis</dc:creator>
  <cp:lastModifiedBy>Sam Jarvis</cp:lastModifiedBy>
  <cp:revision>20</cp:revision>
  <dcterms:created xsi:type="dcterms:W3CDTF">2026-05-11T15:40:04Z</dcterms:created>
  <dcterms:modified xsi:type="dcterms:W3CDTF">2026-05-14T18:02:47Z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2026-05-11T15:47:56Z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79bbe665-1426-4ab2-a291-28574f19bee9</vt:lpwstr>
  </property>
  <property fmtid="{D5CDD505-2E9C-101B-9397-08002B2CF9AE}" pid="7" name="MSIP_Label_defa4170-0d19-0005-0004-bc88714345d2_ActionId">
    <vt:lpwstr>ee296e05-d383-428f-b400-966cac39c9e7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