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handoutMasterIdLst>
    <p:handoutMasterId r:id="rId62"/>
  </p:handoutMasterIdLst>
  <p:sldIdLst>
    <p:sldId id="256" r:id="rId2"/>
    <p:sldId id="258" r:id="rId3"/>
    <p:sldId id="257" r:id="rId4"/>
    <p:sldId id="259" r:id="rId5"/>
    <p:sldId id="306" r:id="rId6"/>
    <p:sldId id="260" r:id="rId7"/>
    <p:sldId id="261" r:id="rId8"/>
    <p:sldId id="265" r:id="rId9"/>
    <p:sldId id="262" r:id="rId10"/>
    <p:sldId id="266" r:id="rId11"/>
    <p:sldId id="348" r:id="rId12"/>
    <p:sldId id="349" r:id="rId13"/>
    <p:sldId id="267" r:id="rId14"/>
    <p:sldId id="268" r:id="rId15"/>
    <p:sldId id="336" r:id="rId16"/>
    <p:sldId id="269" r:id="rId17"/>
    <p:sldId id="319" r:id="rId18"/>
    <p:sldId id="270" r:id="rId19"/>
    <p:sldId id="307" r:id="rId20"/>
    <p:sldId id="275" r:id="rId21"/>
    <p:sldId id="320" r:id="rId22"/>
    <p:sldId id="274" r:id="rId23"/>
    <p:sldId id="350" r:id="rId24"/>
    <p:sldId id="278" r:id="rId25"/>
    <p:sldId id="284" r:id="rId26"/>
    <p:sldId id="285" r:id="rId27"/>
    <p:sldId id="353" r:id="rId28"/>
    <p:sldId id="281" r:id="rId29"/>
    <p:sldId id="354" r:id="rId30"/>
    <p:sldId id="355" r:id="rId31"/>
    <p:sldId id="356" r:id="rId32"/>
    <p:sldId id="357" r:id="rId33"/>
    <p:sldId id="282" r:id="rId34"/>
    <p:sldId id="324" r:id="rId35"/>
    <p:sldId id="314" r:id="rId36"/>
    <p:sldId id="286" r:id="rId37"/>
    <p:sldId id="326" r:id="rId38"/>
    <p:sldId id="287" r:id="rId39"/>
    <p:sldId id="288" r:id="rId40"/>
    <p:sldId id="289" r:id="rId41"/>
    <p:sldId id="290" r:id="rId42"/>
    <p:sldId id="295" r:id="rId43"/>
    <p:sldId id="296" r:id="rId44"/>
    <p:sldId id="301" r:id="rId45"/>
    <p:sldId id="327" r:id="rId46"/>
    <p:sldId id="302" r:id="rId47"/>
    <p:sldId id="328" r:id="rId48"/>
    <p:sldId id="303" r:id="rId49"/>
    <p:sldId id="329" r:id="rId50"/>
    <p:sldId id="309" r:id="rId51"/>
    <p:sldId id="331" r:id="rId52"/>
    <p:sldId id="316" r:id="rId53"/>
    <p:sldId id="335" r:id="rId54"/>
    <p:sldId id="315" r:id="rId55"/>
    <p:sldId id="358" r:id="rId56"/>
    <p:sldId id="359" r:id="rId57"/>
    <p:sldId id="298" r:id="rId58"/>
    <p:sldId id="304" r:id="rId59"/>
    <p:sldId id="305" r:id="rId60"/>
  </p:sldIdLst>
  <p:sldSz cx="9144000" cy="5143500" type="screen16x9"/>
  <p:notesSz cx="7010400" cy="9296400"/>
  <p:embeddedFontLst>
    <p:embeddedFont>
      <p:font typeface="Roboto" panose="020B060402020202020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Bookman Old Style" panose="02050604050505020204" pitchFamily="18" charset="0"/>
      <p:regular r:id="rId71"/>
      <p:bold r:id="rId72"/>
      <p:italic r:id="rId73"/>
      <p:boldItalic r:id="rId74"/>
    </p:embeddedFont>
    <p:embeddedFont>
      <p:font typeface="Arial Narrow" panose="020B060602020203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hVh4OgTe7ogCpFMNkdP6kMhgq3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McDonald" initials="T" lastIdx="2" clrIdx="0">
    <p:extLst>
      <p:ext uri="{19B8F6BF-5375-455C-9EA6-DF929625EA0E}">
        <p15:presenceInfo xmlns:p15="http://schemas.microsoft.com/office/powerpoint/2012/main" userId="TMcDona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1" autoAdjust="0"/>
    <p:restoredTop sz="94660"/>
  </p:normalViewPr>
  <p:slideViewPr>
    <p:cSldViewPr snapToGrid="0">
      <p:cViewPr varScale="1">
        <p:scale>
          <a:sx n="192" d="100"/>
          <a:sy n="192" d="100"/>
        </p:scale>
        <p:origin x="108"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D5456FA-2168-4FF7-A2F8-CAFDEDBE7AEA}" type="datetimeFigureOut">
              <a:rPr lang="en-US" smtClean="0"/>
              <a:t>4/22/2026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AE1FC3-F876-4B33-AF8A-4635FAE55E35}" type="slidenum">
              <a:rPr lang="en-US" smtClean="0"/>
              <a:t>‹#›</a:t>
            </a:fld>
            <a:endParaRPr lang="en-US"/>
          </a:p>
        </p:txBody>
      </p:sp>
    </p:spTree>
    <p:extLst>
      <p:ext uri="{BB962C8B-B14F-4D97-AF65-F5344CB8AC3E}">
        <p14:creationId xmlns:p14="http://schemas.microsoft.com/office/powerpoint/2010/main" val="71467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a situation that can undermine a person due to self interest and public interest.</a:t>
            </a:r>
            <a:endParaRPr dirty="0"/>
          </a:p>
          <a:p>
            <a:pPr marL="0" indent="0">
              <a:buNone/>
            </a:pPr>
            <a:endParaRPr dirty="0"/>
          </a:p>
          <a:p>
            <a:pPr marL="0" indent="0">
              <a:buNone/>
            </a:pPr>
            <a:r>
              <a:rPr lang="en" dirty="0"/>
              <a:t>68B.2A</a:t>
            </a:r>
            <a:endParaRPr dirty="0"/>
          </a:p>
          <a:p>
            <a:pPr marL="0" indent="0">
              <a:buNone/>
            </a:pPr>
            <a:r>
              <a:rPr lang="en" dirty="0"/>
              <a:t>The trust issue applies to potential conflicts of interest as much as actual</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a situation that can undermine a person due to self interest and public interest.</a:t>
            </a:r>
            <a:endParaRPr dirty="0"/>
          </a:p>
          <a:p>
            <a:pPr marL="0" indent="0">
              <a:buNone/>
            </a:pPr>
            <a:endParaRPr dirty="0"/>
          </a:p>
          <a:p>
            <a:pPr marL="0" indent="0">
              <a:buNone/>
            </a:pPr>
            <a:r>
              <a:rPr lang="en" dirty="0"/>
              <a:t>68B.2A</a:t>
            </a:r>
            <a:endParaRPr dirty="0"/>
          </a:p>
          <a:p>
            <a:pPr marL="0" indent="0">
              <a:buNone/>
            </a:pPr>
            <a:r>
              <a:rPr lang="en" dirty="0"/>
              <a:t>The trust issue applies to potential conflicts of interest as much as actual</a:t>
            </a:r>
            <a:endParaRPr dirty="0"/>
          </a:p>
        </p:txBody>
      </p:sp>
    </p:spTree>
    <p:extLst>
      <p:ext uri="{BB962C8B-B14F-4D97-AF65-F5344CB8AC3E}">
        <p14:creationId xmlns:p14="http://schemas.microsoft.com/office/powerpoint/2010/main" val="351098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a situation that can undermine a person due to self interest and public interest.</a:t>
            </a:r>
            <a:endParaRPr dirty="0"/>
          </a:p>
          <a:p>
            <a:pPr marL="0" indent="0">
              <a:buNone/>
            </a:pPr>
            <a:endParaRPr dirty="0"/>
          </a:p>
          <a:p>
            <a:pPr marL="0" indent="0">
              <a:buNone/>
            </a:pPr>
            <a:r>
              <a:rPr lang="en" dirty="0"/>
              <a:t>68B.2A</a:t>
            </a:r>
            <a:endParaRPr dirty="0"/>
          </a:p>
          <a:p>
            <a:pPr marL="0" indent="0">
              <a:buNone/>
            </a:pPr>
            <a:r>
              <a:rPr lang="en" dirty="0"/>
              <a:t>The trust issue applies to potential conflicts of interest as much as actual</a:t>
            </a:r>
            <a:endParaRPr dirty="0"/>
          </a:p>
        </p:txBody>
      </p:sp>
    </p:spTree>
    <p:extLst>
      <p:ext uri="{BB962C8B-B14F-4D97-AF65-F5344CB8AC3E}">
        <p14:creationId xmlns:p14="http://schemas.microsoft.com/office/powerpoint/2010/main" val="24445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68B.2A</a:t>
            </a:r>
            <a:endParaRPr/>
          </a:p>
          <a:p>
            <a:pPr marL="0" indent="0">
              <a:buNone/>
            </a:pPr>
            <a:r>
              <a:rPr lang="en"/>
              <a:t>First two are the clear problems. There’s no gray area. That’s prohibited.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28004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14967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Note applicable to city and county employees, but demonstrates the principle</a:t>
            </a:r>
            <a:endParaRPr/>
          </a:p>
          <a:p>
            <a:pPr marL="0" indent="0">
              <a:buNone/>
            </a:pPr>
            <a:r>
              <a:rPr lang="en"/>
              <a:t>It’s better if you can publicly dispel any appearance of a conflict.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8569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192154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68B.22</a:t>
            </a:r>
            <a:endParaRPr/>
          </a:p>
        </p:txBody>
      </p:sp>
    </p:spTree>
    <p:extLst>
      <p:ext uri="{BB962C8B-B14F-4D97-AF65-F5344CB8AC3E}">
        <p14:creationId xmlns:p14="http://schemas.microsoft.com/office/powerpoint/2010/main" val="359762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68B.22</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3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085160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IECDB AO 2001-09</a:t>
            </a:r>
            <a:br>
              <a:rPr lang="en"/>
            </a:br>
            <a:r>
              <a:rPr lang="en"/>
              <a:t>Iowa Code section 68B.22(4)"i" permits the receipt of "items with a value of three dollars or less that are received from any one donor during one calendar day". Thus, a gift from a restricted donor of $3.00 may be accepted without violating the statute.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93232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251399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57037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3994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66368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4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02846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3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3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421730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3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3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The Board enforces the statutes and rules under its jurisdiction, guided by the principles of fairness and consistency. This enforcement should not discourage individuals from being involved in the political process or state government. At all times the Board will seek to educate those individuals and entities that come under its jurisdiction concerning the requirements of Iowa law and will continue to embrace technological changes to better serve the public.</a:t>
            </a:r>
            <a:endParaRPr/>
          </a:p>
          <a:p>
            <a:pPr marL="0" indent="0">
              <a:buNone/>
            </a:pPr>
            <a:endParaRPr/>
          </a:p>
          <a:p>
            <a:pPr marL="0" indent="0">
              <a:buNone/>
            </a:pPr>
            <a:r>
              <a:rPr lang="en"/>
              <a:t>In order to accomplish its Mission, the Board will enforce the provisions of the "Campaign Disclosure Act" in Iowa Code chapter 68A, the "Government Ethics and Lobbying Act" in Iowa Code chapter 68B, the reporting of gifts and bequests received by agencies under Iowa Code section 8.7, and the Board's administrative rules in Chapter 351 of the Iowa Administrative Code.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68A.505</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Iowa Admin. Code r. 351—5.1(68A)</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4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4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From wearing uniform/indicia of official work while campaigning to wearing indicia of campaign while working</a:t>
            </a:r>
            <a:endParaRPr/>
          </a:p>
          <a:p>
            <a:pPr marL="0" indent="0">
              <a:buNone/>
            </a:pPr>
            <a:endParaRPr/>
          </a:p>
          <a:p>
            <a:pPr marL="0" indent="0">
              <a:buNone/>
            </a:pPr>
            <a:r>
              <a:rPr lang="en"/>
              <a:t>Government officials and employees may be as politically active as they desire; they just</a:t>
            </a:r>
            <a:endParaRPr/>
          </a:p>
          <a:p>
            <a:pPr marL="0" indent="0">
              <a:buNone/>
            </a:pPr>
            <a:r>
              <a:rPr lang="en"/>
              <a:t>may not use government resources for their political activities</a:t>
            </a:r>
            <a:endParaRPr/>
          </a:p>
          <a:p>
            <a:pPr marL="0" indent="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4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4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001791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912524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4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4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7185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Iowa Admin. Code r. 351—9.4(68B)</a:t>
            </a:r>
            <a:endParaRPr/>
          </a:p>
        </p:txBody>
      </p:sp>
    </p:spTree>
    <p:extLst>
      <p:ext uri="{BB962C8B-B14F-4D97-AF65-F5344CB8AC3E}">
        <p14:creationId xmlns:p14="http://schemas.microsoft.com/office/powerpoint/2010/main" val="3693401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216068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244835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709291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60117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39569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4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5685643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extLst>
      <p:ext uri="{BB962C8B-B14F-4D97-AF65-F5344CB8AC3E}">
        <p14:creationId xmlns:p14="http://schemas.microsoft.com/office/powerpoint/2010/main" val="21771644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4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4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5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dirty="0"/>
              <a:t>We will reverse the agency's factual findings only if they are not supported by substantial evidence when the record is viewed as a whole. Coffey v. Mid Seven Transp. Co., 831 N.W.2d 81, 89 (Iowa 2013). "Evidence is substantial if a reasonable mind would find it adequate to reach the same conclusion." 2800 Corp. v. Fernandez, 528 N.W.2d 124, 126 (Iowa 1995). "`Substantial evidence' need not be a preponderance, but a mere scintilla will not suffice." Elliot v. Iowa Dep't of Transp., 377 N.W.2d 250, 256 (Iowa Ct. App. 1985).</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Iowa Admin. Code r. 351—9.4(68B)</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 68B.24A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52"/>
          <p:cNvGrpSpPr/>
          <p:nvPr/>
        </p:nvGrpSpPr>
        <p:grpSpPr>
          <a:xfrm>
            <a:off x="6098378" y="5"/>
            <a:ext cx="3045625" cy="2030570"/>
            <a:chOff x="6098378" y="5"/>
            <a:chExt cx="3045625" cy="2030570"/>
          </a:xfrm>
        </p:grpSpPr>
        <p:sp>
          <p:nvSpPr>
            <p:cNvPr id="11" name="Google Shape;11;p5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52"/>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52"/>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5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61"/>
          <p:cNvGrpSpPr/>
          <p:nvPr/>
        </p:nvGrpSpPr>
        <p:grpSpPr>
          <a:xfrm>
            <a:off x="6098378" y="5"/>
            <a:ext cx="3045625" cy="2030570"/>
            <a:chOff x="6098378" y="5"/>
            <a:chExt cx="3045625" cy="2030570"/>
          </a:xfrm>
        </p:grpSpPr>
        <p:sp>
          <p:nvSpPr>
            <p:cNvPr id="71" name="Google Shape;71;p6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6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61"/>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61"/>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1600"/>
              </a:spcBef>
              <a:spcAft>
                <a:spcPts val="0"/>
              </a:spcAft>
              <a:buClr>
                <a:schemeClr val="lt1"/>
              </a:buClr>
              <a:buSzPts val="1400"/>
              <a:buChar char="○"/>
              <a:defRPr>
                <a:solidFill>
                  <a:schemeClr val="lt1"/>
                </a:solidFill>
              </a:defRPr>
            </a:lvl2pPr>
            <a:lvl3pPr marL="1371600" lvl="2" indent="-317500" algn="ctr">
              <a:lnSpc>
                <a:spcPct val="115000"/>
              </a:lnSpc>
              <a:spcBef>
                <a:spcPts val="1600"/>
              </a:spcBef>
              <a:spcAft>
                <a:spcPts val="0"/>
              </a:spcAft>
              <a:buClr>
                <a:schemeClr val="lt1"/>
              </a:buClr>
              <a:buSzPts val="1400"/>
              <a:buChar char="■"/>
              <a:defRPr>
                <a:solidFill>
                  <a:schemeClr val="lt1"/>
                </a:solidFill>
              </a:defRPr>
            </a:lvl3pPr>
            <a:lvl4pPr marL="1828800" lvl="3" indent="-317500" algn="ctr">
              <a:lnSpc>
                <a:spcPct val="115000"/>
              </a:lnSpc>
              <a:spcBef>
                <a:spcPts val="1600"/>
              </a:spcBef>
              <a:spcAft>
                <a:spcPts val="0"/>
              </a:spcAft>
              <a:buClr>
                <a:schemeClr val="lt1"/>
              </a:buClr>
              <a:buSzPts val="1400"/>
              <a:buChar char="●"/>
              <a:defRPr>
                <a:solidFill>
                  <a:schemeClr val="lt1"/>
                </a:solidFill>
              </a:defRPr>
            </a:lvl4pPr>
            <a:lvl5pPr marL="2286000" lvl="4" indent="-317500" algn="ctr">
              <a:lnSpc>
                <a:spcPct val="115000"/>
              </a:lnSpc>
              <a:spcBef>
                <a:spcPts val="1600"/>
              </a:spcBef>
              <a:spcAft>
                <a:spcPts val="0"/>
              </a:spcAft>
              <a:buClr>
                <a:schemeClr val="lt1"/>
              </a:buClr>
              <a:buSzPts val="1400"/>
              <a:buChar char="○"/>
              <a:defRPr>
                <a:solidFill>
                  <a:schemeClr val="lt1"/>
                </a:solidFill>
              </a:defRPr>
            </a:lvl5pPr>
            <a:lvl6pPr marL="2743200" lvl="5" indent="-317500" algn="ctr">
              <a:lnSpc>
                <a:spcPct val="115000"/>
              </a:lnSpc>
              <a:spcBef>
                <a:spcPts val="1600"/>
              </a:spcBef>
              <a:spcAft>
                <a:spcPts val="0"/>
              </a:spcAft>
              <a:buClr>
                <a:schemeClr val="lt1"/>
              </a:buClr>
              <a:buSzPts val="1400"/>
              <a:buChar char="■"/>
              <a:defRPr>
                <a:solidFill>
                  <a:schemeClr val="lt1"/>
                </a:solidFill>
              </a:defRPr>
            </a:lvl6pPr>
            <a:lvl7pPr marL="3200400" lvl="6" indent="-317500" algn="ctr">
              <a:lnSpc>
                <a:spcPct val="115000"/>
              </a:lnSpc>
              <a:spcBef>
                <a:spcPts val="1600"/>
              </a:spcBef>
              <a:spcAft>
                <a:spcPts val="0"/>
              </a:spcAft>
              <a:buClr>
                <a:schemeClr val="lt1"/>
              </a:buClr>
              <a:buSzPts val="1400"/>
              <a:buChar char="●"/>
              <a:defRPr>
                <a:solidFill>
                  <a:schemeClr val="lt1"/>
                </a:solidFill>
              </a:defRPr>
            </a:lvl7pPr>
            <a:lvl8pPr marL="3657600" lvl="7" indent="-317500" algn="ctr">
              <a:lnSpc>
                <a:spcPct val="115000"/>
              </a:lnSpc>
              <a:spcBef>
                <a:spcPts val="1600"/>
              </a:spcBef>
              <a:spcAft>
                <a:spcPts val="0"/>
              </a:spcAft>
              <a:buClr>
                <a:schemeClr val="lt1"/>
              </a:buClr>
              <a:buSzPts val="1400"/>
              <a:buChar char="○"/>
              <a:defRPr>
                <a:solidFill>
                  <a:schemeClr val="lt1"/>
                </a:solidFill>
              </a:defRPr>
            </a:lvl8pPr>
            <a:lvl9pPr marL="4114800" lvl="8" indent="-317500" algn="ctr">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78" name="Google Shape;78;p6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6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5AC5-8C2E-8C42-8C99-40DA588B5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96762-8BAB-704A-9DDB-3CEBC5407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037D1-80A5-BE49-AD88-FA29DDEF7FDE}"/>
              </a:ext>
            </a:extLst>
          </p:cNvPr>
          <p:cNvSpPr>
            <a:spLocks noGrp="1"/>
          </p:cNvSpPr>
          <p:nvPr>
            <p:ph type="dt" sz="half" idx="10"/>
          </p:nvPr>
        </p:nvSpPr>
        <p:spPr/>
        <p:txBody>
          <a:bodyPr/>
          <a:lstStyle/>
          <a:p>
            <a:fld id="{EA78F036-499A-BE41-A74D-24F1EA71B30C}" type="datetimeFigureOut">
              <a:rPr lang="en-US" smtClean="0"/>
              <a:t>4/22/2026</a:t>
            </a:fld>
            <a:endParaRPr lang="en-US" dirty="0"/>
          </a:p>
        </p:txBody>
      </p:sp>
      <p:sp>
        <p:nvSpPr>
          <p:cNvPr id="5" name="Footer Placeholder 4">
            <a:extLst>
              <a:ext uri="{FF2B5EF4-FFF2-40B4-BE49-F238E27FC236}">
                <a16:creationId xmlns:a16="http://schemas.microsoft.com/office/drawing/2014/main" id="{F4B624D0-053B-4A4C-970A-1C52C8DA39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086A22-31B8-4445-8FB1-506D12FC48D9}"/>
              </a:ext>
            </a:extLst>
          </p:cNvPr>
          <p:cNvSpPr>
            <a:spLocks noGrp="1"/>
          </p:cNvSpPr>
          <p:nvPr>
            <p:ph type="sldNum" sz="quarter" idx="12"/>
          </p:nvPr>
        </p:nvSpPr>
        <p:spPr/>
        <p:txBody>
          <a:bodyPr/>
          <a:lstStyle/>
          <a:p>
            <a:fld id="{82C5AA6A-74DD-AF4A-9314-0D5EBE1866EF}" type="slidenum">
              <a:rPr lang="en-US" smtClean="0"/>
              <a:t>‹#›</a:t>
            </a:fld>
            <a:endParaRPr lang="en-US" dirty="0"/>
          </a:p>
        </p:txBody>
      </p:sp>
    </p:spTree>
    <p:extLst>
      <p:ext uri="{BB962C8B-B14F-4D97-AF65-F5344CB8AC3E}">
        <p14:creationId xmlns:p14="http://schemas.microsoft.com/office/powerpoint/2010/main" val="360983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5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
        <p:cNvGrpSpPr/>
        <p:nvPr/>
      </p:nvGrpSpPr>
      <p:grpSpPr>
        <a:xfrm>
          <a:off x="0" y="0"/>
          <a:ext cx="0" cy="0"/>
          <a:chOff x="0" y="0"/>
          <a:chExt cx="0" cy="0"/>
        </a:xfrm>
      </p:grpSpPr>
      <p:sp>
        <p:nvSpPr>
          <p:cNvPr id="23" name="Google Shape;23;p54"/>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 name="Google Shape;24;p5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5" name="Google Shape;25;p54"/>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6" name="Google Shape;26;p54"/>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 name="Google Shape;27;p5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8" name="Google Shape;28;p5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9"/>
        <p:cNvGrpSpPr/>
        <p:nvPr/>
      </p:nvGrpSpPr>
      <p:grpSpPr>
        <a:xfrm>
          <a:off x="0" y="0"/>
          <a:ext cx="0" cy="0"/>
          <a:chOff x="0" y="0"/>
          <a:chExt cx="0" cy="0"/>
        </a:xfrm>
      </p:grpSpPr>
      <p:grpSp>
        <p:nvGrpSpPr>
          <p:cNvPr id="30" name="Google Shape;30;p55"/>
          <p:cNvGrpSpPr/>
          <p:nvPr/>
        </p:nvGrpSpPr>
        <p:grpSpPr>
          <a:xfrm>
            <a:off x="6098378" y="5"/>
            <a:ext cx="3045625" cy="2030570"/>
            <a:chOff x="6098378" y="5"/>
            <a:chExt cx="3045625" cy="2030570"/>
          </a:xfrm>
        </p:grpSpPr>
        <p:sp>
          <p:nvSpPr>
            <p:cNvPr id="31" name="Google Shape;31;p5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55"/>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7" name="Google Shape;37;p5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56"/>
          <p:cNvGrpSpPr/>
          <p:nvPr/>
        </p:nvGrpSpPr>
        <p:grpSpPr>
          <a:xfrm>
            <a:off x="0" y="3903669"/>
            <a:ext cx="9144000" cy="1239925"/>
            <a:chOff x="0" y="3903669"/>
            <a:chExt cx="9144000" cy="1239925"/>
          </a:xfrm>
        </p:grpSpPr>
        <p:sp>
          <p:nvSpPr>
            <p:cNvPr id="40" name="Google Shape;40;p56"/>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6"/>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6"/>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56"/>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6"/>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5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6" name="Google Shape;46;p5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 name="Google Shape;47;p5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sp>
        <p:nvSpPr>
          <p:cNvPr id="49" name="Google Shape;49;p5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0" name="Google Shape;50;p57"/>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1" name="Google Shape;51;p57"/>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2" name="Google Shape;52;p5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 name="Google Shape;55;p58"/>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6" name="Google Shape;56;p5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7"/>
        <p:cNvGrpSpPr/>
        <p:nvPr/>
      </p:nvGrpSpPr>
      <p:grpSpPr>
        <a:xfrm>
          <a:off x="0" y="0"/>
          <a:ext cx="0" cy="0"/>
          <a:chOff x="0" y="0"/>
          <a:chExt cx="0" cy="0"/>
        </a:xfrm>
      </p:grpSpPr>
      <p:grpSp>
        <p:nvGrpSpPr>
          <p:cNvPr id="58" name="Google Shape;58;p59"/>
          <p:cNvGrpSpPr/>
          <p:nvPr/>
        </p:nvGrpSpPr>
        <p:grpSpPr>
          <a:xfrm>
            <a:off x="6098378" y="5"/>
            <a:ext cx="3045625" cy="2030570"/>
            <a:chOff x="6098378" y="5"/>
            <a:chExt cx="3045625" cy="2030570"/>
          </a:xfrm>
        </p:grpSpPr>
        <p:sp>
          <p:nvSpPr>
            <p:cNvPr id="59" name="Google Shape;59;p5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p5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5" name="Google Shape;65;p5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60"/>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8" name="Google Shape;68;p6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5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5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b="1" dirty="0">
                <a:latin typeface="Bookman Old Style" panose="02050604050505020204" pitchFamily="18" charset="0"/>
              </a:rPr>
              <a:t>Ethics for Public Officials </a:t>
            </a:r>
            <a:endParaRPr b="1" dirty="0">
              <a:latin typeface="Bookman Old Style" panose="02050604050505020204" pitchFamily="18" charset="0"/>
            </a:endParaRPr>
          </a:p>
        </p:txBody>
      </p:sp>
      <p:sp>
        <p:nvSpPr>
          <p:cNvPr id="86" name="Google Shape;86;p1"/>
          <p:cNvSpPr txBox="1">
            <a:spLocks noGrp="1"/>
          </p:cNvSpPr>
          <p:nvPr>
            <p:ph type="subTitle" idx="1"/>
          </p:nvPr>
        </p:nvSpPr>
        <p:spPr>
          <a:xfrm>
            <a:off x="110190" y="4501896"/>
            <a:ext cx="8545912" cy="49473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US" sz="1600" dirty="0" smtClean="0">
                <a:latin typeface="Bookman Old Style" panose="02050604050505020204" pitchFamily="18" charset="0"/>
              </a:rPr>
              <a:t>Erika Eckley, Executive Director and Legal Counsel</a:t>
            </a:r>
          </a:p>
        </p:txBody>
      </p:sp>
      <p:sp>
        <p:nvSpPr>
          <p:cNvPr id="2" name="Rectangle 1"/>
          <p:cNvSpPr/>
          <p:nvPr/>
        </p:nvSpPr>
        <p:spPr>
          <a:xfrm>
            <a:off x="739471" y="2423538"/>
            <a:ext cx="8147219" cy="738664"/>
          </a:xfrm>
          <a:prstGeom prst="rect">
            <a:avLst/>
          </a:prstGeom>
        </p:spPr>
        <p:txBody>
          <a:bodyPr wrap="square">
            <a:spAutoFit/>
          </a:bodyPr>
          <a:lstStyle/>
          <a:p>
            <a:pPr lvl="0" algn="ctr">
              <a:buSzPts val="2100"/>
            </a:pPr>
            <a:r>
              <a:rPr lang="en" sz="2800" dirty="0">
                <a:solidFill>
                  <a:schemeClr val="bg1"/>
                </a:solidFill>
                <a:latin typeface="Bookman Old Style" panose="02050604050505020204" pitchFamily="18" charset="0"/>
              </a:rPr>
              <a:t>Iowa Ethics and Campaign Disclosure Board</a:t>
            </a:r>
          </a:p>
          <a:p>
            <a:pPr lvl="0" algn="ctr">
              <a:buSzPts val="2100"/>
            </a:pPr>
            <a:r>
              <a:rPr lang="en" dirty="0">
                <a:solidFill>
                  <a:schemeClr val="bg1"/>
                </a:solidFill>
                <a:latin typeface="Bookman Old Style" panose="02050604050505020204" pitchFamily="18" charset="0"/>
              </a:rPr>
              <a:t>An Independent Agency of the Executive Branch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68B: CONFLICTS OF INTEREST</a:t>
            </a:r>
            <a:endParaRPr b="1" dirty="0">
              <a:solidFill>
                <a:schemeClr val="bg2"/>
              </a:solidFill>
            </a:endParaRPr>
          </a:p>
        </p:txBody>
      </p:sp>
      <p:sp>
        <p:nvSpPr>
          <p:cNvPr id="176" name="Google Shape;176;p11"/>
          <p:cNvSpPr txBox="1"/>
          <p:nvPr/>
        </p:nvSpPr>
        <p:spPr>
          <a:xfrm>
            <a:off x="257783" y="1026050"/>
            <a:ext cx="8813260" cy="666563"/>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A conflict between </a:t>
            </a:r>
            <a:r>
              <a:rPr lang="en" sz="1800" b="0" i="0" u="none" strike="noStrike" cap="none" dirty="0" smtClean="0">
                <a:solidFill>
                  <a:srgbClr val="000000"/>
                </a:solidFill>
                <a:latin typeface="Roboto"/>
                <a:ea typeface="Roboto"/>
                <a:cs typeface="Roboto"/>
                <a:sym typeface="Roboto"/>
              </a:rPr>
              <a:t>public </a:t>
            </a:r>
            <a:r>
              <a:rPr lang="en" sz="1800" b="0" i="0" u="none" strike="noStrike" cap="none" dirty="0">
                <a:solidFill>
                  <a:srgbClr val="000000"/>
                </a:solidFill>
                <a:latin typeface="Roboto"/>
                <a:ea typeface="Roboto"/>
                <a:cs typeface="Roboto"/>
                <a:sym typeface="Roboto"/>
              </a:rPr>
              <a:t>obligations and </a:t>
            </a:r>
            <a:r>
              <a:rPr lang="en" sz="1800" b="0" i="0" u="none" strike="noStrike" cap="none" dirty="0" smtClean="0">
                <a:solidFill>
                  <a:srgbClr val="000000"/>
                </a:solidFill>
                <a:latin typeface="Roboto"/>
                <a:ea typeface="Roboto"/>
                <a:cs typeface="Roboto"/>
                <a:sym typeface="Roboto"/>
              </a:rPr>
              <a:t>private </a:t>
            </a:r>
            <a:r>
              <a:rPr lang="en" sz="1800" b="0" i="0" u="none" strike="noStrike" cap="none" dirty="0">
                <a:solidFill>
                  <a:srgbClr val="000000"/>
                </a:solidFill>
                <a:latin typeface="Roboto"/>
                <a:ea typeface="Roboto"/>
                <a:cs typeface="Roboto"/>
                <a:sym typeface="Roboto"/>
              </a:rPr>
              <a:t>interests of a public </a:t>
            </a:r>
            <a:r>
              <a:rPr lang="en" sz="1800" b="0" i="0" u="none" strike="noStrike" cap="none" dirty="0" smtClean="0">
                <a:solidFill>
                  <a:srgbClr val="000000"/>
                </a:solidFill>
                <a:latin typeface="Roboto"/>
                <a:ea typeface="Roboto"/>
                <a:cs typeface="Roboto"/>
                <a:sym typeface="Roboto"/>
              </a:rPr>
              <a:t>official.</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68B covers both </a:t>
            </a:r>
            <a:r>
              <a:rPr lang="en" sz="1800" b="0" i="0" u="sng" strike="noStrike" cap="none" dirty="0">
                <a:solidFill>
                  <a:srgbClr val="000000"/>
                </a:solidFill>
                <a:latin typeface="Roboto"/>
                <a:ea typeface="Roboto"/>
                <a:cs typeface="Roboto"/>
                <a:sym typeface="Roboto"/>
              </a:rPr>
              <a:t>actual</a:t>
            </a:r>
            <a:r>
              <a:rPr lang="en" sz="1800" b="0" i="0" u="none" strike="noStrike" cap="none" dirty="0">
                <a:solidFill>
                  <a:srgbClr val="000000"/>
                </a:solidFill>
                <a:latin typeface="Roboto"/>
                <a:ea typeface="Roboto"/>
                <a:cs typeface="Roboto"/>
                <a:sym typeface="Roboto"/>
              </a:rPr>
              <a:t> and </a:t>
            </a:r>
            <a:r>
              <a:rPr lang="en" sz="1800" b="0" i="0" u="sng" strike="noStrike" cap="none" dirty="0">
                <a:solidFill>
                  <a:srgbClr val="000000"/>
                </a:solidFill>
                <a:latin typeface="Roboto"/>
                <a:ea typeface="Roboto"/>
                <a:cs typeface="Roboto"/>
                <a:sym typeface="Roboto"/>
              </a:rPr>
              <a:t>potential</a:t>
            </a:r>
            <a:r>
              <a:rPr lang="en" sz="1800" b="0" i="0" u="none" strike="noStrike" cap="none" dirty="0">
                <a:solidFill>
                  <a:srgbClr val="000000"/>
                </a:solidFill>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conflicts.</a:t>
            </a:r>
          </a:p>
          <a:p>
            <a:pPr marL="457200" marR="0" lvl="0" indent="-317500" algn="l" rtl="0">
              <a:lnSpc>
                <a:spcPct val="100000"/>
              </a:lnSpc>
              <a:spcBef>
                <a:spcPts val="0"/>
              </a:spcBef>
              <a:spcAft>
                <a:spcPts val="0"/>
              </a:spcAft>
              <a:buClr>
                <a:srgbClr val="000000"/>
              </a:buClr>
              <a:buSzPts val="1400"/>
              <a:buFont typeface="Roboto"/>
              <a:buChar char="●"/>
            </a:pPr>
            <a:r>
              <a:rPr lang="en" sz="1800" dirty="0" smtClean="0">
                <a:latin typeface="Roboto"/>
                <a:ea typeface="Roboto"/>
                <a:cs typeface="Roboto"/>
                <a:sym typeface="Roboto"/>
              </a:rPr>
              <a:t>Violations are serious misdemeanors. </a:t>
            </a:r>
          </a:p>
          <a:p>
            <a:pPr marL="139700" lvl="0">
              <a:buSzPts val="1400"/>
            </a:pPr>
            <a:endParaRPr lang="en-US" sz="1800" dirty="0" smtClean="0">
              <a:latin typeface="Roboto"/>
              <a:ea typeface="Roboto"/>
              <a:cs typeface="Roboto"/>
              <a:sym typeface="Roboto"/>
            </a:endParaRPr>
          </a:p>
          <a:p>
            <a:pPr marL="139700" lvl="0">
              <a:buSzPts val="1400"/>
            </a:pPr>
            <a:r>
              <a:rPr lang="en-US" sz="1800" u="sng" dirty="0" smtClean="0">
                <a:latin typeface="Roboto"/>
                <a:ea typeface="Roboto"/>
                <a:cs typeface="Roboto"/>
                <a:sym typeface="Roboto"/>
              </a:rPr>
              <a:t>Prohibited conflicts include: </a:t>
            </a:r>
          </a:p>
          <a:p>
            <a:pPr marL="139700" lvl="1">
              <a:buSzPts val="1400"/>
            </a:pPr>
            <a:r>
              <a:rPr lang="en-US" sz="1800" dirty="0" smtClean="0">
                <a:latin typeface="Roboto"/>
                <a:ea typeface="Roboto"/>
                <a:cs typeface="Roboto"/>
                <a:sym typeface="Roboto"/>
              </a:rPr>
              <a:t>1. Outside </a:t>
            </a:r>
            <a:r>
              <a:rPr lang="en-US" sz="1800" dirty="0">
                <a:latin typeface="Roboto"/>
                <a:ea typeface="Roboto"/>
                <a:cs typeface="Roboto"/>
                <a:sym typeface="Roboto"/>
              </a:rPr>
              <a:t>employment </a:t>
            </a:r>
          </a:p>
          <a:p>
            <a:pPr marL="914400" lvl="1" indent="-317500">
              <a:buSzPts val="1400"/>
              <a:buFont typeface="Roboto"/>
              <a:buChar char="○"/>
            </a:pPr>
            <a:r>
              <a:rPr lang="en-US" sz="1800" dirty="0">
                <a:latin typeface="Roboto"/>
                <a:ea typeface="Roboto"/>
                <a:cs typeface="Roboto"/>
                <a:sym typeface="Roboto"/>
              </a:rPr>
              <a:t>Using public time, facilities, equipment, and supplies </a:t>
            </a:r>
          </a:p>
          <a:p>
            <a:pPr marL="914400" lvl="1" indent="-317500">
              <a:buSzPts val="1400"/>
              <a:buFont typeface="Roboto"/>
              <a:buChar char="○"/>
            </a:pPr>
            <a:r>
              <a:rPr lang="en-US" sz="1800" dirty="0">
                <a:latin typeface="Roboto"/>
                <a:ea typeface="Roboto"/>
                <a:cs typeface="Roboto"/>
                <a:sym typeface="Roboto"/>
              </a:rPr>
              <a:t>Using badge, uniform, business card, etc. </a:t>
            </a:r>
            <a:endParaRPr lang="en-US" sz="1800" dirty="0" smtClean="0">
              <a:latin typeface="Roboto"/>
              <a:ea typeface="Roboto"/>
              <a:cs typeface="Roboto"/>
              <a:sym typeface="Roboto"/>
            </a:endParaRPr>
          </a:p>
          <a:p>
            <a:pPr marL="139700" lvl="0">
              <a:buSzPts val="1400"/>
            </a:pPr>
            <a:r>
              <a:rPr lang="en-US" sz="1800" dirty="0" smtClean="0">
                <a:latin typeface="Roboto"/>
                <a:ea typeface="Roboto"/>
                <a:cs typeface="Roboto"/>
                <a:sym typeface="Roboto"/>
              </a:rPr>
              <a:t>2. Receiving money in exchange for performing public work duties</a:t>
            </a:r>
          </a:p>
          <a:p>
            <a:pPr marL="139700" lvl="0">
              <a:buSzPts val="1400"/>
            </a:pPr>
            <a:r>
              <a:rPr lang="en-US" sz="1800" dirty="0" smtClean="0">
                <a:latin typeface="Roboto"/>
                <a:ea typeface="Roboto"/>
                <a:cs typeface="Roboto"/>
                <a:sym typeface="Roboto"/>
              </a:rPr>
              <a:t>3. Employment </a:t>
            </a:r>
            <a:r>
              <a:rPr lang="en-US" sz="1800" dirty="0">
                <a:latin typeface="Roboto"/>
                <a:ea typeface="Roboto"/>
                <a:cs typeface="Roboto"/>
                <a:sym typeface="Roboto"/>
              </a:rPr>
              <a:t>in an area under the regulatory control of the public employment </a:t>
            </a:r>
            <a:r>
              <a:rPr lang="en-US" sz="1800" dirty="0" smtClean="0">
                <a:latin typeface="Roboto"/>
                <a:ea typeface="Roboto"/>
                <a:cs typeface="Roboto"/>
                <a:sym typeface="Roboto"/>
              </a:rPr>
              <a:t>position</a:t>
            </a:r>
            <a:endParaRPr lang="en-US" sz="1800" dirty="0">
              <a:latin typeface="Roboto"/>
              <a:ea typeface="Roboto"/>
              <a:cs typeface="Roboto"/>
              <a:sym typeface="Roboto"/>
            </a:endParaRPr>
          </a:p>
          <a:p>
            <a:pPr marL="139700" marR="0" lvl="0" algn="l" rtl="0">
              <a:lnSpc>
                <a:spcPct val="100000"/>
              </a:lnSpc>
              <a:spcBef>
                <a:spcPts val="0"/>
              </a:spcBef>
              <a:spcAft>
                <a:spcPts val="0"/>
              </a:spcAft>
              <a:buClr>
                <a:srgbClr val="000000"/>
              </a:buClr>
              <a:buSzPts val="1400"/>
            </a:pPr>
            <a:endParaRPr lang="en" sz="1800" b="0" i="0" u="none" strike="noStrike" cap="none" dirty="0" smtClean="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endParaRPr sz="1800" b="0" i="0" u="none"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CONFLICTS </a:t>
            </a:r>
            <a:r>
              <a:rPr lang="en" b="1" dirty="0" smtClean="0">
                <a:solidFill>
                  <a:schemeClr val="bg2"/>
                </a:solidFill>
              </a:rPr>
              <a:t>OF </a:t>
            </a:r>
            <a:r>
              <a:rPr lang="en" b="1" dirty="0" smtClean="0">
                <a:solidFill>
                  <a:schemeClr val="bg2"/>
                </a:solidFill>
              </a:rPr>
              <a:t>INTEREST: REMEDIES</a:t>
            </a:r>
            <a:endParaRPr b="1" dirty="0">
              <a:solidFill>
                <a:schemeClr val="bg2"/>
              </a:solidFill>
            </a:endParaRPr>
          </a:p>
        </p:txBody>
      </p:sp>
      <p:sp>
        <p:nvSpPr>
          <p:cNvPr id="176" name="Google Shape;176;p11"/>
          <p:cNvSpPr txBox="1"/>
          <p:nvPr/>
        </p:nvSpPr>
        <p:spPr>
          <a:xfrm>
            <a:off x="257783" y="1026050"/>
            <a:ext cx="8813260" cy="666563"/>
          </a:xfrm>
          <a:prstGeom prst="rect">
            <a:avLst/>
          </a:prstGeom>
          <a:noFill/>
          <a:ln>
            <a:noFill/>
          </a:ln>
        </p:spPr>
        <p:txBody>
          <a:bodyPr spcFirstLastPara="1" wrap="square" lIns="91425" tIns="91425" rIns="91425" bIns="91425" anchor="t" anchorCtr="0">
            <a:noAutofit/>
          </a:bodyPr>
          <a:lstStyle/>
          <a:p>
            <a:pPr marL="139700" lvl="0">
              <a:buSzPts val="1400"/>
            </a:pPr>
            <a:r>
              <a:rPr lang="en-US" sz="1800" dirty="0">
                <a:latin typeface="Roboto"/>
                <a:ea typeface="Roboto"/>
                <a:cs typeface="Roboto"/>
                <a:sym typeface="Roboto"/>
              </a:rPr>
              <a:t>Using public time/resources for an advantage or benefit not available to members of the </a:t>
            </a:r>
            <a:r>
              <a:rPr lang="en-US" sz="1800" dirty="0" smtClean="0">
                <a:latin typeface="Roboto"/>
                <a:ea typeface="Roboto"/>
                <a:cs typeface="Roboto"/>
                <a:sym typeface="Roboto"/>
              </a:rPr>
              <a:t>public:</a:t>
            </a:r>
          </a:p>
          <a:p>
            <a:pPr marL="457200" lvl="3" indent="-317500">
              <a:buSzPts val="1400"/>
              <a:buFont typeface="Roboto"/>
              <a:buChar char="●"/>
            </a:pPr>
            <a:r>
              <a:rPr lang="en-US" sz="1800" dirty="0" smtClean="0">
                <a:latin typeface="Roboto"/>
                <a:ea typeface="Roboto"/>
                <a:cs typeface="Roboto"/>
                <a:sym typeface="Roboto"/>
              </a:rPr>
              <a:t>No </a:t>
            </a:r>
            <a:r>
              <a:rPr lang="en-US" sz="1800" dirty="0">
                <a:latin typeface="Roboto"/>
                <a:ea typeface="Roboto"/>
                <a:cs typeface="Roboto"/>
                <a:sym typeface="Roboto"/>
              </a:rPr>
              <a:t>Remedy- </a:t>
            </a:r>
            <a:r>
              <a:rPr lang="en-US" sz="1800" dirty="0">
                <a:solidFill>
                  <a:srgbClr val="FF0000"/>
                </a:solidFill>
                <a:latin typeface="Roboto"/>
                <a:ea typeface="Roboto"/>
                <a:cs typeface="Roboto"/>
                <a:sym typeface="Roboto"/>
              </a:rPr>
              <a:t>STOP IMMEDIATELY</a:t>
            </a:r>
          </a:p>
          <a:p>
            <a:pPr marL="457200" lvl="0" indent="-317500">
              <a:buSzPts val="1400"/>
              <a:buFont typeface="Roboto"/>
              <a:buChar char="●"/>
            </a:pPr>
            <a:endParaRPr lang="en-US" sz="1800" dirty="0">
              <a:latin typeface="Roboto"/>
              <a:ea typeface="Roboto"/>
              <a:cs typeface="Roboto"/>
              <a:sym typeface="Roboto"/>
            </a:endParaRPr>
          </a:p>
          <a:p>
            <a:pPr marL="139700" lvl="0">
              <a:buSzPts val="1400"/>
            </a:pPr>
            <a:r>
              <a:rPr lang="en-US" sz="1800" dirty="0" smtClean="0">
                <a:latin typeface="Roboto"/>
                <a:ea typeface="Roboto"/>
                <a:cs typeface="Roboto"/>
                <a:sym typeface="Roboto"/>
              </a:rPr>
              <a:t>Compensation </a:t>
            </a:r>
            <a:r>
              <a:rPr lang="en-US" sz="1800" dirty="0">
                <a:latin typeface="Roboto"/>
                <a:ea typeface="Roboto"/>
                <a:cs typeface="Roboto"/>
                <a:sym typeface="Roboto"/>
              </a:rPr>
              <a:t>from an outside source for performing an official act</a:t>
            </a:r>
            <a:r>
              <a:rPr lang="en-US" sz="1800" dirty="0" smtClean="0">
                <a:latin typeface="Roboto"/>
                <a:ea typeface="Roboto"/>
                <a:cs typeface="Roboto"/>
                <a:sym typeface="Roboto"/>
              </a:rPr>
              <a:t>:</a:t>
            </a:r>
            <a:endParaRPr lang="en-US" sz="1800" dirty="0">
              <a:latin typeface="Roboto"/>
              <a:ea typeface="Roboto"/>
              <a:cs typeface="Roboto"/>
              <a:sym typeface="Roboto"/>
            </a:endParaRPr>
          </a:p>
          <a:p>
            <a:pPr marL="457200" lvl="0" indent="-317500">
              <a:buSzPts val="1400"/>
              <a:buFont typeface="Roboto"/>
              <a:buChar char="●"/>
            </a:pPr>
            <a:r>
              <a:rPr lang="en-US" sz="1800" dirty="0">
                <a:latin typeface="Roboto"/>
                <a:ea typeface="Roboto"/>
                <a:cs typeface="Roboto"/>
                <a:sym typeface="Roboto"/>
              </a:rPr>
              <a:t>No Remedy- </a:t>
            </a:r>
            <a:r>
              <a:rPr lang="en-US" sz="1800" dirty="0">
                <a:solidFill>
                  <a:srgbClr val="FF0000"/>
                </a:solidFill>
                <a:latin typeface="Roboto"/>
                <a:ea typeface="Roboto"/>
                <a:cs typeface="Roboto"/>
                <a:sym typeface="Roboto"/>
              </a:rPr>
              <a:t>STOP </a:t>
            </a:r>
            <a:r>
              <a:rPr lang="en-US" sz="1800" dirty="0" smtClean="0">
                <a:solidFill>
                  <a:srgbClr val="FF0000"/>
                </a:solidFill>
                <a:latin typeface="Roboto"/>
                <a:ea typeface="Roboto"/>
                <a:cs typeface="Roboto"/>
                <a:sym typeface="Roboto"/>
              </a:rPr>
              <a:t>IMMEDIATELY</a:t>
            </a:r>
          </a:p>
          <a:p>
            <a:pPr marL="139700" lvl="0">
              <a:buSzPts val="1400"/>
            </a:pPr>
            <a:endParaRPr lang="en-US" sz="1800" dirty="0" smtClean="0">
              <a:solidFill>
                <a:schemeClr val="bg2">
                  <a:lumMod val="50000"/>
                </a:schemeClr>
              </a:solidFill>
              <a:latin typeface="Roboto"/>
              <a:ea typeface="Roboto"/>
              <a:cs typeface="Roboto"/>
              <a:sym typeface="Roboto"/>
            </a:endParaRPr>
          </a:p>
          <a:p>
            <a:pPr marL="139700" marR="0" lvl="0" algn="l" rtl="0">
              <a:lnSpc>
                <a:spcPct val="100000"/>
              </a:lnSpc>
              <a:spcBef>
                <a:spcPts val="0"/>
              </a:spcBef>
              <a:spcAft>
                <a:spcPts val="0"/>
              </a:spcAft>
              <a:buClr>
                <a:srgbClr val="000000"/>
              </a:buClr>
              <a:buSzPts val="1400"/>
            </a:pPr>
            <a:endParaRPr sz="1800" b="0" i="0" u="none" strike="noStrike" cap="none" dirty="0">
              <a:solidFill>
                <a:srgbClr val="000000"/>
              </a:solidFill>
              <a:latin typeface="Roboto" panose="020B0604020202020204" charset="0"/>
              <a:ea typeface="Roboto" panose="020B0604020202020204" charset="0"/>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133372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CONFLICTS </a:t>
            </a:r>
            <a:r>
              <a:rPr lang="en" b="1" dirty="0" smtClean="0">
                <a:solidFill>
                  <a:schemeClr val="bg2"/>
                </a:solidFill>
              </a:rPr>
              <a:t>OF </a:t>
            </a:r>
            <a:r>
              <a:rPr lang="en" b="1" dirty="0" smtClean="0">
                <a:solidFill>
                  <a:schemeClr val="bg2"/>
                </a:solidFill>
              </a:rPr>
              <a:t>INTEREST: REMEDIES</a:t>
            </a:r>
            <a:endParaRPr b="1" dirty="0">
              <a:solidFill>
                <a:schemeClr val="bg2"/>
              </a:solidFill>
            </a:endParaRPr>
          </a:p>
        </p:txBody>
      </p:sp>
      <p:sp>
        <p:nvSpPr>
          <p:cNvPr id="176" name="Google Shape;176;p11"/>
          <p:cNvSpPr txBox="1"/>
          <p:nvPr/>
        </p:nvSpPr>
        <p:spPr>
          <a:xfrm>
            <a:off x="257783" y="1026050"/>
            <a:ext cx="8813260" cy="3926131"/>
          </a:xfrm>
          <a:prstGeom prst="rect">
            <a:avLst/>
          </a:prstGeom>
          <a:noFill/>
          <a:ln>
            <a:noFill/>
          </a:ln>
        </p:spPr>
        <p:txBody>
          <a:bodyPr spcFirstLastPara="1" wrap="square" lIns="91425" tIns="91425" rIns="91425" bIns="91425" anchor="t" anchorCtr="0">
            <a:noAutofit/>
          </a:bodyPr>
          <a:lstStyle/>
          <a:p>
            <a:pPr marL="139700" lvl="0">
              <a:buSzPts val="1400"/>
            </a:pPr>
            <a:r>
              <a:rPr lang="en-US" sz="1800" dirty="0" smtClean="0">
                <a:solidFill>
                  <a:schemeClr val="bg2">
                    <a:lumMod val="50000"/>
                  </a:schemeClr>
                </a:solidFill>
                <a:latin typeface="Roboto"/>
                <a:ea typeface="Roboto"/>
                <a:cs typeface="Roboto"/>
                <a:sym typeface="Roboto"/>
              </a:rPr>
              <a:t>Involvement </a:t>
            </a:r>
            <a:r>
              <a:rPr lang="en-US" sz="1800" dirty="0">
                <a:solidFill>
                  <a:schemeClr val="bg2">
                    <a:lumMod val="50000"/>
                  </a:schemeClr>
                </a:solidFill>
                <a:latin typeface="Roboto"/>
                <a:ea typeface="Roboto"/>
                <a:cs typeface="Roboto"/>
                <a:sym typeface="Roboto"/>
              </a:rPr>
              <a:t>in outside employment/activities that is subject to control by the government </a:t>
            </a:r>
            <a:r>
              <a:rPr lang="en-US" sz="1800" dirty="0" smtClean="0">
                <a:solidFill>
                  <a:schemeClr val="bg2">
                    <a:lumMod val="50000"/>
                  </a:schemeClr>
                </a:solidFill>
                <a:latin typeface="Roboto"/>
                <a:ea typeface="Roboto"/>
                <a:cs typeface="Roboto"/>
                <a:sym typeface="Roboto"/>
              </a:rPr>
              <a:t>body</a:t>
            </a:r>
          </a:p>
          <a:p>
            <a:pPr marL="139700" lvl="0">
              <a:buSzPts val="1400"/>
            </a:pPr>
            <a:endParaRPr lang="en-US" sz="1800" dirty="0">
              <a:solidFill>
                <a:schemeClr val="bg2">
                  <a:lumMod val="50000"/>
                </a:schemeClr>
              </a:solidFill>
              <a:latin typeface="Roboto"/>
              <a:ea typeface="Roboto"/>
              <a:cs typeface="Roboto"/>
              <a:sym typeface="Roboto"/>
            </a:endParaRPr>
          </a:p>
          <a:p>
            <a:pPr marL="457200" lvl="0" indent="-317500">
              <a:buSzPts val="1400"/>
              <a:buFont typeface="Roboto"/>
              <a:buChar char="●"/>
            </a:pPr>
            <a:r>
              <a:rPr lang="en-US" sz="1800" dirty="0">
                <a:solidFill>
                  <a:schemeClr val="bg2">
                    <a:lumMod val="50000"/>
                  </a:schemeClr>
                </a:solidFill>
                <a:latin typeface="Roboto"/>
                <a:ea typeface="Roboto"/>
                <a:cs typeface="Roboto"/>
                <a:sym typeface="Roboto"/>
              </a:rPr>
              <a:t>Remedy #1: </a:t>
            </a:r>
            <a:r>
              <a:rPr lang="en-US" sz="1800" dirty="0">
                <a:solidFill>
                  <a:srgbClr val="FF0000"/>
                </a:solidFill>
                <a:latin typeface="Roboto"/>
                <a:ea typeface="Roboto"/>
                <a:cs typeface="Roboto"/>
                <a:sym typeface="Roboto"/>
              </a:rPr>
              <a:t>STOP </a:t>
            </a:r>
            <a:r>
              <a:rPr lang="en-US" sz="1800" dirty="0" smtClean="0">
                <a:solidFill>
                  <a:srgbClr val="FF0000"/>
                </a:solidFill>
                <a:latin typeface="Roboto"/>
                <a:ea typeface="Roboto"/>
                <a:cs typeface="Roboto"/>
                <a:sym typeface="Roboto"/>
              </a:rPr>
              <a:t>IMMEDIATELY</a:t>
            </a:r>
          </a:p>
          <a:p>
            <a:pPr marL="457200" lvl="0" indent="-317500">
              <a:buSzPts val="1400"/>
              <a:buFont typeface="Roboto"/>
              <a:buChar char="●"/>
            </a:pPr>
            <a:endParaRPr lang="en-US" sz="1800" dirty="0">
              <a:solidFill>
                <a:schemeClr val="bg2">
                  <a:lumMod val="50000"/>
                </a:schemeClr>
              </a:solidFill>
              <a:latin typeface="Roboto"/>
              <a:ea typeface="Roboto"/>
              <a:cs typeface="Roboto"/>
              <a:sym typeface="Roboto"/>
            </a:endParaRPr>
          </a:p>
          <a:p>
            <a:pPr marL="457200" lvl="0" indent="-317500">
              <a:buSzPts val="1400"/>
              <a:buFont typeface="Roboto"/>
              <a:buChar char="●"/>
            </a:pPr>
            <a:r>
              <a:rPr lang="en-US" sz="1800" dirty="0">
                <a:solidFill>
                  <a:schemeClr val="bg2">
                    <a:lumMod val="50000"/>
                  </a:schemeClr>
                </a:solidFill>
                <a:latin typeface="Roboto"/>
                <a:ea typeface="Roboto"/>
                <a:cs typeface="Roboto"/>
                <a:sym typeface="Roboto"/>
              </a:rPr>
              <a:t>Remedy #2: Publicly disclose the conflict and refrain from taking any official action that would affect the outside </a:t>
            </a:r>
            <a:r>
              <a:rPr lang="en-US" sz="1800" dirty="0" smtClean="0">
                <a:solidFill>
                  <a:schemeClr val="bg2">
                    <a:lumMod val="50000"/>
                  </a:schemeClr>
                </a:solidFill>
                <a:latin typeface="Roboto"/>
                <a:ea typeface="Roboto"/>
                <a:cs typeface="Roboto"/>
                <a:sym typeface="Roboto"/>
              </a:rPr>
              <a:t>employment/activity:</a:t>
            </a:r>
          </a:p>
          <a:p>
            <a:pPr marL="425450" lvl="5" indent="-285750">
              <a:buSzPts val="1400"/>
              <a:buFont typeface="Courier New" panose="02070309020205020404" pitchFamily="49" charset="0"/>
              <a:buChar char="o"/>
            </a:pPr>
            <a:r>
              <a:rPr lang="en-US" dirty="0" smtClean="0">
                <a:solidFill>
                  <a:schemeClr val="bg2">
                    <a:lumMod val="50000"/>
                  </a:schemeClr>
                </a:solidFill>
                <a:latin typeface="Roboto"/>
                <a:ea typeface="Roboto"/>
                <a:cs typeface="Roboto"/>
                <a:sym typeface="Roboto"/>
              </a:rPr>
              <a:t>Any </a:t>
            </a:r>
            <a:r>
              <a:rPr lang="en-US" dirty="0">
                <a:solidFill>
                  <a:schemeClr val="bg2">
                    <a:lumMod val="50000"/>
                  </a:schemeClr>
                </a:solidFill>
                <a:latin typeface="Roboto"/>
                <a:ea typeface="Roboto"/>
                <a:cs typeface="Roboto"/>
                <a:sym typeface="Roboto"/>
              </a:rPr>
              <a:t>vote</a:t>
            </a:r>
          </a:p>
          <a:p>
            <a:pPr marL="425450" lvl="5" indent="-285750">
              <a:buSzPts val="1400"/>
              <a:buFont typeface="Courier New" panose="02070309020205020404" pitchFamily="49" charset="0"/>
              <a:buChar char="o"/>
            </a:pPr>
            <a:r>
              <a:rPr lang="en-US" dirty="0">
                <a:solidFill>
                  <a:schemeClr val="bg2">
                    <a:lumMod val="50000"/>
                  </a:schemeClr>
                </a:solidFill>
                <a:latin typeface="Roboto"/>
                <a:ea typeface="Roboto"/>
                <a:cs typeface="Roboto"/>
                <a:sym typeface="Roboto"/>
              </a:rPr>
              <a:t>Granting license/permit</a:t>
            </a:r>
          </a:p>
          <a:p>
            <a:pPr marL="425450" lvl="5" indent="-285750">
              <a:buSzPts val="1400"/>
              <a:buFont typeface="Courier New" panose="02070309020205020404" pitchFamily="49" charset="0"/>
              <a:buChar char="o"/>
            </a:pPr>
            <a:r>
              <a:rPr lang="en-US" dirty="0">
                <a:solidFill>
                  <a:schemeClr val="bg2">
                    <a:lumMod val="50000"/>
                  </a:schemeClr>
                </a:solidFill>
                <a:latin typeface="Roboto"/>
                <a:ea typeface="Roboto"/>
                <a:cs typeface="Roboto"/>
                <a:sym typeface="Roboto"/>
              </a:rPr>
              <a:t>Determining the facts/law in a contested case</a:t>
            </a:r>
          </a:p>
          <a:p>
            <a:pPr marL="425450" lvl="5" indent="-285750">
              <a:buSzPts val="1400"/>
              <a:buFont typeface="Courier New" panose="02070309020205020404" pitchFamily="49" charset="0"/>
              <a:buChar char="o"/>
            </a:pPr>
            <a:r>
              <a:rPr lang="en-US" dirty="0">
                <a:solidFill>
                  <a:schemeClr val="bg2">
                    <a:lumMod val="50000"/>
                  </a:schemeClr>
                </a:solidFill>
                <a:latin typeface="Roboto"/>
                <a:ea typeface="Roboto"/>
                <a:cs typeface="Roboto"/>
                <a:sym typeface="Roboto"/>
              </a:rPr>
              <a:t>Conducting any inspection</a:t>
            </a:r>
          </a:p>
          <a:p>
            <a:pPr marL="425450" lvl="5" indent="-285750">
              <a:buSzPts val="1400"/>
              <a:buFont typeface="Courier New" panose="02070309020205020404" pitchFamily="49" charset="0"/>
              <a:buChar char="o"/>
            </a:pPr>
            <a:r>
              <a:rPr lang="en-US" dirty="0">
                <a:solidFill>
                  <a:schemeClr val="bg2">
                    <a:lumMod val="50000"/>
                  </a:schemeClr>
                </a:solidFill>
                <a:latin typeface="Roboto"/>
                <a:ea typeface="Roboto"/>
                <a:cs typeface="Roboto"/>
                <a:sym typeface="Roboto"/>
              </a:rPr>
              <a:t>Providing any other official service/thing that is not available generally to </a:t>
            </a:r>
            <a:r>
              <a:rPr lang="en-US" dirty="0" smtClean="0">
                <a:solidFill>
                  <a:schemeClr val="bg2">
                    <a:lumMod val="50000"/>
                  </a:schemeClr>
                </a:solidFill>
                <a:latin typeface="Roboto"/>
                <a:ea typeface="Roboto"/>
                <a:cs typeface="Roboto"/>
                <a:sym typeface="Roboto"/>
              </a:rPr>
              <a:t>members</a:t>
            </a:r>
            <a:br>
              <a:rPr lang="en-US" dirty="0" smtClean="0">
                <a:solidFill>
                  <a:schemeClr val="bg2">
                    <a:lumMod val="50000"/>
                  </a:schemeClr>
                </a:solidFill>
                <a:latin typeface="Roboto"/>
                <a:ea typeface="Roboto"/>
                <a:cs typeface="Roboto"/>
                <a:sym typeface="Roboto"/>
              </a:rPr>
            </a:br>
            <a:r>
              <a:rPr lang="en-US" dirty="0" smtClean="0">
                <a:solidFill>
                  <a:schemeClr val="bg2">
                    <a:lumMod val="50000"/>
                  </a:schemeClr>
                </a:solidFill>
                <a:latin typeface="Roboto"/>
                <a:ea typeface="Roboto"/>
                <a:cs typeface="Roboto"/>
                <a:sym typeface="Roboto"/>
              </a:rPr>
              <a:t>of </a:t>
            </a:r>
            <a:r>
              <a:rPr lang="en-US" dirty="0">
                <a:solidFill>
                  <a:schemeClr val="bg2">
                    <a:lumMod val="50000"/>
                  </a:schemeClr>
                </a:solidFill>
                <a:latin typeface="Roboto"/>
                <a:ea typeface="Roboto"/>
                <a:cs typeface="Roboto"/>
                <a:sym typeface="Roboto"/>
              </a:rPr>
              <a:t>the public in order to further the interests of the outside employment/activity</a:t>
            </a:r>
          </a:p>
          <a:p>
            <a:pPr marL="457200" lvl="0" indent="-317500">
              <a:buSzPts val="1400"/>
              <a:buFont typeface="Roboto"/>
              <a:buChar char="●"/>
            </a:pPr>
            <a:endParaRPr lang="en-US" sz="1800" dirty="0" smtClean="0">
              <a:solidFill>
                <a:srgbClr val="FF0000"/>
              </a:solidFill>
              <a:latin typeface="Roboto"/>
              <a:ea typeface="Roboto"/>
              <a:cs typeface="Roboto"/>
              <a:sym typeface="Roboto"/>
            </a:endParaRPr>
          </a:p>
          <a:p>
            <a:pPr marL="139700" marR="0" lvl="0" algn="l" rtl="0">
              <a:lnSpc>
                <a:spcPct val="100000"/>
              </a:lnSpc>
              <a:spcBef>
                <a:spcPts val="0"/>
              </a:spcBef>
              <a:spcAft>
                <a:spcPts val="0"/>
              </a:spcAft>
              <a:buClr>
                <a:srgbClr val="000000"/>
              </a:buClr>
              <a:buSzPts val="1400"/>
            </a:pPr>
            <a:endParaRPr lang="en" sz="1800" b="0" i="0" u="none" strike="noStrike" cap="none" dirty="0" smtClean="0">
              <a:solidFill>
                <a:srgbClr val="000000"/>
              </a:solidFill>
              <a:latin typeface="Roboto"/>
              <a:ea typeface="Roboto"/>
              <a:cs typeface="Roboto"/>
              <a:sym typeface="Roboto"/>
            </a:endParaRPr>
          </a:p>
          <a:p>
            <a:pPr marL="139700" marR="0" lvl="0" algn="l" rtl="0">
              <a:lnSpc>
                <a:spcPct val="100000"/>
              </a:lnSpc>
              <a:spcBef>
                <a:spcPts val="0"/>
              </a:spcBef>
              <a:spcAft>
                <a:spcPts val="0"/>
              </a:spcAft>
              <a:buClr>
                <a:srgbClr val="000000"/>
              </a:buClr>
              <a:buSzPts val="1400"/>
            </a:pPr>
            <a:endParaRPr sz="1800" b="0" i="0" u="none" strike="noStrike" cap="none" dirty="0">
              <a:solidFill>
                <a:srgbClr val="000000"/>
              </a:solidFill>
              <a:latin typeface="Roboto" panose="020B0604020202020204" charset="0"/>
              <a:ea typeface="Roboto" panose="020B0604020202020204" charset="0"/>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327831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7" name="Google Shape;178;p11"/>
          <p:cNvSpPr txBox="1"/>
          <p:nvPr/>
        </p:nvSpPr>
        <p:spPr>
          <a:xfrm>
            <a:off x="172279" y="304801"/>
            <a:ext cx="8822634" cy="4449416"/>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139700" marR="0" lvl="0" algn="ctr" rtl="0">
              <a:lnSpc>
                <a:spcPct val="100000"/>
              </a:lnSpc>
              <a:spcBef>
                <a:spcPts val="0"/>
              </a:spcBef>
              <a:spcAft>
                <a:spcPts val="0"/>
              </a:spcAft>
              <a:buClr>
                <a:schemeClr val="bg1"/>
              </a:buClr>
              <a:buSzPts val="1400"/>
            </a:pPr>
            <a:endParaRPr lang="en" sz="2400" b="0" i="0" u="none" strike="noStrike" cap="none" dirty="0" smtClean="0">
              <a:solidFill>
                <a:schemeClr val="bg1"/>
              </a:solidFill>
              <a:latin typeface="Roboto"/>
              <a:ea typeface="Roboto"/>
              <a:cs typeface="Roboto"/>
              <a:sym typeface="Roboto"/>
            </a:endParaRPr>
          </a:p>
          <a:p>
            <a:pPr marL="139700" marR="0" lvl="0" algn="ctr" rtl="0">
              <a:lnSpc>
                <a:spcPct val="100000"/>
              </a:lnSpc>
              <a:spcBef>
                <a:spcPts val="0"/>
              </a:spcBef>
              <a:spcAft>
                <a:spcPts val="0"/>
              </a:spcAft>
              <a:buClr>
                <a:schemeClr val="bg1"/>
              </a:buClr>
              <a:buSzPts val="1400"/>
            </a:pPr>
            <a:endParaRPr lang="en" sz="2400" b="0" i="0" u="none" strike="noStrike" cap="none" dirty="0" smtClean="0">
              <a:solidFill>
                <a:schemeClr val="bg1"/>
              </a:solidFill>
              <a:latin typeface="Roboto"/>
              <a:ea typeface="Roboto"/>
              <a:cs typeface="Roboto"/>
              <a:sym typeface="Roboto"/>
            </a:endParaRPr>
          </a:p>
          <a:p>
            <a:pPr marL="139700" marR="0" lvl="0" algn="ctr" rtl="0">
              <a:lnSpc>
                <a:spcPct val="100000"/>
              </a:lnSpc>
              <a:spcBef>
                <a:spcPts val="0"/>
              </a:spcBef>
              <a:spcAft>
                <a:spcPts val="0"/>
              </a:spcAft>
              <a:buClr>
                <a:schemeClr val="bg1"/>
              </a:buClr>
              <a:buSzPts val="1400"/>
            </a:pPr>
            <a:r>
              <a:rPr lang="en" sz="2400" b="0" i="0" u="none" strike="noStrike" cap="none" dirty="0" smtClean="0">
                <a:solidFill>
                  <a:schemeClr val="bg1"/>
                </a:solidFill>
                <a:latin typeface="Roboto"/>
                <a:ea typeface="Roboto"/>
                <a:cs typeface="Roboto"/>
                <a:sym typeface="Roboto"/>
              </a:rPr>
              <a:t>“Statutory conflict-of interest provisions reveal legislative intent to engender public confidence </a:t>
            </a:r>
            <a:r>
              <a:rPr lang="en" sz="2400" b="0" i="0" u="none" strike="noStrike" cap="none" dirty="0">
                <a:solidFill>
                  <a:schemeClr val="bg1"/>
                </a:solidFill>
                <a:latin typeface="Roboto"/>
                <a:ea typeface="Roboto"/>
                <a:cs typeface="Roboto"/>
                <a:sym typeface="Roboto"/>
              </a:rPr>
              <a:t>in the operation of </a:t>
            </a:r>
            <a:r>
              <a:rPr lang="en" sz="2400" b="0" i="0" u="none" strike="noStrike" cap="none" dirty="0" smtClean="0">
                <a:solidFill>
                  <a:schemeClr val="bg1"/>
                </a:solidFill>
                <a:latin typeface="Roboto"/>
                <a:ea typeface="Roboto"/>
                <a:cs typeface="Roboto"/>
                <a:sym typeface="Roboto"/>
              </a:rPr>
              <a:t>government. The principle underlying this policy is that a government </a:t>
            </a:r>
            <a:r>
              <a:rPr lang="en" sz="2400" b="0" i="0" u="none" strike="noStrike" cap="none" dirty="0">
                <a:solidFill>
                  <a:schemeClr val="bg1"/>
                </a:solidFill>
                <a:latin typeface="Roboto"/>
                <a:ea typeface="Roboto"/>
                <a:cs typeface="Roboto"/>
                <a:sym typeface="Roboto"/>
              </a:rPr>
              <a:t>employee or official cannot serve two masters at the same </a:t>
            </a:r>
            <a:r>
              <a:rPr lang="en" sz="2400" b="0" i="0" u="none" strike="noStrike" cap="none" dirty="0" smtClean="0">
                <a:solidFill>
                  <a:schemeClr val="bg1"/>
                </a:solidFill>
                <a:latin typeface="Roboto"/>
                <a:ea typeface="Roboto"/>
                <a:cs typeface="Roboto"/>
                <a:sym typeface="Roboto"/>
              </a:rPr>
              <a:t>time, and public </a:t>
            </a:r>
            <a:r>
              <a:rPr lang="en" sz="2400" b="0" i="0" u="none" strike="noStrike" cap="none" dirty="0">
                <a:solidFill>
                  <a:schemeClr val="bg1"/>
                </a:solidFill>
                <a:latin typeface="Roboto"/>
                <a:ea typeface="Roboto"/>
                <a:cs typeface="Roboto"/>
                <a:sym typeface="Roboto"/>
              </a:rPr>
              <a:t>interest should not be entrusted to an official with interests in conflict with the public interest</a:t>
            </a:r>
            <a:r>
              <a:rPr lang="en" sz="2400" b="0" i="0" u="none" strike="noStrike" cap="none" dirty="0" smtClean="0">
                <a:solidFill>
                  <a:schemeClr val="bg1"/>
                </a:solidFill>
                <a:latin typeface="Roboto"/>
                <a:ea typeface="Roboto"/>
                <a:cs typeface="Roboto"/>
                <a:sym typeface="Roboto"/>
              </a:rPr>
              <a:t>.”</a:t>
            </a:r>
          </a:p>
          <a:p>
            <a:pPr marL="139700" marR="0" lvl="0" algn="l" rtl="0">
              <a:lnSpc>
                <a:spcPct val="100000"/>
              </a:lnSpc>
              <a:spcBef>
                <a:spcPts val="0"/>
              </a:spcBef>
              <a:spcAft>
                <a:spcPts val="0"/>
              </a:spcAft>
              <a:buClr>
                <a:schemeClr val="bg1"/>
              </a:buClr>
              <a:buSzPts val="1400"/>
            </a:pPr>
            <a:endParaRPr sz="1800" b="0" i="0" u="none" strike="noStrike" cap="none" dirty="0">
              <a:solidFill>
                <a:schemeClr val="bg1"/>
              </a:solidFill>
              <a:latin typeface="Roboto"/>
              <a:ea typeface="Roboto"/>
              <a:cs typeface="Roboto"/>
              <a:sym typeface="Roboto"/>
            </a:endParaRPr>
          </a:p>
          <a:p>
            <a:pPr marR="0" lvl="0" algn="ctr" rtl="0">
              <a:lnSpc>
                <a:spcPct val="100000"/>
              </a:lnSpc>
              <a:spcBef>
                <a:spcPts val="0"/>
              </a:spcBef>
              <a:spcAft>
                <a:spcPts val="0"/>
              </a:spcAft>
              <a:buClr>
                <a:srgbClr val="000000"/>
              </a:buClr>
              <a:buSzPts val="1400"/>
            </a:pPr>
            <a:r>
              <a:rPr lang="en" b="0" i="1" u="none" strike="noStrike" cap="none" dirty="0">
                <a:solidFill>
                  <a:schemeClr val="bg1"/>
                </a:solidFill>
                <a:latin typeface="Roboto"/>
                <a:ea typeface="Roboto"/>
                <a:cs typeface="Roboto"/>
                <a:sym typeface="Roboto"/>
              </a:rPr>
              <a:t>T &amp; K Roofing Co. v. Iowa Dep’t of Educ.</a:t>
            </a:r>
            <a:r>
              <a:rPr lang="en" b="0" i="0" u="none" strike="noStrike" cap="none" dirty="0">
                <a:solidFill>
                  <a:schemeClr val="bg1"/>
                </a:solidFill>
                <a:latin typeface="Roboto"/>
                <a:ea typeface="Roboto"/>
                <a:cs typeface="Roboto"/>
                <a:sym typeface="Roboto"/>
              </a:rPr>
              <a:t>, 593 N.W.2d </a:t>
            </a:r>
            <a:r>
              <a:rPr lang="en" b="0" i="0" u="none" strike="noStrike" cap="none" dirty="0" smtClean="0">
                <a:solidFill>
                  <a:schemeClr val="bg1"/>
                </a:solidFill>
                <a:latin typeface="Roboto"/>
                <a:ea typeface="Roboto"/>
                <a:cs typeface="Roboto"/>
                <a:sym typeface="Roboto"/>
              </a:rPr>
              <a:t>159, 163 </a:t>
            </a:r>
            <a:r>
              <a:rPr lang="en" b="0" i="0" u="none" strike="noStrike" cap="none" dirty="0">
                <a:solidFill>
                  <a:schemeClr val="bg1"/>
                </a:solidFill>
                <a:latin typeface="Roboto"/>
                <a:ea typeface="Roboto"/>
                <a:cs typeface="Roboto"/>
                <a:sym typeface="Roboto"/>
              </a:rPr>
              <a:t>(Iowa 1999</a:t>
            </a:r>
            <a:r>
              <a:rPr lang="en" b="0" i="0" u="none" strike="noStrike" cap="none" dirty="0" smtClean="0">
                <a:solidFill>
                  <a:schemeClr val="bg1"/>
                </a:solidFill>
                <a:latin typeface="Roboto"/>
                <a:ea typeface="Roboto"/>
                <a:cs typeface="Roboto"/>
                <a:sym typeface="Roboto"/>
              </a:rPr>
              <a:t>) (intental citations omitted).</a:t>
            </a:r>
            <a:endParaRPr b="0" i="0" u="none" strike="noStrike" cap="none" dirty="0">
              <a:solidFill>
                <a:schemeClr val="bg1"/>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1</a:t>
            </a:r>
            <a:endParaRPr b="1" dirty="0">
              <a:solidFill>
                <a:schemeClr val="bg2"/>
              </a:solidFill>
            </a:endParaRPr>
          </a:p>
        </p:txBody>
      </p:sp>
      <p:sp>
        <p:nvSpPr>
          <p:cNvPr id="192" name="Google Shape;192;p13"/>
          <p:cNvSpPr txBox="1"/>
          <p:nvPr/>
        </p:nvSpPr>
        <p:spPr>
          <a:xfrm>
            <a:off x="438600" y="907579"/>
            <a:ext cx="8393700" cy="17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The </a:t>
            </a:r>
            <a:r>
              <a:rPr lang="en" sz="1800" dirty="0" smtClean="0">
                <a:latin typeface="Roboto"/>
                <a:ea typeface="Roboto"/>
                <a:cs typeface="Roboto"/>
                <a:sym typeface="Roboto"/>
              </a:rPr>
              <a:t>Board of Supervisors </a:t>
            </a:r>
            <a:r>
              <a:rPr lang="en" sz="1800" b="0" i="0" u="none" strike="noStrike" cap="none" dirty="0" smtClean="0">
                <a:solidFill>
                  <a:srgbClr val="000000"/>
                </a:solidFill>
                <a:latin typeface="Roboto"/>
                <a:ea typeface="Roboto"/>
                <a:cs typeface="Roboto"/>
                <a:sym typeface="Roboto"/>
              </a:rPr>
              <a:t>plans </a:t>
            </a:r>
            <a:r>
              <a:rPr lang="en" sz="1800" b="0" i="0" u="none" strike="noStrike" cap="none" dirty="0">
                <a:solidFill>
                  <a:srgbClr val="000000"/>
                </a:solidFill>
                <a:latin typeface="Roboto"/>
                <a:ea typeface="Roboto"/>
                <a:cs typeface="Roboto"/>
                <a:sym typeface="Roboto"/>
              </a:rPr>
              <a:t>to vote on an urban renewal plan. </a:t>
            </a:r>
            <a:r>
              <a:rPr lang="en" sz="1800" b="0" i="0" u="none" strike="noStrike" cap="none" dirty="0" smtClean="0">
                <a:solidFill>
                  <a:srgbClr val="000000"/>
                </a:solidFill>
                <a:latin typeface="Roboto"/>
                <a:ea typeface="Roboto"/>
                <a:cs typeface="Roboto"/>
                <a:sym typeface="Roboto"/>
              </a:rPr>
              <a:t>Supervisor </a:t>
            </a:r>
            <a:r>
              <a:rPr lang="en" sz="1800" b="0" i="0" u="none" strike="noStrike" cap="none" dirty="0">
                <a:solidFill>
                  <a:srgbClr val="000000"/>
                </a:solidFill>
                <a:latin typeface="Roboto"/>
                <a:ea typeface="Roboto"/>
                <a:cs typeface="Roboto"/>
                <a:sym typeface="Roboto"/>
              </a:rPr>
              <a:t>Bob </a:t>
            </a:r>
            <a:r>
              <a:rPr lang="en" sz="1800" b="0" i="0" u="none" strike="noStrike" cap="none" dirty="0" smtClean="0">
                <a:solidFill>
                  <a:srgbClr val="000000"/>
                </a:solidFill>
                <a:latin typeface="Roboto"/>
                <a:ea typeface="Roboto"/>
                <a:cs typeface="Roboto"/>
                <a:sym typeface="Roboto"/>
              </a:rPr>
              <a:t>works </a:t>
            </a:r>
            <a:r>
              <a:rPr lang="en" sz="1800" b="0" i="0" u="none" strike="noStrike" cap="none" dirty="0">
                <a:solidFill>
                  <a:srgbClr val="000000"/>
                </a:solidFill>
                <a:latin typeface="Roboto"/>
                <a:ea typeface="Roboto"/>
                <a:cs typeface="Roboto"/>
                <a:sym typeface="Roboto"/>
              </a:rPr>
              <a:t>for a company that owns real estate in the area subject to the renewal </a:t>
            </a:r>
            <a:r>
              <a:rPr lang="en" sz="1800" b="0" i="0" u="none" strike="noStrike" cap="none" dirty="0" smtClean="0">
                <a:solidFill>
                  <a:srgbClr val="000000"/>
                </a:solidFill>
                <a:latin typeface="Roboto"/>
                <a:ea typeface="Roboto"/>
                <a:cs typeface="Roboto"/>
                <a:sym typeface="Roboto"/>
              </a:rPr>
              <a:t>plan.</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Should Bob vote </a:t>
            </a:r>
            <a:r>
              <a:rPr lang="en" sz="1800" b="0" i="0" u="none" strike="noStrike" cap="none" dirty="0">
                <a:solidFill>
                  <a:srgbClr val="000000"/>
                </a:solidFill>
                <a:latin typeface="Roboto"/>
                <a:ea typeface="Roboto"/>
                <a:cs typeface="Roboto"/>
                <a:sym typeface="Roboto"/>
              </a:rPr>
              <a:t>on the </a:t>
            </a:r>
            <a:r>
              <a:rPr lang="en" sz="1800" b="0" i="0" u="none" strike="noStrike" cap="none" dirty="0" smtClean="0">
                <a:solidFill>
                  <a:srgbClr val="000000"/>
                </a:solidFill>
                <a:latin typeface="Roboto"/>
                <a:ea typeface="Roboto"/>
                <a:cs typeface="Roboto"/>
                <a:sym typeface="Roboto"/>
              </a:rPr>
              <a:t>plan?</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he has a conflict of interest</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this does not cause a conflict of interest because there’s no direct financial interest</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if he discloses the potential conflict of interest</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1</a:t>
            </a:r>
            <a:endParaRPr b="1" dirty="0">
              <a:solidFill>
                <a:schemeClr val="bg2"/>
              </a:solidFill>
            </a:endParaRPr>
          </a:p>
        </p:txBody>
      </p:sp>
      <p:sp>
        <p:nvSpPr>
          <p:cNvPr id="192" name="Google Shape;192;p13"/>
          <p:cNvSpPr txBox="1"/>
          <p:nvPr/>
        </p:nvSpPr>
        <p:spPr>
          <a:xfrm>
            <a:off x="375150" y="2729948"/>
            <a:ext cx="8393700" cy="132310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smtClean="0">
                <a:solidFill>
                  <a:srgbClr val="000000"/>
                </a:solidFill>
                <a:latin typeface="Roboto"/>
                <a:ea typeface="Roboto"/>
                <a:cs typeface="Roboto"/>
                <a:sym typeface="Roboto"/>
              </a:rPr>
              <a:t>Bob should disclose the conflict of interest and avoid participating in any discussion on the subject at the meeting or with any of the council members. If he has any questions, he should reach out to the city’s attorney or the Ethics Board for advice.</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
        <p:nvSpPr>
          <p:cNvPr id="7" name="Google Shape;193;p13"/>
          <p:cNvSpPr txBox="1"/>
          <p:nvPr/>
        </p:nvSpPr>
        <p:spPr>
          <a:xfrm>
            <a:off x="476765" y="1113259"/>
            <a:ext cx="8123895" cy="1477541"/>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a:solidFill>
                  <a:srgbClr val="000000"/>
                </a:solidFill>
                <a:latin typeface="Roboto"/>
                <a:ea typeface="Roboto"/>
                <a:cs typeface="Roboto"/>
                <a:sym typeface="Roboto"/>
              </a:rPr>
              <a:t>Answer</a:t>
            </a:r>
            <a:r>
              <a:rPr lang="en" b="0" i="0" u="sng" strike="noStrike" cap="none" dirty="0" smtClean="0">
                <a:solidFill>
                  <a:srgbClr val="000000"/>
                </a:solidFill>
                <a:latin typeface="Roboto"/>
                <a:ea typeface="Roboto"/>
                <a:cs typeface="Roboto"/>
                <a:sym typeface="Roboto"/>
              </a:rPr>
              <a:t>: A</a:t>
            </a:r>
            <a:endParaRPr b="0" i="0" u="sng"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Roboto"/>
                <a:ea typeface="Roboto"/>
                <a:cs typeface="Roboto"/>
                <a:sym typeface="Roboto"/>
              </a:rPr>
              <a:t>No. He cannot participate due to the conflict of </a:t>
            </a:r>
            <a:r>
              <a:rPr lang="en" b="0" i="0" u="none" strike="noStrike" cap="none" dirty="0" smtClean="0">
                <a:solidFill>
                  <a:srgbClr val="000000"/>
                </a:solidFill>
                <a:latin typeface="Roboto"/>
                <a:ea typeface="Roboto"/>
                <a:cs typeface="Roboto"/>
                <a:sym typeface="Roboto"/>
              </a:rPr>
              <a:t>interest.</a:t>
            </a:r>
            <a:r>
              <a:rPr lang="en" dirty="0">
                <a:latin typeface="Roboto"/>
                <a:ea typeface="Roboto"/>
                <a:cs typeface="Roboto"/>
                <a:sym typeface="Roboto"/>
              </a:rPr>
              <a:t/>
            </a:r>
            <a:br>
              <a:rPr lang="en" dirty="0">
                <a:latin typeface="Roboto"/>
                <a:ea typeface="Roboto"/>
                <a:cs typeface="Roboto"/>
                <a:sym typeface="Roboto"/>
              </a:rPr>
            </a:br>
            <a:r>
              <a:rPr lang="en" sz="1200" b="0" i="1" u="none" strike="noStrike" cap="none" dirty="0" smtClean="0">
                <a:solidFill>
                  <a:srgbClr val="000000"/>
                </a:solidFill>
                <a:latin typeface="Roboto"/>
                <a:ea typeface="Roboto"/>
                <a:cs typeface="Roboto"/>
                <a:sym typeface="Roboto"/>
              </a:rPr>
              <a:t>Wilson </a:t>
            </a:r>
            <a:r>
              <a:rPr lang="en" sz="1200" b="0" i="1" u="none" strike="noStrike" cap="none" dirty="0">
                <a:solidFill>
                  <a:srgbClr val="000000"/>
                </a:solidFill>
                <a:latin typeface="Roboto"/>
                <a:ea typeface="Roboto"/>
                <a:cs typeface="Roboto"/>
                <a:sym typeface="Roboto"/>
              </a:rPr>
              <a:t>v. Iowa City</a:t>
            </a:r>
            <a:r>
              <a:rPr lang="en" sz="1200" b="0" i="0" u="none" strike="noStrike" cap="none" dirty="0">
                <a:solidFill>
                  <a:srgbClr val="000000"/>
                </a:solidFill>
                <a:latin typeface="Roboto"/>
                <a:ea typeface="Roboto"/>
                <a:cs typeface="Roboto"/>
                <a:sym typeface="Roboto"/>
              </a:rPr>
              <a:t>, 165 N.W.2d 813, 823 (Iowa 1969</a:t>
            </a:r>
            <a:r>
              <a:rPr lang="en" sz="1200" b="0" i="0" u="none" strike="noStrike" cap="none" dirty="0" smtClean="0">
                <a:solidFill>
                  <a:srgbClr val="000000"/>
                </a:solidFill>
                <a:latin typeface="Roboto"/>
                <a:ea typeface="Roboto"/>
                <a:cs typeface="Roboto"/>
                <a:sym typeface="Roboto"/>
              </a:rPr>
              <a:t>)</a:t>
            </a:r>
            <a:endParaRPr lang="en" sz="1200" dirty="0">
              <a:latin typeface="Roboto"/>
              <a:ea typeface="Roboto"/>
              <a:cs typeface="Roboto"/>
              <a:sym typeface="Roboto"/>
            </a:endParaRPr>
          </a:p>
          <a:p>
            <a:pPr marL="0" marR="0" lvl="0" indent="0" rtl="0">
              <a:lnSpc>
                <a:spcPct val="100000"/>
              </a:lnSpc>
              <a:spcBef>
                <a:spcPts val="0"/>
              </a:spcBef>
              <a:spcAft>
                <a:spcPts val="0"/>
              </a:spcAft>
              <a:buClr>
                <a:srgbClr val="000000"/>
              </a:buClr>
              <a:buSzPts val="1400"/>
              <a:buFont typeface="Arial"/>
              <a:buNone/>
            </a:pPr>
            <a:endParaRPr lang="en" sz="1200" dirty="0">
              <a:latin typeface="Roboto"/>
              <a:ea typeface="Roboto"/>
              <a:cs typeface="Roboto"/>
              <a:sym typeface="Roboto"/>
            </a:endParaRPr>
          </a:p>
          <a:p>
            <a:pPr lvl="0">
              <a:buSzPts val="1400"/>
            </a:pPr>
            <a:r>
              <a:rPr lang="en" sz="1200" b="0" i="0" u="none" strike="noStrike" cap="none" dirty="0" smtClean="0">
                <a:solidFill>
                  <a:srgbClr val="000000"/>
                </a:solidFill>
                <a:latin typeface="Roboto"/>
                <a:ea typeface="Roboto"/>
                <a:cs typeface="Roboto"/>
                <a:sym typeface="Roboto"/>
              </a:rPr>
              <a:t>Official </a:t>
            </a:r>
            <a:r>
              <a:rPr lang="en" sz="1200" b="0" i="0" u="none" strike="noStrike" cap="none" dirty="0" smtClean="0">
                <a:solidFill>
                  <a:srgbClr val="000000"/>
                </a:solidFill>
                <a:latin typeface="Roboto"/>
                <a:ea typeface="Roboto"/>
                <a:cs typeface="Roboto"/>
                <a:sym typeface="Roboto"/>
              </a:rPr>
              <a:t>action would create financial benefit </a:t>
            </a:r>
            <a:r>
              <a:rPr lang="en-US" sz="1200" dirty="0" smtClean="0">
                <a:solidFill>
                  <a:schemeClr val="bg2">
                    <a:lumMod val="50000"/>
                  </a:schemeClr>
                </a:solidFill>
                <a:latin typeface="Roboto"/>
                <a:ea typeface="Roboto"/>
                <a:cs typeface="Roboto"/>
                <a:sym typeface="Roboto"/>
              </a:rPr>
              <a:t>not </a:t>
            </a:r>
            <a:r>
              <a:rPr lang="en-US" sz="1200" dirty="0">
                <a:solidFill>
                  <a:schemeClr val="bg2">
                    <a:lumMod val="50000"/>
                  </a:schemeClr>
                </a:solidFill>
                <a:latin typeface="Roboto"/>
                <a:ea typeface="Roboto"/>
                <a:cs typeface="Roboto"/>
                <a:sym typeface="Roboto"/>
              </a:rPr>
              <a:t>available generally to </a:t>
            </a:r>
            <a:r>
              <a:rPr lang="en-US" sz="1200" dirty="0" smtClean="0">
                <a:solidFill>
                  <a:schemeClr val="bg2">
                    <a:lumMod val="50000"/>
                  </a:schemeClr>
                </a:solidFill>
                <a:latin typeface="Roboto"/>
                <a:ea typeface="Roboto"/>
                <a:cs typeface="Roboto"/>
                <a:sym typeface="Roboto"/>
              </a:rPr>
              <a:t>members of </a:t>
            </a:r>
            <a:r>
              <a:rPr lang="en-US" sz="1200" dirty="0">
                <a:solidFill>
                  <a:schemeClr val="bg2">
                    <a:lumMod val="50000"/>
                  </a:schemeClr>
                </a:solidFill>
                <a:latin typeface="Roboto"/>
                <a:ea typeface="Roboto"/>
                <a:cs typeface="Roboto"/>
                <a:sym typeface="Roboto"/>
              </a:rPr>
              <a:t>the public in order to further the interests of the outside </a:t>
            </a:r>
            <a:r>
              <a:rPr lang="en-US" sz="1200" dirty="0" smtClean="0">
                <a:solidFill>
                  <a:schemeClr val="bg2">
                    <a:lumMod val="50000"/>
                  </a:schemeClr>
                </a:solidFill>
                <a:latin typeface="Roboto"/>
                <a:ea typeface="Roboto"/>
                <a:cs typeface="Roboto"/>
                <a:sym typeface="Roboto"/>
              </a:rPr>
              <a:t>employment/activity</a:t>
            </a:r>
            <a:endParaRPr lang="en" sz="1200" b="0" i="0" u="none" strike="noStrike" cap="none" dirty="0" smtClea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86297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2</a:t>
            </a:r>
            <a:endParaRPr b="1" dirty="0">
              <a:solidFill>
                <a:schemeClr val="bg2"/>
              </a:solidFill>
            </a:endParaRPr>
          </a:p>
        </p:txBody>
      </p:sp>
      <p:sp>
        <p:nvSpPr>
          <p:cNvPr id="199" name="Google Shape;199;p14"/>
          <p:cNvSpPr txBox="1"/>
          <p:nvPr/>
        </p:nvSpPr>
        <p:spPr>
          <a:xfrm>
            <a:off x="429425" y="1017800"/>
            <a:ext cx="8309058" cy="386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Fire Inspector </a:t>
            </a:r>
            <a:r>
              <a:rPr lang="en" sz="1800" b="0" i="0" u="none" strike="noStrike" cap="none" dirty="0" smtClean="0">
                <a:solidFill>
                  <a:srgbClr val="000000"/>
                </a:solidFill>
                <a:latin typeface="Roboto"/>
                <a:ea typeface="Roboto"/>
                <a:cs typeface="Roboto"/>
                <a:sym typeface="Roboto"/>
              </a:rPr>
              <a:t>Fred </a:t>
            </a:r>
            <a:r>
              <a:rPr lang="en" sz="1800" b="0" i="0" u="none" strike="noStrike" cap="none" dirty="0">
                <a:solidFill>
                  <a:srgbClr val="000000"/>
                </a:solidFill>
                <a:latin typeface="Roboto"/>
                <a:ea typeface="Roboto"/>
                <a:cs typeface="Roboto"/>
                <a:sym typeface="Roboto"/>
              </a:rPr>
              <a:t>works for the City Fire Department. </a:t>
            </a:r>
            <a:r>
              <a:rPr lang="en" sz="1800" b="0" i="0" u="none" strike="noStrike" cap="none" dirty="0" smtClean="0">
                <a:solidFill>
                  <a:srgbClr val="000000"/>
                </a:solidFill>
                <a:latin typeface="Roboto"/>
                <a:ea typeface="Roboto"/>
                <a:cs typeface="Roboto"/>
                <a:sym typeface="Roboto"/>
              </a:rPr>
              <a:t>Fred </a:t>
            </a:r>
            <a:r>
              <a:rPr lang="en" sz="1800" b="0" i="0" u="none" strike="noStrike" cap="none" dirty="0">
                <a:solidFill>
                  <a:srgbClr val="000000"/>
                </a:solidFill>
                <a:latin typeface="Roboto"/>
                <a:ea typeface="Roboto"/>
                <a:cs typeface="Roboto"/>
                <a:sym typeface="Roboto"/>
              </a:rPr>
              <a:t>wants to invest in rental properties. The buildings </a:t>
            </a:r>
            <a:r>
              <a:rPr lang="en" sz="1800" b="0" i="0" u="none" strike="noStrike" cap="none" dirty="0" smtClean="0">
                <a:solidFill>
                  <a:srgbClr val="000000"/>
                </a:solidFill>
                <a:latin typeface="Roboto"/>
                <a:ea typeface="Roboto"/>
                <a:cs typeface="Roboto"/>
                <a:sym typeface="Roboto"/>
              </a:rPr>
              <a:t>he </a:t>
            </a:r>
            <a:r>
              <a:rPr lang="en" sz="1800" b="0" i="0" u="none" strike="noStrike" cap="none" dirty="0">
                <a:solidFill>
                  <a:srgbClr val="000000"/>
                </a:solidFill>
                <a:latin typeface="Roboto"/>
                <a:ea typeface="Roboto"/>
                <a:cs typeface="Roboto"/>
                <a:sym typeface="Roboto"/>
              </a:rPr>
              <a:t>plans to rent out all require inspections to make sure they comply with the city’s fire </a:t>
            </a:r>
            <a:r>
              <a:rPr lang="en" sz="1800" b="0" i="0" u="none" strike="noStrike" cap="none" dirty="0" smtClean="0">
                <a:solidFill>
                  <a:srgbClr val="000000"/>
                </a:solidFill>
                <a:latin typeface="Roboto"/>
                <a:ea typeface="Roboto"/>
                <a:cs typeface="Roboto"/>
                <a:sym typeface="Roboto"/>
              </a:rPr>
              <a:t>code. May Fred </a:t>
            </a:r>
            <a:r>
              <a:rPr lang="en" sz="1800" b="0" i="0" u="none" strike="noStrike" cap="none" dirty="0">
                <a:solidFill>
                  <a:srgbClr val="000000"/>
                </a:solidFill>
                <a:latin typeface="Roboto"/>
                <a:ea typeface="Roboto"/>
                <a:cs typeface="Roboto"/>
                <a:sym typeface="Roboto"/>
              </a:rPr>
              <a:t>proceed with his side rental </a:t>
            </a:r>
            <a:r>
              <a:rPr lang="en" sz="1800" b="0" i="0" u="none" strike="noStrike" cap="none" dirty="0" smtClean="0">
                <a:solidFill>
                  <a:srgbClr val="000000"/>
                </a:solidFill>
                <a:latin typeface="Roboto"/>
                <a:ea typeface="Roboto"/>
                <a:cs typeface="Roboto"/>
                <a:sym typeface="Roboto"/>
              </a:rPr>
              <a:t>business?</a:t>
            </a:r>
            <a:endParaRPr lang="en" sz="1800" dirty="0">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1400"/>
              <a:buFont typeface="Arial"/>
              <a:buAutoNum type="alphaUcPeriod"/>
            </a:pPr>
            <a:r>
              <a:rPr lang="en" sz="1800" b="0" i="0" u="none" strike="noStrike" cap="none" dirty="0" smtClean="0">
                <a:solidFill>
                  <a:srgbClr val="000000"/>
                </a:solidFill>
                <a:latin typeface="Roboto"/>
                <a:ea typeface="Roboto"/>
                <a:cs typeface="Roboto"/>
                <a:sym typeface="Roboto"/>
              </a:rPr>
              <a:t>No</a:t>
            </a:r>
            <a:r>
              <a:rPr lang="en" sz="1800" b="0" i="0" u="none" strike="noStrike" cap="none" dirty="0">
                <a:solidFill>
                  <a:srgbClr val="000000"/>
                </a:solidFill>
                <a:latin typeface="Roboto"/>
                <a:ea typeface="Roboto"/>
                <a:cs typeface="Roboto"/>
                <a:sym typeface="Roboto"/>
              </a:rPr>
              <a:t>, because inspecting his own properties presents a conflict of </a:t>
            </a:r>
            <a:r>
              <a:rPr lang="en" sz="1800" b="0" i="0" u="none" strike="noStrike" cap="none" dirty="0" smtClean="0">
                <a:solidFill>
                  <a:srgbClr val="000000"/>
                </a:solidFill>
                <a:latin typeface="Roboto"/>
                <a:ea typeface="Roboto"/>
                <a:cs typeface="Roboto"/>
                <a:sym typeface="Roboto"/>
              </a:rPr>
              <a:t>interest</a:t>
            </a:r>
            <a:r>
              <a:rPr lang="en" sz="1800" b="0" i="0" u="none" strike="noStrike" cap="none" dirty="0" smtClean="0">
                <a:solidFill>
                  <a:srgbClr val="000000"/>
                </a:solidFill>
                <a:latin typeface="Roboto"/>
                <a:ea typeface="Roboto"/>
                <a:cs typeface="Roboto"/>
                <a:sym typeface="Roboto"/>
              </a:rPr>
              <a:t>.</a:t>
            </a:r>
          </a:p>
          <a:p>
            <a:pPr marL="342900" marR="0" lvl="0" indent="-342900" algn="l" rtl="0">
              <a:lnSpc>
                <a:spcPct val="100000"/>
              </a:lnSpc>
              <a:spcBef>
                <a:spcPts val="0"/>
              </a:spcBef>
              <a:spcAft>
                <a:spcPts val="0"/>
              </a:spcAft>
              <a:buClr>
                <a:srgbClr val="000000"/>
              </a:buClr>
              <a:buSzPts val="1400"/>
              <a:buFont typeface="Arial"/>
              <a:buAutoNum type="alphaUcPeriod"/>
            </a:pPr>
            <a:r>
              <a:rPr lang="en" sz="1800" dirty="0" smtClean="0">
                <a:latin typeface="Roboto"/>
                <a:ea typeface="Roboto"/>
                <a:cs typeface="Roboto"/>
                <a:sym typeface="Roboto"/>
              </a:rPr>
              <a:t>No, because he works for the City.</a:t>
            </a:r>
          </a:p>
          <a:p>
            <a:pPr marL="342900" marR="0" lvl="0" indent="-342900" algn="l" rtl="0">
              <a:lnSpc>
                <a:spcPct val="100000"/>
              </a:lnSpc>
              <a:spcBef>
                <a:spcPts val="0"/>
              </a:spcBef>
              <a:spcAft>
                <a:spcPts val="0"/>
              </a:spcAft>
              <a:buClr>
                <a:srgbClr val="000000"/>
              </a:buClr>
              <a:buSzPts val="1400"/>
              <a:buFont typeface="Arial"/>
              <a:buAutoNum type="alphaUcPeriod"/>
            </a:pPr>
            <a:r>
              <a:rPr lang="en" sz="1800" b="0" i="0" u="none" strike="noStrike" cap="none" dirty="0" smtClean="0">
                <a:solidFill>
                  <a:srgbClr val="000000"/>
                </a:solidFill>
                <a:latin typeface="Roboto"/>
                <a:ea typeface="Roboto"/>
                <a:cs typeface="Roboto"/>
                <a:sym typeface="Roboto"/>
              </a:rPr>
              <a:t>Yes, because he needs a side hustle.</a:t>
            </a:r>
            <a:endParaRPr lang="en" sz="1800" b="0" i="0" u="none" strike="noStrike" cap="none" dirty="0" smtClean="0">
              <a:solidFill>
                <a:srgbClr val="000000"/>
              </a:solidFill>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1400"/>
              <a:buFont typeface="Arial"/>
              <a:buAutoNum type="alphaUcPeriod"/>
            </a:pPr>
            <a:r>
              <a:rPr lang="en" sz="1800" b="0" i="0" u="none" strike="noStrike" cap="none" dirty="0" smtClean="0">
                <a:solidFill>
                  <a:srgbClr val="000000"/>
                </a:solidFill>
                <a:latin typeface="Roboto"/>
                <a:ea typeface="Roboto"/>
                <a:cs typeface="Roboto"/>
                <a:sym typeface="Roboto"/>
              </a:rPr>
              <a:t>Yes, as long as he has no involvement in inspections of his own properties. </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2</a:t>
            </a:r>
            <a:endParaRPr b="1" dirty="0">
              <a:solidFill>
                <a:schemeClr val="bg2"/>
              </a:solidFill>
            </a:endParaRPr>
          </a:p>
        </p:txBody>
      </p:sp>
      <p:sp>
        <p:nvSpPr>
          <p:cNvPr id="199" name="Google Shape;199;p14"/>
          <p:cNvSpPr txBox="1"/>
          <p:nvPr/>
        </p:nvSpPr>
        <p:spPr>
          <a:xfrm>
            <a:off x="429425" y="1590644"/>
            <a:ext cx="8309058" cy="3292056"/>
          </a:xfrm>
          <a:prstGeom prst="rect">
            <a:avLst/>
          </a:prstGeom>
          <a:noFill/>
          <a:ln>
            <a:noFill/>
          </a:ln>
        </p:spPr>
        <p:txBody>
          <a:bodyPr spcFirstLastPara="1" wrap="square" lIns="91425" tIns="91425" rIns="91425" bIns="91425" anchor="t" anchorCtr="0">
            <a:noAutofit/>
          </a:bodyPr>
          <a:lstStyle/>
          <a:p>
            <a:pPr lvl="0">
              <a:buSzPts val="1400"/>
            </a:pPr>
            <a:r>
              <a:rPr lang="en" sz="1800" dirty="0" smtClean="0">
                <a:latin typeface="Roboto"/>
                <a:ea typeface="Roboto"/>
                <a:cs typeface="Roboto"/>
                <a:sym typeface="Roboto"/>
              </a:rPr>
              <a:t>There would clearly be a conflict of interest because ownership of the rental properties would be </a:t>
            </a:r>
            <a:r>
              <a:rPr lang="en-US" sz="1800" dirty="0" smtClean="0">
                <a:latin typeface="Roboto"/>
                <a:ea typeface="Roboto"/>
                <a:cs typeface="Roboto"/>
                <a:sym typeface="Roboto"/>
              </a:rPr>
              <a:t>in </a:t>
            </a:r>
            <a:r>
              <a:rPr lang="en-US" sz="1800" dirty="0">
                <a:latin typeface="Roboto"/>
                <a:ea typeface="Roboto"/>
                <a:cs typeface="Roboto"/>
                <a:sym typeface="Roboto"/>
              </a:rPr>
              <a:t>an area under the regulatory control of the public employment </a:t>
            </a:r>
            <a:r>
              <a:rPr lang="en-US" sz="1800" dirty="0" smtClean="0">
                <a:latin typeface="Roboto"/>
                <a:ea typeface="Roboto"/>
                <a:cs typeface="Roboto"/>
                <a:sym typeface="Roboto"/>
              </a:rPr>
              <a:t>position. He can address the conflict of interest by ensuring other inspectors conduct the inspections. He must also ensure he does use his position as an employee to impact the outcome of the inspections.</a:t>
            </a:r>
            <a:endParaRPr sz="1800" b="0" i="0" u="none" strike="noStrike" cap="none" dirty="0">
              <a:solidFill>
                <a:srgbClr val="000000"/>
              </a:solidFill>
              <a:latin typeface="Roboto"/>
              <a:ea typeface="Roboto"/>
              <a:cs typeface="Roboto"/>
              <a:sym typeface="Roboto"/>
            </a:endParaRPr>
          </a:p>
        </p:txBody>
      </p:sp>
      <p:sp>
        <p:nvSpPr>
          <p:cNvPr id="200" name="Google Shape;200;p14"/>
          <p:cNvSpPr txBox="1"/>
          <p:nvPr/>
        </p:nvSpPr>
        <p:spPr>
          <a:xfrm>
            <a:off x="544093" y="1048064"/>
            <a:ext cx="998497" cy="433963"/>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a:solidFill>
                  <a:srgbClr val="000000"/>
                </a:solidFill>
                <a:latin typeface="Roboto"/>
                <a:ea typeface="Roboto"/>
                <a:cs typeface="Roboto"/>
                <a:sym typeface="Roboto"/>
              </a:rPr>
              <a:t>Answer: </a:t>
            </a:r>
            <a:r>
              <a:rPr lang="en" b="0" i="0" u="sng" strike="noStrike" cap="none" dirty="0" smtClean="0">
                <a:solidFill>
                  <a:srgbClr val="000000"/>
                </a:solidFill>
                <a:latin typeface="Roboto"/>
                <a:ea typeface="Roboto"/>
                <a:cs typeface="Roboto"/>
                <a:sym typeface="Roboto"/>
              </a:rPr>
              <a:t>D</a:t>
            </a:r>
            <a:endParaRPr b="0" i="0" u="sng"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85410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1000"/>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STATE REGULATORY AGENCIES</a:t>
            </a:r>
            <a:endParaRPr b="1" dirty="0">
              <a:solidFill>
                <a:schemeClr val="bg2"/>
              </a:solidFill>
            </a:endParaRPr>
          </a:p>
        </p:txBody>
      </p:sp>
      <p:sp>
        <p:nvSpPr>
          <p:cNvPr id="207" name="Google Shape;207;p15"/>
          <p:cNvSpPr txBox="1"/>
          <p:nvPr/>
        </p:nvSpPr>
        <p:spPr>
          <a:xfrm>
            <a:off x="340575" y="955125"/>
            <a:ext cx="8491800" cy="39612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An official or employee of a regulatory agency may not sell or lease any goods, real estate, or services to anyone subject to the regulatory authority of the </a:t>
            </a:r>
            <a:r>
              <a:rPr lang="en" sz="1800" b="0" i="0" u="none" strike="noStrike" cap="none" dirty="0" smtClean="0">
                <a:solidFill>
                  <a:srgbClr val="000000"/>
                </a:solidFill>
                <a:latin typeface="Roboto"/>
                <a:ea typeface="Roboto"/>
                <a:cs typeface="Roboto"/>
                <a:sym typeface="Roboto"/>
              </a:rPr>
              <a:t>agency </a:t>
            </a:r>
          </a:p>
          <a:p>
            <a:pPr marL="457200" marR="0" lvl="0" indent="-317500" algn="l" rtl="0">
              <a:lnSpc>
                <a:spcPct val="100000"/>
              </a:lnSpc>
              <a:spcBef>
                <a:spcPts val="0"/>
              </a:spcBef>
              <a:spcAft>
                <a:spcPts val="0"/>
              </a:spcAft>
              <a:buClr>
                <a:srgbClr val="000000"/>
              </a:buClr>
              <a:buSzPts val="1400"/>
              <a:buFont typeface="Roboto"/>
              <a:buChar char="●"/>
            </a:pPr>
            <a:r>
              <a:rPr lang="en" sz="1800" dirty="0" smtClean="0">
                <a:latin typeface="Roboto"/>
                <a:ea typeface="Roboto"/>
                <a:cs typeface="Roboto"/>
                <a:sym typeface="Roboto"/>
              </a:rPr>
              <a:t>Except with consent of the agency; t</a:t>
            </a:r>
            <a:r>
              <a:rPr lang="en" sz="1800" b="0" i="0" u="none" strike="noStrike" cap="none" dirty="0" smtClean="0">
                <a:solidFill>
                  <a:srgbClr val="000000"/>
                </a:solidFill>
                <a:latin typeface="Roboto"/>
                <a:ea typeface="Roboto"/>
                <a:cs typeface="Roboto"/>
                <a:sym typeface="Roboto"/>
              </a:rPr>
              <a:t>he </a:t>
            </a:r>
            <a:r>
              <a:rPr lang="en" sz="1800" b="0" i="0" u="none" strike="noStrike" cap="none" dirty="0">
                <a:solidFill>
                  <a:srgbClr val="000000"/>
                </a:solidFill>
                <a:latin typeface="Roboto"/>
                <a:ea typeface="Roboto"/>
                <a:cs typeface="Roboto"/>
                <a:sym typeface="Roboto"/>
              </a:rPr>
              <a:t>employee must request consent in writing, explaining how this sale will not create a conflict</a:t>
            </a:r>
            <a:r>
              <a:rPr lang="en" sz="1800" b="0" i="0" u="none" strike="noStrike" cap="none" dirty="0" smtClean="0">
                <a:solidFill>
                  <a:srgbClr val="000000"/>
                </a:solidFill>
                <a:latin typeface="Roboto"/>
                <a:ea typeface="Roboto"/>
                <a:cs typeface="Roboto"/>
                <a:sym typeface="Roboto"/>
              </a:rPr>
              <a:t>.</a:t>
            </a:r>
          </a:p>
          <a:p>
            <a:pPr marL="457200" marR="0" lvl="0" indent="-317500" algn="l" rtl="0">
              <a:lnSpc>
                <a:spcPct val="100000"/>
              </a:lnSpc>
              <a:spcBef>
                <a:spcPts val="0"/>
              </a:spcBef>
              <a:spcAft>
                <a:spcPts val="0"/>
              </a:spcAft>
              <a:buClr>
                <a:srgbClr val="000000"/>
              </a:buClr>
              <a:buSzPts val="1400"/>
              <a:buFont typeface="Roboto"/>
              <a:buChar char="●"/>
            </a:pPr>
            <a:r>
              <a:rPr lang="en" sz="1800" dirty="0" smtClean="0">
                <a:latin typeface="Roboto"/>
                <a:ea typeface="Roboto"/>
                <a:cs typeface="Roboto"/>
                <a:sym typeface="Roboto"/>
              </a:rPr>
              <a:t>Some of these approvals are posted on the Ethics Board Web Reporting System</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Example: Farmers who also work for the Department of Agriculture</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Part-time farmer/part-time employee of the Department</a:t>
            </a:r>
            <a:br>
              <a:rPr lang="en" sz="1800" b="0" i="0" u="none" strike="noStrike" cap="none" dirty="0">
                <a:solidFill>
                  <a:srgbClr val="000000"/>
                </a:solidFill>
                <a:latin typeface="Roboto"/>
                <a:ea typeface="Roboto"/>
                <a:cs typeface="Roboto"/>
                <a:sym typeface="Roboto"/>
              </a:rPr>
            </a:br>
            <a:r>
              <a:rPr lang="en" sz="1800" b="0" i="0" u="none" strike="noStrike" cap="none" dirty="0">
                <a:solidFill>
                  <a:srgbClr val="000000"/>
                </a:solidFill>
                <a:latin typeface="Roboto"/>
                <a:ea typeface="Roboto"/>
                <a:cs typeface="Roboto"/>
                <a:sym typeface="Roboto"/>
              </a:rPr>
              <a:t>of Agriculture wants to sell grain to a company regulated</a:t>
            </a:r>
            <a:br>
              <a:rPr lang="en" sz="1800" b="0" i="0" u="none" strike="noStrike" cap="none" dirty="0">
                <a:solidFill>
                  <a:srgbClr val="000000"/>
                </a:solidFill>
                <a:latin typeface="Roboto"/>
                <a:ea typeface="Roboto"/>
                <a:cs typeface="Roboto"/>
                <a:sym typeface="Roboto"/>
              </a:rPr>
            </a:br>
            <a:r>
              <a:rPr lang="en" sz="1800" b="0" i="0" u="none" strike="noStrike" cap="none" dirty="0">
                <a:solidFill>
                  <a:srgbClr val="000000"/>
                </a:solidFill>
                <a:latin typeface="Roboto"/>
                <a:ea typeface="Roboto"/>
                <a:cs typeface="Roboto"/>
                <a:sym typeface="Roboto"/>
              </a:rPr>
              <a:t>by the Department.</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If there is no conflict, the agency can consent to this</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Key: Disclosure and public elimination of appearance of </a:t>
            </a:r>
            <a:br>
              <a:rPr lang="en" sz="1800" b="0" i="0" u="none" strike="noStrike" cap="none" dirty="0">
                <a:solidFill>
                  <a:srgbClr val="000000"/>
                </a:solidFill>
                <a:latin typeface="Roboto"/>
                <a:ea typeface="Roboto"/>
                <a:cs typeface="Roboto"/>
                <a:sym typeface="Roboto"/>
              </a:rPr>
            </a:br>
            <a:r>
              <a:rPr lang="en" sz="1800" b="0" i="0" u="none" strike="noStrike" cap="none" dirty="0">
                <a:solidFill>
                  <a:srgbClr val="000000"/>
                </a:solidFill>
                <a:latin typeface="Roboto"/>
                <a:ea typeface="Roboto"/>
                <a:cs typeface="Roboto"/>
                <a:sym typeface="Roboto"/>
              </a:rPr>
              <a:t>conflict</a:t>
            </a:r>
            <a:r>
              <a:rPr lang="en" sz="1800" b="0" i="0" u="none" strike="noStrike" cap="none" dirty="0" smtClean="0">
                <a:solidFill>
                  <a:srgbClr val="000000"/>
                </a:solidFill>
                <a:latin typeface="Roboto"/>
                <a:ea typeface="Roboto"/>
                <a:cs typeface="Roboto"/>
                <a:sym typeface="Roboto"/>
              </a:rPr>
              <a:t>.</a:t>
            </a:r>
          </a:p>
          <a:p>
            <a:pPr marL="596900">
              <a:buSzPts val="1400"/>
            </a:pPr>
            <a:endParaRPr sz="1800" b="0" i="0" u="none" strike="noStrike" cap="none" dirty="0">
              <a:solidFill>
                <a:srgbClr val="000000"/>
              </a:solidFill>
              <a:latin typeface="Roboto"/>
              <a:ea typeface="Roboto"/>
              <a:cs typeface="Roboto"/>
              <a:sym typeface="Roboto"/>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6" name="Google Shape;106;p4"/>
          <p:cNvGrpSpPr/>
          <p:nvPr/>
        </p:nvGrpSpPr>
        <p:grpSpPr>
          <a:xfrm>
            <a:off x="431925" y="365760"/>
            <a:ext cx="2628925" cy="4162330"/>
            <a:chOff x="431925" y="1304875"/>
            <a:chExt cx="2628925" cy="3416400"/>
          </a:xfrm>
        </p:grpSpPr>
        <p:sp>
          <p:nvSpPr>
            <p:cNvPr id="107" name="Google Shape;107;p4"/>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4"/>
          <p:cNvSpPr txBox="1">
            <a:spLocks noGrp="1"/>
          </p:cNvSpPr>
          <p:nvPr>
            <p:ph type="body" idx="4294967295"/>
          </p:nvPr>
        </p:nvSpPr>
        <p:spPr>
          <a:xfrm>
            <a:off x="507075" y="417775"/>
            <a:ext cx="2494500" cy="46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dirty="0" smtClean="0">
                <a:solidFill>
                  <a:schemeClr val="lt1"/>
                </a:solidFill>
                <a:latin typeface="Roboto" panose="020B0604020202020204" charset="0"/>
                <a:ea typeface="Roboto" panose="020B0604020202020204" charset="0"/>
              </a:rPr>
              <a:t>Foreign Agents</a:t>
            </a:r>
            <a:endParaRPr sz="1600" b="1" dirty="0">
              <a:solidFill>
                <a:schemeClr val="lt1"/>
              </a:solidFill>
              <a:latin typeface="Roboto" panose="020B0604020202020204" charset="0"/>
              <a:ea typeface="Roboto" panose="020B0604020202020204" charset="0"/>
            </a:endParaRPr>
          </a:p>
        </p:txBody>
      </p:sp>
      <p:grpSp>
        <p:nvGrpSpPr>
          <p:cNvPr id="111" name="Google Shape;111;p4"/>
          <p:cNvGrpSpPr/>
          <p:nvPr/>
        </p:nvGrpSpPr>
        <p:grpSpPr>
          <a:xfrm>
            <a:off x="3320450" y="365760"/>
            <a:ext cx="2632500" cy="4162330"/>
            <a:chOff x="3320450" y="1304875"/>
            <a:chExt cx="2632500" cy="3416400"/>
          </a:xfrm>
        </p:grpSpPr>
        <p:sp>
          <p:nvSpPr>
            <p:cNvPr id="112" name="Google Shape;112;p4"/>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4"/>
          <p:cNvSpPr txBox="1">
            <a:spLocks noGrp="1"/>
          </p:cNvSpPr>
          <p:nvPr>
            <p:ph type="body" idx="4294967295"/>
          </p:nvPr>
        </p:nvSpPr>
        <p:spPr>
          <a:xfrm>
            <a:off x="3324025" y="417775"/>
            <a:ext cx="2632500" cy="86343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1600" b="1" dirty="0" smtClean="0">
                <a:solidFill>
                  <a:schemeClr val="lt1"/>
                </a:solidFill>
                <a:latin typeface="Roboto" panose="020B0604020202020204" charset="0"/>
                <a:ea typeface="Roboto" panose="020B0604020202020204" charset="0"/>
              </a:rPr>
              <a:t>Services Against the State</a:t>
            </a:r>
            <a:endParaRPr sz="1600" b="1" dirty="0">
              <a:solidFill>
                <a:schemeClr val="lt1"/>
              </a:solidFill>
              <a:latin typeface="Roboto" panose="020B0604020202020204" charset="0"/>
              <a:ea typeface="Roboto" panose="020B0604020202020204" charset="0"/>
            </a:endParaRPr>
          </a:p>
        </p:txBody>
      </p:sp>
      <p:grpSp>
        <p:nvGrpSpPr>
          <p:cNvPr id="116" name="Google Shape;116;p4"/>
          <p:cNvGrpSpPr/>
          <p:nvPr/>
        </p:nvGrpSpPr>
        <p:grpSpPr>
          <a:xfrm>
            <a:off x="6212550" y="365760"/>
            <a:ext cx="2632500" cy="4162330"/>
            <a:chOff x="6212550" y="1304875"/>
            <a:chExt cx="2632500" cy="3416400"/>
          </a:xfrm>
        </p:grpSpPr>
        <p:sp>
          <p:nvSpPr>
            <p:cNvPr id="117" name="Google Shape;117;p4"/>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4"/>
          <p:cNvSpPr txBox="1">
            <a:spLocks noGrp="1"/>
          </p:cNvSpPr>
          <p:nvPr>
            <p:ph type="body" idx="4294967295"/>
          </p:nvPr>
        </p:nvSpPr>
        <p:spPr>
          <a:xfrm>
            <a:off x="6239787" y="417775"/>
            <a:ext cx="2571825" cy="46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dirty="0" smtClean="0">
                <a:solidFill>
                  <a:schemeClr val="lt1"/>
                </a:solidFill>
                <a:latin typeface="Roboto" panose="020B0604020202020204" charset="0"/>
                <a:ea typeface="Roboto" panose="020B0604020202020204" charset="0"/>
              </a:rPr>
              <a:t>Public Bidding</a:t>
            </a:r>
            <a:endParaRPr sz="1600" b="1" dirty="0">
              <a:solidFill>
                <a:schemeClr val="lt1"/>
              </a:solidFill>
              <a:latin typeface="Roboto" panose="020B0604020202020204" charset="0"/>
              <a:ea typeface="Roboto" panose="020B0604020202020204" charset="0"/>
            </a:endParaRP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
        <p:nvSpPr>
          <p:cNvPr id="3" name="Rectangle 2"/>
          <p:cNvSpPr/>
          <p:nvPr/>
        </p:nvSpPr>
        <p:spPr>
          <a:xfrm>
            <a:off x="507075" y="1196200"/>
            <a:ext cx="2494500" cy="2862322"/>
          </a:xfrm>
          <a:prstGeom prst="rect">
            <a:avLst/>
          </a:prstGeom>
        </p:spPr>
        <p:txBody>
          <a:bodyPr wrap="square">
            <a:spAutoFit/>
          </a:bodyPr>
          <a:lstStyle/>
          <a:p>
            <a:pPr marL="139700" lvl="0">
              <a:buSzPts val="1400"/>
            </a:pPr>
            <a:r>
              <a:rPr lang="en" sz="1800" i="1" dirty="0">
                <a:latin typeface="Roboto"/>
                <a:ea typeface="Roboto"/>
                <a:cs typeface="Roboto"/>
                <a:sym typeface="Roboto"/>
              </a:rPr>
              <a:t>State employees </a:t>
            </a:r>
            <a:r>
              <a:rPr lang="en" sz="1800" dirty="0">
                <a:latin typeface="Roboto"/>
                <a:ea typeface="Roboto"/>
                <a:cs typeface="Roboto"/>
                <a:sym typeface="Roboto"/>
              </a:rPr>
              <a:t>shall not engage in any outside employment or activity that requires the person to register under the federal Foreign Agents Registration Act of 1938.</a:t>
            </a:r>
          </a:p>
        </p:txBody>
      </p:sp>
      <p:sp>
        <p:nvSpPr>
          <p:cNvPr id="4" name="Rectangle 3"/>
          <p:cNvSpPr/>
          <p:nvPr/>
        </p:nvSpPr>
        <p:spPr>
          <a:xfrm>
            <a:off x="3402448" y="1196200"/>
            <a:ext cx="2464904" cy="1754326"/>
          </a:xfrm>
          <a:prstGeom prst="rect">
            <a:avLst/>
          </a:prstGeom>
        </p:spPr>
        <p:txBody>
          <a:bodyPr wrap="square">
            <a:spAutoFit/>
          </a:bodyPr>
          <a:lstStyle/>
          <a:p>
            <a:pPr marL="139700" lvl="0">
              <a:buSzPts val="1400"/>
            </a:pPr>
            <a:r>
              <a:rPr lang="en-US" sz="1800" dirty="0">
                <a:latin typeface="Roboto"/>
                <a:ea typeface="Roboto"/>
                <a:cs typeface="Roboto"/>
                <a:sym typeface="Roboto"/>
              </a:rPr>
              <a:t>No </a:t>
            </a:r>
            <a:r>
              <a:rPr lang="en-US" sz="1800" i="1" dirty="0">
                <a:latin typeface="Roboto"/>
                <a:ea typeface="Roboto"/>
                <a:cs typeface="Roboto"/>
                <a:sym typeface="Roboto"/>
              </a:rPr>
              <a:t>state employee </a:t>
            </a:r>
            <a:r>
              <a:rPr lang="en-US" sz="1800" dirty="0">
                <a:latin typeface="Roboto"/>
                <a:ea typeface="Roboto"/>
                <a:cs typeface="Roboto"/>
                <a:sym typeface="Roboto"/>
              </a:rPr>
              <a:t>may receive compensation to render services against the interest of the state.</a:t>
            </a:r>
          </a:p>
        </p:txBody>
      </p:sp>
      <p:sp>
        <p:nvSpPr>
          <p:cNvPr id="5" name="Rectangle 4"/>
          <p:cNvSpPr/>
          <p:nvPr/>
        </p:nvSpPr>
        <p:spPr>
          <a:xfrm>
            <a:off x="6321286" y="1196200"/>
            <a:ext cx="2395425" cy="1754326"/>
          </a:xfrm>
          <a:prstGeom prst="rect">
            <a:avLst/>
          </a:prstGeom>
        </p:spPr>
        <p:txBody>
          <a:bodyPr wrap="square">
            <a:spAutoFit/>
          </a:bodyPr>
          <a:lstStyle/>
          <a:p>
            <a:pPr marL="139700" lvl="0">
              <a:buSzPts val="1400"/>
            </a:pPr>
            <a:r>
              <a:rPr lang="en-US" sz="1800" i="1" dirty="0">
                <a:latin typeface="Roboto"/>
                <a:ea typeface="Roboto"/>
                <a:cs typeface="Roboto"/>
                <a:sym typeface="Roboto"/>
              </a:rPr>
              <a:t>State employees </a:t>
            </a:r>
            <a:r>
              <a:rPr lang="en-US" sz="1800" dirty="0">
                <a:latin typeface="Roboto"/>
                <a:ea typeface="Roboto"/>
                <a:cs typeface="Roboto"/>
                <a:sym typeface="Roboto"/>
              </a:rPr>
              <a:t>may not make sales to the state except after public notice and competitive bidding. </a:t>
            </a:r>
          </a:p>
        </p:txBody>
      </p:sp>
    </p:spTree>
    <p:extLst>
      <p:ext uri="{BB962C8B-B14F-4D97-AF65-F5344CB8AC3E}">
        <p14:creationId xmlns:p14="http://schemas.microsoft.com/office/powerpoint/2010/main" val="24499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latin typeface="Roboto" panose="020B0604020202020204" charset="0"/>
                <a:ea typeface="Roboto" panose="020B0604020202020204" charset="0"/>
              </a:rPr>
              <a:t>ABOUT US</a:t>
            </a:r>
            <a:endParaRPr b="1" dirty="0">
              <a:solidFill>
                <a:schemeClr val="bg2">
                  <a:lumMod val="50000"/>
                </a:schemeClr>
              </a:solidFill>
              <a:latin typeface="Roboto" panose="020B0604020202020204" charset="0"/>
              <a:ea typeface="Roboto" panose="020B0604020202020204" charset="0"/>
            </a:endParaRPr>
          </a:p>
        </p:txBody>
      </p:sp>
      <p:sp>
        <p:nvSpPr>
          <p:cNvPr id="99" name="Google Shape;99;p3"/>
          <p:cNvSpPr txBox="1"/>
          <p:nvPr/>
        </p:nvSpPr>
        <p:spPr>
          <a:xfrm>
            <a:off x="451650" y="1088400"/>
            <a:ext cx="5403944" cy="3650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panose="020B0604020202020204" charset="0"/>
                <a:ea typeface="Roboto" panose="020B0604020202020204" charset="0"/>
                <a:cs typeface="Roboto"/>
                <a:sym typeface="Roboto"/>
              </a:rPr>
              <a:t>Established in 1973, reorganized in 1993</a:t>
            </a: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panose="020B0604020202020204" charset="0"/>
                <a:ea typeface="Roboto" panose="020B0604020202020204" charset="0"/>
                <a:cs typeface="Roboto"/>
                <a:sym typeface="Roboto"/>
              </a:rPr>
              <a:t>6 Board members, appointed by the governor (confirmed by the state Senate) to serve staggered 6-year terms</a:t>
            </a: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panose="020B0604020202020204" charset="0"/>
                <a:ea typeface="Roboto" panose="020B0604020202020204" charset="0"/>
                <a:cs typeface="Roboto"/>
                <a:sym typeface="Roboto"/>
              </a:rPr>
              <a:t>The </a:t>
            </a:r>
            <a:r>
              <a:rPr lang="en" sz="1800" b="0" i="0" u="none" strike="noStrike" cap="none" dirty="0">
                <a:solidFill>
                  <a:srgbClr val="000000"/>
                </a:solidFill>
                <a:latin typeface="Roboto" panose="020B0604020202020204" charset="0"/>
                <a:ea typeface="Roboto" panose="020B0604020202020204" charset="0"/>
                <a:cs typeface="Roboto"/>
                <a:sym typeface="Roboto"/>
              </a:rPr>
              <a:t>Board must be balanced by political party and gender</a:t>
            </a:r>
            <a:r>
              <a:rPr lang="en" sz="1800" b="0" i="0" u="none" strike="noStrike" cap="none" dirty="0" smtClean="0">
                <a:solidFill>
                  <a:srgbClr val="000000"/>
                </a:solidFill>
                <a:latin typeface="Roboto" panose="020B0604020202020204" charset="0"/>
                <a:ea typeface="Roboto" panose="020B0604020202020204" charset="0"/>
                <a:cs typeface="Roboto"/>
                <a:sym typeface="Roboto"/>
              </a:rPr>
              <a:t>.*</a:t>
            </a:r>
            <a:endParaRPr sz="1800" b="0" i="0" u="none" strike="noStrike" cap="none" dirty="0">
              <a:solidFill>
                <a:srgbClr val="000000"/>
              </a:solidFill>
              <a:latin typeface="Roboto" panose="020B0604020202020204" charset="0"/>
              <a:ea typeface="Roboto" panose="020B0604020202020204" charset="0"/>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panose="020B0604020202020204" charset="0"/>
                <a:ea typeface="Roboto" panose="020B0604020202020204" charset="0"/>
                <a:cs typeface="Roboto"/>
                <a:sym typeface="Roboto"/>
              </a:rPr>
              <a:t>The Board meets in person 3-4 times per year as needed and </a:t>
            </a:r>
            <a:r>
              <a:rPr lang="en" sz="1800" b="0" i="0" u="none" strike="noStrike" cap="none" dirty="0" smtClean="0">
                <a:solidFill>
                  <a:srgbClr val="000000"/>
                </a:solidFill>
                <a:latin typeface="Roboto" panose="020B0604020202020204" charset="0"/>
                <a:ea typeface="Roboto" panose="020B0604020202020204" charset="0"/>
                <a:cs typeface="Roboto"/>
                <a:sym typeface="Roboto"/>
              </a:rPr>
              <a:t>virtually.</a:t>
            </a:r>
            <a:endParaRPr sz="1800" b="0" i="0" u="none" strike="noStrike" cap="none" dirty="0">
              <a:solidFill>
                <a:srgbClr val="000000"/>
              </a:solidFill>
              <a:latin typeface="Roboto" panose="020B0604020202020204" charset="0"/>
              <a:ea typeface="Roboto" panose="020B0604020202020204" charset="0"/>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panose="020B0604020202020204" charset="0"/>
                <a:ea typeface="Roboto" panose="020B0604020202020204" charset="0"/>
                <a:cs typeface="Roboto"/>
                <a:sym typeface="Roboto"/>
              </a:rPr>
              <a:t>The Board employs an executive director, </a:t>
            </a:r>
            <a:r>
              <a:rPr lang="en" sz="1800" b="0" i="0" u="none" strike="noStrike" cap="none" dirty="0" smtClean="0">
                <a:solidFill>
                  <a:srgbClr val="000000"/>
                </a:solidFill>
                <a:latin typeface="Roboto" panose="020B0604020202020204" charset="0"/>
                <a:ea typeface="Roboto" panose="020B0604020202020204" charset="0"/>
                <a:cs typeface="Roboto"/>
                <a:sym typeface="Roboto"/>
              </a:rPr>
              <a:t>deputy director, exectuive secretary, </a:t>
            </a:r>
            <a:r>
              <a:rPr lang="en" sz="1800" b="0" i="0" u="none" strike="noStrike" cap="none" dirty="0">
                <a:solidFill>
                  <a:srgbClr val="000000"/>
                </a:solidFill>
                <a:latin typeface="Roboto" panose="020B0604020202020204" charset="0"/>
                <a:ea typeface="Roboto" panose="020B0604020202020204" charset="0"/>
                <a:cs typeface="Roboto"/>
                <a:sym typeface="Roboto"/>
              </a:rPr>
              <a:t>and </a:t>
            </a:r>
            <a:r>
              <a:rPr lang="en" sz="1800" dirty="0" smtClean="0">
                <a:latin typeface="Roboto" panose="020B0604020202020204" charset="0"/>
                <a:ea typeface="Roboto" panose="020B0604020202020204" charset="0"/>
                <a:cs typeface="Roboto"/>
                <a:sym typeface="Roboto"/>
              </a:rPr>
              <a:t>4 </a:t>
            </a:r>
            <a:r>
              <a:rPr lang="en" sz="1800" b="0" i="0" u="none" strike="noStrike" cap="none" dirty="0" smtClean="0">
                <a:solidFill>
                  <a:srgbClr val="000000"/>
                </a:solidFill>
                <a:latin typeface="Roboto" panose="020B0604020202020204" charset="0"/>
                <a:ea typeface="Roboto" panose="020B0604020202020204" charset="0"/>
                <a:cs typeface="Roboto"/>
                <a:sym typeface="Roboto"/>
              </a:rPr>
              <a:t>auditors</a:t>
            </a:r>
            <a:r>
              <a:rPr lang="en" sz="1800" b="0" i="0" u="none" strike="noStrike" cap="none" dirty="0">
                <a:solidFill>
                  <a:srgbClr val="000000"/>
                </a:solidFill>
                <a:latin typeface="Roboto" panose="020B0604020202020204" charset="0"/>
                <a:ea typeface="Roboto" panose="020B0604020202020204" charset="0"/>
                <a:cs typeface="Roboto"/>
                <a:sym typeface="Roboto"/>
              </a:rPr>
              <a:t>.</a:t>
            </a:r>
            <a:endParaRPr sz="1800" b="0" i="0" u="none" strike="noStrike" cap="none" dirty="0">
              <a:solidFill>
                <a:srgbClr val="000000"/>
              </a:solidFill>
              <a:latin typeface="Roboto" panose="020B0604020202020204" charset="0"/>
              <a:ea typeface="Roboto" panose="020B0604020202020204" charset="0"/>
              <a:cs typeface="Roboto"/>
              <a:sym typeface="Roboto"/>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pic>
        <p:nvPicPr>
          <p:cNvPr id="6" name="Picture 2" descr="Iowa – Map Outline, Printable State, Shape, Stencil, Patter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015" y="1247041"/>
            <a:ext cx="3333750"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CITY CONTRACTING &amp; LOCAL RULES</a:t>
            </a:r>
            <a:endParaRPr b="1" dirty="0">
              <a:solidFill>
                <a:schemeClr val="bg2"/>
              </a:solidFill>
            </a:endParaRPr>
          </a:p>
        </p:txBody>
      </p:sp>
      <p:sp>
        <p:nvSpPr>
          <p:cNvPr id="245" name="Google Shape;245;p20"/>
          <p:cNvSpPr txBox="1"/>
          <p:nvPr/>
        </p:nvSpPr>
        <p:spPr>
          <a:xfrm>
            <a:off x="311700" y="1088326"/>
            <a:ext cx="8520600" cy="2330736"/>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US" sz="1800" dirty="0" smtClean="0">
                <a:latin typeface="Roboto"/>
                <a:ea typeface="Roboto"/>
                <a:cs typeface="Roboto"/>
                <a:sym typeface="Roboto"/>
              </a:rPr>
              <a:t>Local rules may be more stringent than Iowa Code. </a:t>
            </a:r>
            <a:endParaRPr lang="en-US" sz="1800" dirty="0" smtClean="0">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Iowa </a:t>
            </a:r>
            <a:r>
              <a:rPr lang="en" sz="1800" b="0" i="0" u="none" strike="noStrike" cap="none" dirty="0">
                <a:solidFill>
                  <a:srgbClr val="000000"/>
                </a:solidFill>
                <a:latin typeface="Roboto"/>
                <a:ea typeface="Roboto"/>
                <a:cs typeface="Roboto"/>
                <a:sym typeface="Roboto"/>
              </a:rPr>
              <a:t>Code § 362.5 prohibits city officers from having a direct or indirect interest in a city contract. </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Basic rule: A city official cannot do business with the city. </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Some exceptions:</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Contracts entered into through an open competitive bid process</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Contracts for less than $6,000 in a fiscal </a:t>
            </a:r>
            <a:r>
              <a:rPr lang="en" sz="1800" b="0" i="0" u="none" strike="noStrike" cap="none" dirty="0" smtClean="0">
                <a:solidFill>
                  <a:srgbClr val="000000"/>
                </a:solidFill>
                <a:latin typeface="Roboto"/>
                <a:ea typeface="Roboto"/>
                <a:cs typeface="Roboto"/>
                <a:sym typeface="Roboto"/>
              </a:rPr>
              <a:t>year</a:t>
            </a:r>
            <a:endParaRPr sz="18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3</a:t>
            </a:r>
            <a:endParaRPr b="1" dirty="0">
              <a:solidFill>
                <a:schemeClr val="bg2"/>
              </a:solidFill>
            </a:endParaRPr>
          </a:p>
        </p:txBody>
      </p:sp>
      <p:sp>
        <p:nvSpPr>
          <p:cNvPr id="236" name="Google Shape;236;p19"/>
          <p:cNvSpPr txBox="1"/>
          <p:nvPr/>
        </p:nvSpPr>
        <p:spPr>
          <a:xfrm>
            <a:off x="377600" y="989025"/>
            <a:ext cx="8454700" cy="206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The city needs groundskeeping work on city property. Members of the city council suggest soliciting bids from companies in the area. The mayor thinks that is far too much hassle and hires her son. The mayor honestly believes her son will do a good </a:t>
            </a:r>
            <a:r>
              <a:rPr lang="en" sz="1800" b="0" i="0" u="none" strike="noStrike" cap="none" dirty="0" smtClean="0">
                <a:solidFill>
                  <a:srgbClr val="000000"/>
                </a:solidFill>
                <a:latin typeface="Roboto"/>
                <a:ea typeface="Roboto"/>
                <a:cs typeface="Roboto"/>
                <a:sym typeface="Roboto"/>
              </a:rPr>
              <a:t>job.</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Does </a:t>
            </a:r>
            <a:r>
              <a:rPr lang="en" sz="1800" b="0" i="0" u="none" strike="noStrike" cap="none" dirty="0">
                <a:solidFill>
                  <a:srgbClr val="000000"/>
                </a:solidFill>
                <a:latin typeface="Roboto"/>
                <a:ea typeface="Roboto"/>
                <a:cs typeface="Roboto"/>
                <a:sym typeface="Roboto"/>
              </a:rPr>
              <a:t>this violate </a:t>
            </a:r>
            <a:r>
              <a:rPr lang="en" sz="1800" dirty="0">
                <a:latin typeface="Roboto"/>
                <a:ea typeface="Roboto"/>
                <a:cs typeface="Roboto"/>
                <a:sym typeface="Roboto"/>
              </a:rPr>
              <a:t>the law</a:t>
            </a:r>
            <a:r>
              <a:rPr lang="en" sz="1800" b="0" i="0" u="none" strike="noStrike" cap="none" dirty="0">
                <a:solidFill>
                  <a:srgbClr val="000000"/>
                </a:solidFill>
                <a:latin typeface="Roboto"/>
                <a:ea typeface="Roboto"/>
                <a:cs typeface="Roboto"/>
                <a:sym typeface="Roboto"/>
              </a:rPr>
              <a:t>?</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US" sz="1800" b="0" i="0" u="none" strike="noStrike" cap="none" dirty="0" smtClean="0">
                <a:solidFill>
                  <a:srgbClr val="000000"/>
                </a:solidFill>
                <a:latin typeface="Roboto"/>
                <a:ea typeface="Roboto"/>
                <a:cs typeface="Roboto"/>
                <a:sym typeface="Roboto"/>
              </a:rPr>
              <a:t>No.</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dirty="0" smtClean="0">
                <a:latin typeface="Roboto"/>
                <a:ea typeface="Roboto"/>
                <a:cs typeface="Roboto"/>
                <a:sym typeface="Roboto"/>
              </a:rPr>
              <a:t>Yes</a:t>
            </a:r>
          </a:p>
          <a:p>
            <a:pPr marL="457200" marR="0" lvl="0" indent="-317500" algn="l" rtl="0">
              <a:lnSpc>
                <a:spcPct val="100000"/>
              </a:lnSpc>
              <a:spcBef>
                <a:spcPts val="0"/>
              </a:spcBef>
              <a:spcAft>
                <a:spcPts val="0"/>
              </a:spcAft>
              <a:buClr>
                <a:srgbClr val="000000"/>
              </a:buClr>
              <a:buSzPts val="1400"/>
              <a:buFont typeface="Roboto"/>
              <a:buAutoNum type="alphaUcPeriod"/>
            </a:pPr>
            <a:r>
              <a:rPr lang="en" sz="1800" dirty="0" smtClean="0">
                <a:latin typeface="Roboto"/>
                <a:ea typeface="Roboto"/>
                <a:cs typeface="Roboto"/>
                <a:sym typeface="Roboto"/>
              </a:rPr>
              <a:t>Maybe</a:t>
            </a:r>
            <a:r>
              <a:rPr lang="en" sz="1800" b="0" i="0" u="none" strike="noStrike" cap="none" dirty="0">
                <a:solidFill>
                  <a:srgbClr val="000000"/>
                </a:solidFill>
                <a:latin typeface="Roboto"/>
                <a:ea typeface="Roboto"/>
                <a:cs typeface="Roboto"/>
                <a:sym typeface="Roboto"/>
              </a:rPr>
              <a:t>. It depends.</a:t>
            </a:r>
            <a:endParaRPr sz="18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566936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3</a:t>
            </a:r>
            <a:endParaRPr b="1" dirty="0">
              <a:solidFill>
                <a:schemeClr val="bg2"/>
              </a:solidFill>
            </a:endParaRPr>
          </a:p>
        </p:txBody>
      </p:sp>
      <p:sp>
        <p:nvSpPr>
          <p:cNvPr id="236" name="Google Shape;236;p19"/>
          <p:cNvSpPr txBox="1"/>
          <p:nvPr/>
        </p:nvSpPr>
        <p:spPr>
          <a:xfrm>
            <a:off x="377600" y="2308051"/>
            <a:ext cx="8454700" cy="74677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smtClean="0">
                <a:solidFill>
                  <a:srgbClr val="000000"/>
                </a:solidFill>
                <a:latin typeface="Roboto"/>
                <a:ea typeface="Roboto"/>
                <a:cs typeface="Roboto"/>
                <a:sym typeface="Roboto"/>
              </a:rPr>
              <a:t>The local government may have a prohibition on nepotism. Depending on the size of the contract, the city may also require a bid. </a:t>
            </a:r>
            <a:endParaRPr sz="18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sp>
        <p:nvSpPr>
          <p:cNvPr id="237" name="Google Shape;237;p19"/>
          <p:cNvSpPr txBox="1"/>
          <p:nvPr/>
        </p:nvSpPr>
        <p:spPr>
          <a:xfrm>
            <a:off x="458708" y="1095691"/>
            <a:ext cx="8285426" cy="1063487"/>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smtClean="0">
                <a:solidFill>
                  <a:srgbClr val="000000"/>
                </a:solidFill>
                <a:latin typeface="Roboto"/>
                <a:ea typeface="Roboto"/>
                <a:cs typeface="Roboto"/>
                <a:sym typeface="Roboto"/>
              </a:rPr>
              <a:t>Answer:</a:t>
            </a:r>
            <a:r>
              <a:rPr lang="en" u="sng" dirty="0">
                <a:latin typeface="Roboto"/>
                <a:ea typeface="Roboto"/>
                <a:cs typeface="Roboto"/>
                <a:sym typeface="Roboto"/>
              </a:rPr>
              <a:t> </a:t>
            </a:r>
            <a:r>
              <a:rPr lang="en" u="sng" dirty="0" smtClean="0">
                <a:latin typeface="Roboto"/>
                <a:ea typeface="Roboto"/>
                <a:cs typeface="Roboto"/>
                <a:sym typeface="Roboto"/>
              </a:rPr>
              <a:t>C.</a:t>
            </a:r>
          </a:p>
          <a:p>
            <a:pPr marL="0" marR="0" lvl="0" indent="0" algn="l" rtl="0">
              <a:lnSpc>
                <a:spcPct val="100000"/>
              </a:lnSpc>
              <a:spcBef>
                <a:spcPts val="0"/>
              </a:spcBef>
              <a:spcAft>
                <a:spcPts val="0"/>
              </a:spcAft>
              <a:buClr>
                <a:srgbClr val="000000"/>
              </a:buClr>
              <a:buSzPts val="1400"/>
              <a:buFont typeface="Arial"/>
              <a:buNone/>
            </a:pPr>
            <a:r>
              <a:rPr lang="en" dirty="0" smtClean="0">
                <a:latin typeface="Roboto"/>
                <a:ea typeface="Roboto"/>
                <a:cs typeface="Roboto"/>
                <a:sym typeface="Roboto"/>
              </a:rPr>
              <a:t>This </a:t>
            </a:r>
            <a:r>
              <a:rPr lang="en" dirty="0">
                <a:latin typeface="Roboto"/>
                <a:ea typeface="Roboto"/>
                <a:cs typeface="Roboto"/>
                <a:sym typeface="Roboto"/>
              </a:rPr>
              <a:t>is n</a:t>
            </a:r>
            <a:r>
              <a:rPr lang="en" b="0" i="0" u="none" strike="noStrike" cap="none" dirty="0">
                <a:solidFill>
                  <a:srgbClr val="000000"/>
                </a:solidFill>
                <a:latin typeface="Roboto"/>
                <a:ea typeface="Roboto"/>
                <a:cs typeface="Roboto"/>
                <a:sym typeface="Roboto"/>
              </a:rPr>
              <a:t>ot a violation of Iowa Code § </a:t>
            </a:r>
            <a:r>
              <a:rPr lang="en" b="0" i="0" u="none" strike="noStrike" cap="none" dirty="0" smtClean="0">
                <a:solidFill>
                  <a:srgbClr val="000000"/>
                </a:solidFill>
                <a:latin typeface="Roboto"/>
                <a:ea typeface="Roboto"/>
                <a:cs typeface="Roboto"/>
                <a:sym typeface="Roboto"/>
              </a:rPr>
              <a:t>68B.3, which applies to state employees and requires a bid for services if $2,000 or more.</a:t>
            </a:r>
            <a:endParaRPr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Roboto"/>
                <a:ea typeface="Roboto"/>
                <a:cs typeface="Roboto"/>
                <a:sym typeface="Roboto"/>
              </a:rPr>
              <a:t>Regardless, it may create an appearance of impropriety and </a:t>
            </a:r>
            <a:r>
              <a:rPr lang="en" dirty="0" smtClean="0">
                <a:latin typeface="Roboto"/>
                <a:ea typeface="Roboto"/>
                <a:cs typeface="Roboto"/>
                <a:sym typeface="Roboto"/>
              </a:rPr>
              <a:t>will likely </a:t>
            </a:r>
            <a:r>
              <a:rPr lang="en" b="0" i="0" u="none" strike="noStrike" cap="none" dirty="0" smtClean="0">
                <a:solidFill>
                  <a:srgbClr val="000000"/>
                </a:solidFill>
                <a:latin typeface="Roboto"/>
                <a:ea typeface="Roboto"/>
                <a:cs typeface="Roboto"/>
                <a:sym typeface="Roboto"/>
              </a:rPr>
              <a:t>generate </a:t>
            </a:r>
            <a:r>
              <a:rPr lang="en" b="0" i="0" u="none" strike="noStrike" cap="none" dirty="0">
                <a:solidFill>
                  <a:srgbClr val="000000"/>
                </a:solidFill>
                <a:latin typeface="Roboto"/>
                <a:ea typeface="Roboto"/>
                <a:cs typeface="Roboto"/>
                <a:sym typeface="Roboto"/>
              </a:rPr>
              <a:t>complaints. </a:t>
            </a:r>
            <a:endParaRPr b="0" i="0" u="none"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1000"/>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GIFT LAW</a:t>
            </a:r>
            <a:endParaRPr b="1" dirty="0">
              <a:solidFill>
                <a:schemeClr val="bg2"/>
              </a:solidFill>
            </a:endParaRPr>
          </a:p>
        </p:txBody>
      </p:sp>
      <p:sp>
        <p:nvSpPr>
          <p:cNvPr id="260" name="Google Shape;260;p22"/>
          <p:cNvSpPr txBox="1"/>
          <p:nvPr/>
        </p:nvSpPr>
        <p:spPr>
          <a:xfrm>
            <a:off x="431524" y="957550"/>
            <a:ext cx="8357979" cy="3163876"/>
          </a:xfrm>
          <a:prstGeom prst="rect">
            <a:avLst/>
          </a:prstGeom>
          <a:noFill/>
          <a:ln>
            <a:noFill/>
          </a:ln>
        </p:spPr>
        <p:txBody>
          <a:bodyPr spcFirstLastPara="1" wrap="square" lIns="91425" tIns="91425" rIns="91425" bIns="91425" anchor="t" anchorCtr="0">
            <a:noAutofit/>
          </a:bodyPr>
          <a:lstStyle/>
          <a:p>
            <a:pPr marL="139700" lvl="0">
              <a:buSzPts val="1400"/>
            </a:pPr>
            <a:r>
              <a:rPr lang="en" sz="1800" b="0" i="0" u="none" strike="noStrike" cap="none" dirty="0" smtClean="0">
                <a:solidFill>
                  <a:srgbClr val="000000"/>
                </a:solidFill>
                <a:latin typeface="Roboto"/>
                <a:ea typeface="Roboto"/>
                <a:cs typeface="Roboto"/>
                <a:sym typeface="Roboto"/>
              </a:rPr>
              <a:t>BASELINE: A public official, public employee, or that person’s immediate family member may </a:t>
            </a:r>
            <a:r>
              <a:rPr lang="en" sz="1800" b="1" strike="noStrike" cap="none" dirty="0" smtClean="0">
                <a:solidFill>
                  <a:srgbClr val="000000"/>
                </a:solidFill>
                <a:latin typeface="Roboto"/>
                <a:ea typeface="Roboto"/>
                <a:cs typeface="Roboto"/>
                <a:sym typeface="Roboto"/>
              </a:rPr>
              <a:t>not</a:t>
            </a:r>
            <a:r>
              <a:rPr lang="en" sz="1800" b="1" u="none" strike="noStrike" cap="none" dirty="0" smtClean="0">
                <a:solidFill>
                  <a:srgbClr val="000000"/>
                </a:solidFill>
                <a:latin typeface="Roboto"/>
                <a:ea typeface="Roboto"/>
                <a:cs typeface="Roboto"/>
                <a:sym typeface="Roboto"/>
              </a:rPr>
              <a:t>, directly or indirectly,</a:t>
            </a:r>
            <a:r>
              <a:rPr lang="en" sz="1800" b="0" i="0" u="none" strike="noStrike" cap="none" dirty="0" smtClean="0">
                <a:solidFill>
                  <a:srgbClr val="000000"/>
                </a:solidFill>
                <a:latin typeface="Roboto"/>
                <a:ea typeface="Roboto"/>
                <a:cs typeface="Roboto"/>
                <a:sym typeface="Roboto"/>
              </a:rPr>
              <a:t> receive any gift or series of gifts from a </a:t>
            </a:r>
            <a:r>
              <a:rPr lang="en" sz="1800" b="0" i="0" u="sng" strike="noStrike" cap="none" dirty="0" smtClean="0">
                <a:solidFill>
                  <a:srgbClr val="000000"/>
                </a:solidFill>
                <a:latin typeface="Roboto"/>
                <a:ea typeface="Roboto"/>
                <a:cs typeface="Roboto"/>
                <a:sym typeface="Roboto"/>
              </a:rPr>
              <a:t>restricted donor</a:t>
            </a:r>
            <a:r>
              <a:rPr lang="en" sz="1800" b="0" i="0" u="none" strike="noStrike" cap="none" dirty="0" smtClean="0">
                <a:solidFill>
                  <a:srgbClr val="000000"/>
                </a:solidFill>
                <a:latin typeface="Roboto"/>
                <a:ea typeface="Roboto"/>
                <a:cs typeface="Roboto"/>
                <a:sym typeface="Roboto"/>
              </a:rPr>
              <a:t>. </a:t>
            </a:r>
            <a:r>
              <a:rPr lang="en-US" sz="1800" dirty="0">
                <a:latin typeface="Roboto"/>
                <a:ea typeface="Roboto"/>
                <a:cs typeface="Roboto"/>
                <a:sym typeface="Roboto"/>
              </a:rPr>
              <a:t>A restricted donor shall not, directly or indirectly, offer or make a gift to a public official/employee or candidate.</a:t>
            </a:r>
          </a:p>
          <a:p>
            <a:pPr marL="139700" marR="0" lvl="0" rtl="0">
              <a:lnSpc>
                <a:spcPct val="100000"/>
              </a:lnSpc>
              <a:spcBef>
                <a:spcPts val="0"/>
              </a:spcBef>
              <a:spcAft>
                <a:spcPts val="0"/>
              </a:spcAft>
              <a:buClr>
                <a:srgbClr val="000000"/>
              </a:buClr>
              <a:buSzPts val="1400"/>
            </a:pPr>
            <a:endParaRPr lang="en" sz="1800" b="0" i="0" u="none" strike="noStrike" cap="none" dirty="0" smtClean="0">
              <a:solidFill>
                <a:srgbClr val="000000"/>
              </a:solidFill>
              <a:latin typeface="Roboto"/>
              <a:ea typeface="Roboto"/>
              <a:cs typeface="Roboto"/>
              <a:sym typeface="Roboto"/>
            </a:endParaRPr>
          </a:p>
          <a:p>
            <a:pPr marL="139700" marR="0" lvl="0" algn="ctr" rtl="0">
              <a:lnSpc>
                <a:spcPct val="100000"/>
              </a:lnSpc>
              <a:spcBef>
                <a:spcPts val="0"/>
              </a:spcBef>
              <a:spcAft>
                <a:spcPts val="0"/>
              </a:spcAft>
              <a:buClr>
                <a:srgbClr val="000000"/>
              </a:buClr>
              <a:buSzPts val="1400"/>
            </a:pP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dirty="0" smtClean="0">
                <a:latin typeface="Roboto"/>
                <a:ea typeface="Roboto"/>
                <a:cs typeface="Roboto"/>
                <a:sym typeface="Roboto"/>
              </a:rPr>
              <a:t>Importance of the section’s preamble/legislative intent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863" y="2539488"/>
            <a:ext cx="5508362" cy="1763761"/>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320044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RESTRICTED DONOR DEFINITION</a:t>
            </a:r>
            <a:endParaRPr b="1" dirty="0">
              <a:solidFill>
                <a:schemeClr val="bg2"/>
              </a:solidFill>
            </a:endParaRPr>
          </a:p>
        </p:txBody>
      </p:sp>
      <p:sp>
        <p:nvSpPr>
          <p:cNvPr id="266" name="Google Shape;266;p23"/>
          <p:cNvSpPr txBox="1"/>
          <p:nvPr/>
        </p:nvSpPr>
        <p:spPr>
          <a:xfrm>
            <a:off x="313200" y="915490"/>
            <a:ext cx="8519100" cy="3911700"/>
          </a:xfrm>
          <a:prstGeom prst="rect">
            <a:avLst/>
          </a:prstGeom>
          <a:noFill/>
          <a:ln>
            <a:noFill/>
          </a:ln>
        </p:spPr>
        <p:txBody>
          <a:bodyPr spcFirstLastPara="1" wrap="square" lIns="91425" tIns="91425" rIns="91425" bIns="91425" anchor="t" anchorCtr="0">
            <a:noAutofit/>
          </a:bodyPr>
          <a:lstStyle/>
          <a:p>
            <a:pPr marL="139700" marR="0" lvl="0" algn="l" rtl="0">
              <a:lnSpc>
                <a:spcPct val="100000"/>
              </a:lnSpc>
              <a:spcBef>
                <a:spcPts val="0"/>
              </a:spcBef>
              <a:spcAft>
                <a:spcPts val="0"/>
              </a:spcAft>
              <a:buClr>
                <a:srgbClr val="000000"/>
              </a:buClr>
              <a:buSzPts val="1400"/>
            </a:pPr>
            <a:r>
              <a:rPr lang="en" sz="1800" b="0" i="0" u="none" strike="noStrike" cap="none" dirty="0">
                <a:solidFill>
                  <a:srgbClr val="000000"/>
                </a:solidFill>
                <a:latin typeface="Roboto"/>
                <a:ea typeface="Roboto"/>
                <a:cs typeface="Roboto"/>
                <a:sym typeface="Roboto"/>
              </a:rPr>
              <a:t>“Restricted donor” means someone who is giving a gift </a:t>
            </a:r>
            <a:r>
              <a:rPr lang="en" sz="1800" b="0" i="0" u="none" strike="noStrike" cap="none" dirty="0" smtClean="0">
                <a:solidFill>
                  <a:srgbClr val="000000"/>
                </a:solidFill>
                <a:latin typeface="Roboto"/>
                <a:ea typeface="Roboto"/>
                <a:cs typeface="Roboto"/>
                <a:sym typeface="Roboto"/>
              </a:rPr>
              <a:t>and:</a:t>
            </a:r>
            <a:endParaRPr lang="en" sz="1800" dirty="0">
              <a:latin typeface="Roboto"/>
              <a:ea typeface="Roboto"/>
              <a:cs typeface="Roboto"/>
              <a:sym typeface="Roboto"/>
            </a:endParaRPr>
          </a:p>
          <a:p>
            <a:pPr marL="4254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 sz="1800" b="0" i="0" u="none" strike="noStrike" cap="none" dirty="0" smtClean="0">
                <a:solidFill>
                  <a:srgbClr val="000000"/>
                </a:solidFill>
                <a:latin typeface="Roboto"/>
                <a:ea typeface="Roboto"/>
                <a:cs typeface="Roboto"/>
                <a:sym typeface="Roboto"/>
              </a:rPr>
              <a:t>Does </a:t>
            </a:r>
            <a:r>
              <a:rPr lang="en" sz="1800" b="0" i="0" u="none" strike="noStrike" cap="none" dirty="0">
                <a:solidFill>
                  <a:srgbClr val="000000"/>
                </a:solidFill>
                <a:latin typeface="Roboto"/>
                <a:ea typeface="Roboto"/>
                <a:cs typeface="Roboto"/>
                <a:sym typeface="Roboto"/>
              </a:rPr>
              <a:t>business or is seeking to do business with a government office </a:t>
            </a:r>
            <a:endParaRPr lang="en" sz="1800" dirty="0">
              <a:latin typeface="Roboto"/>
              <a:ea typeface="Roboto"/>
              <a:cs typeface="Roboto"/>
              <a:sym typeface="Roboto"/>
            </a:endParaRPr>
          </a:p>
          <a:p>
            <a:pPr marL="139700" lvl="3">
              <a:buSzPts val="1400"/>
            </a:pPr>
            <a:r>
              <a:rPr lang="en" sz="1800" dirty="0">
                <a:latin typeface="Roboto"/>
                <a:ea typeface="Roboto"/>
                <a:cs typeface="Roboto"/>
                <a:sym typeface="Roboto"/>
              </a:rPr>
              <a:t>	</a:t>
            </a:r>
            <a:r>
              <a:rPr lang="en" sz="1800" dirty="0" smtClean="0">
                <a:latin typeface="Roboto"/>
                <a:ea typeface="Roboto"/>
                <a:cs typeface="Roboto"/>
                <a:sym typeface="Roboto"/>
              </a:rPr>
              <a:t>**</a:t>
            </a:r>
            <a:r>
              <a:rPr lang="en" sz="1800" b="0" i="0" u="none" strike="noStrike" cap="none" dirty="0" smtClean="0">
                <a:solidFill>
                  <a:srgbClr val="000000"/>
                </a:solidFill>
                <a:latin typeface="Roboto"/>
                <a:ea typeface="Roboto"/>
                <a:cs typeface="Roboto"/>
                <a:sym typeface="Roboto"/>
              </a:rPr>
              <a:t>And </a:t>
            </a:r>
            <a:r>
              <a:rPr lang="en" sz="1800" b="0" i="0" u="none" strike="noStrike" cap="none" dirty="0">
                <a:solidFill>
                  <a:srgbClr val="000000"/>
                </a:solidFill>
                <a:latin typeface="Roboto"/>
                <a:ea typeface="Roboto"/>
                <a:cs typeface="Roboto"/>
                <a:sym typeface="Roboto"/>
              </a:rPr>
              <a:t>is offering a gift to an employee of </a:t>
            </a:r>
            <a:r>
              <a:rPr lang="en" sz="1800" b="0" i="0" u="sng" strike="noStrike" cap="none" dirty="0">
                <a:solidFill>
                  <a:srgbClr val="000000"/>
                </a:solidFill>
                <a:latin typeface="Roboto"/>
                <a:ea typeface="Roboto"/>
                <a:cs typeface="Roboto"/>
                <a:sym typeface="Roboto"/>
              </a:rPr>
              <a:t>that office</a:t>
            </a:r>
            <a:r>
              <a:rPr lang="en" sz="1800" b="0" i="0" u="none" strike="noStrike" cap="none" dirty="0">
                <a:solidFill>
                  <a:srgbClr val="000000"/>
                </a:solidFill>
                <a:latin typeface="Roboto"/>
                <a:ea typeface="Roboto"/>
                <a:cs typeface="Roboto"/>
                <a:sym typeface="Roboto"/>
              </a:rPr>
              <a:t> </a:t>
            </a:r>
            <a:endParaRPr lang="en" sz="1800" dirty="0">
              <a:latin typeface="Roboto"/>
              <a:ea typeface="Roboto"/>
              <a:cs typeface="Roboto"/>
              <a:sym typeface="Roboto"/>
            </a:endParaRPr>
          </a:p>
          <a:p>
            <a:pPr marL="4254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 sz="1800" b="0" i="0" u="none" strike="noStrike" cap="none" dirty="0" smtClean="0">
                <a:solidFill>
                  <a:srgbClr val="000000"/>
                </a:solidFill>
                <a:latin typeface="Roboto"/>
                <a:ea typeface="Roboto"/>
                <a:cs typeface="Roboto"/>
                <a:sym typeface="Roboto"/>
              </a:rPr>
              <a:t>Has </a:t>
            </a:r>
            <a:r>
              <a:rPr lang="en" sz="1800" b="0" i="0" u="none" strike="noStrike" cap="none" dirty="0">
                <a:solidFill>
                  <a:srgbClr val="000000"/>
                </a:solidFill>
                <a:latin typeface="Roboto"/>
                <a:ea typeface="Roboto"/>
                <a:cs typeface="Roboto"/>
                <a:sym typeface="Roboto"/>
              </a:rPr>
              <a:t>a substantial financial interest in the performance or nonperformance of a public official’s duty </a:t>
            </a:r>
            <a:endParaRPr lang="en" sz="1800" b="0" i="0" u="none" strike="noStrike" cap="none" dirty="0" smtClean="0">
              <a:solidFill>
                <a:srgbClr val="000000"/>
              </a:solidFill>
              <a:latin typeface="Roboto"/>
              <a:ea typeface="Roboto"/>
              <a:cs typeface="Roboto"/>
              <a:sym typeface="Roboto"/>
            </a:endParaRPr>
          </a:p>
          <a:p>
            <a:pPr marL="139700" lvl="1">
              <a:buSzPts val="1400"/>
            </a:pPr>
            <a:r>
              <a:rPr lang="en" sz="1800" dirty="0">
                <a:latin typeface="Roboto"/>
                <a:ea typeface="Roboto"/>
                <a:cs typeface="Roboto"/>
                <a:sym typeface="Roboto"/>
              </a:rPr>
              <a:t>	</a:t>
            </a:r>
            <a:r>
              <a:rPr lang="en" sz="1800" dirty="0" smtClean="0">
                <a:latin typeface="Roboto"/>
                <a:ea typeface="Roboto"/>
                <a:cs typeface="Roboto"/>
                <a:sym typeface="Roboto"/>
              </a:rPr>
              <a:t>**</a:t>
            </a:r>
            <a:r>
              <a:rPr lang="en" sz="1800" b="0" i="0" u="none" strike="noStrike" cap="none" dirty="0" smtClean="0">
                <a:solidFill>
                  <a:srgbClr val="000000"/>
                </a:solidFill>
                <a:latin typeface="Roboto"/>
                <a:ea typeface="Roboto"/>
                <a:cs typeface="Roboto"/>
                <a:sym typeface="Roboto"/>
              </a:rPr>
              <a:t>More </a:t>
            </a:r>
            <a:r>
              <a:rPr lang="en" sz="1800" b="0" i="0" u="none" strike="noStrike" cap="none" dirty="0">
                <a:solidFill>
                  <a:srgbClr val="000000"/>
                </a:solidFill>
                <a:latin typeface="Roboto"/>
                <a:ea typeface="Roboto"/>
                <a:cs typeface="Roboto"/>
                <a:sym typeface="Roboto"/>
              </a:rPr>
              <a:t>so than the public generally or an industry </a:t>
            </a:r>
            <a:r>
              <a:rPr lang="en" sz="1800" b="0" i="0" u="none" strike="noStrike" cap="none" dirty="0" smtClean="0">
                <a:solidFill>
                  <a:srgbClr val="000000"/>
                </a:solidFill>
                <a:latin typeface="Roboto"/>
                <a:ea typeface="Roboto"/>
                <a:cs typeface="Roboto"/>
                <a:sym typeface="Roboto"/>
              </a:rPr>
              <a:t>generally</a:t>
            </a:r>
            <a:endParaRPr lang="en" sz="1800" dirty="0">
              <a:latin typeface="Roboto"/>
              <a:ea typeface="Roboto"/>
              <a:cs typeface="Roboto"/>
              <a:sym typeface="Roboto"/>
            </a:endParaRPr>
          </a:p>
          <a:p>
            <a:pPr marL="4254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 sz="1800" b="0" i="0" u="none" strike="noStrike" cap="none" dirty="0" smtClean="0">
                <a:solidFill>
                  <a:srgbClr val="000000"/>
                </a:solidFill>
                <a:latin typeface="Roboto"/>
                <a:ea typeface="Roboto"/>
                <a:cs typeface="Roboto"/>
                <a:sym typeface="Roboto"/>
              </a:rPr>
              <a:t>Has </a:t>
            </a:r>
            <a:r>
              <a:rPr lang="en" sz="1800" b="0" i="0" u="none" strike="noStrike" cap="none" dirty="0">
                <a:solidFill>
                  <a:srgbClr val="000000"/>
                </a:solidFill>
                <a:latin typeface="Roboto"/>
                <a:ea typeface="Roboto"/>
                <a:cs typeface="Roboto"/>
                <a:sym typeface="Roboto"/>
              </a:rPr>
              <a:t>a matter pending before a regulatory </a:t>
            </a:r>
            <a:r>
              <a:rPr lang="en" sz="1800" b="0" i="0" u="none" strike="noStrike" cap="none" dirty="0" smtClean="0">
                <a:solidFill>
                  <a:srgbClr val="000000"/>
                </a:solidFill>
                <a:latin typeface="Roboto"/>
                <a:ea typeface="Roboto"/>
                <a:cs typeface="Roboto"/>
                <a:sym typeface="Roboto"/>
              </a:rPr>
              <a:t>agency </a:t>
            </a:r>
          </a:p>
          <a:p>
            <a:pPr marL="139700" marR="0" lvl="0" algn="l" rtl="0">
              <a:lnSpc>
                <a:spcPct val="100000"/>
              </a:lnSpc>
              <a:spcBef>
                <a:spcPts val="0"/>
              </a:spcBef>
              <a:spcAft>
                <a:spcPts val="0"/>
              </a:spcAft>
              <a:buClr>
                <a:srgbClr val="000000"/>
              </a:buClr>
              <a:buSzPts val="1400"/>
            </a:pPr>
            <a:r>
              <a:rPr lang="en" sz="1800" dirty="0">
                <a:latin typeface="Roboto"/>
                <a:ea typeface="Roboto"/>
                <a:cs typeface="Roboto"/>
                <a:sym typeface="Roboto"/>
              </a:rPr>
              <a:t>	</a:t>
            </a:r>
            <a:r>
              <a:rPr lang="en" sz="1800" dirty="0" smtClean="0">
                <a:latin typeface="Roboto"/>
                <a:ea typeface="Roboto"/>
                <a:cs typeface="Roboto"/>
                <a:sym typeface="Roboto"/>
              </a:rPr>
              <a:t>**</a:t>
            </a:r>
            <a:r>
              <a:rPr lang="en" sz="1800" b="0" i="0" u="none" strike="noStrike" cap="none" dirty="0" smtClean="0">
                <a:solidFill>
                  <a:srgbClr val="000000"/>
                </a:solidFill>
                <a:latin typeface="Roboto"/>
                <a:ea typeface="Roboto"/>
                <a:cs typeface="Roboto"/>
                <a:sym typeface="Roboto"/>
              </a:rPr>
              <a:t>And </a:t>
            </a:r>
            <a:r>
              <a:rPr lang="en" sz="1800" b="0" i="0" u="none" strike="noStrike" cap="none" dirty="0">
                <a:solidFill>
                  <a:srgbClr val="000000"/>
                </a:solidFill>
                <a:latin typeface="Roboto"/>
                <a:ea typeface="Roboto"/>
                <a:cs typeface="Roboto"/>
                <a:sym typeface="Roboto"/>
              </a:rPr>
              <a:t>is offering a gift to an employee with authority over that </a:t>
            </a:r>
            <a:r>
              <a:rPr lang="en" sz="1800" b="0" i="0" u="none" strike="noStrike" cap="none" dirty="0" smtClean="0">
                <a:solidFill>
                  <a:srgbClr val="000000"/>
                </a:solidFill>
                <a:latin typeface="Roboto"/>
                <a:ea typeface="Roboto"/>
                <a:cs typeface="Roboto"/>
                <a:sym typeface="Roboto"/>
              </a:rPr>
              <a:t>matter</a:t>
            </a:r>
          </a:p>
          <a:p>
            <a:pPr marL="4254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 sz="1800" b="0" i="0" u="none" strike="noStrike" cap="none" dirty="0" smtClean="0">
                <a:solidFill>
                  <a:srgbClr val="000000"/>
                </a:solidFill>
                <a:latin typeface="Roboto"/>
                <a:ea typeface="Roboto"/>
                <a:cs typeface="Roboto"/>
                <a:sym typeface="Roboto"/>
              </a:rPr>
              <a:t>Is </a:t>
            </a:r>
            <a:r>
              <a:rPr lang="en" sz="1800" b="0" i="0" u="none" strike="noStrike" cap="none" dirty="0">
                <a:solidFill>
                  <a:srgbClr val="000000"/>
                </a:solidFill>
                <a:latin typeface="Roboto"/>
                <a:ea typeface="Roboto"/>
                <a:cs typeface="Roboto"/>
                <a:sym typeface="Roboto"/>
              </a:rPr>
              <a:t>a </a:t>
            </a:r>
            <a:r>
              <a:rPr lang="en" sz="1800" b="0" i="0" u="none" strike="noStrike" cap="none" dirty="0" smtClean="0">
                <a:solidFill>
                  <a:srgbClr val="000000"/>
                </a:solidFill>
                <a:latin typeface="Roboto"/>
                <a:ea typeface="Roboto"/>
                <a:cs typeface="Roboto"/>
                <a:sym typeface="Roboto"/>
              </a:rPr>
              <a:t>lobbyist in the donee’s jurisdiction</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ALLOWABLE </a:t>
            </a:r>
            <a:r>
              <a:rPr lang="en" b="1" dirty="0" smtClean="0">
                <a:solidFill>
                  <a:schemeClr val="bg2"/>
                </a:solidFill>
              </a:rPr>
              <a:t>GIFTS (Exceptions)</a:t>
            </a:r>
            <a:endParaRPr b="1" dirty="0">
              <a:solidFill>
                <a:schemeClr val="bg2"/>
              </a:solidFill>
            </a:endParaRPr>
          </a:p>
        </p:txBody>
      </p:sp>
      <p:sp>
        <p:nvSpPr>
          <p:cNvPr id="315" name="Google Shape;315;p29"/>
          <p:cNvSpPr txBox="1"/>
          <p:nvPr/>
        </p:nvSpPr>
        <p:spPr>
          <a:xfrm>
            <a:off x="311700" y="982773"/>
            <a:ext cx="4176000" cy="35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Relevant </a:t>
            </a:r>
            <a:r>
              <a:rPr lang="en" sz="1800" b="0" i="0" u="none" strike="noStrike" cap="none" dirty="0">
                <a:solidFill>
                  <a:srgbClr val="000000"/>
                </a:solidFill>
                <a:latin typeface="Roboto"/>
                <a:ea typeface="Roboto"/>
                <a:cs typeface="Roboto"/>
                <a:sym typeface="Roboto"/>
              </a:rPr>
              <a:t>informational materials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Gifts from relatives (who are not agents of restricted donors)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Items available to the general public</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Items available to all members of an organization the donee is a member of</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Food/lodging for participating in a panel or speaking engagement</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Plaques/recognition awards</a:t>
            </a:r>
            <a:endParaRPr sz="1800" b="0" i="0" u="none" strike="noStrike" cap="none" dirty="0">
              <a:solidFill>
                <a:srgbClr val="000000"/>
              </a:solidFill>
              <a:latin typeface="Roboto"/>
              <a:ea typeface="Roboto"/>
              <a:cs typeface="Roboto"/>
              <a:sym typeface="Roboto"/>
            </a:endParaRPr>
          </a:p>
        </p:txBody>
      </p:sp>
      <p:sp>
        <p:nvSpPr>
          <p:cNvPr id="317" name="Google Shape;317;p29"/>
          <p:cNvSpPr txBox="1"/>
          <p:nvPr/>
        </p:nvSpPr>
        <p:spPr>
          <a:xfrm>
            <a:off x="4572000" y="979323"/>
            <a:ext cx="4238700" cy="35217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Items at conferences/seminars of organizations primarily for state or local government officials or employees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Funeral flowers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Wedding or anniversary gifts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Food/lodging for trips to attract new business to the state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Gifts from a foreign national as part of a ceremonial presentation/custom</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HONORARIA NOT ALLOWED</a:t>
            </a:r>
            <a:endParaRPr b="1" dirty="0">
              <a:solidFill>
                <a:schemeClr val="bg2"/>
              </a:solidFill>
            </a:endParaRPr>
          </a:p>
        </p:txBody>
      </p:sp>
      <p:sp>
        <p:nvSpPr>
          <p:cNvPr id="324" name="Google Shape;324;p30"/>
          <p:cNvSpPr txBox="1"/>
          <p:nvPr/>
        </p:nvSpPr>
        <p:spPr>
          <a:xfrm>
            <a:off x="451650" y="917147"/>
            <a:ext cx="5379307" cy="3626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“Honorarium” means anything of value that is accepted or given as consideration for an appearance, speech, or article.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Exceptions </a:t>
            </a:r>
            <a:r>
              <a:rPr lang="en" sz="1800" b="0" i="0" u="none" strike="noStrike" cap="none" dirty="0">
                <a:solidFill>
                  <a:srgbClr val="000000"/>
                </a:solidFill>
                <a:latin typeface="Roboto"/>
                <a:ea typeface="Roboto"/>
                <a:cs typeface="Roboto"/>
                <a:sym typeface="Roboto"/>
              </a:rPr>
              <a:t>(similar to gift rules)</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Limited to cost of food/lodging to participate in a panel or speaking </a:t>
            </a:r>
            <a:r>
              <a:rPr lang="en" sz="1800" b="0" i="0" u="none" strike="noStrike" cap="none" dirty="0" smtClean="0">
                <a:solidFill>
                  <a:srgbClr val="000000"/>
                </a:solidFill>
                <a:latin typeface="Roboto"/>
                <a:ea typeface="Roboto"/>
                <a:cs typeface="Roboto"/>
                <a:sym typeface="Roboto"/>
              </a:rPr>
              <a:t>engagement.</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Nonmonetary and donated within 30 days to a public body or </a:t>
            </a:r>
            <a:r>
              <a:rPr lang="en" sz="1800" b="0" i="0" u="none" strike="noStrike" cap="none" dirty="0" smtClean="0">
                <a:solidFill>
                  <a:srgbClr val="000000"/>
                </a:solidFill>
                <a:latin typeface="Roboto"/>
                <a:ea typeface="Roboto"/>
                <a:cs typeface="Roboto"/>
                <a:sym typeface="Roboto"/>
              </a:rPr>
              <a:t>charity.</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The payment is related to private business expertise and not related to the public employee’s status as a public </a:t>
            </a:r>
            <a:r>
              <a:rPr lang="en" sz="1800" b="0" i="0" u="none" strike="noStrike" cap="none" dirty="0" smtClean="0">
                <a:solidFill>
                  <a:srgbClr val="000000"/>
                </a:solidFill>
                <a:latin typeface="Roboto"/>
                <a:ea typeface="Roboto"/>
                <a:cs typeface="Roboto"/>
                <a:sym typeface="Roboto"/>
              </a:rPr>
              <a:t>employee.</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pic>
        <p:nvPicPr>
          <p:cNvPr id="14338" name="Picture 2" descr="340+ Speaker Stage Crowd Stock Illustrations, Royalty-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957" y="1327055"/>
            <a:ext cx="2829477" cy="2200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DONATING GIFTS</a:t>
            </a:r>
            <a:endParaRPr b="1" dirty="0">
              <a:solidFill>
                <a:schemeClr val="bg2"/>
              </a:solidFill>
            </a:endParaRPr>
          </a:p>
        </p:txBody>
      </p:sp>
      <p:sp>
        <p:nvSpPr>
          <p:cNvPr id="266" name="Google Shape;266;p23"/>
          <p:cNvSpPr txBox="1"/>
          <p:nvPr/>
        </p:nvSpPr>
        <p:spPr>
          <a:xfrm>
            <a:off x="313200" y="915490"/>
            <a:ext cx="8519100" cy="3911700"/>
          </a:xfrm>
          <a:prstGeom prst="rect">
            <a:avLst/>
          </a:prstGeom>
          <a:noFill/>
          <a:ln>
            <a:noFill/>
          </a:ln>
        </p:spPr>
        <p:txBody>
          <a:bodyPr spcFirstLastPara="1" wrap="square" lIns="91425" tIns="91425" rIns="91425" bIns="91425" anchor="t" anchorCtr="0">
            <a:noAutofit/>
          </a:bodyPr>
          <a:lstStyle/>
          <a:p>
            <a:pPr marL="139700" lvl="0">
              <a:buSzPts val="1400"/>
            </a:pPr>
            <a:r>
              <a:rPr lang="en-US" sz="1800" dirty="0">
                <a:latin typeface="Roboto"/>
                <a:ea typeface="Roboto"/>
                <a:cs typeface="Roboto"/>
                <a:sym typeface="Roboto"/>
              </a:rPr>
              <a:t>You can donate a prohibited </a:t>
            </a:r>
            <a:r>
              <a:rPr lang="en-US" sz="1800" dirty="0" smtClean="0">
                <a:latin typeface="Roboto"/>
                <a:ea typeface="Roboto"/>
                <a:cs typeface="Roboto"/>
                <a:sym typeface="Roboto"/>
              </a:rPr>
              <a:t>non-monetary </a:t>
            </a:r>
            <a:r>
              <a:rPr lang="en-US" sz="1800" dirty="0">
                <a:latin typeface="Roboto"/>
                <a:ea typeface="Roboto"/>
                <a:cs typeface="Roboto"/>
                <a:sym typeface="Roboto"/>
              </a:rPr>
              <a:t>gift within 30 days to</a:t>
            </a:r>
            <a:r>
              <a:rPr lang="en-US" sz="1800" dirty="0" smtClean="0">
                <a:latin typeface="Roboto"/>
                <a:ea typeface="Roboto"/>
                <a:cs typeface="Roboto"/>
                <a:sym typeface="Roboto"/>
              </a:rPr>
              <a:t>:</a:t>
            </a:r>
            <a:endParaRPr lang="en-US" sz="1800" dirty="0">
              <a:latin typeface="Roboto"/>
              <a:ea typeface="Roboto"/>
              <a:cs typeface="Roboto"/>
              <a:sym typeface="Roboto"/>
            </a:endParaRPr>
          </a:p>
          <a:p>
            <a:pPr marL="425450" lvl="0" indent="-285750">
              <a:buSzPts val="1400"/>
              <a:buFont typeface="Arial" panose="020B0604020202020204" pitchFamily="34" charset="0"/>
              <a:buChar char="•"/>
            </a:pPr>
            <a:r>
              <a:rPr lang="en-US" sz="1800" dirty="0">
                <a:latin typeface="Roboto"/>
                <a:ea typeface="Roboto"/>
                <a:cs typeface="Roboto"/>
                <a:sym typeface="Roboto"/>
              </a:rPr>
              <a:t>A public body</a:t>
            </a:r>
          </a:p>
          <a:p>
            <a:pPr marL="425450" lvl="0" indent="-285750">
              <a:buSzPts val="1400"/>
              <a:buFont typeface="Arial" panose="020B0604020202020204" pitchFamily="34" charset="0"/>
              <a:buChar char="•"/>
            </a:pPr>
            <a:r>
              <a:rPr lang="en-US" sz="1800" dirty="0">
                <a:latin typeface="Roboto"/>
                <a:ea typeface="Roboto"/>
                <a:cs typeface="Roboto"/>
                <a:sym typeface="Roboto"/>
              </a:rPr>
              <a:t>Department of Administrative Services</a:t>
            </a:r>
          </a:p>
          <a:p>
            <a:pPr marL="425450" lvl="0" indent="-285750">
              <a:buSzPts val="1400"/>
              <a:buFont typeface="Arial" panose="020B0604020202020204" pitchFamily="34" charset="0"/>
              <a:buChar char="•"/>
            </a:pPr>
            <a:r>
              <a:rPr lang="en-US" sz="1800" dirty="0">
                <a:latin typeface="Roboto"/>
                <a:ea typeface="Roboto"/>
                <a:cs typeface="Roboto"/>
                <a:sym typeface="Roboto"/>
              </a:rPr>
              <a:t>A bona fide educational or charitable organization</a:t>
            </a:r>
          </a:p>
          <a:p>
            <a:pPr marL="139700" lvl="0">
              <a:buSzPts val="1400"/>
            </a:pPr>
            <a:r>
              <a:rPr lang="en-US" sz="1800" dirty="0">
                <a:latin typeface="Roboto"/>
                <a:ea typeface="Roboto"/>
                <a:cs typeface="Roboto"/>
                <a:sym typeface="Roboto"/>
              </a:rPr>
              <a:t>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2774505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810" y="1017800"/>
            <a:ext cx="2430694" cy="3901222"/>
          </a:xfrm>
          <a:prstGeom prst="rect">
            <a:avLst/>
          </a:prstGeom>
        </p:spPr>
      </p:pic>
      <p:sp>
        <p:nvSpPr>
          <p:cNvPr id="289" name="Google Shape;289;p2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a:solidFill>
                  <a:schemeClr val="bg2"/>
                </a:solidFill>
              </a:rPr>
              <a:t>A restricted donor gave me a gift! Now what?</a:t>
            </a:r>
            <a:endParaRPr b="1" dirty="0">
              <a:solidFill>
                <a:schemeClr val="bg2"/>
              </a:solidFill>
            </a:endParaRPr>
          </a:p>
        </p:txBody>
      </p:sp>
      <p:sp>
        <p:nvSpPr>
          <p:cNvPr id="2" name="TextBox 1"/>
          <p:cNvSpPr txBox="1"/>
          <p:nvPr/>
        </p:nvSpPr>
        <p:spPr>
          <a:xfrm>
            <a:off x="1898365" y="1201357"/>
            <a:ext cx="3385942" cy="369332"/>
          </a:xfrm>
          <a:prstGeom prst="rect">
            <a:avLst/>
          </a:prstGeom>
          <a:noFill/>
        </p:spPr>
        <p:txBody>
          <a:bodyPr wrap="square" rtlCol="0">
            <a:spAutoFit/>
          </a:bodyPr>
          <a:lstStyle/>
          <a:p>
            <a:pPr algn="ctr"/>
            <a:r>
              <a:rPr lang="en-US" sz="1800" b="1" dirty="0" smtClean="0"/>
              <a:t>Is it worth $3 or less?</a:t>
            </a:r>
            <a:endParaRPr lang="en-US" sz="1800" b="1" dirty="0"/>
          </a:p>
        </p:txBody>
      </p:sp>
      <p:cxnSp>
        <p:nvCxnSpPr>
          <p:cNvPr id="4" name="Elbow Connector 3"/>
          <p:cNvCxnSpPr/>
          <p:nvPr/>
        </p:nvCxnSpPr>
        <p:spPr>
          <a:xfrm rot="5400000">
            <a:off x="1268061" y="1678886"/>
            <a:ext cx="1591924" cy="1484232"/>
          </a:xfrm>
          <a:prstGeom prst="bentConnector3">
            <a:avLst/>
          </a:prstGeom>
          <a:ln w="381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Elbow Connector 9"/>
          <p:cNvCxnSpPr/>
          <p:nvPr/>
        </p:nvCxnSpPr>
        <p:spPr>
          <a:xfrm rot="16200000" flipH="1">
            <a:off x="4308907" y="1864372"/>
            <a:ext cx="1811632" cy="1229151"/>
          </a:xfrm>
          <a:prstGeom prst="bentConnector3">
            <a:avLst/>
          </a:prstGeom>
          <a:ln w="3810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1699572" y="2201120"/>
            <a:ext cx="798442" cy="369332"/>
          </a:xfrm>
          <a:prstGeom prst="rect">
            <a:avLst/>
          </a:prstGeom>
          <a:solidFill>
            <a:schemeClr val="bg1"/>
          </a:solidFill>
        </p:spPr>
        <p:txBody>
          <a:bodyPr wrap="square" rtlCol="0">
            <a:spAutoFit/>
          </a:bodyPr>
          <a:lstStyle/>
          <a:p>
            <a:pPr algn="ctr"/>
            <a:r>
              <a:rPr lang="en-US" sz="1800" b="1" dirty="0" smtClean="0"/>
              <a:t>YES!</a:t>
            </a:r>
            <a:endParaRPr lang="en-US" sz="1800" b="1" dirty="0"/>
          </a:p>
        </p:txBody>
      </p:sp>
      <p:sp>
        <p:nvSpPr>
          <p:cNvPr id="15" name="TextBox 14"/>
          <p:cNvSpPr txBox="1"/>
          <p:nvPr/>
        </p:nvSpPr>
        <p:spPr>
          <a:xfrm>
            <a:off x="3758644" y="1960366"/>
            <a:ext cx="2130290" cy="369332"/>
          </a:xfrm>
          <a:prstGeom prst="rect">
            <a:avLst/>
          </a:prstGeom>
          <a:solidFill>
            <a:schemeClr val="bg1"/>
          </a:solidFill>
        </p:spPr>
        <p:txBody>
          <a:bodyPr wrap="square" rtlCol="0">
            <a:spAutoFit/>
          </a:bodyPr>
          <a:lstStyle/>
          <a:p>
            <a:pPr algn="ctr"/>
            <a:r>
              <a:rPr lang="en-US" sz="1800" b="1" dirty="0" smtClean="0"/>
              <a:t>It’s worth $3.01</a:t>
            </a:r>
            <a:endParaRPr lang="en-US" sz="1800" b="1" dirty="0"/>
          </a:p>
        </p:txBody>
      </p:sp>
      <p:sp>
        <p:nvSpPr>
          <p:cNvPr id="16" name="TextBox 15"/>
          <p:cNvSpPr txBox="1"/>
          <p:nvPr/>
        </p:nvSpPr>
        <p:spPr>
          <a:xfrm>
            <a:off x="2208206" y="3474643"/>
            <a:ext cx="3876997" cy="1169551"/>
          </a:xfrm>
          <a:prstGeom prst="rect">
            <a:avLst/>
          </a:prstGeom>
          <a:solidFill>
            <a:schemeClr val="bg1"/>
          </a:solidFill>
        </p:spPr>
        <p:txBody>
          <a:bodyPr wrap="square" rtlCol="0">
            <a:spAutoFit/>
          </a:bodyPr>
          <a:lstStyle/>
          <a:p>
            <a:pPr marL="596900" lvl="1" algn="ctr">
              <a:buSzPts val="1400"/>
            </a:pPr>
            <a:r>
              <a:rPr lang="en-US" dirty="0">
                <a:latin typeface="Roboto"/>
                <a:ea typeface="Roboto"/>
                <a:cs typeface="Roboto"/>
                <a:sym typeface="Roboto"/>
              </a:rPr>
              <a:t>A public employee may accept a </a:t>
            </a:r>
            <a:r>
              <a:rPr lang="en-US" b="1" dirty="0">
                <a:latin typeface="Roboto"/>
                <a:ea typeface="Roboto"/>
                <a:cs typeface="Roboto"/>
                <a:sym typeface="Roboto"/>
              </a:rPr>
              <a:t>nonmonetary</a:t>
            </a:r>
            <a:r>
              <a:rPr lang="en-US" dirty="0">
                <a:latin typeface="Roboto"/>
                <a:ea typeface="Roboto"/>
                <a:cs typeface="Roboto"/>
                <a:sym typeface="Roboto"/>
              </a:rPr>
              <a:t> gift, if it is donated within 30 days to a public body or an educational or charitable organization (501(c)(3</a:t>
            </a:r>
            <a:r>
              <a:rPr lang="en-US" dirty="0" smtClean="0">
                <a:latin typeface="Roboto"/>
                <a:ea typeface="Roboto"/>
                <a:cs typeface="Roboto"/>
                <a:sym typeface="Roboto"/>
              </a:rPr>
              <a:t>)).</a:t>
            </a:r>
            <a:endParaRPr lang="en-US" dirty="0">
              <a:latin typeface="Roboto"/>
              <a:ea typeface="Roboto"/>
              <a:cs typeface="Roboto"/>
              <a:sym typeface="Roboto"/>
            </a:endParaRPr>
          </a:p>
        </p:txBody>
      </p:sp>
      <p:sp>
        <p:nvSpPr>
          <p:cNvPr id="20" name="TextBox 19"/>
          <p:cNvSpPr txBox="1"/>
          <p:nvPr/>
        </p:nvSpPr>
        <p:spPr>
          <a:xfrm>
            <a:off x="-37963" y="3269825"/>
            <a:ext cx="2205562" cy="523220"/>
          </a:xfrm>
          <a:prstGeom prst="rect">
            <a:avLst/>
          </a:prstGeom>
          <a:noFill/>
        </p:spPr>
        <p:txBody>
          <a:bodyPr wrap="square" rtlCol="0">
            <a:spAutoFit/>
          </a:bodyPr>
          <a:lstStyle/>
          <a:p>
            <a:pPr marL="596900" lvl="1" algn="ctr">
              <a:buSzPts val="1400"/>
            </a:pPr>
            <a:r>
              <a:rPr lang="en-US" dirty="0" smtClean="0">
                <a:latin typeface="Roboto"/>
                <a:ea typeface="Roboto"/>
                <a:cs typeface="Roboto"/>
                <a:sym typeface="Roboto"/>
              </a:rPr>
              <a:t>No 68B violation has occurred.</a:t>
            </a:r>
            <a:endParaRPr lang="en-US" dirty="0">
              <a:latin typeface="Roboto"/>
              <a:ea typeface="Roboto"/>
              <a:cs typeface="Roboto"/>
              <a:sym typeface="Roboto"/>
            </a:endParaRPr>
          </a:p>
        </p:txBody>
      </p:sp>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4</a:t>
            </a:r>
            <a:endParaRPr b="1" dirty="0">
              <a:solidFill>
                <a:schemeClr val="bg2"/>
              </a:solidFill>
            </a:endParaRPr>
          </a:p>
        </p:txBody>
      </p:sp>
      <p:sp>
        <p:nvSpPr>
          <p:cNvPr id="273" name="Google Shape;273;p24"/>
          <p:cNvSpPr txBox="1"/>
          <p:nvPr/>
        </p:nvSpPr>
        <p:spPr>
          <a:xfrm>
            <a:off x="334075" y="936688"/>
            <a:ext cx="8435700" cy="228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dirty="0">
                <a:latin typeface="Roboto"/>
                <a:ea typeface="Roboto"/>
                <a:cs typeface="Roboto"/>
                <a:sym typeface="Roboto"/>
              </a:rPr>
              <a:t>A.T. &amp; Love</a:t>
            </a:r>
            <a:r>
              <a:rPr lang="en" sz="1800" b="0" i="0" u="none" strike="noStrike" cap="none" dirty="0">
                <a:solidFill>
                  <a:srgbClr val="000000"/>
                </a:solidFill>
                <a:latin typeface="Roboto"/>
                <a:ea typeface="Roboto"/>
                <a:cs typeface="Roboto"/>
                <a:sym typeface="Roboto"/>
              </a:rPr>
              <a:t> provides la</a:t>
            </a:r>
            <a:r>
              <a:rPr lang="en" sz="1800" dirty="0">
                <a:latin typeface="Roboto"/>
                <a:ea typeface="Roboto"/>
                <a:cs typeface="Roboto"/>
                <a:sym typeface="Roboto"/>
              </a:rPr>
              <a:t>ndline and mobile telephone</a:t>
            </a:r>
            <a:r>
              <a:rPr lang="en" sz="1800" b="0" i="0" u="none" strike="noStrike" cap="none" dirty="0">
                <a:solidFill>
                  <a:srgbClr val="000000"/>
                </a:solidFill>
                <a:latin typeface="Roboto"/>
                <a:ea typeface="Roboto"/>
                <a:cs typeface="Roboto"/>
                <a:sym typeface="Roboto"/>
              </a:rPr>
              <a:t> services to individuals </a:t>
            </a:r>
            <a:r>
              <a:rPr lang="en" sz="1800" dirty="0">
                <a:latin typeface="Roboto"/>
                <a:ea typeface="Roboto"/>
                <a:cs typeface="Roboto"/>
                <a:sym typeface="Roboto"/>
              </a:rPr>
              <a:t>and organizations</a:t>
            </a:r>
            <a:r>
              <a:rPr lang="en" sz="1800" b="0" i="0" u="none" strike="noStrike" cap="none" dirty="0">
                <a:solidFill>
                  <a:srgbClr val="000000"/>
                </a:solidFill>
                <a:latin typeface="Roboto"/>
                <a:ea typeface="Roboto"/>
                <a:cs typeface="Roboto"/>
                <a:sym typeface="Roboto"/>
              </a:rPr>
              <a:t>. It has recently beg</a:t>
            </a:r>
            <a:r>
              <a:rPr lang="en" sz="1800" dirty="0">
                <a:latin typeface="Roboto"/>
                <a:ea typeface="Roboto"/>
                <a:cs typeface="Roboto"/>
                <a:sym typeface="Roboto"/>
              </a:rPr>
              <a:t>un offering free iPhones to city employees who sign up for new personal cell phone lines and agree to listen to a presentation about the benefits of selecting A.T. &amp; Love to </a:t>
            </a:r>
            <a:r>
              <a:rPr lang="en" sz="1800" dirty="0" smtClean="0">
                <a:latin typeface="Roboto"/>
                <a:ea typeface="Roboto"/>
                <a:cs typeface="Roboto"/>
                <a:sym typeface="Roboto"/>
              </a:rPr>
              <a:t>provide services </a:t>
            </a:r>
            <a:r>
              <a:rPr lang="en" sz="1800" dirty="0">
                <a:latin typeface="Roboto"/>
                <a:ea typeface="Roboto"/>
                <a:cs typeface="Roboto"/>
                <a:sym typeface="Roboto"/>
              </a:rPr>
              <a:t>for their offices.</a:t>
            </a:r>
            <a:r>
              <a:rPr lang="en" sz="1800" b="0" i="0" u="none" strike="noStrike" cap="none" dirty="0">
                <a:solidFill>
                  <a:srgbClr val="000000"/>
                </a:solidFill>
                <a:latin typeface="Roboto"/>
                <a:ea typeface="Roboto"/>
                <a:cs typeface="Roboto"/>
                <a:sym typeface="Roboto"/>
              </a:rPr>
              <a:t> </a:t>
            </a:r>
            <a:r>
              <a:rPr lang="en" sz="1800" dirty="0">
                <a:latin typeface="Roboto"/>
                <a:ea typeface="Roboto"/>
                <a:cs typeface="Roboto"/>
                <a:sym typeface="Roboto"/>
              </a:rPr>
              <a:t>A.T. &amp; Love does not currently have any contract with the city. The city is not currently soliciting bids for new telephone service providers, but plans to in the </a:t>
            </a:r>
            <a:r>
              <a:rPr lang="en" sz="1800" dirty="0" smtClean="0">
                <a:latin typeface="Roboto"/>
                <a:ea typeface="Roboto"/>
                <a:cs typeface="Roboto"/>
                <a:sym typeface="Roboto"/>
              </a:rPr>
              <a:t>future.</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Is </a:t>
            </a:r>
            <a:r>
              <a:rPr lang="en" sz="1800" dirty="0">
                <a:latin typeface="Roboto"/>
                <a:ea typeface="Roboto"/>
                <a:cs typeface="Roboto"/>
                <a:sym typeface="Roboto"/>
              </a:rPr>
              <a:t>A.T. &amp; Love</a:t>
            </a:r>
            <a:r>
              <a:rPr lang="en" sz="1800" b="0" i="0" u="none" strike="noStrike" cap="none" dirty="0">
                <a:solidFill>
                  <a:srgbClr val="000000"/>
                </a:solidFill>
                <a:latin typeface="Roboto"/>
                <a:ea typeface="Roboto"/>
                <a:cs typeface="Roboto"/>
                <a:sym typeface="Roboto"/>
              </a:rPr>
              <a:t> a restricted donor?</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it stands to gain financial benefit </a:t>
            </a:r>
            <a:r>
              <a:rPr lang="en" sz="1800" dirty="0">
                <a:latin typeface="Roboto"/>
                <a:ea typeface="Roboto"/>
                <a:cs typeface="Roboto"/>
                <a:sym typeface="Roboto"/>
              </a:rPr>
              <a:t>from </a:t>
            </a:r>
            <a:r>
              <a:rPr lang="en" sz="1800" dirty="0" smtClean="0">
                <a:latin typeface="Roboto"/>
                <a:ea typeface="Roboto"/>
                <a:cs typeface="Roboto"/>
                <a:sym typeface="Roboto"/>
              </a:rPr>
              <a:t>future sales </a:t>
            </a:r>
            <a:r>
              <a:rPr lang="en" sz="1800" dirty="0">
                <a:latin typeface="Roboto"/>
                <a:ea typeface="Roboto"/>
                <a:cs typeface="Roboto"/>
                <a:sym typeface="Roboto"/>
              </a:rPr>
              <a:t>to the city</a:t>
            </a:r>
            <a:r>
              <a:rPr lang="en" sz="1800" dirty="0" smtClean="0">
                <a:latin typeface="Roboto"/>
                <a:ea typeface="Roboto"/>
                <a:cs typeface="Roboto"/>
                <a:sym typeface="Roboto"/>
              </a:rPr>
              <a:t>.</a:t>
            </a:r>
          </a:p>
          <a:p>
            <a:pPr marL="457200" marR="0" lvl="0" indent="-317500" algn="l" rtl="0">
              <a:lnSpc>
                <a:spcPct val="100000"/>
              </a:lnSpc>
              <a:spcBef>
                <a:spcPts val="0"/>
              </a:spcBef>
              <a:spcAft>
                <a:spcPts val="0"/>
              </a:spcAft>
              <a:buClr>
                <a:srgbClr val="000000"/>
              </a:buClr>
              <a:buSzPts val="1400"/>
              <a:buFont typeface="Roboto"/>
              <a:buAutoNum type="alphaUcPeriod"/>
            </a:pPr>
            <a:r>
              <a:rPr lang="en" sz="1800" dirty="0" smtClean="0">
                <a:latin typeface="Roboto"/>
                <a:ea typeface="Roboto"/>
                <a:cs typeface="Roboto"/>
                <a:sym typeface="Roboto"/>
              </a:rPr>
              <a:t>Yes, it is a company. </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it is </a:t>
            </a:r>
            <a:r>
              <a:rPr lang="en" sz="1800" dirty="0">
                <a:latin typeface="Roboto"/>
                <a:ea typeface="Roboto"/>
                <a:cs typeface="Roboto"/>
                <a:sym typeface="Roboto"/>
              </a:rPr>
              <a:t>not a vendor or a current bidder for </a:t>
            </a:r>
            <a:r>
              <a:rPr lang="en" sz="1800" dirty="0" smtClean="0">
                <a:latin typeface="Roboto"/>
                <a:ea typeface="Roboto"/>
                <a:cs typeface="Roboto"/>
                <a:sym typeface="Roboto"/>
              </a:rPr>
              <a:t>a contract </a:t>
            </a:r>
            <a:r>
              <a:rPr lang="en" sz="1800" dirty="0">
                <a:latin typeface="Roboto"/>
                <a:ea typeface="Roboto"/>
                <a:cs typeface="Roboto"/>
                <a:sym typeface="Roboto"/>
              </a:rPr>
              <a:t>with the city</a:t>
            </a:r>
            <a:r>
              <a:rPr lang="en" sz="1800" dirty="0" smtClean="0">
                <a:latin typeface="Roboto"/>
                <a:ea typeface="Roboto"/>
                <a:cs typeface="Roboto"/>
                <a:sym typeface="Roboto"/>
              </a:rPr>
              <a:t>.</a:t>
            </a:r>
          </a:p>
          <a:p>
            <a:pPr marL="457200" lvl="0" indent="-317500">
              <a:buSzPts val="1400"/>
              <a:buFont typeface="Roboto"/>
              <a:buAutoNum type="alphaUcPeriod"/>
            </a:pPr>
            <a:r>
              <a:rPr lang="en" sz="1800" b="0" i="0" u="none" strike="noStrike" cap="none" dirty="0" smtClean="0">
                <a:solidFill>
                  <a:srgbClr val="000000"/>
                </a:solidFill>
                <a:latin typeface="Roboto"/>
                <a:ea typeface="Roboto"/>
                <a:cs typeface="Roboto"/>
                <a:sym typeface="Roboto"/>
              </a:rPr>
              <a:t>No, </a:t>
            </a:r>
            <a:r>
              <a:rPr lang="en" sz="1800" dirty="0">
                <a:latin typeface="Roboto"/>
                <a:ea typeface="Roboto"/>
                <a:cs typeface="Roboto"/>
                <a:sym typeface="Roboto"/>
              </a:rPr>
              <a:t>A.T. &amp; Love </a:t>
            </a:r>
            <a:r>
              <a:rPr lang="en" sz="1800" dirty="0" smtClean="0">
                <a:latin typeface="Roboto"/>
                <a:ea typeface="Roboto"/>
                <a:cs typeface="Roboto"/>
                <a:sym typeface="Roboto"/>
              </a:rPr>
              <a:t>is only providing phones for employees’</a:t>
            </a:r>
            <a:br>
              <a:rPr lang="en" sz="1800" dirty="0" smtClean="0">
                <a:latin typeface="Roboto"/>
                <a:ea typeface="Roboto"/>
                <a:cs typeface="Roboto"/>
                <a:sym typeface="Roboto"/>
              </a:rPr>
            </a:br>
            <a:r>
              <a:rPr lang="en" sz="1800" dirty="0" smtClean="0">
                <a:latin typeface="Roboto"/>
                <a:ea typeface="Roboto"/>
                <a:cs typeface="Roboto"/>
                <a:sym typeface="Roboto"/>
              </a:rPr>
              <a:t>personal use.</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395945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10000"/>
            <a:ext cx="91440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latin typeface="Roboto" panose="020B0604020202020204" charset="0"/>
                <a:ea typeface="Roboto" panose="020B0604020202020204" charset="0"/>
              </a:rPr>
              <a:t>OUR MISSION</a:t>
            </a:r>
            <a:endParaRPr b="1" dirty="0">
              <a:solidFill>
                <a:schemeClr val="bg2">
                  <a:lumMod val="50000"/>
                </a:schemeClr>
              </a:solidFill>
              <a:latin typeface="Roboto" panose="020B0604020202020204" charset="0"/>
              <a:ea typeface="Roboto" panose="020B0604020202020204" charset="0"/>
            </a:endParaRPr>
          </a:p>
        </p:txBody>
      </p:sp>
      <p:sp>
        <p:nvSpPr>
          <p:cNvPr id="93" name="Google Shape;93;p2"/>
          <p:cNvSpPr txBox="1"/>
          <p:nvPr/>
        </p:nvSpPr>
        <p:spPr>
          <a:xfrm>
            <a:off x="427287" y="972209"/>
            <a:ext cx="8289425" cy="305910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600" b="0" i="0" u="none" strike="noStrike" cap="none" dirty="0">
                <a:solidFill>
                  <a:srgbClr val="000000"/>
                </a:solidFill>
                <a:latin typeface="Roboto" panose="020B0604020202020204" charset="0"/>
                <a:ea typeface="Roboto" panose="020B0604020202020204" charset="0"/>
                <a:cs typeface="Roboto"/>
                <a:sym typeface="Roboto"/>
              </a:rPr>
              <a:t>The mission of the Iowa Ethics and Campaign Disclosure Board is to promote the public’s trust and confidence in government by ensuring the integrity of political campaigns, the ethical standards for officials and employees of the executive branch of state government, and the lawful conduct of executive branch lobbyists</a:t>
            </a:r>
            <a:r>
              <a:rPr lang="en" sz="1600" b="0" i="0" u="none" strike="noStrike" cap="none" dirty="0" smtClean="0">
                <a:solidFill>
                  <a:srgbClr val="000000"/>
                </a:solidFill>
                <a:latin typeface="Roboto" panose="020B0604020202020204" charset="0"/>
                <a:ea typeface="Roboto" panose="020B0604020202020204" charset="0"/>
                <a:cs typeface="Roboto"/>
                <a:sym typeface="Roboto"/>
              </a:rPr>
              <a:t>.</a:t>
            </a:r>
          </a:p>
          <a:p>
            <a:pPr marL="0" marR="0" lvl="0" indent="0" algn="just" rtl="0">
              <a:lnSpc>
                <a:spcPct val="100000"/>
              </a:lnSpc>
              <a:spcBef>
                <a:spcPts val="0"/>
              </a:spcBef>
              <a:spcAft>
                <a:spcPts val="0"/>
              </a:spcAft>
              <a:buClr>
                <a:srgbClr val="000000"/>
              </a:buClr>
              <a:buSzPts val="1800"/>
              <a:buFont typeface="Arial"/>
              <a:buNone/>
            </a:pPr>
            <a:endParaRPr lang="en" sz="1600" dirty="0">
              <a:latin typeface="Roboto" panose="020B0604020202020204" charset="0"/>
              <a:ea typeface="Roboto" panose="020B0604020202020204" charset="0"/>
              <a:cs typeface="Roboto"/>
              <a:sym typeface="Roboto"/>
            </a:endParaRPr>
          </a:p>
          <a:p>
            <a:pPr marL="0" marR="0" lvl="0" indent="0" algn="just" rtl="0">
              <a:lnSpc>
                <a:spcPct val="100000"/>
              </a:lnSpc>
              <a:spcBef>
                <a:spcPts val="0"/>
              </a:spcBef>
              <a:spcAft>
                <a:spcPts val="0"/>
              </a:spcAft>
              <a:buClr>
                <a:srgbClr val="000000"/>
              </a:buClr>
              <a:buSzPts val="1800"/>
              <a:buFont typeface="Arial"/>
              <a:buNone/>
            </a:pPr>
            <a:r>
              <a:rPr lang="en" sz="1200" b="0" i="0" u="none" strike="noStrike" cap="none" dirty="0" smtClean="0">
                <a:solidFill>
                  <a:srgbClr val="000000"/>
                </a:solidFill>
                <a:latin typeface="Roboto" panose="020B0604020202020204" charset="0"/>
                <a:ea typeface="Roboto" panose="020B0604020202020204" charset="0"/>
                <a:cs typeface="Roboto"/>
                <a:sym typeface="Roboto"/>
              </a:rPr>
              <a:t>The Board enforces the statutes and rules under its jurisdiction, guided by the principles of fairness and consistency. This enforcement should not discourage individuals from being involved in the political process or state government. At all times the Board will seek to educate those individuals and entities that come under its jurisdiction concerning the requirements of Iowa law and will continue to embrace technological changes to better serve the public.</a:t>
            </a:r>
          </a:p>
          <a:p>
            <a:pPr marL="0" marR="0" lvl="0" indent="0" algn="just" rtl="0">
              <a:lnSpc>
                <a:spcPct val="100000"/>
              </a:lnSpc>
              <a:spcBef>
                <a:spcPts val="0"/>
              </a:spcBef>
              <a:spcAft>
                <a:spcPts val="0"/>
              </a:spcAft>
              <a:buClr>
                <a:srgbClr val="000000"/>
              </a:buClr>
              <a:buSzPts val="1800"/>
              <a:buFont typeface="Arial"/>
              <a:buNone/>
            </a:pPr>
            <a:endParaRPr lang="en" sz="1200" dirty="0" smtClean="0">
              <a:latin typeface="Roboto" panose="020B0604020202020204" charset="0"/>
              <a:ea typeface="Roboto" panose="020B0604020202020204" charset="0"/>
              <a:cs typeface="Roboto"/>
              <a:sym typeface="Roboto"/>
            </a:endParaRPr>
          </a:p>
          <a:p>
            <a:pPr marL="0" marR="0" lvl="0" indent="0" algn="just" rtl="0">
              <a:lnSpc>
                <a:spcPct val="100000"/>
              </a:lnSpc>
              <a:spcBef>
                <a:spcPts val="0"/>
              </a:spcBef>
              <a:spcAft>
                <a:spcPts val="0"/>
              </a:spcAft>
              <a:buClr>
                <a:srgbClr val="000000"/>
              </a:buClr>
              <a:buSzPts val="1800"/>
              <a:buFont typeface="Arial"/>
              <a:buNone/>
            </a:pPr>
            <a:r>
              <a:rPr lang="en" sz="1200" b="0" i="0" u="none" strike="noStrike" cap="none" dirty="0" smtClean="0">
                <a:solidFill>
                  <a:srgbClr val="000000"/>
                </a:solidFill>
                <a:latin typeface="Roboto" panose="020B0604020202020204" charset="0"/>
                <a:ea typeface="Roboto" panose="020B0604020202020204" charset="0"/>
                <a:cs typeface="Roboto"/>
                <a:sym typeface="Roboto"/>
              </a:rPr>
              <a:t>In order to accomplish its Mission, the Board will enforce the provisions of the “Campaign Disclosure Act” in Iowa Code chapter 68A, the “Government Ethics and Lobbying Act” in Iowa Code Chapter 68B, the reporting of gifts and bequests received by agencies under Iowa Code section 8.7, and the Boards administrative rules in Chapter 351 of the Iowa Administrative Code. </a:t>
            </a:r>
            <a:endParaRPr sz="1200" b="0" i="0" u="none" strike="noStrike" cap="none" dirty="0">
              <a:solidFill>
                <a:srgbClr val="000000"/>
              </a:solidFill>
              <a:latin typeface="Roboto" panose="020B0604020202020204" charset="0"/>
              <a:ea typeface="Roboto" panose="020B0604020202020204" charset="0"/>
              <a:cs typeface="Roboto"/>
              <a:sym typeface="Roboto"/>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4</a:t>
            </a:r>
            <a:endParaRPr b="1" dirty="0">
              <a:solidFill>
                <a:schemeClr val="bg2"/>
              </a:solidFill>
            </a:endParaRPr>
          </a:p>
        </p:txBody>
      </p:sp>
      <p:sp>
        <p:nvSpPr>
          <p:cNvPr id="273" name="Google Shape;273;p24"/>
          <p:cNvSpPr txBox="1"/>
          <p:nvPr/>
        </p:nvSpPr>
        <p:spPr>
          <a:xfrm>
            <a:off x="334075" y="1581824"/>
            <a:ext cx="8435700" cy="1637864"/>
          </a:xfrm>
          <a:prstGeom prst="rect">
            <a:avLst/>
          </a:prstGeom>
          <a:noFill/>
          <a:ln>
            <a:noFill/>
          </a:ln>
        </p:spPr>
        <p:txBody>
          <a:bodyPr spcFirstLastPara="1" wrap="square" lIns="91425" tIns="91425" rIns="91425" bIns="91425" anchor="t" anchorCtr="0">
            <a:noAutofit/>
          </a:bodyPr>
          <a:lstStyle/>
          <a:p>
            <a:pPr>
              <a:buSzPts val="1400"/>
            </a:pPr>
            <a:r>
              <a:rPr lang="en-US" sz="1800" dirty="0">
                <a:latin typeface="Roboto"/>
                <a:ea typeface="Roboto"/>
                <a:cs typeface="Roboto"/>
                <a:sym typeface="Roboto"/>
              </a:rPr>
              <a:t>Not every company is a restricted donor. The determination is made on the specific facts</a:t>
            </a:r>
            <a:r>
              <a:rPr lang="en-US" sz="1800" dirty="0" smtClean="0">
                <a:latin typeface="Roboto"/>
                <a:ea typeface="Roboto"/>
                <a:cs typeface="Roboto"/>
                <a:sym typeface="Roboto"/>
              </a:rPr>
              <a:t>. In this case, AT </a:t>
            </a:r>
            <a:r>
              <a:rPr lang="en-US" sz="1800" dirty="0">
                <a:latin typeface="Roboto"/>
                <a:ea typeface="Roboto"/>
                <a:cs typeface="Roboto"/>
                <a:sym typeface="Roboto"/>
              </a:rPr>
              <a:t>&amp; Love is seeking to influence to capture the contract in the future. The city has a possible bidding in the future for the services and the presentation to employees is geared toward benefits of selecting for the </a:t>
            </a:r>
            <a:r>
              <a:rPr lang="en-US" sz="1800" dirty="0" smtClean="0">
                <a:latin typeface="Roboto"/>
                <a:ea typeface="Roboto"/>
                <a:cs typeface="Roboto"/>
                <a:sym typeface="Roboto"/>
              </a:rPr>
              <a:t>office.</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sp>
        <p:nvSpPr>
          <p:cNvPr id="274" name="Google Shape;274;p24"/>
          <p:cNvSpPr txBox="1"/>
          <p:nvPr/>
        </p:nvSpPr>
        <p:spPr>
          <a:xfrm>
            <a:off x="375237" y="1010491"/>
            <a:ext cx="7936688" cy="453725"/>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smtClean="0">
                <a:solidFill>
                  <a:srgbClr val="000000"/>
                </a:solidFill>
                <a:latin typeface="Roboto"/>
                <a:ea typeface="Roboto"/>
                <a:cs typeface="Roboto"/>
                <a:sym typeface="Roboto"/>
              </a:rPr>
              <a:t>Answer: </a:t>
            </a:r>
            <a:r>
              <a:rPr lang="en" b="0" i="0" u="sng" strike="noStrike" cap="none" dirty="0" smtClean="0">
                <a:solidFill>
                  <a:srgbClr val="000000"/>
                </a:solidFill>
                <a:latin typeface="Roboto"/>
                <a:ea typeface="Roboto"/>
                <a:cs typeface="Roboto"/>
                <a:sym typeface="Roboto"/>
              </a:rPr>
              <a:t>A. </a:t>
            </a:r>
          </a:p>
          <a:p>
            <a:pPr marL="0" marR="0" lvl="0" indent="0" algn="l" rtl="0">
              <a:lnSpc>
                <a:spcPct val="100000"/>
              </a:lnSpc>
              <a:spcBef>
                <a:spcPts val="0"/>
              </a:spcBef>
              <a:spcAft>
                <a:spcPts val="0"/>
              </a:spcAft>
              <a:buClr>
                <a:srgbClr val="000000"/>
              </a:buClr>
              <a:buSzPts val="1400"/>
              <a:buFont typeface="Arial"/>
              <a:buNone/>
            </a:pPr>
            <a:endParaRPr dirty="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dirty="0">
              <a:highlight>
                <a:srgbClr val="FF0000"/>
              </a:highlight>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4043555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1000"/>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74" y="2803331"/>
            <a:ext cx="2760969" cy="1667251"/>
          </a:xfrm>
          <a:prstGeom prst="rect">
            <a:avLst/>
          </a:prstGeom>
        </p:spPr>
      </p:pic>
      <p:sp>
        <p:nvSpPr>
          <p:cNvPr id="281" name="Google Shape;281;p2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5</a:t>
            </a:r>
            <a:br>
              <a:rPr lang="en" b="1" dirty="0" smtClean="0">
                <a:solidFill>
                  <a:schemeClr val="bg2"/>
                </a:solidFill>
              </a:rPr>
            </a:br>
            <a:endParaRPr b="1" dirty="0">
              <a:solidFill>
                <a:schemeClr val="bg2"/>
              </a:solidFill>
            </a:endParaRPr>
          </a:p>
        </p:txBody>
      </p:sp>
      <p:sp>
        <p:nvSpPr>
          <p:cNvPr id="282" name="Google Shape;282;p25"/>
          <p:cNvSpPr txBox="1"/>
          <p:nvPr/>
        </p:nvSpPr>
        <p:spPr>
          <a:xfrm>
            <a:off x="327119" y="896259"/>
            <a:ext cx="8436199" cy="230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Selena works as the Director of Public Works for the City of Keosauqua. Selena receives a </a:t>
            </a:r>
            <a:r>
              <a:rPr lang="en" sz="1800" b="0" i="0" u="none" strike="noStrike" cap="none" dirty="0" smtClean="0">
                <a:solidFill>
                  <a:srgbClr val="000000"/>
                </a:solidFill>
                <a:latin typeface="Roboto"/>
                <a:ea typeface="Roboto"/>
                <a:cs typeface="Roboto"/>
                <a:sym typeface="Roboto"/>
              </a:rPr>
              <a:t>a </a:t>
            </a:r>
            <a:r>
              <a:rPr lang="en" sz="1800" b="0" i="0" u="none" strike="noStrike" cap="none" dirty="0">
                <a:solidFill>
                  <a:srgbClr val="000000"/>
                </a:solidFill>
                <a:latin typeface="Roboto"/>
                <a:ea typeface="Roboto"/>
                <a:cs typeface="Roboto"/>
                <a:sym typeface="Roboto"/>
              </a:rPr>
              <a:t>beautiful horse statue (retail value $19.95</a:t>
            </a:r>
            <a:r>
              <a:rPr lang="en" sz="1800" b="0" i="0" u="none" strike="noStrike" cap="none" dirty="0" smtClean="0">
                <a:solidFill>
                  <a:srgbClr val="000000"/>
                </a:solidFill>
                <a:latin typeface="Roboto"/>
                <a:ea typeface="Roboto"/>
                <a:cs typeface="Roboto"/>
                <a:sym typeface="Roboto"/>
              </a:rPr>
              <a:t>) from Dan, a family friend. </a:t>
            </a:r>
            <a:r>
              <a:rPr lang="en" sz="1800" b="0" i="0" u="none" strike="noStrike" cap="none" dirty="0">
                <a:solidFill>
                  <a:srgbClr val="000000"/>
                </a:solidFill>
                <a:latin typeface="Roboto"/>
                <a:ea typeface="Roboto"/>
                <a:cs typeface="Roboto"/>
                <a:sym typeface="Roboto"/>
              </a:rPr>
              <a:t>Dan knows Selena loves horses and it would look great in her office at City </a:t>
            </a:r>
            <a:r>
              <a:rPr lang="en" sz="1800" b="0" i="0" u="none" strike="noStrike" cap="none" dirty="0" smtClean="0">
                <a:solidFill>
                  <a:srgbClr val="000000"/>
                </a:solidFill>
                <a:latin typeface="Roboto"/>
                <a:ea typeface="Roboto"/>
                <a:cs typeface="Roboto"/>
                <a:sym typeface="Roboto"/>
              </a:rPr>
              <a:t>Hall.</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Dan </a:t>
            </a:r>
            <a:r>
              <a:rPr lang="en" sz="1800" b="0" i="0" u="none" strike="noStrike" cap="none" dirty="0">
                <a:solidFill>
                  <a:srgbClr val="000000"/>
                </a:solidFill>
                <a:latin typeface="Roboto"/>
                <a:ea typeface="Roboto"/>
                <a:cs typeface="Roboto"/>
                <a:sym typeface="Roboto"/>
              </a:rPr>
              <a:t>is a registered lobbyist for the Okoboji Tourism </a:t>
            </a:r>
            <a:r>
              <a:rPr lang="en" sz="1800" b="0" i="0" u="none" strike="noStrike" cap="none" dirty="0" smtClean="0">
                <a:solidFill>
                  <a:srgbClr val="000000"/>
                </a:solidFill>
                <a:latin typeface="Roboto"/>
                <a:ea typeface="Roboto"/>
                <a:cs typeface="Roboto"/>
                <a:sym typeface="Roboto"/>
              </a:rPr>
              <a:t>Association.</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May </a:t>
            </a:r>
            <a:r>
              <a:rPr lang="en" sz="1800" b="0" i="0" u="none" strike="noStrike" cap="none" dirty="0">
                <a:solidFill>
                  <a:srgbClr val="000000"/>
                </a:solidFill>
                <a:latin typeface="Roboto"/>
                <a:ea typeface="Roboto"/>
                <a:cs typeface="Roboto"/>
                <a:sym typeface="Roboto"/>
              </a:rPr>
              <a:t>Selena accept the gift?</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smtClean="0">
                <a:solidFill>
                  <a:srgbClr val="000000"/>
                </a:solidFill>
                <a:latin typeface="Roboto"/>
                <a:ea typeface="Roboto"/>
                <a:cs typeface="Roboto"/>
                <a:sym typeface="Roboto"/>
              </a:rPr>
              <a:t>Yes</a:t>
            </a:r>
            <a:r>
              <a:rPr lang="en-US" sz="1800" b="0" i="0" u="none" strike="noStrike" cap="none" dirty="0" smtClean="0">
                <a:solidFill>
                  <a:srgbClr val="000000"/>
                </a:solidFill>
                <a:latin typeface="Roboto"/>
                <a:ea typeface="Roboto"/>
                <a:cs typeface="Roboto"/>
                <a:sym typeface="Roboto"/>
              </a:rPr>
              <a:t>. Dan is a friend.</a:t>
            </a:r>
          </a:p>
          <a:p>
            <a:pPr marL="457200" marR="0" lvl="0" indent="-317500" algn="l" rtl="0">
              <a:lnSpc>
                <a:spcPct val="100000"/>
              </a:lnSpc>
              <a:spcBef>
                <a:spcPts val="0"/>
              </a:spcBef>
              <a:spcAft>
                <a:spcPts val="0"/>
              </a:spcAft>
              <a:buClr>
                <a:srgbClr val="000000"/>
              </a:buClr>
              <a:buSzPts val="1400"/>
              <a:buFont typeface="Roboto"/>
              <a:buAutoNum type="alphaUcPeriod"/>
            </a:pPr>
            <a:r>
              <a:rPr lang="en-US" sz="1800" dirty="0" smtClean="0">
                <a:latin typeface="Roboto"/>
                <a:ea typeface="Roboto"/>
                <a:cs typeface="Roboto"/>
                <a:sym typeface="Roboto"/>
              </a:rPr>
              <a:t>Yes. Dan is not a restricted donor.</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because Dan is a </a:t>
            </a:r>
            <a:r>
              <a:rPr lang="en" sz="1800" b="0" i="0" u="none" strike="noStrike" cap="none" dirty="0" smtClean="0">
                <a:solidFill>
                  <a:srgbClr val="000000"/>
                </a:solidFill>
                <a:latin typeface="Roboto"/>
                <a:ea typeface="Roboto"/>
                <a:cs typeface="Roboto"/>
                <a:sym typeface="Roboto"/>
              </a:rPr>
              <a:t>lobbyist.</a:t>
            </a:r>
          </a:p>
          <a:p>
            <a:pPr marL="457200" marR="0" lvl="0" indent="-317500" algn="l" rtl="0">
              <a:lnSpc>
                <a:spcPct val="100000"/>
              </a:lnSpc>
              <a:spcBef>
                <a:spcPts val="0"/>
              </a:spcBef>
              <a:spcAft>
                <a:spcPts val="0"/>
              </a:spcAft>
              <a:buClr>
                <a:srgbClr val="000000"/>
              </a:buClr>
              <a:buSzPts val="1400"/>
              <a:buFont typeface="Roboto"/>
              <a:buAutoNum type="alphaUcPeriod"/>
            </a:pPr>
            <a:r>
              <a:rPr lang="en" sz="1800" dirty="0" smtClean="0">
                <a:latin typeface="Roboto"/>
                <a:ea typeface="Roboto"/>
                <a:cs typeface="Roboto"/>
                <a:sym typeface="Roboto"/>
              </a:rPr>
              <a:t>No, beca</a:t>
            </a:r>
            <a:r>
              <a:rPr lang="en-US" sz="1800" dirty="0" smtClean="0">
                <a:latin typeface="Roboto"/>
                <a:ea typeface="Roboto"/>
                <a:cs typeface="Roboto"/>
                <a:sym typeface="Roboto"/>
              </a:rPr>
              <a:t>us</a:t>
            </a:r>
            <a:r>
              <a:rPr lang="en" sz="1800" dirty="0" smtClean="0">
                <a:latin typeface="Roboto"/>
                <a:ea typeface="Roboto"/>
                <a:cs typeface="Roboto"/>
                <a:sym typeface="Roboto"/>
              </a:rPr>
              <a:t>e Dan gave it to her to place</a:t>
            </a:r>
            <a:br>
              <a:rPr lang="en" sz="1800" dirty="0" smtClean="0">
                <a:latin typeface="Roboto"/>
                <a:ea typeface="Roboto"/>
                <a:cs typeface="Roboto"/>
                <a:sym typeface="Roboto"/>
              </a:rPr>
            </a:br>
            <a:r>
              <a:rPr lang="en" sz="1800" dirty="0" smtClean="0">
                <a:latin typeface="Roboto"/>
                <a:ea typeface="Roboto"/>
                <a:cs typeface="Roboto"/>
                <a:sym typeface="Roboto"/>
              </a:rPr>
              <a:t>in her office at City Hall.</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
        <p:nvSpPr>
          <p:cNvPr id="3" name="TextBox 2"/>
          <p:cNvSpPr txBox="1"/>
          <p:nvPr/>
        </p:nvSpPr>
        <p:spPr>
          <a:xfrm>
            <a:off x="5427563" y="2559571"/>
            <a:ext cx="864705" cy="276999"/>
          </a:xfrm>
          <a:prstGeom prst="rect">
            <a:avLst/>
          </a:prstGeom>
          <a:solidFill>
            <a:schemeClr val="bg1"/>
          </a:solidFill>
        </p:spPr>
        <p:txBody>
          <a:bodyPr wrap="square" rtlCol="0">
            <a:spAutoFit/>
          </a:bodyPr>
          <a:lstStyle/>
          <a:p>
            <a:pPr algn="ctr"/>
            <a:r>
              <a:rPr lang="en-US" sz="1200" dirty="0" smtClean="0"/>
              <a:t>OKOBOJI</a:t>
            </a:r>
            <a:endParaRPr lang="en-US" sz="1200" dirty="0"/>
          </a:p>
        </p:txBody>
      </p:sp>
      <p:sp>
        <p:nvSpPr>
          <p:cNvPr id="8" name="TextBox 7"/>
          <p:cNvSpPr txBox="1"/>
          <p:nvPr/>
        </p:nvSpPr>
        <p:spPr>
          <a:xfrm>
            <a:off x="6313942" y="4314232"/>
            <a:ext cx="975471" cy="261610"/>
          </a:xfrm>
          <a:prstGeom prst="rect">
            <a:avLst/>
          </a:prstGeom>
          <a:solidFill>
            <a:schemeClr val="bg1"/>
          </a:solidFill>
        </p:spPr>
        <p:txBody>
          <a:bodyPr wrap="square" rtlCol="0">
            <a:spAutoFit/>
          </a:bodyPr>
          <a:lstStyle/>
          <a:p>
            <a:pPr algn="ctr"/>
            <a:r>
              <a:rPr lang="en-US" sz="1100" dirty="0" smtClean="0"/>
              <a:t>KEOSAQUA</a:t>
            </a:r>
            <a:endParaRPr lang="en-US" sz="1100" dirty="0"/>
          </a:p>
        </p:txBody>
      </p:sp>
    </p:spTree>
    <p:extLst>
      <p:ext uri="{BB962C8B-B14F-4D97-AF65-F5344CB8AC3E}">
        <p14:creationId xmlns:p14="http://schemas.microsoft.com/office/powerpoint/2010/main" val="1498573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5</a:t>
            </a:r>
            <a:br>
              <a:rPr lang="en" b="1" dirty="0" smtClean="0">
                <a:solidFill>
                  <a:schemeClr val="bg2"/>
                </a:solidFill>
              </a:rPr>
            </a:br>
            <a:endParaRPr b="1" dirty="0">
              <a:solidFill>
                <a:schemeClr val="bg2"/>
              </a:solidFill>
            </a:endParaRPr>
          </a:p>
        </p:txBody>
      </p:sp>
      <p:sp>
        <p:nvSpPr>
          <p:cNvPr id="282" name="Google Shape;282;p25"/>
          <p:cNvSpPr txBox="1"/>
          <p:nvPr/>
        </p:nvSpPr>
        <p:spPr>
          <a:xfrm>
            <a:off x="256554" y="1722953"/>
            <a:ext cx="8436199" cy="2523955"/>
          </a:xfrm>
          <a:prstGeom prst="rect">
            <a:avLst/>
          </a:prstGeom>
          <a:noFill/>
          <a:ln>
            <a:noFill/>
          </a:ln>
        </p:spPr>
        <p:txBody>
          <a:bodyPr spcFirstLastPara="1" wrap="square" lIns="91425" tIns="91425" rIns="91425" bIns="91425" anchor="t" anchorCtr="0">
            <a:noAutofit/>
          </a:bodyPr>
          <a:lstStyle/>
          <a:p>
            <a:pPr lvl="0">
              <a:buSzPts val="1400"/>
            </a:pPr>
            <a:r>
              <a:rPr lang="en-US" sz="1800" dirty="0">
                <a:latin typeface="Roboto"/>
                <a:ea typeface="Roboto"/>
                <a:cs typeface="Roboto"/>
                <a:sym typeface="Roboto"/>
              </a:rPr>
              <a:t>Dan is a lobbyist, but he is not a restricted donor as to Selena, because his lobbying on behalf of Okoboji Tourism would not come into any conflict with Selena’s area of authority</a:t>
            </a:r>
            <a:r>
              <a:rPr lang="en-US" sz="1800" dirty="0" smtClean="0">
                <a:latin typeface="Roboto"/>
                <a:ea typeface="Roboto"/>
                <a:cs typeface="Roboto"/>
                <a:sym typeface="Roboto"/>
              </a:rPr>
              <a:t>. Friends can be restricted donors depending on the circumstances.</a:t>
            </a:r>
            <a:endParaRPr lang="en-US" sz="1800" dirty="0">
              <a:latin typeface="Roboto"/>
              <a:ea typeface="Roboto"/>
              <a:cs typeface="Roboto"/>
              <a:sym typeface="Roboto"/>
            </a:endParaRPr>
          </a:p>
        </p:txBody>
      </p:sp>
      <p:sp>
        <p:nvSpPr>
          <p:cNvPr id="284" name="Google Shape;284;p25"/>
          <p:cNvSpPr txBox="1"/>
          <p:nvPr/>
        </p:nvSpPr>
        <p:spPr>
          <a:xfrm>
            <a:off x="374161" y="1017800"/>
            <a:ext cx="8081833" cy="599306"/>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a:solidFill>
                  <a:srgbClr val="000000"/>
                </a:solidFill>
                <a:latin typeface="Roboto"/>
                <a:ea typeface="Roboto"/>
                <a:cs typeface="Roboto"/>
                <a:sym typeface="Roboto"/>
              </a:rPr>
              <a:t>Answer: </a:t>
            </a:r>
            <a:r>
              <a:rPr lang="en" b="0" i="0" u="sng" strike="noStrike" cap="none" dirty="0" smtClean="0">
                <a:solidFill>
                  <a:srgbClr val="000000"/>
                </a:solidFill>
                <a:latin typeface="Roboto"/>
                <a:ea typeface="Roboto"/>
                <a:cs typeface="Roboto"/>
                <a:sym typeface="Roboto"/>
              </a:rPr>
              <a:t>B. </a:t>
            </a:r>
            <a:endParaRPr lang="en" b="0" i="0" u="sng" strike="noStrike" cap="none" dirty="0" smtClean="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dirty="0">
              <a:highlight>
                <a:srgbClr val="FF0000"/>
              </a:highlight>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2579370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1000"/>
                                        <p:tgtEl>
                                          <p:spTgt spid="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6</a:t>
            </a:r>
            <a:endParaRPr b="1" dirty="0">
              <a:solidFill>
                <a:schemeClr val="bg2"/>
              </a:solidFill>
            </a:endParaRPr>
          </a:p>
        </p:txBody>
      </p:sp>
      <p:sp>
        <p:nvSpPr>
          <p:cNvPr id="299" name="Google Shape;299;p27"/>
          <p:cNvSpPr txBox="1"/>
          <p:nvPr/>
        </p:nvSpPr>
        <p:spPr>
          <a:xfrm>
            <a:off x="363891" y="991366"/>
            <a:ext cx="8568073" cy="23316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Public Official Paul runs into Carl Carlson Jr., owner of Carlson Contractors. Carl asks Paul to put in a good word him when reviewing bids for the new school construction project. Carl then hands Paul a fat stack of </a:t>
            </a:r>
            <a:r>
              <a:rPr lang="en" sz="1800" b="0" i="0" u="none" strike="noStrike" cap="none" dirty="0" smtClean="0">
                <a:solidFill>
                  <a:srgbClr val="000000"/>
                </a:solidFill>
                <a:latin typeface="Roboto"/>
                <a:ea typeface="Roboto"/>
                <a:cs typeface="Roboto"/>
                <a:sym typeface="Roboto"/>
              </a:rPr>
              <a:t>cash.</a:t>
            </a:r>
            <a:r>
              <a:rPr lang="en" sz="1800" dirty="0" smtClean="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The </a:t>
            </a:r>
            <a:r>
              <a:rPr lang="en" sz="1800" b="0" i="0" u="none" strike="noStrike" cap="none" dirty="0">
                <a:solidFill>
                  <a:srgbClr val="000000"/>
                </a:solidFill>
                <a:latin typeface="Roboto"/>
                <a:ea typeface="Roboto"/>
                <a:cs typeface="Roboto"/>
                <a:sym typeface="Roboto"/>
              </a:rPr>
              <a:t>next day, Paul feels weird about this interaction. He informs his supervisor. He immediately donates all the money to Save the Florida Manatees, a 501(c)(3) non-profit </a:t>
            </a:r>
            <a:r>
              <a:rPr lang="en" sz="1800" b="0" i="0" u="none" strike="noStrike" cap="none" dirty="0" smtClean="0">
                <a:solidFill>
                  <a:srgbClr val="000000"/>
                </a:solidFill>
                <a:latin typeface="Roboto"/>
                <a:ea typeface="Roboto"/>
                <a:cs typeface="Roboto"/>
                <a:sym typeface="Roboto"/>
              </a:rPr>
              <a:t>organization.</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Has Paul violated the gift law?</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a:t>
            </a:r>
            <a:r>
              <a:rPr lang="en" sz="1800" b="0" i="0" u="none" strike="noStrike" cap="none" dirty="0" smtClean="0">
                <a:solidFill>
                  <a:srgbClr val="000000"/>
                </a:solidFill>
                <a:latin typeface="Roboto"/>
                <a:ea typeface="Roboto"/>
                <a:cs typeface="Roboto"/>
                <a:sym typeface="Roboto"/>
              </a:rPr>
              <a:t>because Carl is not a restricted donor.</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because </a:t>
            </a:r>
            <a:r>
              <a:rPr lang="en" sz="1800" b="0" i="0" u="none" strike="noStrike" cap="none" dirty="0" smtClean="0">
                <a:solidFill>
                  <a:srgbClr val="000000"/>
                </a:solidFill>
                <a:latin typeface="Roboto"/>
                <a:ea typeface="Roboto"/>
                <a:cs typeface="Roboto"/>
                <a:sym typeface="Roboto"/>
              </a:rPr>
              <a:t>Paul </a:t>
            </a:r>
            <a:r>
              <a:rPr lang="en" sz="1800" b="0" i="0" u="none" strike="noStrike" cap="none" dirty="0">
                <a:solidFill>
                  <a:srgbClr val="000000"/>
                </a:solidFill>
                <a:latin typeface="Roboto"/>
                <a:ea typeface="Roboto"/>
                <a:cs typeface="Roboto"/>
                <a:sym typeface="Roboto"/>
              </a:rPr>
              <a:t>donated the money to a 501(c)(3).</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because </a:t>
            </a:r>
            <a:r>
              <a:rPr lang="en" sz="1800" b="0" i="0" u="none" strike="noStrike" cap="none" dirty="0" smtClean="0">
                <a:solidFill>
                  <a:srgbClr val="000000"/>
                </a:solidFill>
                <a:latin typeface="Roboto"/>
                <a:ea typeface="Roboto"/>
                <a:cs typeface="Roboto"/>
                <a:sym typeface="Roboto"/>
              </a:rPr>
              <a:t>Paul </a:t>
            </a:r>
            <a:r>
              <a:rPr lang="en" sz="1800" b="0" i="0" u="none" strike="noStrike" cap="none" dirty="0" smtClean="0">
                <a:solidFill>
                  <a:srgbClr val="000000"/>
                </a:solidFill>
                <a:latin typeface="Roboto"/>
                <a:ea typeface="Roboto"/>
                <a:cs typeface="Roboto"/>
                <a:sym typeface="Roboto"/>
              </a:rPr>
              <a:t>donated </a:t>
            </a:r>
            <a:r>
              <a:rPr lang="en" sz="1800" b="0" i="0" u="none" strike="noStrike" cap="none" dirty="0">
                <a:solidFill>
                  <a:srgbClr val="000000"/>
                </a:solidFill>
                <a:latin typeface="Roboto"/>
                <a:ea typeface="Roboto"/>
                <a:cs typeface="Roboto"/>
                <a:sym typeface="Roboto"/>
              </a:rPr>
              <a:t>the money to a charity outside of Iowa. </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smtClean="0">
                <a:solidFill>
                  <a:srgbClr val="000000"/>
                </a:solidFill>
                <a:latin typeface="Roboto"/>
                <a:ea typeface="Roboto"/>
                <a:cs typeface="Roboto"/>
                <a:sym typeface="Roboto"/>
              </a:rPr>
              <a:t>Yes, because </a:t>
            </a:r>
            <a:r>
              <a:rPr lang="en" sz="1800" b="0" i="0" u="none" strike="noStrike" cap="none" dirty="0" smtClean="0">
                <a:solidFill>
                  <a:srgbClr val="000000"/>
                </a:solidFill>
                <a:latin typeface="Roboto"/>
                <a:ea typeface="Roboto"/>
                <a:cs typeface="Roboto"/>
                <a:sym typeface="Roboto"/>
              </a:rPr>
              <a:t>Paul accepted a monetary gift from a restricted donor.</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6</a:t>
            </a:r>
            <a:endParaRPr b="1" dirty="0">
              <a:solidFill>
                <a:schemeClr val="bg2"/>
              </a:solidFill>
            </a:endParaRPr>
          </a:p>
        </p:txBody>
      </p:sp>
      <p:sp>
        <p:nvSpPr>
          <p:cNvPr id="299" name="Google Shape;299;p27"/>
          <p:cNvSpPr txBox="1"/>
          <p:nvPr/>
        </p:nvSpPr>
        <p:spPr>
          <a:xfrm>
            <a:off x="363891" y="1584905"/>
            <a:ext cx="8568073" cy="17380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smtClean="0">
                <a:solidFill>
                  <a:srgbClr val="000000"/>
                </a:solidFill>
                <a:latin typeface="Roboto"/>
                <a:ea typeface="Roboto"/>
                <a:cs typeface="Roboto"/>
                <a:sym typeface="Roboto"/>
              </a:rPr>
              <a:t>Carl </a:t>
            </a:r>
            <a:r>
              <a:rPr lang="en" sz="1800" b="0" i="0" u="none" strike="noStrike" cap="none" dirty="0">
                <a:solidFill>
                  <a:srgbClr val="000000"/>
                </a:solidFill>
                <a:latin typeface="Roboto"/>
                <a:ea typeface="Roboto"/>
                <a:cs typeface="Roboto"/>
                <a:sym typeface="Roboto"/>
              </a:rPr>
              <a:t>Carlson Jr., </a:t>
            </a:r>
            <a:r>
              <a:rPr lang="en" sz="1800" b="0" i="0" u="none" strike="noStrike" cap="none" dirty="0" smtClean="0">
                <a:solidFill>
                  <a:srgbClr val="000000"/>
                </a:solidFill>
                <a:latin typeface="Roboto"/>
                <a:ea typeface="Roboto"/>
                <a:cs typeface="Roboto"/>
                <a:sym typeface="Roboto"/>
              </a:rPr>
              <a:t>is a restricted donor. His company Carlson Contractors is seeking to win the bid </a:t>
            </a:r>
            <a:r>
              <a:rPr lang="en" sz="1800" b="0" i="0" u="none" strike="noStrike" cap="none" dirty="0">
                <a:solidFill>
                  <a:srgbClr val="000000"/>
                </a:solidFill>
                <a:latin typeface="Roboto"/>
                <a:ea typeface="Roboto"/>
                <a:cs typeface="Roboto"/>
                <a:sym typeface="Roboto"/>
              </a:rPr>
              <a:t>for </a:t>
            </a:r>
            <a:r>
              <a:rPr lang="en" sz="1800" b="0" i="0" u="none" strike="noStrike" cap="none" dirty="0" smtClean="0">
                <a:solidFill>
                  <a:srgbClr val="000000"/>
                </a:solidFill>
                <a:latin typeface="Roboto"/>
                <a:ea typeface="Roboto"/>
                <a:cs typeface="Roboto"/>
                <a:sym typeface="Roboto"/>
              </a:rPr>
              <a:t>a </a:t>
            </a:r>
            <a:r>
              <a:rPr lang="en" sz="1800" b="0" i="0" u="none" strike="noStrike" cap="none" dirty="0">
                <a:solidFill>
                  <a:srgbClr val="000000"/>
                </a:solidFill>
                <a:latin typeface="Roboto"/>
                <a:ea typeface="Roboto"/>
                <a:cs typeface="Roboto"/>
                <a:sym typeface="Roboto"/>
              </a:rPr>
              <a:t>new school construction project. </a:t>
            </a:r>
            <a:r>
              <a:rPr lang="en-US" sz="1800" b="0" i="0" u="none" strike="noStrike" cap="none" dirty="0" smtClean="0">
                <a:solidFill>
                  <a:srgbClr val="000000"/>
                </a:solidFill>
                <a:latin typeface="Roboto"/>
                <a:ea typeface="Roboto"/>
                <a:cs typeface="Roboto"/>
                <a:sym typeface="Roboto"/>
              </a:rPr>
              <a:t>Paul’s acceptance of a cash gift violates the gift law. Paul cannot donate the cash to a charity to address the issue. Only non-monetary gifts may be donated after receipt.</a:t>
            </a:r>
            <a:endParaRPr sz="1800" b="0" i="0" u="none" strike="noStrike" cap="none" dirty="0">
              <a:solidFill>
                <a:srgbClr val="000000"/>
              </a:solidFill>
              <a:latin typeface="Roboto"/>
              <a:ea typeface="Roboto"/>
              <a:cs typeface="Roboto"/>
              <a:sym typeface="Roboto"/>
            </a:endParaRPr>
          </a:p>
        </p:txBody>
      </p:sp>
      <p:sp>
        <p:nvSpPr>
          <p:cNvPr id="301" name="Google Shape;301;p27"/>
          <p:cNvSpPr txBox="1"/>
          <p:nvPr/>
        </p:nvSpPr>
        <p:spPr>
          <a:xfrm>
            <a:off x="457677" y="1065453"/>
            <a:ext cx="8066783" cy="471799"/>
          </a:xfrm>
          <a:prstGeom prst="rect">
            <a:avLst/>
          </a:prstGeom>
          <a:noFill/>
          <a:ln w="12700">
            <a:solidFill>
              <a:schemeClr val="tx1"/>
            </a:solid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1400"/>
              <a:buFont typeface="Arial"/>
              <a:buNone/>
            </a:pPr>
            <a:r>
              <a:rPr lang="en" sz="1400" b="0" i="0" u="sng" strike="noStrike" cap="none" dirty="0">
                <a:solidFill>
                  <a:srgbClr val="000000"/>
                </a:solidFill>
                <a:latin typeface="Roboto"/>
                <a:ea typeface="Roboto"/>
                <a:cs typeface="Roboto"/>
                <a:sym typeface="Roboto"/>
              </a:rPr>
              <a:t>Answer: </a:t>
            </a:r>
            <a:r>
              <a:rPr lang="en" sz="1400" b="0" i="0" u="sng" strike="noStrike" cap="none" dirty="0" smtClean="0">
                <a:solidFill>
                  <a:srgbClr val="000000"/>
                </a:solidFill>
                <a:latin typeface="Roboto"/>
                <a:ea typeface="Roboto"/>
                <a:cs typeface="Roboto"/>
                <a:sym typeface="Roboto"/>
              </a:rPr>
              <a:t>D</a:t>
            </a:r>
            <a:r>
              <a:rPr lang="en" sz="1400" b="0" i="0" u="sng" strike="noStrike" cap="none" dirty="0" smtClean="0">
                <a:solidFill>
                  <a:srgbClr val="000000"/>
                </a:solidFill>
                <a:latin typeface="Roboto"/>
                <a:ea typeface="Roboto"/>
                <a:cs typeface="Roboto"/>
                <a:sym typeface="Roboto"/>
              </a:rPr>
              <a:t>.</a:t>
            </a:r>
            <a:endParaRPr lang="en" sz="1400" b="0" i="0" u="sng" strike="noStrike" cap="none" dirty="0" smtClean="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332087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 calcmode="lin" valueType="num">
                                      <p:cBhvr additive="base">
                                        <p:cTn id="7" dur="1000"/>
                                        <p:tgtEl>
                                          <p:spTgt spid="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
        <p:nvSpPr>
          <p:cNvPr id="436" name="Google Shape;436;p4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7: </a:t>
            </a:r>
            <a:br>
              <a:rPr lang="en" b="1" dirty="0" smtClean="0">
                <a:solidFill>
                  <a:schemeClr val="bg2"/>
                </a:solidFill>
              </a:rPr>
            </a:br>
            <a:r>
              <a:rPr lang="en" b="1" dirty="0" smtClean="0">
                <a:solidFill>
                  <a:schemeClr val="bg2"/>
                </a:solidFill>
              </a:rPr>
              <a:t>THE COMMON </a:t>
            </a:r>
            <a:r>
              <a:rPr lang="en" b="1" dirty="0" smtClean="0">
                <a:solidFill>
                  <a:schemeClr val="bg2"/>
                </a:solidFill>
              </a:rPr>
              <a:t>“IOWA </a:t>
            </a:r>
            <a:r>
              <a:rPr lang="en" b="1" dirty="0" smtClean="0">
                <a:solidFill>
                  <a:schemeClr val="bg2"/>
                </a:solidFill>
              </a:rPr>
              <a:t>NICE</a:t>
            </a:r>
            <a:r>
              <a:rPr lang="en" b="1" dirty="0" smtClean="0">
                <a:solidFill>
                  <a:schemeClr val="bg2"/>
                </a:solidFill>
              </a:rPr>
              <a:t>” SCENARIO</a:t>
            </a:r>
            <a:endParaRPr b="1" dirty="0">
              <a:solidFill>
                <a:schemeClr val="bg2"/>
              </a:solidFill>
            </a:endParaRPr>
          </a:p>
        </p:txBody>
      </p:sp>
      <p:sp>
        <p:nvSpPr>
          <p:cNvPr id="438" name="Google Shape;438;p43"/>
          <p:cNvSpPr txBox="1"/>
          <p:nvPr/>
        </p:nvSpPr>
        <p:spPr>
          <a:xfrm>
            <a:off x="237926" y="1520686"/>
            <a:ext cx="8421650" cy="2932043"/>
          </a:xfrm>
          <a:prstGeom prst="rect">
            <a:avLst/>
          </a:prstGeom>
          <a:noFill/>
          <a:ln>
            <a:noFill/>
          </a:ln>
        </p:spPr>
        <p:txBody>
          <a:bodyPr spcFirstLastPara="1" wrap="square" lIns="91425" tIns="91425" rIns="91425" bIns="91425" anchor="t" anchorCtr="0">
            <a:noAutofit/>
          </a:bodyPr>
          <a:lstStyle/>
          <a:p>
            <a:pPr marL="139700" marR="0" lvl="0" algn="l" rtl="0">
              <a:lnSpc>
                <a:spcPct val="100000"/>
              </a:lnSpc>
              <a:spcBef>
                <a:spcPts val="0"/>
              </a:spcBef>
              <a:spcAft>
                <a:spcPts val="0"/>
              </a:spcAft>
              <a:buClr>
                <a:srgbClr val="000000"/>
              </a:buClr>
              <a:buSzPts val="1400"/>
            </a:pPr>
            <a:r>
              <a:rPr lang="en" sz="1800" b="0" i="0" u="none" strike="noStrike" cap="none" dirty="0" smtClean="0">
                <a:solidFill>
                  <a:srgbClr val="000000"/>
                </a:solidFill>
                <a:latin typeface="Roboto"/>
                <a:ea typeface="Roboto"/>
                <a:cs typeface="Roboto"/>
                <a:sym typeface="Roboto"/>
              </a:rPr>
              <a:t>Martha is a resident of Anywhere County, she loves to bake cookies and deliver them to various places across the County. Today she has dropped off a batch of her prize-winning chocolate chip cookies at the Board of Supervisors’ offices. Supervisor Johnson cannot resist chocolate chip cookies.</a:t>
            </a:r>
          </a:p>
          <a:p>
            <a:pPr marL="482600" marR="0" lvl="0" indent="-342900" algn="l" rtl="0">
              <a:lnSpc>
                <a:spcPct val="100000"/>
              </a:lnSpc>
              <a:spcBef>
                <a:spcPts val="0"/>
              </a:spcBef>
              <a:spcAft>
                <a:spcPts val="0"/>
              </a:spcAft>
              <a:buClr>
                <a:srgbClr val="000000"/>
              </a:buClr>
              <a:buSzPts val="1400"/>
              <a:buFont typeface="+mj-lt"/>
              <a:buAutoNum type="arabicPeriod"/>
            </a:pPr>
            <a:r>
              <a:rPr lang="en" sz="1800" b="0" i="0" u="none" strike="noStrike" cap="none" dirty="0" smtClean="0">
                <a:solidFill>
                  <a:srgbClr val="000000"/>
                </a:solidFill>
                <a:latin typeface="Roboto"/>
                <a:ea typeface="Roboto"/>
                <a:cs typeface="Roboto"/>
                <a:sym typeface="Roboto"/>
              </a:rPr>
              <a:t>Can Supervisor </a:t>
            </a:r>
            <a:r>
              <a:rPr lang="en" sz="1800" b="0" i="0" u="none" strike="noStrike" cap="none" dirty="0" smtClean="0">
                <a:solidFill>
                  <a:srgbClr val="000000"/>
                </a:solidFill>
                <a:latin typeface="Roboto"/>
                <a:ea typeface="Roboto"/>
                <a:cs typeface="Roboto"/>
                <a:sym typeface="Roboto"/>
              </a:rPr>
              <a:t>Johnson and her staff accept appreciation cookies </a:t>
            </a:r>
            <a:r>
              <a:rPr lang="en" sz="1800" b="0" i="0" u="none" strike="noStrike" cap="none" dirty="0" smtClean="0">
                <a:solidFill>
                  <a:srgbClr val="000000"/>
                </a:solidFill>
                <a:latin typeface="Roboto"/>
                <a:ea typeface="Roboto"/>
                <a:cs typeface="Roboto"/>
                <a:sym typeface="Roboto"/>
              </a:rPr>
              <a:t>from Martha</a:t>
            </a:r>
            <a:r>
              <a:rPr lang="en" sz="1800" b="0" i="0" u="none" strike="noStrike" cap="none" dirty="0" smtClean="0">
                <a:solidFill>
                  <a:srgbClr val="000000"/>
                </a:solidFill>
                <a:latin typeface="Roboto"/>
                <a:ea typeface="Roboto"/>
                <a:cs typeface="Roboto"/>
                <a:sym typeface="Roboto"/>
              </a:rPr>
              <a:t>? </a:t>
            </a:r>
          </a:p>
          <a:p>
            <a:pPr marL="482600" marR="0" lvl="0" indent="-342900" algn="l" rtl="0">
              <a:lnSpc>
                <a:spcPct val="100000"/>
              </a:lnSpc>
              <a:spcBef>
                <a:spcPts val="0"/>
              </a:spcBef>
              <a:spcAft>
                <a:spcPts val="0"/>
              </a:spcAft>
              <a:buClr>
                <a:srgbClr val="000000"/>
              </a:buClr>
              <a:buSzPts val="1400"/>
              <a:buFont typeface="+mj-lt"/>
              <a:buAutoNum type="arabicPeriod"/>
            </a:pPr>
            <a:r>
              <a:rPr lang="en" sz="1800" dirty="0" smtClean="0">
                <a:latin typeface="Roboto"/>
                <a:ea typeface="Roboto"/>
                <a:cs typeface="Roboto"/>
                <a:sym typeface="Roboto"/>
              </a:rPr>
              <a:t>What if Martha </a:t>
            </a:r>
            <a:r>
              <a:rPr lang="en-US" sz="1800" dirty="0" smtClean="0">
                <a:latin typeface="Roboto"/>
                <a:ea typeface="Roboto"/>
                <a:cs typeface="Roboto"/>
                <a:sym typeface="Roboto"/>
              </a:rPr>
              <a:t>is employed by a company that will be bidding on the maintenance contract for the county community center</a:t>
            </a:r>
            <a:r>
              <a:rPr lang="en" sz="1800" dirty="0" smtClean="0">
                <a:latin typeface="Roboto"/>
                <a:ea typeface="Roboto"/>
                <a:cs typeface="Roboto"/>
                <a:sym typeface="Roboto"/>
              </a:rPr>
              <a:t>? </a:t>
            </a:r>
          </a:p>
          <a:p>
            <a:pPr marL="482600" indent="-342900">
              <a:buSzPts val="1400"/>
              <a:buFont typeface="+mj-lt"/>
              <a:buAutoNum type="arabicPeriod"/>
            </a:pPr>
            <a:r>
              <a:rPr lang="en" sz="1800" dirty="0">
                <a:latin typeface="Roboto"/>
                <a:ea typeface="Roboto"/>
                <a:cs typeface="Roboto"/>
                <a:sym typeface="Roboto"/>
              </a:rPr>
              <a:t>What if Martha owns a bakery and is passing out $5 coupons to everyone in the County? </a:t>
            </a:r>
          </a:p>
          <a:p>
            <a:pPr marL="139700" marR="0" lvl="0" algn="l" rtl="0">
              <a:lnSpc>
                <a:spcPct val="100000"/>
              </a:lnSpc>
              <a:spcBef>
                <a:spcPts val="0"/>
              </a:spcBef>
              <a:spcAft>
                <a:spcPts val="0"/>
              </a:spcAft>
              <a:buClr>
                <a:srgbClr val="000000"/>
              </a:buClr>
              <a:buSzPts val="1400"/>
            </a:pPr>
            <a:endParaRPr lang="en" sz="1800" dirty="0">
              <a:latin typeface="Roboto"/>
              <a:ea typeface="Roboto"/>
              <a:cs typeface="Roboto"/>
              <a:sym typeface="Roboto"/>
            </a:endParaRPr>
          </a:p>
        </p:txBody>
      </p:sp>
    </p:spTree>
    <p:extLst>
      <p:ext uri="{BB962C8B-B14F-4D97-AF65-F5344CB8AC3E}">
        <p14:creationId xmlns:p14="http://schemas.microsoft.com/office/powerpoint/2010/main" val="6377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xEl>
                                              <p:pRg st="1" end="1"/>
                                            </p:txEl>
                                          </p:spTgt>
                                        </p:tgtEl>
                                        <p:attrNameLst>
                                          <p:attrName>style.visibility</p:attrName>
                                        </p:attrNameLst>
                                      </p:cBhvr>
                                      <p:to>
                                        <p:strVal val="visible"/>
                                      </p:to>
                                    </p:set>
                                    <p:animEffect transition="in" filter="fade">
                                      <p:cBhvr>
                                        <p:cTn id="7" dur="1000"/>
                                        <p:tgtEl>
                                          <p:spTgt spid="4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xEl>
                                              <p:pRg st="0" end="0"/>
                                            </p:txEl>
                                          </p:spTgt>
                                        </p:tgtEl>
                                        <p:attrNameLst>
                                          <p:attrName>style.visibility</p:attrName>
                                        </p:attrNameLst>
                                      </p:cBhvr>
                                      <p:to>
                                        <p:strVal val="visible"/>
                                      </p:to>
                                    </p:set>
                                    <p:animEffect transition="in" filter="fade">
                                      <p:cBhvr>
                                        <p:cTn id="12" dur="1000"/>
                                        <p:tgtEl>
                                          <p:spTgt spid="4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Effect transition="in" filter="fade">
                                      <p:cBhvr>
                                        <p:cTn id="17" dur="1000"/>
                                        <p:tgtEl>
                                          <p:spTgt spid="4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animEffect transition="in" filter="fade">
                                      <p:cBhvr>
                                        <p:cTn id="22" dur="1000"/>
                                        <p:tgtEl>
                                          <p:spTgt spid="4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8</a:t>
            </a:r>
            <a:endParaRPr b="1" dirty="0">
              <a:solidFill>
                <a:schemeClr val="bg2"/>
              </a:solidFill>
            </a:endParaRPr>
          </a:p>
        </p:txBody>
      </p:sp>
      <p:sp>
        <p:nvSpPr>
          <p:cNvPr id="331" name="Google Shape;331;p31"/>
          <p:cNvSpPr txBox="1"/>
          <p:nvPr/>
        </p:nvSpPr>
        <p:spPr>
          <a:xfrm>
            <a:off x="327125" y="878513"/>
            <a:ext cx="8491200" cy="207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A vendor is in regular contact with a </a:t>
            </a:r>
            <a:r>
              <a:rPr lang="en" sz="1800" dirty="0" smtClean="0">
                <a:latin typeface="Roboto"/>
                <a:ea typeface="Roboto"/>
                <a:cs typeface="Roboto"/>
                <a:sym typeface="Roboto"/>
              </a:rPr>
              <a:t>local government</a:t>
            </a:r>
            <a:r>
              <a:rPr lang="en" sz="1800" b="0" i="0" u="none" strike="noStrike" cap="none" dirty="0" smtClean="0">
                <a:solidFill>
                  <a:srgbClr val="000000"/>
                </a:solidFill>
                <a:latin typeface="Roboto"/>
                <a:ea typeface="Roboto"/>
                <a:cs typeface="Roboto"/>
                <a:sym typeface="Roboto"/>
              </a:rPr>
              <a:t> </a:t>
            </a:r>
            <a:r>
              <a:rPr lang="en" sz="1800" b="0" i="0" u="none" strike="noStrike" cap="none" dirty="0">
                <a:solidFill>
                  <a:srgbClr val="000000"/>
                </a:solidFill>
                <a:latin typeface="Roboto"/>
                <a:ea typeface="Roboto"/>
                <a:cs typeface="Roboto"/>
                <a:sym typeface="Roboto"/>
              </a:rPr>
              <a:t>employee in charge of purchasing his goods. The vendor gives the </a:t>
            </a:r>
            <a:r>
              <a:rPr lang="en" sz="1800" b="0" i="0" u="none" strike="noStrike" cap="none" dirty="0" smtClean="0">
                <a:solidFill>
                  <a:srgbClr val="000000"/>
                </a:solidFill>
                <a:latin typeface="Roboto"/>
                <a:ea typeface="Roboto"/>
                <a:cs typeface="Roboto"/>
                <a:sym typeface="Roboto"/>
              </a:rPr>
              <a:t>employee </a:t>
            </a:r>
            <a:r>
              <a:rPr lang="en" sz="1800" b="0" i="0" u="none" strike="noStrike" cap="none" dirty="0">
                <a:solidFill>
                  <a:srgbClr val="000000"/>
                </a:solidFill>
                <a:latin typeface="Roboto"/>
                <a:ea typeface="Roboto"/>
                <a:cs typeface="Roboto"/>
                <a:sym typeface="Roboto"/>
              </a:rPr>
              <a:t>tickets to a local minor league baseball game because he knew the </a:t>
            </a:r>
            <a:r>
              <a:rPr lang="en" sz="1800" b="0" i="0" u="none" strike="noStrike" cap="none" dirty="0" smtClean="0">
                <a:solidFill>
                  <a:srgbClr val="000000"/>
                </a:solidFill>
                <a:latin typeface="Roboto"/>
                <a:ea typeface="Roboto"/>
                <a:cs typeface="Roboto"/>
                <a:sym typeface="Roboto"/>
              </a:rPr>
              <a:t>employee </a:t>
            </a:r>
            <a:r>
              <a:rPr lang="en" sz="1800" b="0" i="0" u="none" strike="noStrike" cap="none" dirty="0">
                <a:solidFill>
                  <a:srgbClr val="000000"/>
                </a:solidFill>
                <a:latin typeface="Roboto"/>
                <a:ea typeface="Roboto"/>
                <a:cs typeface="Roboto"/>
                <a:sym typeface="Roboto"/>
              </a:rPr>
              <a:t>is a big </a:t>
            </a:r>
            <a:r>
              <a:rPr lang="en" sz="1800" b="0" i="0" u="none" strike="noStrike" cap="none" dirty="0" smtClean="0">
                <a:solidFill>
                  <a:srgbClr val="000000"/>
                </a:solidFill>
                <a:latin typeface="Roboto"/>
                <a:ea typeface="Roboto"/>
                <a:cs typeface="Roboto"/>
                <a:sym typeface="Roboto"/>
              </a:rPr>
              <a:t>fan.</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Does </a:t>
            </a:r>
            <a:r>
              <a:rPr lang="en" sz="1800" b="0" i="0" u="none" strike="noStrike" cap="none" dirty="0">
                <a:solidFill>
                  <a:srgbClr val="000000"/>
                </a:solidFill>
                <a:latin typeface="Roboto"/>
                <a:ea typeface="Roboto"/>
                <a:cs typeface="Roboto"/>
                <a:sym typeface="Roboto"/>
              </a:rPr>
              <a:t>this violate the gift law?</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the </a:t>
            </a:r>
            <a:r>
              <a:rPr lang="en" sz="1800" b="0" i="0" u="none" strike="noStrike" cap="none" dirty="0" smtClean="0">
                <a:solidFill>
                  <a:srgbClr val="000000"/>
                </a:solidFill>
                <a:latin typeface="Roboto"/>
                <a:ea typeface="Roboto"/>
                <a:cs typeface="Roboto"/>
                <a:sym typeface="Roboto"/>
              </a:rPr>
              <a:t>employee has a relationship with the vendor, so it is permissible.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the vendor is not a restricted </a:t>
            </a:r>
            <a:r>
              <a:rPr lang="en" sz="1800" b="0" i="0" u="none" strike="noStrike" cap="none" dirty="0" smtClean="0">
                <a:solidFill>
                  <a:srgbClr val="000000"/>
                </a:solidFill>
                <a:latin typeface="Roboto"/>
                <a:ea typeface="Roboto"/>
                <a:cs typeface="Roboto"/>
                <a:sym typeface="Roboto"/>
              </a:rPr>
              <a:t>donor.</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the vendor is a restricted </a:t>
            </a:r>
            <a:r>
              <a:rPr lang="en" sz="1800" b="0" i="0" u="none" strike="noStrike" cap="none" dirty="0" smtClean="0">
                <a:solidFill>
                  <a:srgbClr val="000000"/>
                </a:solidFill>
                <a:latin typeface="Roboto"/>
                <a:ea typeface="Roboto"/>
                <a:cs typeface="Roboto"/>
                <a:sym typeface="Roboto"/>
              </a:rPr>
              <a:t>donor.</a:t>
            </a:r>
            <a:endParaRPr sz="18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8</a:t>
            </a:r>
            <a:endParaRPr b="1" dirty="0">
              <a:solidFill>
                <a:schemeClr val="bg2"/>
              </a:solidFill>
            </a:endParaRPr>
          </a:p>
        </p:txBody>
      </p:sp>
      <p:sp>
        <p:nvSpPr>
          <p:cNvPr id="331" name="Google Shape;331;p31"/>
          <p:cNvSpPr txBox="1"/>
          <p:nvPr/>
        </p:nvSpPr>
        <p:spPr>
          <a:xfrm>
            <a:off x="327125" y="1699591"/>
            <a:ext cx="8491200" cy="1253121"/>
          </a:xfrm>
          <a:prstGeom prst="rect">
            <a:avLst/>
          </a:prstGeom>
          <a:noFill/>
          <a:ln>
            <a:noFill/>
          </a:ln>
        </p:spPr>
        <p:txBody>
          <a:bodyPr spcFirstLastPara="1" wrap="square" lIns="91425" tIns="91425" rIns="91425" bIns="91425" anchor="t" anchorCtr="0">
            <a:noAutofit/>
          </a:bodyPr>
          <a:lstStyle/>
          <a:p>
            <a:pPr lvl="0">
              <a:buSzPts val="1400"/>
            </a:pPr>
            <a:r>
              <a:rPr lang="en-US" sz="1800" dirty="0" smtClean="0">
                <a:latin typeface="Roboto"/>
                <a:ea typeface="Roboto"/>
                <a:cs typeface="Roboto"/>
                <a:sym typeface="Roboto"/>
              </a:rPr>
              <a:t>The vendor is a restricted donor because she does business with the local government. While the tickets were not provided specifically to induce a sale at that time, </a:t>
            </a:r>
            <a:r>
              <a:rPr lang="en-US" sz="1800" dirty="0">
                <a:latin typeface="Roboto"/>
                <a:ea typeface="Roboto"/>
                <a:cs typeface="Roboto"/>
                <a:sym typeface="Roboto"/>
              </a:rPr>
              <a:t>it is prohibited. Intent doesn’t matter. </a:t>
            </a:r>
            <a:r>
              <a:rPr lang="en-US" sz="1600" i="1" dirty="0">
                <a:latin typeface="Roboto"/>
                <a:ea typeface="Roboto"/>
                <a:cs typeface="Roboto"/>
                <a:sym typeface="Roboto"/>
              </a:rPr>
              <a:t>State v. Knowles</a:t>
            </a:r>
            <a:r>
              <a:rPr lang="en-US" sz="1600" dirty="0">
                <a:latin typeface="Roboto"/>
                <a:ea typeface="Roboto"/>
                <a:cs typeface="Roboto"/>
                <a:sym typeface="Roboto"/>
              </a:rPr>
              <a:t>, 602 N.W.2d 800 (Iowa 1999).</a:t>
            </a:r>
            <a:endParaRPr lang="en-US" sz="1600" dirty="0">
              <a:latin typeface="Roboto"/>
              <a:ea typeface="Roboto"/>
              <a:cs typeface="Roboto"/>
              <a:sym typeface="Roboto"/>
            </a:endParaRPr>
          </a:p>
        </p:txBody>
      </p:sp>
      <p:sp>
        <p:nvSpPr>
          <p:cNvPr id="333" name="Google Shape;333;p31"/>
          <p:cNvSpPr txBox="1"/>
          <p:nvPr/>
        </p:nvSpPr>
        <p:spPr>
          <a:xfrm>
            <a:off x="437125" y="967004"/>
            <a:ext cx="8156910" cy="566935"/>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a:solidFill>
                  <a:srgbClr val="000000"/>
                </a:solidFill>
                <a:latin typeface="Roboto"/>
                <a:ea typeface="Roboto"/>
                <a:cs typeface="Roboto"/>
                <a:sym typeface="Roboto"/>
              </a:rPr>
              <a:t>Answer</a:t>
            </a:r>
            <a:r>
              <a:rPr lang="en" b="0" i="0" u="sng" strike="noStrike" cap="none" dirty="0" smtClean="0">
                <a:solidFill>
                  <a:srgbClr val="000000"/>
                </a:solidFill>
                <a:latin typeface="Roboto"/>
                <a:ea typeface="Roboto"/>
                <a:cs typeface="Roboto"/>
                <a:sym typeface="Roboto"/>
              </a:rPr>
              <a:t>: C</a:t>
            </a:r>
            <a:r>
              <a:rPr lang="en" b="0" i="0" u="sng" strike="noStrike" cap="none" dirty="0" smtClean="0">
                <a:solidFill>
                  <a:srgbClr val="000000"/>
                </a:solidFill>
                <a:latin typeface="Roboto"/>
                <a:ea typeface="Roboto"/>
                <a:cs typeface="Roboto"/>
                <a:sym typeface="Roboto"/>
              </a:rPr>
              <a:t>.</a:t>
            </a:r>
            <a:endParaRPr b="0" i="0" u="sng"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592511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1000"/>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4885208" y="1389295"/>
            <a:ext cx="4045200" cy="150123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b="1" dirty="0" smtClean="0">
                <a:solidFill>
                  <a:schemeClr val="bg1"/>
                </a:solidFill>
              </a:rPr>
              <a:t>CAMPAIGN DISCLOSURE</a:t>
            </a:r>
            <a:endParaRPr b="1" dirty="0">
              <a:solidFill>
                <a:schemeClr val="bg1"/>
              </a:solidFill>
            </a:endParaRPr>
          </a:p>
        </p:txBody>
      </p:sp>
      <p:sp>
        <p:nvSpPr>
          <p:cNvPr id="339" name="Google Shape;339;p32"/>
          <p:cNvSpPr txBox="1">
            <a:spLocks noGrp="1"/>
          </p:cNvSpPr>
          <p:nvPr>
            <p:ph type="subTitle" idx="1"/>
          </p:nvPr>
        </p:nvSpPr>
        <p:spPr>
          <a:xfrm>
            <a:off x="4756433" y="2753098"/>
            <a:ext cx="4302749" cy="12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sz="3000" dirty="0">
                <a:solidFill>
                  <a:schemeClr val="bg1"/>
                </a:solidFill>
              </a:rPr>
              <a:t>Iowa Code </a:t>
            </a:r>
            <a:r>
              <a:rPr lang="en" sz="3000" dirty="0" smtClean="0">
                <a:solidFill>
                  <a:schemeClr val="bg1"/>
                </a:solidFill>
              </a:rPr>
              <a:t>Chapter </a:t>
            </a:r>
            <a:r>
              <a:rPr lang="en" sz="3000" dirty="0">
                <a:solidFill>
                  <a:schemeClr val="bg1"/>
                </a:solidFill>
              </a:rPr>
              <a:t>68A</a:t>
            </a:r>
            <a:endParaRPr sz="3000" dirty="0">
              <a:solidFill>
                <a:schemeClr val="bg1"/>
              </a:solidFill>
            </a:endParaRPr>
          </a:p>
        </p:txBody>
      </p:sp>
      <p:pic>
        <p:nvPicPr>
          <p:cNvPr id="8194" name="Picture 2" descr="16,000+ Politician Campaigning Stock Illustrations, Royal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4" y="1039440"/>
            <a:ext cx="4265350" cy="2982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CAMPAIGN FINANCE BASICS</a:t>
            </a:r>
            <a:endParaRPr b="1" dirty="0">
              <a:solidFill>
                <a:schemeClr val="bg2"/>
              </a:solidFill>
            </a:endParaRPr>
          </a:p>
        </p:txBody>
      </p:sp>
      <p:sp>
        <p:nvSpPr>
          <p:cNvPr id="347" name="Google Shape;347;p33"/>
          <p:cNvSpPr txBox="1"/>
          <p:nvPr/>
        </p:nvSpPr>
        <p:spPr>
          <a:xfrm>
            <a:off x="400335" y="1017800"/>
            <a:ext cx="8505300" cy="1466912"/>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dirty="0" smtClean="0">
                <a:latin typeface="Roboto"/>
                <a:ea typeface="Roboto"/>
                <a:cs typeface="Roboto"/>
                <a:sym typeface="Roboto"/>
              </a:rPr>
              <a:t>Candidate Committees: </a:t>
            </a:r>
            <a:r>
              <a:rPr lang="en" sz="1800" b="0" i="0" u="none" strike="noStrike" cap="none" dirty="0" smtClean="0">
                <a:solidFill>
                  <a:srgbClr val="000000"/>
                </a:solidFill>
                <a:latin typeface="Roboto"/>
                <a:ea typeface="Roboto"/>
                <a:cs typeface="Roboto"/>
                <a:sym typeface="Roboto"/>
              </a:rPr>
              <a:t>must </a:t>
            </a:r>
            <a:r>
              <a:rPr lang="en" sz="1800" b="0" i="0" u="none" strike="noStrike" cap="none" dirty="0">
                <a:solidFill>
                  <a:srgbClr val="000000"/>
                </a:solidFill>
                <a:latin typeface="Roboto"/>
                <a:ea typeface="Roboto"/>
                <a:cs typeface="Roboto"/>
                <a:sym typeface="Roboto"/>
              </a:rPr>
              <a:t>establish </a:t>
            </a:r>
            <a:r>
              <a:rPr lang="en" sz="1800" b="0" i="0" u="none" strike="noStrike" cap="none" dirty="0" smtClean="0">
                <a:solidFill>
                  <a:srgbClr val="000000"/>
                </a:solidFill>
                <a:latin typeface="Roboto"/>
                <a:ea typeface="Roboto"/>
                <a:cs typeface="Roboto"/>
                <a:sym typeface="Roboto"/>
              </a:rPr>
              <a:t>if </a:t>
            </a:r>
            <a:r>
              <a:rPr lang="en" sz="1800" b="0" i="0" u="none" strike="noStrike" cap="none" dirty="0">
                <a:solidFill>
                  <a:srgbClr val="000000"/>
                </a:solidFill>
                <a:latin typeface="Roboto"/>
                <a:ea typeface="Roboto"/>
                <a:cs typeface="Roboto"/>
                <a:sym typeface="Roboto"/>
              </a:rPr>
              <a:t>he/she accepts contributions, makes </a:t>
            </a:r>
            <a:r>
              <a:rPr lang="en" sz="1800" b="0" i="0" u="none" strike="noStrike" cap="none" dirty="0" smtClean="0">
                <a:solidFill>
                  <a:srgbClr val="000000"/>
                </a:solidFill>
                <a:latin typeface="Roboto"/>
                <a:ea typeface="Roboto"/>
                <a:cs typeface="Roboto"/>
                <a:sym typeface="Roboto"/>
              </a:rPr>
              <a:t>expenditures, </a:t>
            </a:r>
            <a:r>
              <a:rPr lang="en" sz="1800" b="0" i="0" u="none" strike="noStrike" cap="none" dirty="0">
                <a:solidFill>
                  <a:srgbClr val="000000"/>
                </a:solidFill>
                <a:latin typeface="Roboto"/>
                <a:ea typeface="Roboto"/>
                <a:cs typeface="Roboto"/>
                <a:sym typeface="Roboto"/>
              </a:rPr>
              <a:t>or incurs debt in excess of $1,000 </a:t>
            </a:r>
            <a:r>
              <a:rPr lang="en" sz="1800" b="0" i="0" u="none" strike="noStrike" cap="none" dirty="0" smtClean="0">
                <a:solidFill>
                  <a:srgbClr val="000000"/>
                </a:solidFill>
                <a:latin typeface="Roboto"/>
                <a:ea typeface="Roboto"/>
                <a:cs typeface="Roboto"/>
                <a:sym typeface="Roboto"/>
              </a:rPr>
              <a:t>in </a:t>
            </a:r>
            <a:r>
              <a:rPr lang="en" sz="1800" b="0" i="0" u="none" strike="noStrike" cap="none" dirty="0">
                <a:solidFill>
                  <a:srgbClr val="000000"/>
                </a:solidFill>
                <a:latin typeface="Roboto"/>
                <a:ea typeface="Roboto"/>
                <a:cs typeface="Roboto"/>
                <a:sym typeface="Roboto"/>
              </a:rPr>
              <a:t>a calendar </a:t>
            </a:r>
            <a:r>
              <a:rPr lang="en" sz="1800" b="0" i="0" u="none" strike="noStrike" cap="none" dirty="0" smtClean="0">
                <a:solidFill>
                  <a:srgbClr val="000000"/>
                </a:solidFill>
                <a:latin typeface="Roboto"/>
                <a:ea typeface="Roboto"/>
                <a:cs typeface="Roboto"/>
                <a:sym typeface="Roboto"/>
              </a:rPr>
              <a:t>year.</a:t>
            </a:r>
          </a:p>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smtClean="0">
                <a:solidFill>
                  <a:srgbClr val="000000"/>
                </a:solidFill>
                <a:latin typeface="Roboto"/>
                <a:ea typeface="Roboto"/>
                <a:cs typeface="Roboto"/>
                <a:sym typeface="Roboto"/>
              </a:rPr>
              <a:t>Statements of Organization and regular reporting</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Campaign funds may only be used for permitted </a:t>
            </a:r>
            <a:r>
              <a:rPr lang="en" sz="1800" b="0" i="0" u="none" strike="noStrike" cap="none" dirty="0" smtClean="0">
                <a:solidFill>
                  <a:srgbClr val="000000"/>
                </a:solidFill>
                <a:latin typeface="Roboto"/>
                <a:ea typeface="Roboto"/>
                <a:cs typeface="Roboto"/>
                <a:sym typeface="Roboto"/>
              </a:rPr>
              <a:t>purposes.</a:t>
            </a:r>
            <a:endParaRPr sz="1800" b="0" i="0" u="none" strike="noStrike" cap="none" dirty="0">
              <a:solidFill>
                <a:srgbClr val="000000"/>
              </a:solidFill>
              <a:latin typeface="Roboto"/>
              <a:ea typeface="Roboto"/>
              <a:cs typeface="Roboto"/>
              <a:sym typeface="Roboto"/>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23" y="2546334"/>
            <a:ext cx="5989125" cy="105086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rPr>
              <a:t>OUR JURISDICTION</a:t>
            </a:r>
            <a:endParaRPr b="1" dirty="0">
              <a:solidFill>
                <a:schemeClr val="bg2">
                  <a:lumMod val="50000"/>
                </a:schemeClr>
              </a:solidFill>
            </a:endParaRPr>
          </a:p>
        </p:txBody>
      </p:sp>
      <p:grpSp>
        <p:nvGrpSpPr>
          <p:cNvPr id="106" name="Google Shape;106;p4"/>
          <p:cNvGrpSpPr/>
          <p:nvPr/>
        </p:nvGrpSpPr>
        <p:grpSpPr>
          <a:xfrm>
            <a:off x="431925" y="1111690"/>
            <a:ext cx="2628925" cy="3416400"/>
            <a:chOff x="431925" y="1304875"/>
            <a:chExt cx="2628925" cy="3416400"/>
          </a:xfrm>
        </p:grpSpPr>
        <p:sp>
          <p:nvSpPr>
            <p:cNvPr id="107" name="Google Shape;107;p4"/>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4"/>
          <p:cNvSpPr txBox="1">
            <a:spLocks noGrp="1"/>
          </p:cNvSpPr>
          <p:nvPr>
            <p:ph type="body" idx="4294967295"/>
          </p:nvPr>
        </p:nvSpPr>
        <p:spPr>
          <a:xfrm>
            <a:off x="506425" y="1111690"/>
            <a:ext cx="2494500" cy="46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dirty="0">
                <a:solidFill>
                  <a:schemeClr val="lt1"/>
                </a:solidFill>
                <a:latin typeface="Roboto" panose="020B0604020202020204" charset="0"/>
                <a:ea typeface="Roboto" panose="020B0604020202020204" charset="0"/>
              </a:rPr>
              <a:t>Campaign Disclosure</a:t>
            </a:r>
            <a:endParaRPr sz="1600" b="1" dirty="0">
              <a:solidFill>
                <a:schemeClr val="lt1"/>
              </a:solidFill>
              <a:latin typeface="Roboto" panose="020B0604020202020204" charset="0"/>
              <a:ea typeface="Roboto" panose="020B0604020202020204" charset="0"/>
            </a:endParaRPr>
          </a:p>
        </p:txBody>
      </p:sp>
      <p:sp>
        <p:nvSpPr>
          <p:cNvPr id="110" name="Google Shape;110;p4"/>
          <p:cNvSpPr txBox="1">
            <a:spLocks noGrp="1"/>
          </p:cNvSpPr>
          <p:nvPr>
            <p:ph type="body" idx="4294967295"/>
          </p:nvPr>
        </p:nvSpPr>
        <p:spPr>
          <a:xfrm>
            <a:off x="507075" y="1657115"/>
            <a:ext cx="2478600" cy="279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Iowa Code ch. 68A</a:t>
            </a:r>
            <a:endParaRPr dirty="0"/>
          </a:p>
          <a:p>
            <a:pPr marL="127000" lvl="0" indent="0" algn="l" rtl="0">
              <a:lnSpc>
                <a:spcPct val="100000"/>
              </a:lnSpc>
              <a:spcBef>
                <a:spcPts val="1600"/>
              </a:spcBef>
              <a:spcAft>
                <a:spcPts val="0"/>
              </a:spcAft>
              <a:buSzPts val="1600"/>
              <a:buNone/>
            </a:pPr>
            <a:r>
              <a:rPr lang="en" dirty="0"/>
              <a:t>Campaign finance </a:t>
            </a:r>
            <a:r>
              <a:rPr lang="en" dirty="0" smtClean="0"/>
              <a:t>laws for </a:t>
            </a:r>
            <a:r>
              <a:rPr lang="en" dirty="0"/>
              <a:t>candidates and other organizations engaging in advocacy </a:t>
            </a:r>
            <a:endParaRPr dirty="0"/>
          </a:p>
        </p:txBody>
      </p:sp>
      <p:grpSp>
        <p:nvGrpSpPr>
          <p:cNvPr id="111" name="Google Shape;111;p4"/>
          <p:cNvGrpSpPr/>
          <p:nvPr/>
        </p:nvGrpSpPr>
        <p:grpSpPr>
          <a:xfrm>
            <a:off x="3320450" y="1111690"/>
            <a:ext cx="2632500" cy="3416400"/>
            <a:chOff x="3320450" y="1304875"/>
            <a:chExt cx="2632500" cy="3416400"/>
          </a:xfrm>
        </p:grpSpPr>
        <p:sp>
          <p:nvSpPr>
            <p:cNvPr id="112" name="Google Shape;112;p4"/>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4"/>
          <p:cNvSpPr txBox="1">
            <a:spLocks noGrp="1"/>
          </p:cNvSpPr>
          <p:nvPr>
            <p:ph type="body" idx="4294967295"/>
          </p:nvPr>
        </p:nvSpPr>
        <p:spPr>
          <a:xfrm>
            <a:off x="3316850" y="1111690"/>
            <a:ext cx="2632500" cy="86343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dirty="0">
                <a:solidFill>
                  <a:schemeClr val="lt1"/>
                </a:solidFill>
                <a:latin typeface="Roboto" panose="020B0604020202020204" charset="0"/>
                <a:ea typeface="Roboto" panose="020B0604020202020204" charset="0"/>
              </a:rPr>
              <a:t>Gov. Ethics </a:t>
            </a:r>
            <a:r>
              <a:rPr lang="en" sz="1600" b="1" dirty="0" smtClean="0">
                <a:solidFill>
                  <a:schemeClr val="lt1"/>
                </a:solidFill>
                <a:latin typeface="Roboto" panose="020B0604020202020204" charset="0"/>
                <a:ea typeface="Roboto" panose="020B0604020202020204" charset="0"/>
              </a:rPr>
              <a:t>&amp; Lobbying</a:t>
            </a:r>
            <a:endParaRPr sz="1600" b="1" dirty="0">
              <a:solidFill>
                <a:schemeClr val="lt1"/>
              </a:solidFill>
              <a:latin typeface="Roboto" panose="020B0604020202020204" charset="0"/>
              <a:ea typeface="Roboto" panose="020B0604020202020204" charset="0"/>
            </a:endParaRPr>
          </a:p>
        </p:txBody>
      </p:sp>
      <p:sp>
        <p:nvSpPr>
          <p:cNvPr id="115" name="Google Shape;115;p4"/>
          <p:cNvSpPr txBox="1">
            <a:spLocks noGrp="1"/>
          </p:cNvSpPr>
          <p:nvPr>
            <p:ph type="body" idx="4294967295"/>
          </p:nvPr>
        </p:nvSpPr>
        <p:spPr>
          <a:xfrm>
            <a:off x="3396775" y="1657115"/>
            <a:ext cx="2478600" cy="279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Iowa Code ch. 68B</a:t>
            </a:r>
            <a:endParaRPr dirty="0"/>
          </a:p>
          <a:p>
            <a:pPr marL="457200" lvl="0" indent="-330200" algn="l" rtl="0">
              <a:lnSpc>
                <a:spcPct val="100000"/>
              </a:lnSpc>
              <a:spcBef>
                <a:spcPts val="1600"/>
              </a:spcBef>
              <a:spcAft>
                <a:spcPts val="0"/>
              </a:spcAft>
              <a:buSzPts val="1600"/>
              <a:buChar char="●"/>
            </a:pPr>
            <a:r>
              <a:rPr lang="en" dirty="0"/>
              <a:t>Ethics standards for executive branch of state government</a:t>
            </a:r>
            <a:endParaRPr dirty="0"/>
          </a:p>
          <a:p>
            <a:pPr marL="457200" lvl="0" indent="-330200" algn="l" rtl="0">
              <a:lnSpc>
                <a:spcPct val="100000"/>
              </a:lnSpc>
              <a:spcBef>
                <a:spcPts val="0"/>
              </a:spcBef>
              <a:spcAft>
                <a:spcPts val="0"/>
              </a:spcAft>
              <a:buSzPts val="1600"/>
              <a:buChar char="●"/>
            </a:pPr>
            <a:r>
              <a:rPr lang="en" dirty="0"/>
              <a:t>Lawful conduct of executive branch lobbyists </a:t>
            </a:r>
            <a:endParaRPr dirty="0"/>
          </a:p>
        </p:txBody>
      </p:sp>
      <p:grpSp>
        <p:nvGrpSpPr>
          <p:cNvPr id="116" name="Google Shape;116;p4"/>
          <p:cNvGrpSpPr/>
          <p:nvPr/>
        </p:nvGrpSpPr>
        <p:grpSpPr>
          <a:xfrm>
            <a:off x="6212550" y="1111690"/>
            <a:ext cx="2632500" cy="3416400"/>
            <a:chOff x="6212550" y="1304875"/>
            <a:chExt cx="2632500" cy="3416400"/>
          </a:xfrm>
        </p:grpSpPr>
        <p:sp>
          <p:nvSpPr>
            <p:cNvPr id="117" name="Google Shape;117;p4"/>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4"/>
          <p:cNvSpPr txBox="1">
            <a:spLocks noGrp="1"/>
          </p:cNvSpPr>
          <p:nvPr>
            <p:ph type="body" idx="4294967295"/>
          </p:nvPr>
        </p:nvSpPr>
        <p:spPr>
          <a:xfrm>
            <a:off x="6272474" y="1111690"/>
            <a:ext cx="2571825" cy="46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dirty="0">
                <a:solidFill>
                  <a:schemeClr val="lt1"/>
                </a:solidFill>
                <a:latin typeface="Roboto" panose="020B0604020202020204" charset="0"/>
                <a:ea typeface="Roboto" panose="020B0604020202020204" charset="0"/>
              </a:rPr>
              <a:t>Gifts/Bequests</a:t>
            </a:r>
            <a:endParaRPr sz="1600" b="1" dirty="0">
              <a:solidFill>
                <a:schemeClr val="lt1"/>
              </a:solidFill>
              <a:latin typeface="Roboto" panose="020B0604020202020204" charset="0"/>
              <a:ea typeface="Roboto" panose="020B0604020202020204" charset="0"/>
            </a:endParaRPr>
          </a:p>
        </p:txBody>
      </p:sp>
      <p:sp>
        <p:nvSpPr>
          <p:cNvPr id="120" name="Google Shape;120;p4"/>
          <p:cNvSpPr txBox="1">
            <a:spLocks noGrp="1"/>
          </p:cNvSpPr>
          <p:nvPr>
            <p:ph type="body" idx="4294967295"/>
          </p:nvPr>
        </p:nvSpPr>
        <p:spPr>
          <a:xfrm>
            <a:off x="6286400" y="1657115"/>
            <a:ext cx="2478600" cy="279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Iowa Code § 8.7</a:t>
            </a:r>
            <a:endParaRPr dirty="0"/>
          </a:p>
          <a:p>
            <a:pPr marL="127000" lvl="0" indent="0" algn="l" rtl="0">
              <a:lnSpc>
                <a:spcPct val="100000"/>
              </a:lnSpc>
              <a:spcBef>
                <a:spcPts val="1600"/>
              </a:spcBef>
              <a:spcAft>
                <a:spcPts val="0"/>
              </a:spcAft>
              <a:buSzPts val="1600"/>
              <a:buNone/>
            </a:pPr>
            <a:r>
              <a:rPr lang="en" dirty="0"/>
              <a:t>Reporting of gifts and bequests to the state  </a:t>
            </a:r>
            <a:endParaRPr dirty="0"/>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PUBLIC RESOURCES FOR POLITICAL PURPOSES BAN: 68A.505</a:t>
            </a:r>
            <a:endParaRPr b="1" dirty="0">
              <a:solidFill>
                <a:schemeClr val="bg2"/>
              </a:solidFill>
            </a:endParaRPr>
          </a:p>
        </p:txBody>
      </p:sp>
      <p:sp>
        <p:nvSpPr>
          <p:cNvPr id="354" name="Google Shape;354;p34"/>
          <p:cNvSpPr txBox="1"/>
          <p:nvPr/>
        </p:nvSpPr>
        <p:spPr>
          <a:xfrm>
            <a:off x="403675" y="1431234"/>
            <a:ext cx="8428500" cy="3347365"/>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The state and the governing body of a county, city, or other political subdivision of the state shall not expend or permit the expenditure of public moneys for political purposes, including expressly advocating the passage or defeat of a ballot issue.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Public employees may express their opinions, but cannot use public resources to promote that </a:t>
            </a:r>
            <a:r>
              <a:rPr lang="en" sz="1800" b="0" i="0" u="none" strike="noStrike" cap="none" dirty="0" smtClean="0">
                <a:solidFill>
                  <a:srgbClr val="000000"/>
                </a:solidFill>
                <a:latin typeface="Roboto"/>
                <a:ea typeface="Roboto"/>
                <a:cs typeface="Roboto"/>
                <a:sym typeface="Roboto"/>
              </a:rPr>
              <a:t>opinion</a:t>
            </a:r>
            <a:r>
              <a:rPr lang="en" sz="1800" dirty="0">
                <a:latin typeface="Roboto"/>
                <a:ea typeface="Roboto"/>
                <a:cs typeface="Roboto"/>
                <a:sym typeface="Roboto"/>
              </a:rPr>
              <a:t> </a:t>
            </a:r>
            <a:r>
              <a:rPr lang="en" sz="1800" dirty="0" smtClean="0">
                <a:latin typeface="Roboto"/>
                <a:ea typeface="Roboto"/>
                <a:cs typeface="Roboto"/>
                <a:sym typeface="Roboto"/>
              </a:rPr>
              <a:t>(i.e. school districts advocating for or against a ballot issue).</a:t>
            </a:r>
            <a:endParaRPr sz="1800" b="0" i="0" u="none"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ADDITIONAL PROHIBITED USES OF </a:t>
            </a:r>
            <a:br>
              <a:rPr lang="en" b="1" dirty="0" smtClean="0">
                <a:solidFill>
                  <a:schemeClr val="bg2"/>
                </a:solidFill>
              </a:rPr>
            </a:br>
            <a:r>
              <a:rPr lang="en" b="1" dirty="0" smtClean="0">
                <a:solidFill>
                  <a:schemeClr val="bg2"/>
                </a:solidFill>
              </a:rPr>
              <a:t>PUBLIC RESOURCES</a:t>
            </a:r>
            <a:endParaRPr b="1" dirty="0">
              <a:solidFill>
                <a:schemeClr val="bg2"/>
              </a:solidFill>
            </a:endParaRPr>
          </a:p>
        </p:txBody>
      </p:sp>
      <p:sp>
        <p:nvSpPr>
          <p:cNvPr id="363" name="Google Shape;363;p35"/>
          <p:cNvSpPr txBox="1"/>
          <p:nvPr/>
        </p:nvSpPr>
        <p:spPr>
          <a:xfrm>
            <a:off x="292200" y="1427921"/>
            <a:ext cx="8540100" cy="3139625"/>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Soliciting </a:t>
            </a:r>
            <a:r>
              <a:rPr lang="en" sz="1800" b="0" i="0" u="none" strike="noStrike" cap="none" dirty="0" smtClean="0">
                <a:solidFill>
                  <a:srgbClr val="000000"/>
                </a:solidFill>
                <a:latin typeface="Roboto"/>
                <a:ea typeface="Roboto"/>
                <a:cs typeface="Roboto"/>
                <a:sym typeface="Roboto"/>
              </a:rPr>
              <a:t>votes, contributions </a:t>
            </a:r>
            <a:r>
              <a:rPr lang="en" sz="1800" b="0" i="0" u="none" strike="noStrike" cap="none" dirty="0">
                <a:solidFill>
                  <a:srgbClr val="000000"/>
                </a:solidFill>
                <a:latin typeface="Roboto"/>
                <a:ea typeface="Roboto"/>
                <a:cs typeface="Roboto"/>
                <a:sym typeface="Roboto"/>
              </a:rPr>
              <a:t>or other </a:t>
            </a:r>
            <a:r>
              <a:rPr lang="en" sz="1800" b="0" i="0" u="none" strike="noStrike" cap="none" dirty="0" smtClean="0">
                <a:solidFill>
                  <a:srgbClr val="000000"/>
                </a:solidFill>
                <a:latin typeface="Roboto"/>
                <a:ea typeface="Roboto"/>
                <a:cs typeface="Roboto"/>
                <a:sym typeface="Roboto"/>
              </a:rPr>
              <a:t>campaigning</a:t>
            </a:r>
            <a:r>
              <a:rPr lang="en" sz="1800" dirty="0" smtClean="0">
                <a:latin typeface="Roboto"/>
                <a:ea typeface="Roboto"/>
                <a:cs typeface="Roboto"/>
                <a:sym typeface="Roboto"/>
              </a:rPr>
              <a:t>, including polling.</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Using </a:t>
            </a:r>
            <a:r>
              <a:rPr lang="en" sz="1800" b="0" i="0" u="none" strike="noStrike" cap="none" dirty="0">
                <a:solidFill>
                  <a:srgbClr val="000000"/>
                </a:solidFill>
                <a:latin typeface="Roboto"/>
                <a:ea typeface="Roboto"/>
                <a:cs typeface="Roboto"/>
                <a:sym typeface="Roboto"/>
              </a:rPr>
              <a:t>a </a:t>
            </a:r>
            <a:r>
              <a:rPr lang="en" sz="1800" b="0" i="0" u="none" strike="noStrike" cap="none" dirty="0" smtClean="0">
                <a:solidFill>
                  <a:srgbClr val="000000"/>
                </a:solidFill>
                <a:latin typeface="Roboto"/>
                <a:ea typeface="Roboto"/>
                <a:cs typeface="Roboto"/>
                <a:sym typeface="Roboto"/>
              </a:rPr>
              <a:t>publicly owned </a:t>
            </a:r>
            <a:r>
              <a:rPr lang="en" sz="1800" b="0" i="0" u="none" strike="noStrike" cap="none" dirty="0">
                <a:solidFill>
                  <a:srgbClr val="000000"/>
                </a:solidFill>
                <a:latin typeface="Roboto"/>
                <a:ea typeface="Roboto"/>
                <a:cs typeface="Roboto"/>
                <a:sym typeface="Roboto"/>
              </a:rPr>
              <a:t>motor vehicle to transport political </a:t>
            </a:r>
            <a:r>
              <a:rPr lang="en" sz="1800" b="0" i="0" u="none" strike="noStrike" cap="none" dirty="0" smtClean="0">
                <a:solidFill>
                  <a:srgbClr val="000000"/>
                </a:solidFill>
                <a:latin typeface="Roboto"/>
                <a:ea typeface="Roboto"/>
                <a:cs typeface="Roboto"/>
                <a:sym typeface="Roboto"/>
              </a:rPr>
              <a:t>materials.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Placing campaign signs on a </a:t>
            </a:r>
            <a:r>
              <a:rPr lang="en" sz="1800" b="0" i="0" u="none" strike="noStrike" cap="none" dirty="0" smtClean="0">
                <a:solidFill>
                  <a:srgbClr val="000000"/>
                </a:solidFill>
                <a:latin typeface="Roboto"/>
                <a:ea typeface="Roboto"/>
                <a:cs typeface="Roboto"/>
                <a:sym typeface="Roboto"/>
              </a:rPr>
              <a:t>publicly owned </a:t>
            </a:r>
            <a:r>
              <a:rPr lang="en" sz="1800" b="0" i="0" u="none" strike="noStrike" cap="none" dirty="0">
                <a:solidFill>
                  <a:srgbClr val="000000"/>
                </a:solidFill>
                <a:latin typeface="Roboto"/>
                <a:ea typeface="Roboto"/>
                <a:cs typeface="Roboto"/>
                <a:sym typeface="Roboto"/>
              </a:rPr>
              <a:t>motor </a:t>
            </a:r>
            <a:r>
              <a:rPr lang="en" sz="1800" b="0" i="0" u="none" strike="noStrike" cap="none" dirty="0" smtClean="0">
                <a:solidFill>
                  <a:srgbClr val="000000"/>
                </a:solidFill>
                <a:latin typeface="Roboto"/>
                <a:ea typeface="Roboto"/>
                <a:cs typeface="Roboto"/>
                <a:sym typeface="Roboto"/>
              </a:rPr>
              <a:t>vehicle.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Traveling to campaign-related events in a publicly owned motor </a:t>
            </a:r>
            <a:r>
              <a:rPr lang="en" sz="1800" b="0" i="0" u="none" strike="noStrike" cap="none" dirty="0" smtClean="0">
                <a:solidFill>
                  <a:srgbClr val="000000"/>
                </a:solidFill>
                <a:latin typeface="Roboto"/>
                <a:ea typeface="Roboto"/>
                <a:cs typeface="Roboto"/>
                <a:sym typeface="Roboto"/>
              </a:rPr>
              <a:t>vehicle.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Using public resources to produce and distribute communications that expressly advocate for or against </a:t>
            </a:r>
            <a:r>
              <a:rPr lang="en" sz="1800" b="0" i="0" u="none" strike="noStrike" cap="none" dirty="0" smtClean="0">
                <a:solidFill>
                  <a:srgbClr val="000000"/>
                </a:solidFill>
                <a:latin typeface="Roboto"/>
                <a:ea typeface="Roboto"/>
                <a:cs typeface="Roboto"/>
                <a:sym typeface="Roboto"/>
              </a:rPr>
              <a:t>candidates. </a:t>
            </a: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Placing </a:t>
            </a:r>
            <a:r>
              <a:rPr lang="en" sz="1800" b="0" i="0" u="none" strike="noStrike" cap="none" dirty="0">
                <a:solidFill>
                  <a:srgbClr val="000000"/>
                </a:solidFill>
                <a:latin typeface="Roboto"/>
                <a:ea typeface="Roboto"/>
                <a:cs typeface="Roboto"/>
                <a:sym typeface="Roboto"/>
              </a:rPr>
              <a:t>campaign materials on public </a:t>
            </a:r>
            <a:r>
              <a:rPr lang="en" sz="1800" b="0" i="0" u="none" strike="noStrike" cap="none" dirty="0" smtClean="0">
                <a:solidFill>
                  <a:srgbClr val="000000"/>
                </a:solidFill>
                <a:latin typeface="Roboto"/>
                <a:ea typeface="Roboto"/>
                <a:cs typeface="Roboto"/>
                <a:sym typeface="Roboto"/>
              </a:rPr>
              <a:t>property, </a:t>
            </a:r>
            <a:r>
              <a:rPr lang="en" sz="1800" b="0" i="0" u="none" strike="noStrike" cap="none" dirty="0">
                <a:solidFill>
                  <a:srgbClr val="000000"/>
                </a:solidFill>
                <a:latin typeface="Roboto"/>
                <a:ea typeface="Roboto"/>
                <a:cs typeface="Roboto"/>
                <a:sym typeface="Roboto"/>
              </a:rPr>
              <a:t>including </a:t>
            </a:r>
            <a:r>
              <a:rPr lang="en" sz="1800" dirty="0">
                <a:latin typeface="Roboto"/>
                <a:ea typeface="Roboto"/>
                <a:cs typeface="Roboto"/>
                <a:sym typeface="Roboto"/>
              </a:rPr>
              <a:t>a</a:t>
            </a:r>
            <a:r>
              <a:rPr lang="en" sz="1800" b="0" i="0" u="none" strike="noStrike" cap="none" dirty="0" smtClean="0">
                <a:solidFill>
                  <a:srgbClr val="000000"/>
                </a:solidFill>
                <a:latin typeface="Roboto"/>
                <a:ea typeface="Roboto"/>
                <a:cs typeface="Roboto"/>
                <a:sym typeface="Roboto"/>
              </a:rPr>
              <a:t> </a:t>
            </a:r>
            <a:r>
              <a:rPr lang="en" sz="1800" b="0" i="0" u="none" strike="noStrike" cap="none" dirty="0">
                <a:solidFill>
                  <a:srgbClr val="000000"/>
                </a:solidFill>
                <a:latin typeface="Roboto"/>
                <a:ea typeface="Roboto"/>
                <a:cs typeface="Roboto"/>
                <a:sym typeface="Roboto"/>
              </a:rPr>
              <a:t>public right-of-way</a:t>
            </a:r>
            <a:r>
              <a:rPr lang="en" sz="1800" b="0" i="0" u="none" strike="noStrike" cap="none" dirty="0" smtClean="0">
                <a:solidFill>
                  <a:srgbClr val="000000"/>
                </a:solidFill>
                <a:latin typeface="Roboto"/>
                <a:ea typeface="Roboto"/>
                <a:cs typeface="Roboto"/>
                <a:sym typeface="Roboto"/>
              </a:rPr>
              <a:t>.</a:t>
            </a:r>
          </a:p>
          <a:p>
            <a:pPr marL="457200" indent="-317500">
              <a:buSzPts val="1400"/>
              <a:buFont typeface="Roboto"/>
              <a:buChar char="●"/>
            </a:pPr>
            <a:r>
              <a:rPr lang="en-US" sz="1800" dirty="0" smtClean="0">
                <a:latin typeface="Roboto"/>
                <a:ea typeface="Roboto"/>
                <a:cs typeface="Roboto"/>
                <a:sym typeface="Roboto"/>
              </a:rPr>
              <a:t>EX: A </a:t>
            </a:r>
            <a:r>
              <a:rPr lang="en-US" sz="1800" dirty="0">
                <a:latin typeface="Roboto"/>
                <a:ea typeface="Roboto"/>
                <a:cs typeface="Roboto"/>
                <a:sym typeface="Roboto"/>
              </a:rPr>
              <a:t>bookmark bearing the state seal could be distributed on public property, </a:t>
            </a:r>
            <a:r>
              <a:rPr lang="en-US" sz="1800" dirty="0" smtClean="0">
                <a:latin typeface="Roboto"/>
                <a:ea typeface="Roboto"/>
                <a:cs typeface="Roboto"/>
                <a:sym typeface="Roboto"/>
              </a:rPr>
              <a:t>but </a:t>
            </a:r>
            <a:r>
              <a:rPr lang="en-US" sz="1800" dirty="0">
                <a:latin typeface="Roboto"/>
                <a:ea typeface="Roboto"/>
                <a:cs typeface="Roboto"/>
                <a:sym typeface="Roboto"/>
              </a:rPr>
              <a:t>a bookmark that identified </a:t>
            </a:r>
            <a:r>
              <a:rPr lang="en-US" sz="1800" dirty="0" smtClean="0">
                <a:latin typeface="Roboto"/>
                <a:ea typeface="Roboto"/>
                <a:cs typeface="Roboto"/>
                <a:sym typeface="Roboto"/>
              </a:rPr>
              <a:t>a </a:t>
            </a:r>
            <a:r>
              <a:rPr lang="en-US" sz="1800" dirty="0">
                <a:latin typeface="Roboto"/>
                <a:ea typeface="Roboto"/>
                <a:cs typeface="Roboto"/>
                <a:sym typeface="Roboto"/>
              </a:rPr>
              <a:t>candidate for office could </a:t>
            </a:r>
            <a:r>
              <a:rPr lang="en-US" sz="1800" dirty="0" smtClean="0">
                <a:latin typeface="Roboto"/>
                <a:ea typeface="Roboto"/>
                <a:cs typeface="Roboto"/>
                <a:sym typeface="Roboto"/>
              </a:rPr>
              <a:t>not.</a:t>
            </a:r>
            <a:endParaRPr lang="en-US" sz="1800" dirty="0">
              <a:latin typeface="Roboto"/>
              <a:ea typeface="Roboto"/>
              <a:cs typeface="Roboto"/>
              <a:sym typeface="Roboto"/>
            </a:endParaRPr>
          </a:p>
          <a:p>
            <a:pPr marL="139700" marR="0" lvl="0" algn="l" rtl="0">
              <a:lnSpc>
                <a:spcPct val="100000"/>
              </a:lnSpc>
              <a:spcBef>
                <a:spcPts val="0"/>
              </a:spcBef>
              <a:spcAft>
                <a:spcPts val="0"/>
              </a:spcAft>
              <a:buClr>
                <a:srgbClr val="000000"/>
              </a:buClr>
              <a:buSzPts val="1400"/>
            </a:pPr>
            <a:endParaRPr sz="1800" b="0" i="0" u="none" strike="noStrike" cap="none" dirty="0">
              <a:solidFill>
                <a:srgbClr val="000000"/>
              </a:solidFill>
              <a:latin typeface="Roboto"/>
              <a:ea typeface="Roboto"/>
              <a:cs typeface="Roboto"/>
              <a:sym typeface="Roboto"/>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USE OF TITLE OR INIDICIA OF OFFICE</a:t>
            </a:r>
            <a:endParaRPr b="1" dirty="0">
              <a:solidFill>
                <a:schemeClr val="bg2"/>
              </a:solidFill>
            </a:endParaRPr>
          </a:p>
        </p:txBody>
      </p:sp>
      <p:sp>
        <p:nvSpPr>
          <p:cNvPr id="412" name="Google Shape;412;p40"/>
          <p:cNvSpPr txBox="1"/>
          <p:nvPr/>
        </p:nvSpPr>
        <p:spPr>
          <a:xfrm>
            <a:off x="336740" y="1017800"/>
            <a:ext cx="8413008" cy="2437634"/>
          </a:xfrm>
          <a:prstGeom prst="rect">
            <a:avLst/>
          </a:prstGeom>
          <a:noFill/>
          <a:ln>
            <a:noFill/>
          </a:ln>
        </p:spPr>
        <p:txBody>
          <a:bodyPr spcFirstLastPara="1" wrap="square" lIns="91425" tIns="91425" rIns="91425" bIns="91425" anchor="t" anchorCtr="0">
            <a:noAutofit/>
          </a:bodyPr>
          <a:lstStyle/>
          <a:p>
            <a:pPr marL="139700" marR="0" lvl="0" algn="ctr" rtl="0">
              <a:lnSpc>
                <a:spcPct val="100000"/>
              </a:lnSpc>
              <a:spcBef>
                <a:spcPts val="0"/>
              </a:spcBef>
              <a:spcAft>
                <a:spcPts val="0"/>
              </a:spcAft>
              <a:buClr>
                <a:srgbClr val="000000"/>
              </a:buClr>
              <a:buSzPts val="1400"/>
            </a:pPr>
            <a:r>
              <a:rPr lang="en" sz="1800" u="sng" dirty="0" smtClean="0">
                <a:latin typeface="Roboto"/>
                <a:ea typeface="Roboto"/>
                <a:cs typeface="Roboto"/>
                <a:sym typeface="Roboto"/>
              </a:rPr>
              <a:t>Board Advisory Opinions, IAC Chp. 351 offer clarification:</a:t>
            </a:r>
            <a:endParaRPr sz="1800" b="0" i="0" u="sng"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Podium that bears the official seal of the public </a:t>
            </a:r>
            <a:r>
              <a:rPr lang="en" sz="1800" b="0" i="0" u="none" strike="noStrike" cap="none" dirty="0" smtClean="0">
                <a:solidFill>
                  <a:srgbClr val="000000"/>
                </a:solidFill>
                <a:latin typeface="Roboto"/>
                <a:ea typeface="Roboto"/>
                <a:cs typeface="Roboto"/>
                <a:sym typeface="Roboto"/>
              </a:rPr>
              <a:t>entity to make campaign announcements </a:t>
            </a:r>
            <a:r>
              <a:rPr lang="en" sz="1800" b="0" i="0" strike="noStrike" cap="none" dirty="0" smtClean="0">
                <a:solidFill>
                  <a:srgbClr val="000000"/>
                </a:solidFill>
                <a:latin typeface="Roboto"/>
                <a:ea typeface="Roboto"/>
                <a:cs typeface="Roboto"/>
                <a:sym typeface="Roboto"/>
              </a:rPr>
              <a:t>cannot</a:t>
            </a:r>
            <a:r>
              <a:rPr lang="en" sz="1800" b="0" i="0" u="none" strike="noStrike" cap="none" dirty="0" smtClean="0">
                <a:solidFill>
                  <a:srgbClr val="000000"/>
                </a:solidFill>
                <a:latin typeface="Roboto"/>
                <a:ea typeface="Roboto"/>
                <a:cs typeface="Roboto"/>
                <a:sym typeface="Roboto"/>
              </a:rPr>
              <a:t> </a:t>
            </a:r>
            <a:r>
              <a:rPr lang="en" sz="1800" b="0" i="0" u="none" strike="noStrike" cap="none" dirty="0">
                <a:solidFill>
                  <a:srgbClr val="000000"/>
                </a:solidFill>
                <a:latin typeface="Roboto"/>
                <a:ea typeface="Roboto"/>
                <a:cs typeface="Roboto"/>
                <a:sym typeface="Roboto"/>
              </a:rPr>
              <a:t>be </a:t>
            </a:r>
            <a:r>
              <a:rPr lang="en" sz="1800" b="0" i="0" u="none" strike="noStrike" cap="none" dirty="0" smtClean="0">
                <a:solidFill>
                  <a:srgbClr val="000000"/>
                </a:solidFill>
                <a:latin typeface="Roboto"/>
                <a:ea typeface="Roboto"/>
                <a:cs typeface="Roboto"/>
                <a:sym typeface="Roboto"/>
              </a:rPr>
              <a:t>used.</a:t>
            </a:r>
          </a:p>
          <a:p>
            <a:pPr marL="457200" indent="-317500">
              <a:buSzPts val="1400"/>
              <a:buFont typeface="Roboto"/>
              <a:buChar char="●"/>
            </a:pPr>
            <a:r>
              <a:rPr lang="en-US" sz="1800" dirty="0">
                <a:latin typeface="Roboto"/>
                <a:ea typeface="Roboto"/>
                <a:cs typeface="Roboto"/>
                <a:sym typeface="Roboto"/>
              </a:rPr>
              <a:t>Uniforms do not continue to cost a public entity, so wearing them while campaigning is </a:t>
            </a:r>
            <a:r>
              <a:rPr lang="en-US" sz="1800" dirty="0" smtClean="0">
                <a:latin typeface="Roboto"/>
                <a:ea typeface="Roboto"/>
                <a:cs typeface="Roboto"/>
                <a:sym typeface="Roboto"/>
              </a:rPr>
              <a:t>allowed.</a:t>
            </a:r>
            <a:endParaRPr sz="1800" b="0" i="0"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Identifying yourself by job title: </a:t>
            </a:r>
            <a:r>
              <a:rPr lang="en" sz="1800" b="0" i="0" u="none" strike="noStrike" cap="none" dirty="0" smtClean="0">
                <a:solidFill>
                  <a:srgbClr val="000000"/>
                </a:solidFill>
                <a:latin typeface="Roboto"/>
                <a:ea typeface="Roboto"/>
                <a:cs typeface="Roboto"/>
                <a:sym typeface="Roboto"/>
              </a:rPr>
              <a:t>no </a:t>
            </a:r>
            <a:r>
              <a:rPr lang="en" sz="1800" b="0" i="0" u="none" strike="noStrike" cap="none" dirty="0">
                <a:solidFill>
                  <a:srgbClr val="000000"/>
                </a:solidFill>
                <a:latin typeface="Roboto"/>
                <a:ea typeface="Roboto"/>
                <a:cs typeface="Roboto"/>
                <a:sym typeface="Roboto"/>
              </a:rPr>
              <a:t>cost to a public entity, so </a:t>
            </a:r>
            <a:r>
              <a:rPr lang="en" sz="1800" b="0" i="0" u="sng" strike="noStrike" cap="none" dirty="0" smtClean="0">
                <a:solidFill>
                  <a:srgbClr val="000000"/>
                </a:solidFill>
                <a:latin typeface="Roboto"/>
                <a:ea typeface="Roboto"/>
                <a:cs typeface="Roboto"/>
                <a:sym typeface="Roboto"/>
              </a:rPr>
              <a:t>allowed.</a:t>
            </a:r>
            <a:endParaRPr lang="en" sz="1800" u="sng" dirty="0">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Events </a:t>
            </a:r>
            <a:r>
              <a:rPr lang="en" sz="1800" b="0" i="0" u="none" strike="noStrike" cap="none" dirty="0">
                <a:solidFill>
                  <a:srgbClr val="000000"/>
                </a:solidFill>
                <a:latin typeface="Roboto"/>
                <a:ea typeface="Roboto"/>
                <a:cs typeface="Roboto"/>
                <a:sym typeface="Roboto"/>
              </a:rPr>
              <a:t>on public property </a:t>
            </a:r>
            <a:r>
              <a:rPr lang="en" sz="1800" b="0" i="0" u="none" strike="noStrike" cap="none" dirty="0" smtClean="0">
                <a:solidFill>
                  <a:srgbClr val="000000"/>
                </a:solidFill>
                <a:latin typeface="Roboto"/>
                <a:ea typeface="Roboto"/>
                <a:cs typeface="Roboto"/>
                <a:sym typeface="Roboto"/>
              </a:rPr>
              <a:t>where more than one candidate</a:t>
            </a:r>
            <a:r>
              <a:rPr lang="en" sz="1800" dirty="0" smtClean="0">
                <a:latin typeface="Roboto"/>
                <a:ea typeface="Roboto"/>
                <a:cs typeface="Roboto"/>
                <a:sym typeface="Roboto"/>
              </a:rPr>
              <a:t> is</a:t>
            </a:r>
            <a:r>
              <a:rPr lang="en" sz="1800" b="0" i="0" u="none" strike="noStrike" cap="none" dirty="0" smtClean="0">
                <a:solidFill>
                  <a:srgbClr val="000000"/>
                </a:solidFill>
                <a:latin typeface="Roboto"/>
                <a:ea typeface="Roboto"/>
                <a:cs typeface="Roboto"/>
                <a:sym typeface="Roboto"/>
              </a:rPr>
              <a:t> </a:t>
            </a:r>
            <a:r>
              <a:rPr lang="en" sz="1800" b="0" i="0" u="none" strike="noStrike" cap="none" dirty="0">
                <a:solidFill>
                  <a:srgbClr val="000000"/>
                </a:solidFill>
                <a:latin typeface="Roboto"/>
                <a:ea typeface="Roboto"/>
                <a:cs typeface="Roboto"/>
                <a:sym typeface="Roboto"/>
              </a:rPr>
              <a:t>invited are </a:t>
            </a:r>
            <a:r>
              <a:rPr lang="en" sz="1800" b="0" i="0" strike="noStrike" cap="none" dirty="0">
                <a:solidFill>
                  <a:srgbClr val="000000"/>
                </a:solidFill>
                <a:latin typeface="Roboto"/>
                <a:ea typeface="Roboto"/>
                <a:cs typeface="Roboto"/>
                <a:sym typeface="Roboto"/>
              </a:rPr>
              <a:t>allowed</a:t>
            </a:r>
            <a:r>
              <a:rPr lang="en" sz="1800" b="0" i="0" u="none" strike="noStrike" cap="none" dirty="0">
                <a:solidFill>
                  <a:srgbClr val="000000"/>
                </a:solidFill>
                <a:latin typeface="Roboto"/>
                <a:ea typeface="Roboto"/>
                <a:cs typeface="Roboto"/>
                <a:sym typeface="Roboto"/>
              </a:rPr>
              <a:t> (</a:t>
            </a:r>
            <a:r>
              <a:rPr lang="en" sz="1800" b="0" i="1" u="none" strike="noStrike" cap="none" dirty="0">
                <a:solidFill>
                  <a:srgbClr val="000000"/>
                </a:solidFill>
                <a:latin typeface="Roboto"/>
                <a:ea typeface="Roboto"/>
                <a:cs typeface="Roboto"/>
                <a:sym typeface="Roboto"/>
              </a:rPr>
              <a:t>e.g.</a:t>
            </a:r>
            <a:r>
              <a:rPr lang="en" sz="1800" b="0" i="0" u="none" strike="noStrike" cap="none" dirty="0">
                <a:solidFill>
                  <a:srgbClr val="000000"/>
                </a:solidFill>
                <a:latin typeface="Roboto"/>
                <a:ea typeface="Roboto"/>
                <a:cs typeface="Roboto"/>
                <a:sym typeface="Roboto"/>
              </a:rPr>
              <a:t>, a debate</a:t>
            </a:r>
            <a:r>
              <a:rPr lang="en" sz="1800" b="0" i="0" u="none" strike="noStrike" cap="none" dirty="0" smtClean="0">
                <a:solidFill>
                  <a:srgbClr val="000000"/>
                </a:solidFill>
                <a:latin typeface="Roboto"/>
                <a:ea typeface="Roboto"/>
                <a:cs typeface="Roboto"/>
                <a:sym typeface="Roboto"/>
              </a:rPr>
              <a:t>).</a:t>
            </a:r>
            <a:endParaRPr sz="1800" b="0" i="0" u="none" strike="noStrike" cap="none" dirty="0">
              <a:solidFill>
                <a:srgbClr val="000000"/>
              </a:solidFill>
              <a:latin typeface="Roboto"/>
              <a:ea typeface="Roboto"/>
              <a:cs typeface="Roboto"/>
              <a:sym typeface="Roboto"/>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PUBLIC EMPLOYEE FREE SPEECH</a:t>
            </a:r>
            <a:endParaRPr b="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46" y="1634319"/>
            <a:ext cx="7519955" cy="1582169"/>
          </a:xfrm>
          <a:prstGeom prst="rect">
            <a:avLst/>
          </a:prstGeom>
          <a:ln w="76200">
            <a:noFill/>
          </a:ln>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8</a:t>
            </a:r>
            <a:endParaRPr b="1" dirty="0">
              <a:solidFill>
                <a:schemeClr val="bg2"/>
              </a:solidFill>
            </a:endParaRPr>
          </a:p>
        </p:txBody>
      </p:sp>
      <p:sp>
        <p:nvSpPr>
          <p:cNvPr id="459" name="Google Shape;459;p46"/>
          <p:cNvSpPr txBox="1"/>
          <p:nvPr/>
        </p:nvSpPr>
        <p:spPr>
          <a:xfrm>
            <a:off x="311699" y="887624"/>
            <a:ext cx="8677112" cy="266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smtClean="0">
                <a:solidFill>
                  <a:srgbClr val="000000"/>
                </a:solidFill>
                <a:latin typeface="Roboto"/>
                <a:ea typeface="Roboto"/>
                <a:cs typeface="Roboto"/>
                <a:sym typeface="Roboto"/>
              </a:rPr>
              <a:t>County employee </a:t>
            </a:r>
            <a:r>
              <a:rPr lang="en" sz="1800" dirty="0">
                <a:latin typeface="Roboto"/>
                <a:ea typeface="Roboto"/>
                <a:cs typeface="Roboto"/>
                <a:sym typeface="Roboto"/>
              </a:rPr>
              <a:t>Chris</a:t>
            </a:r>
            <a:r>
              <a:rPr lang="en" sz="1800" b="0" i="0" u="none" strike="noStrike" cap="none" dirty="0">
                <a:solidFill>
                  <a:srgbClr val="000000"/>
                </a:solidFill>
                <a:latin typeface="Roboto"/>
                <a:ea typeface="Roboto"/>
                <a:cs typeface="Roboto"/>
                <a:sym typeface="Roboto"/>
              </a:rPr>
              <a:t> decides to run for public office. He forms a committee and files regular reports with the </a:t>
            </a:r>
            <a:r>
              <a:rPr lang="en" sz="1800" b="0" i="0" u="none" strike="noStrike" cap="none" dirty="0" smtClean="0">
                <a:solidFill>
                  <a:srgbClr val="000000"/>
                </a:solidFill>
                <a:latin typeface="Roboto"/>
                <a:ea typeface="Roboto"/>
                <a:cs typeface="Roboto"/>
                <a:sym typeface="Roboto"/>
              </a:rPr>
              <a:t>Ethics Board</a:t>
            </a:r>
            <a:r>
              <a:rPr lang="en" sz="1800" b="0" i="0" u="none" strike="noStrike" cap="none" dirty="0">
                <a:solidFill>
                  <a:srgbClr val="000000"/>
                </a:solidFill>
                <a:latin typeface="Roboto"/>
                <a:ea typeface="Roboto"/>
                <a:cs typeface="Roboto"/>
                <a:sym typeface="Roboto"/>
              </a:rPr>
              <a:t>. He continues to work while campaigning. On his breaks from work, he steps out into the hallway and makes campaign calls on his personal cell </a:t>
            </a:r>
            <a:r>
              <a:rPr lang="en" sz="1800" b="0" i="0" u="none" strike="noStrike" cap="none" dirty="0" smtClean="0">
                <a:solidFill>
                  <a:srgbClr val="000000"/>
                </a:solidFill>
                <a:latin typeface="Roboto"/>
                <a:ea typeface="Roboto"/>
                <a:cs typeface="Roboto"/>
                <a:sym typeface="Roboto"/>
              </a:rPr>
              <a:t>phone.</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Has </a:t>
            </a:r>
            <a:r>
              <a:rPr lang="en" sz="1800" dirty="0">
                <a:latin typeface="Roboto"/>
                <a:ea typeface="Roboto"/>
                <a:cs typeface="Roboto"/>
                <a:sym typeface="Roboto"/>
              </a:rPr>
              <a:t>Chris</a:t>
            </a:r>
            <a:r>
              <a:rPr lang="en" sz="1800" b="0" i="0" u="none" strike="noStrike" cap="none" dirty="0">
                <a:solidFill>
                  <a:srgbClr val="000000"/>
                </a:solidFill>
                <a:latin typeface="Roboto"/>
                <a:ea typeface="Roboto"/>
                <a:cs typeface="Roboto"/>
                <a:sym typeface="Roboto"/>
              </a:rPr>
              <a:t> violated ethics rules?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because he did not use any government </a:t>
            </a:r>
            <a:r>
              <a:rPr lang="en" sz="1800" b="0" i="0" u="none" strike="noStrike" cap="none" dirty="0" smtClean="0">
                <a:solidFill>
                  <a:srgbClr val="000000"/>
                </a:solidFill>
                <a:latin typeface="Roboto"/>
                <a:ea typeface="Roboto"/>
                <a:cs typeface="Roboto"/>
                <a:sym typeface="Roboto"/>
              </a:rPr>
              <a:t>resources.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a:t>
            </a:r>
            <a:r>
              <a:rPr lang="en" sz="1800" b="0" i="0" u="none" strike="noStrike" cap="none" dirty="0" smtClean="0">
                <a:solidFill>
                  <a:srgbClr val="000000"/>
                </a:solidFill>
                <a:latin typeface="Roboto"/>
                <a:ea typeface="Roboto"/>
                <a:cs typeface="Roboto"/>
                <a:sym typeface="Roboto"/>
              </a:rPr>
              <a:t>because he made campaign calls on government property.</a:t>
            </a:r>
            <a:endParaRPr sz="1800" b="0" i="0" u="none" strike="noStrike" cap="none" dirty="0" smtClean="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smtClean="0">
                <a:solidFill>
                  <a:srgbClr val="000000"/>
                </a:solidFill>
                <a:latin typeface="Roboto"/>
                <a:ea typeface="Roboto"/>
                <a:cs typeface="Roboto"/>
                <a:sym typeface="Roboto"/>
              </a:rPr>
              <a:t>Yes, Chris cannot be a candidate while he holds his government position.</a:t>
            </a:r>
            <a:endParaRPr sz="1800" b="0" i="0" u="none" strike="noStrike" cap="none" dirty="0" smtClean="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smtClean="0">
                <a:solidFill>
                  <a:srgbClr val="000000"/>
                </a:solidFill>
                <a:latin typeface="Roboto"/>
                <a:ea typeface="Roboto"/>
                <a:cs typeface="Roboto"/>
                <a:sym typeface="Roboto"/>
              </a:rPr>
              <a:t>No</a:t>
            </a:r>
            <a:r>
              <a:rPr lang="en" sz="1800" b="0" i="0" u="none" strike="noStrike" cap="none" dirty="0">
                <a:solidFill>
                  <a:srgbClr val="000000"/>
                </a:solidFill>
                <a:latin typeface="Roboto"/>
                <a:ea typeface="Roboto"/>
                <a:cs typeface="Roboto"/>
                <a:sym typeface="Roboto"/>
              </a:rPr>
              <a:t>, because he filed the proper </a:t>
            </a:r>
            <a:r>
              <a:rPr lang="en" sz="1800" b="0" i="0" u="none" strike="noStrike" cap="none" dirty="0" smtClean="0">
                <a:solidFill>
                  <a:srgbClr val="000000"/>
                </a:solidFill>
                <a:latin typeface="Roboto"/>
                <a:ea typeface="Roboto"/>
                <a:cs typeface="Roboto"/>
                <a:sym typeface="Roboto"/>
              </a:rPr>
              <a:t>paperwork.</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8</a:t>
            </a:r>
            <a:endParaRPr b="1" dirty="0">
              <a:solidFill>
                <a:schemeClr val="bg2"/>
              </a:solidFill>
            </a:endParaRPr>
          </a:p>
        </p:txBody>
      </p:sp>
      <p:sp>
        <p:nvSpPr>
          <p:cNvPr id="459" name="Google Shape;459;p46"/>
          <p:cNvSpPr txBox="1"/>
          <p:nvPr/>
        </p:nvSpPr>
        <p:spPr>
          <a:xfrm>
            <a:off x="311699" y="1530626"/>
            <a:ext cx="8677112" cy="2019797"/>
          </a:xfrm>
          <a:prstGeom prst="rect">
            <a:avLst/>
          </a:prstGeom>
          <a:noFill/>
          <a:ln>
            <a:noFill/>
          </a:ln>
        </p:spPr>
        <p:txBody>
          <a:bodyPr spcFirstLastPara="1" wrap="square" lIns="91425" tIns="91425" rIns="91425" bIns="91425" anchor="t" anchorCtr="0">
            <a:noAutofit/>
          </a:bodyPr>
          <a:lstStyle/>
          <a:p>
            <a:pPr lvl="0">
              <a:buSzPts val="1400"/>
            </a:pPr>
            <a:r>
              <a:rPr lang="en-US" sz="1800" dirty="0" smtClean="0">
                <a:latin typeface="Roboto"/>
                <a:ea typeface="Roboto"/>
                <a:cs typeface="Roboto"/>
                <a:sym typeface="Roboto"/>
              </a:rPr>
              <a:t>There is likely not a violation because Chris is </a:t>
            </a:r>
            <a:r>
              <a:rPr lang="en-US" sz="1800" dirty="0">
                <a:latin typeface="Roboto"/>
                <a:ea typeface="Roboto"/>
                <a:cs typeface="Roboto"/>
                <a:sym typeface="Roboto"/>
              </a:rPr>
              <a:t>using his personal cell phone and not </a:t>
            </a:r>
            <a:r>
              <a:rPr lang="en-US" sz="1800" dirty="0" smtClean="0">
                <a:latin typeface="Roboto"/>
                <a:ea typeface="Roboto"/>
                <a:cs typeface="Roboto"/>
                <a:sym typeface="Roboto"/>
              </a:rPr>
              <a:t>doing it while on </a:t>
            </a:r>
            <a:r>
              <a:rPr lang="en-US" sz="1800" dirty="0">
                <a:latin typeface="Roboto"/>
                <a:ea typeface="Roboto"/>
                <a:cs typeface="Roboto"/>
                <a:sym typeface="Roboto"/>
              </a:rPr>
              <a:t>work time. </a:t>
            </a:r>
            <a:r>
              <a:rPr lang="en-US" sz="1800" dirty="0" smtClean="0">
                <a:latin typeface="Roboto"/>
                <a:ea typeface="Roboto"/>
                <a:cs typeface="Roboto"/>
                <a:sym typeface="Roboto"/>
              </a:rPr>
              <a:t>A much better practice would be to leave </a:t>
            </a:r>
            <a:r>
              <a:rPr lang="en-US" sz="1800" dirty="0">
                <a:latin typeface="Roboto"/>
                <a:ea typeface="Roboto"/>
                <a:cs typeface="Roboto"/>
                <a:sym typeface="Roboto"/>
              </a:rPr>
              <a:t>government property entirely when switching to campaign activity.</a:t>
            </a:r>
            <a:endParaRPr lang="en-US" sz="1800" dirty="0">
              <a:latin typeface="Roboto"/>
              <a:ea typeface="Roboto"/>
              <a:cs typeface="Roboto"/>
              <a:sym typeface="Roboto"/>
            </a:endParaRPr>
          </a:p>
        </p:txBody>
      </p:sp>
      <p:sp>
        <p:nvSpPr>
          <p:cNvPr id="461" name="Google Shape;461;p46"/>
          <p:cNvSpPr txBox="1"/>
          <p:nvPr/>
        </p:nvSpPr>
        <p:spPr>
          <a:xfrm>
            <a:off x="358082" y="1005080"/>
            <a:ext cx="8133248" cy="406277"/>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a:solidFill>
                  <a:srgbClr val="000000"/>
                </a:solidFill>
                <a:latin typeface="Roboto"/>
                <a:ea typeface="Roboto"/>
                <a:cs typeface="Roboto"/>
                <a:sym typeface="Roboto"/>
              </a:rPr>
              <a:t>Answer</a:t>
            </a:r>
            <a:r>
              <a:rPr lang="en" b="0" i="0" u="sng" strike="noStrike" cap="none" dirty="0" smtClean="0">
                <a:solidFill>
                  <a:srgbClr val="000000"/>
                </a:solidFill>
                <a:latin typeface="Roboto"/>
                <a:ea typeface="Roboto"/>
                <a:cs typeface="Roboto"/>
                <a:sym typeface="Roboto"/>
              </a:rPr>
              <a:t>: A. </a:t>
            </a:r>
            <a:endParaRPr b="0" i="0" u="sng"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4032058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 calcmode="lin" valueType="num">
                                      <p:cBhvr additive="base">
                                        <p:cTn id="7" dur="1000"/>
                                        <p:tgtEl>
                                          <p:spTgt spid="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9</a:t>
            </a:r>
            <a:endParaRPr b="1" dirty="0">
              <a:solidFill>
                <a:schemeClr val="bg2"/>
              </a:solidFill>
            </a:endParaRPr>
          </a:p>
        </p:txBody>
      </p:sp>
      <p:sp>
        <p:nvSpPr>
          <p:cNvPr id="467" name="Google Shape;467;p47"/>
          <p:cNvSpPr txBox="1"/>
          <p:nvPr/>
        </p:nvSpPr>
        <p:spPr>
          <a:xfrm>
            <a:off x="334075" y="932641"/>
            <a:ext cx="8505175" cy="24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Elected Official </a:t>
            </a:r>
            <a:r>
              <a:rPr lang="en" sz="1800" dirty="0">
                <a:latin typeface="Roboto"/>
                <a:ea typeface="Roboto"/>
                <a:cs typeface="Roboto"/>
                <a:sym typeface="Roboto"/>
              </a:rPr>
              <a:t>Max</a:t>
            </a:r>
            <a:r>
              <a:rPr lang="en" sz="1800" b="0" i="0" u="none" strike="noStrike" cap="none" dirty="0">
                <a:solidFill>
                  <a:srgbClr val="000000"/>
                </a:solidFill>
                <a:latin typeface="Roboto"/>
                <a:ea typeface="Roboto"/>
                <a:cs typeface="Roboto"/>
                <a:sym typeface="Roboto"/>
              </a:rPr>
              <a:t> decides that a mailer would be a great way to inform local citizens of government services. He decides to spend his discretionary funds on a mailer shortly before </a:t>
            </a:r>
            <a:r>
              <a:rPr lang="en" sz="1800" dirty="0">
                <a:latin typeface="Roboto"/>
                <a:ea typeface="Roboto"/>
                <a:cs typeface="Roboto"/>
                <a:sym typeface="Roboto"/>
              </a:rPr>
              <a:t>E</a:t>
            </a:r>
            <a:r>
              <a:rPr lang="en" sz="1800" b="0" i="0" u="none" strike="noStrike" cap="none" dirty="0" smtClean="0">
                <a:solidFill>
                  <a:srgbClr val="000000"/>
                </a:solidFill>
                <a:latin typeface="Roboto"/>
                <a:ea typeface="Roboto"/>
                <a:cs typeface="Roboto"/>
                <a:sym typeface="Roboto"/>
              </a:rPr>
              <a:t>lection Day</a:t>
            </a:r>
            <a:r>
              <a:rPr lang="en" sz="1800" b="0" i="0" u="none" strike="noStrike" cap="none" dirty="0">
                <a:solidFill>
                  <a:srgbClr val="000000"/>
                </a:solidFill>
                <a:latin typeface="Roboto"/>
                <a:ea typeface="Roboto"/>
                <a:cs typeface="Roboto"/>
                <a:sym typeface="Roboto"/>
              </a:rPr>
              <a:t>, in which he is up for </a:t>
            </a:r>
            <a:r>
              <a:rPr lang="en" sz="1800" b="0" i="0" u="none" strike="noStrike" cap="none" dirty="0" smtClean="0">
                <a:solidFill>
                  <a:srgbClr val="000000"/>
                </a:solidFill>
                <a:latin typeface="Roboto"/>
                <a:ea typeface="Roboto"/>
                <a:cs typeface="Roboto"/>
                <a:sym typeface="Roboto"/>
              </a:rPr>
              <a:t>re-election</a:t>
            </a:r>
            <a:r>
              <a:rPr lang="en" sz="1800" b="0" i="0" u="none" strike="noStrike" cap="none" dirty="0">
                <a:solidFill>
                  <a:srgbClr val="000000"/>
                </a:solidFill>
                <a:latin typeface="Roboto"/>
                <a:ea typeface="Roboto"/>
                <a:cs typeface="Roboto"/>
                <a:sym typeface="Roboto"/>
              </a:rPr>
              <a:t>. He designs the mailer to feature his name and title prominently and a large photo of </a:t>
            </a:r>
            <a:r>
              <a:rPr lang="en" sz="1800" b="0" i="0" u="none" strike="noStrike" cap="none" dirty="0" smtClean="0">
                <a:solidFill>
                  <a:srgbClr val="000000"/>
                </a:solidFill>
                <a:latin typeface="Roboto"/>
                <a:ea typeface="Roboto"/>
                <a:cs typeface="Roboto"/>
                <a:sym typeface="Roboto"/>
              </a:rPr>
              <a:t>himself.</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Does </a:t>
            </a:r>
            <a:r>
              <a:rPr lang="en" sz="1800" dirty="0">
                <a:latin typeface="Roboto"/>
                <a:ea typeface="Roboto"/>
                <a:cs typeface="Roboto"/>
                <a:sym typeface="Roboto"/>
              </a:rPr>
              <a:t>Max</a:t>
            </a:r>
            <a:r>
              <a:rPr lang="en" sz="1800" b="0" i="0" u="none" strike="noStrike" cap="none" dirty="0">
                <a:solidFill>
                  <a:srgbClr val="000000"/>
                </a:solidFill>
                <a:latin typeface="Roboto"/>
                <a:ea typeface="Roboto"/>
                <a:cs typeface="Roboto"/>
                <a:sym typeface="Roboto"/>
              </a:rPr>
              <a:t> have a problem?</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he used public funds for what is essentially a campaign </a:t>
            </a:r>
            <a:r>
              <a:rPr lang="en" sz="1800" b="0" i="0" u="none" strike="noStrike" cap="none" dirty="0" smtClean="0">
                <a:solidFill>
                  <a:srgbClr val="000000"/>
                </a:solidFill>
                <a:latin typeface="Roboto"/>
                <a:ea typeface="Roboto"/>
                <a:cs typeface="Roboto"/>
                <a:sym typeface="Roboto"/>
              </a:rPr>
              <a:t>mailer</a:t>
            </a:r>
            <a:r>
              <a:rPr lang="en" sz="1800" b="0" i="0" u="none" strike="noStrike" cap="none" dirty="0" smtClean="0">
                <a:solidFill>
                  <a:srgbClr val="000000"/>
                </a:solidFill>
                <a:latin typeface="Roboto"/>
                <a:ea typeface="Roboto"/>
                <a:cs typeface="Roboto"/>
                <a:sym typeface="Roboto"/>
              </a:rPr>
              <a:t>.</a:t>
            </a: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smtClean="0">
                <a:solidFill>
                  <a:srgbClr val="000000"/>
                </a:solidFill>
                <a:latin typeface="Roboto"/>
                <a:ea typeface="Roboto"/>
                <a:cs typeface="Roboto"/>
                <a:sym typeface="Roboto"/>
              </a:rPr>
              <a:t>No</a:t>
            </a:r>
            <a:r>
              <a:rPr lang="en" sz="1800" b="0" i="0" u="none" strike="noStrike" cap="none" dirty="0">
                <a:solidFill>
                  <a:srgbClr val="000000"/>
                </a:solidFill>
                <a:latin typeface="Roboto"/>
                <a:ea typeface="Roboto"/>
                <a:cs typeface="Roboto"/>
                <a:sym typeface="Roboto"/>
              </a:rPr>
              <a:t>, he is simply identifying himself by title on an informational </a:t>
            </a:r>
            <a:r>
              <a:rPr lang="en" sz="1800" b="0" i="0" u="none" strike="noStrike" cap="none" dirty="0" smtClean="0">
                <a:solidFill>
                  <a:srgbClr val="000000"/>
                </a:solidFill>
                <a:latin typeface="Roboto"/>
                <a:ea typeface="Roboto"/>
                <a:cs typeface="Roboto"/>
                <a:sym typeface="Roboto"/>
              </a:rPr>
              <a:t>mailer.</a:t>
            </a:r>
            <a:endParaRPr sz="1800" b="0" i="0" u="none"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9</a:t>
            </a:r>
            <a:endParaRPr b="1" dirty="0">
              <a:solidFill>
                <a:schemeClr val="bg2"/>
              </a:solidFill>
            </a:endParaRPr>
          </a:p>
        </p:txBody>
      </p:sp>
      <p:sp>
        <p:nvSpPr>
          <p:cNvPr id="467" name="Google Shape;467;p47"/>
          <p:cNvSpPr txBox="1"/>
          <p:nvPr/>
        </p:nvSpPr>
        <p:spPr>
          <a:xfrm>
            <a:off x="334075" y="1621249"/>
            <a:ext cx="8505175" cy="1724892"/>
          </a:xfrm>
          <a:prstGeom prst="rect">
            <a:avLst/>
          </a:prstGeom>
          <a:noFill/>
          <a:ln>
            <a:noFill/>
          </a:ln>
        </p:spPr>
        <p:txBody>
          <a:bodyPr spcFirstLastPara="1" wrap="square" lIns="91425" tIns="91425" rIns="91425" bIns="91425" anchor="t" anchorCtr="0">
            <a:noAutofit/>
          </a:bodyPr>
          <a:lstStyle/>
          <a:p>
            <a:pPr lvl="0">
              <a:buSzPts val="1400"/>
            </a:pPr>
            <a:r>
              <a:rPr lang="en-US" sz="1800" dirty="0">
                <a:latin typeface="Roboto"/>
                <a:ea typeface="Roboto"/>
                <a:cs typeface="Roboto"/>
                <a:sym typeface="Roboto"/>
              </a:rPr>
              <a:t>Iowa Code § 68A.405A prohibits </a:t>
            </a:r>
            <a:r>
              <a:rPr lang="en-US" sz="1800" i="1" dirty="0">
                <a:latin typeface="Roboto"/>
                <a:ea typeface="Roboto"/>
                <a:cs typeface="Roboto"/>
                <a:sym typeface="Roboto"/>
              </a:rPr>
              <a:t>statewide</a:t>
            </a:r>
            <a:r>
              <a:rPr lang="en-US" sz="1800" dirty="0">
                <a:latin typeface="Roboto"/>
                <a:ea typeface="Roboto"/>
                <a:cs typeface="Roboto"/>
                <a:sym typeface="Roboto"/>
              </a:rPr>
              <a:t> elected officials from using their funds to send mailers with their photo or to appear in ads. This does not apply to local elected officials. </a:t>
            </a:r>
            <a:r>
              <a:rPr lang="en-US" sz="1800" dirty="0" smtClean="0">
                <a:latin typeface="Roboto"/>
                <a:ea typeface="Roboto"/>
                <a:cs typeface="Roboto"/>
                <a:sym typeface="Roboto"/>
              </a:rPr>
              <a:t>Further, the mailer does not expressly advocate for his candidacy, so it would not violate Iowa Code </a:t>
            </a:r>
            <a:r>
              <a:rPr lang="en-US" sz="1800" dirty="0">
                <a:latin typeface="Roboto"/>
                <a:ea typeface="Roboto"/>
                <a:cs typeface="Roboto"/>
                <a:sym typeface="Roboto"/>
              </a:rPr>
              <a:t>§ </a:t>
            </a:r>
            <a:r>
              <a:rPr lang="en-US" sz="1800" dirty="0" smtClean="0">
                <a:latin typeface="Roboto"/>
                <a:ea typeface="Roboto"/>
                <a:cs typeface="Roboto"/>
                <a:sym typeface="Roboto"/>
              </a:rPr>
              <a:t>68A.505, the use of public funds for political purposes. </a:t>
            </a:r>
          </a:p>
          <a:p>
            <a:pPr lvl="0">
              <a:buSzPts val="1400"/>
            </a:pPr>
            <a:endParaRPr lang="en-US" sz="1800" dirty="0">
              <a:latin typeface="Roboto"/>
              <a:ea typeface="Roboto"/>
              <a:cs typeface="Roboto"/>
              <a:sym typeface="Roboto"/>
            </a:endParaRPr>
          </a:p>
          <a:p>
            <a:pPr lvl="0">
              <a:buSzPts val="1400"/>
            </a:pPr>
            <a:r>
              <a:rPr lang="en-US" sz="1800" dirty="0" smtClean="0">
                <a:latin typeface="Roboto"/>
                <a:ea typeface="Roboto"/>
                <a:cs typeface="Roboto"/>
                <a:sym typeface="Roboto"/>
              </a:rPr>
              <a:t>It could, however, create a conflict of interest as it creates a benefit to the Max that is not available to others and </a:t>
            </a:r>
            <a:r>
              <a:rPr lang="en-US" sz="1800" dirty="0">
                <a:latin typeface="Roboto"/>
                <a:ea typeface="Roboto"/>
                <a:cs typeface="Roboto"/>
                <a:sym typeface="Roboto"/>
              </a:rPr>
              <a:t>will likely generate </a:t>
            </a:r>
            <a:r>
              <a:rPr lang="en-US" sz="1800" dirty="0" smtClean="0">
                <a:latin typeface="Roboto"/>
                <a:ea typeface="Roboto"/>
                <a:cs typeface="Roboto"/>
                <a:sym typeface="Roboto"/>
              </a:rPr>
              <a:t>complaints. Max should check with his county attorney about the mailing.</a:t>
            </a:r>
          </a:p>
        </p:txBody>
      </p:sp>
      <p:sp>
        <p:nvSpPr>
          <p:cNvPr id="470" name="Google Shape;470;p47"/>
          <p:cNvSpPr txBox="1"/>
          <p:nvPr/>
        </p:nvSpPr>
        <p:spPr>
          <a:xfrm>
            <a:off x="421486" y="1013449"/>
            <a:ext cx="5609526" cy="474108"/>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smtClean="0">
                <a:solidFill>
                  <a:srgbClr val="000000"/>
                </a:solidFill>
                <a:latin typeface="Roboto"/>
                <a:ea typeface="Roboto"/>
                <a:cs typeface="Roboto"/>
                <a:sym typeface="Roboto"/>
              </a:rPr>
              <a:t>Answer: B</a:t>
            </a:r>
            <a:r>
              <a:rPr lang="en" b="0" i="0" u="sng" strike="noStrike" cap="none" dirty="0" smtClean="0">
                <a:solidFill>
                  <a:srgbClr val="000000"/>
                </a:solidFill>
                <a:latin typeface="Roboto"/>
                <a:ea typeface="Roboto"/>
                <a:cs typeface="Roboto"/>
                <a:sym typeface="Roboto"/>
              </a:rPr>
              <a:t>.</a:t>
            </a:r>
            <a:endParaRPr b="0" i="0" u="sng" strike="noStrike" cap="none" dirty="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2943575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1000"/>
                                        <p:tgtEl>
                                          <p:spTgt spid="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10</a:t>
            </a:r>
            <a:endParaRPr b="1" dirty="0">
              <a:solidFill>
                <a:schemeClr val="bg2"/>
              </a:solidFill>
            </a:endParaRPr>
          </a:p>
        </p:txBody>
      </p:sp>
      <p:sp>
        <p:nvSpPr>
          <p:cNvPr id="476" name="Google Shape;476;p48"/>
          <p:cNvSpPr txBox="1"/>
          <p:nvPr/>
        </p:nvSpPr>
        <p:spPr>
          <a:xfrm>
            <a:off x="320175" y="918479"/>
            <a:ext cx="8512125" cy="266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dirty="0">
                <a:solidFill>
                  <a:srgbClr val="000000"/>
                </a:solidFill>
                <a:latin typeface="Roboto"/>
                <a:ea typeface="Roboto"/>
                <a:cs typeface="Roboto"/>
                <a:sym typeface="Roboto"/>
              </a:rPr>
              <a:t>Elected </a:t>
            </a:r>
            <a:r>
              <a:rPr lang="en" sz="1800" b="0" i="0" u="none" strike="noStrike" cap="none" dirty="0" smtClean="0">
                <a:solidFill>
                  <a:srgbClr val="000000"/>
                </a:solidFill>
                <a:latin typeface="Roboto"/>
                <a:ea typeface="Roboto"/>
                <a:cs typeface="Roboto"/>
                <a:sym typeface="Roboto"/>
              </a:rPr>
              <a:t>official </a:t>
            </a:r>
            <a:r>
              <a:rPr lang="en" sz="1800" dirty="0">
                <a:latin typeface="Roboto"/>
                <a:ea typeface="Roboto"/>
                <a:cs typeface="Roboto"/>
                <a:sym typeface="Roboto"/>
              </a:rPr>
              <a:t>Liz</a:t>
            </a:r>
            <a:r>
              <a:rPr lang="en" sz="1800" b="0" i="0" u="none" strike="noStrike" cap="none" dirty="0">
                <a:solidFill>
                  <a:srgbClr val="000000"/>
                </a:solidFill>
                <a:latin typeface="Roboto"/>
                <a:ea typeface="Roboto"/>
                <a:cs typeface="Roboto"/>
                <a:sym typeface="Roboto"/>
              </a:rPr>
              <a:t> is up for </a:t>
            </a:r>
            <a:r>
              <a:rPr lang="en" sz="1800" b="0" i="0" u="none" strike="noStrike" cap="none" dirty="0" smtClean="0">
                <a:solidFill>
                  <a:srgbClr val="000000"/>
                </a:solidFill>
                <a:latin typeface="Roboto"/>
                <a:ea typeface="Roboto"/>
                <a:cs typeface="Roboto"/>
                <a:sym typeface="Roboto"/>
              </a:rPr>
              <a:t>re-election</a:t>
            </a:r>
            <a:r>
              <a:rPr lang="en" sz="1800" b="0" i="0" u="none" strike="noStrike" cap="none" dirty="0">
                <a:solidFill>
                  <a:srgbClr val="000000"/>
                </a:solidFill>
                <a:latin typeface="Roboto"/>
                <a:ea typeface="Roboto"/>
                <a:cs typeface="Roboto"/>
                <a:sym typeface="Roboto"/>
              </a:rPr>
              <a:t>. As part of her duties, she maintains the department’s Facebook page. She creates posts with information on departmental services for citizens. She also posts about her campaign to the department’s Facebook page, advocating for her </a:t>
            </a:r>
            <a:r>
              <a:rPr lang="en" sz="1800" b="0" i="0" u="none" strike="noStrike" cap="none" dirty="0" smtClean="0">
                <a:solidFill>
                  <a:srgbClr val="000000"/>
                </a:solidFill>
                <a:latin typeface="Roboto"/>
                <a:ea typeface="Roboto"/>
                <a:cs typeface="Roboto"/>
                <a:sym typeface="Roboto"/>
              </a:rPr>
              <a:t>re-election</a:t>
            </a:r>
            <a:r>
              <a:rPr lang="en" sz="1800" b="0" i="0" u="none" strike="noStrike" cap="none" dirty="0" smtClean="0">
                <a:solidFill>
                  <a:srgbClr val="000000"/>
                </a:solidFill>
                <a:latin typeface="Roboto"/>
                <a:ea typeface="Roboto"/>
                <a:cs typeface="Roboto"/>
                <a:sym typeface="Roboto"/>
              </a:rPr>
              <a:t>.</a:t>
            </a:r>
            <a:r>
              <a:rPr lang="en" sz="1800" dirty="0">
                <a:latin typeface="Roboto"/>
                <a:ea typeface="Roboto"/>
                <a:cs typeface="Roboto"/>
                <a:sym typeface="Roboto"/>
              </a:rPr>
              <a:t> </a:t>
            </a:r>
            <a:r>
              <a:rPr lang="en" sz="1800" b="0" i="0" u="none" strike="noStrike" cap="none" dirty="0" smtClean="0">
                <a:solidFill>
                  <a:srgbClr val="000000"/>
                </a:solidFill>
                <a:latin typeface="Roboto"/>
                <a:ea typeface="Roboto"/>
                <a:cs typeface="Roboto"/>
                <a:sym typeface="Roboto"/>
              </a:rPr>
              <a:t>Has </a:t>
            </a:r>
            <a:r>
              <a:rPr lang="en" sz="1800" dirty="0">
                <a:latin typeface="Roboto"/>
                <a:ea typeface="Roboto"/>
                <a:cs typeface="Roboto"/>
                <a:sym typeface="Roboto"/>
              </a:rPr>
              <a:t>Liz</a:t>
            </a:r>
            <a:r>
              <a:rPr lang="en" sz="1800" b="0" i="0" u="none" strike="noStrike" cap="none" dirty="0">
                <a:solidFill>
                  <a:srgbClr val="000000"/>
                </a:solidFill>
                <a:latin typeface="Roboto"/>
                <a:ea typeface="Roboto"/>
                <a:cs typeface="Roboto"/>
                <a:sym typeface="Roboto"/>
              </a:rPr>
              <a:t> violated ethics rules?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because Facebook does not cost </a:t>
            </a:r>
            <a:r>
              <a:rPr lang="en" sz="1800" b="0" i="0" u="none" strike="noStrike" cap="none" dirty="0" smtClean="0">
                <a:solidFill>
                  <a:srgbClr val="000000"/>
                </a:solidFill>
                <a:latin typeface="Roboto"/>
                <a:ea typeface="Roboto"/>
                <a:cs typeface="Roboto"/>
                <a:sym typeface="Roboto"/>
              </a:rPr>
              <a:t>anything.</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if she failed to include a “paid for by” statement in her campaign </a:t>
            </a:r>
            <a:r>
              <a:rPr lang="en" sz="1800" b="0" i="0" u="none" strike="noStrike" cap="none" dirty="0" smtClean="0">
                <a:solidFill>
                  <a:srgbClr val="000000"/>
                </a:solidFill>
                <a:latin typeface="Roboto"/>
                <a:ea typeface="Roboto"/>
                <a:cs typeface="Roboto"/>
                <a:sym typeface="Roboto"/>
              </a:rPr>
              <a:t>posts.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Yes, because she is using department </a:t>
            </a:r>
            <a:r>
              <a:rPr lang="en" sz="1800" b="0" i="0" u="none" strike="noStrike" cap="none" dirty="0" smtClean="0">
                <a:solidFill>
                  <a:srgbClr val="000000"/>
                </a:solidFill>
                <a:latin typeface="Roboto"/>
                <a:ea typeface="Roboto"/>
                <a:cs typeface="Roboto"/>
                <a:sym typeface="Roboto"/>
              </a:rPr>
              <a:t>resources.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AutoNum type="alphaUcPeriod"/>
            </a:pPr>
            <a:r>
              <a:rPr lang="en" sz="1800" b="0" i="0" u="none" strike="noStrike" cap="none" dirty="0">
                <a:solidFill>
                  <a:srgbClr val="000000"/>
                </a:solidFill>
                <a:latin typeface="Roboto"/>
                <a:ea typeface="Roboto"/>
                <a:cs typeface="Roboto"/>
                <a:sym typeface="Roboto"/>
              </a:rPr>
              <a:t>No, as long as she posts during her </a:t>
            </a:r>
            <a:r>
              <a:rPr lang="en" sz="1800" b="0" i="0" u="none" strike="noStrike" cap="none" dirty="0" smtClean="0">
                <a:solidFill>
                  <a:srgbClr val="000000"/>
                </a:solidFill>
                <a:latin typeface="Roboto"/>
                <a:ea typeface="Roboto"/>
                <a:cs typeface="Roboto"/>
                <a:sym typeface="Roboto"/>
              </a:rPr>
              <a:t>breaks.</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10</a:t>
            </a:r>
            <a:endParaRPr b="1" dirty="0">
              <a:solidFill>
                <a:schemeClr val="bg2"/>
              </a:solidFill>
            </a:endParaRPr>
          </a:p>
        </p:txBody>
      </p:sp>
      <p:sp>
        <p:nvSpPr>
          <p:cNvPr id="476" name="Google Shape;476;p48"/>
          <p:cNvSpPr txBox="1"/>
          <p:nvPr/>
        </p:nvSpPr>
        <p:spPr>
          <a:xfrm>
            <a:off x="320175" y="1553817"/>
            <a:ext cx="8512125" cy="2027462"/>
          </a:xfrm>
          <a:prstGeom prst="rect">
            <a:avLst/>
          </a:prstGeom>
          <a:noFill/>
          <a:ln>
            <a:noFill/>
          </a:ln>
        </p:spPr>
        <p:txBody>
          <a:bodyPr spcFirstLastPara="1" wrap="square" lIns="91425" tIns="91425" rIns="91425" bIns="91425" anchor="t" anchorCtr="0">
            <a:noAutofit/>
          </a:bodyPr>
          <a:lstStyle/>
          <a:p>
            <a:pPr lvl="0">
              <a:buSzPts val="1400"/>
            </a:pPr>
            <a:r>
              <a:rPr lang="en-US" sz="1800" dirty="0">
                <a:latin typeface="Roboto"/>
                <a:ea typeface="Roboto"/>
                <a:cs typeface="Roboto"/>
                <a:sym typeface="Roboto"/>
              </a:rPr>
              <a:t>She is using a public resource she has access to solely due to her </a:t>
            </a:r>
            <a:r>
              <a:rPr lang="en-US" sz="1800" dirty="0" smtClean="0">
                <a:latin typeface="Roboto"/>
                <a:ea typeface="Roboto"/>
                <a:cs typeface="Roboto"/>
                <a:sym typeface="Roboto"/>
              </a:rPr>
              <a:t>position. The post are expressly advocate for her re-election, so they are in violation of Iowa Code </a:t>
            </a:r>
            <a:r>
              <a:rPr lang="en-US" sz="1800" dirty="0">
                <a:latin typeface="Roboto"/>
                <a:ea typeface="Roboto"/>
                <a:cs typeface="Roboto"/>
                <a:sym typeface="Roboto"/>
              </a:rPr>
              <a:t>§</a:t>
            </a:r>
            <a:r>
              <a:rPr lang="en-US" sz="1800" dirty="0" smtClean="0">
                <a:latin typeface="Roboto"/>
                <a:ea typeface="Roboto"/>
                <a:cs typeface="Roboto"/>
                <a:sym typeface="Roboto"/>
              </a:rPr>
              <a:t> 68A.505. </a:t>
            </a:r>
            <a:endParaRPr lang="en-US" sz="1800" dirty="0">
              <a:latin typeface="Roboto"/>
              <a:ea typeface="Roboto"/>
              <a:cs typeface="Roboto"/>
              <a:sym typeface="Roboto"/>
            </a:endParaRPr>
          </a:p>
        </p:txBody>
      </p:sp>
      <p:sp>
        <p:nvSpPr>
          <p:cNvPr id="477" name="Google Shape;477;p48"/>
          <p:cNvSpPr txBox="1"/>
          <p:nvPr/>
        </p:nvSpPr>
        <p:spPr>
          <a:xfrm>
            <a:off x="419566" y="1017800"/>
            <a:ext cx="1137565" cy="422920"/>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a:solidFill>
                  <a:srgbClr val="000000"/>
                </a:solidFill>
                <a:latin typeface="Roboto"/>
                <a:ea typeface="Roboto"/>
                <a:cs typeface="Roboto"/>
                <a:sym typeface="Roboto"/>
              </a:rPr>
              <a:t>Answer</a:t>
            </a:r>
            <a:r>
              <a:rPr lang="en" b="0" i="0" u="sng" strike="noStrike" cap="none" dirty="0" smtClean="0">
                <a:solidFill>
                  <a:srgbClr val="000000"/>
                </a:solidFill>
                <a:latin typeface="Roboto"/>
                <a:ea typeface="Roboto"/>
                <a:cs typeface="Roboto"/>
                <a:sym typeface="Roboto"/>
              </a:rPr>
              <a:t>: C. </a:t>
            </a:r>
            <a:endParaRPr b="0" i="0" u="sng"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2849762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 calcmode="lin" valueType="num">
                                      <p:cBhvr additive="base">
                                        <p:cTn id="7" dur="1000"/>
                                        <p:tgtEl>
                                          <p:spTgt spid="4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rPr>
              <a:t>OUR ACTIVITIES</a:t>
            </a:r>
            <a:endParaRPr b="1" dirty="0">
              <a:solidFill>
                <a:schemeClr val="bg2">
                  <a:lumMod val="50000"/>
                </a:schemeClr>
              </a:solidFill>
            </a:endParaRPr>
          </a:p>
        </p:txBody>
      </p:sp>
      <p:sp>
        <p:nvSpPr>
          <p:cNvPr id="140" name="Google Shape;140;p6"/>
          <p:cNvSpPr txBox="1"/>
          <p:nvPr/>
        </p:nvSpPr>
        <p:spPr>
          <a:xfrm>
            <a:off x="219636" y="957549"/>
            <a:ext cx="8612663" cy="37242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smtClean="0">
                <a:solidFill>
                  <a:srgbClr val="000000"/>
                </a:solidFill>
                <a:latin typeface="Roboto"/>
                <a:ea typeface="Roboto"/>
                <a:cs typeface="Roboto"/>
                <a:sym typeface="Roboto"/>
              </a:rPr>
              <a:t>Providing legal information and offering guidance</a:t>
            </a:r>
          </a:p>
          <a:p>
            <a:pPr marL="139700" lvl="3">
              <a:buSzPts val="1400"/>
            </a:pPr>
            <a:r>
              <a:rPr lang="en-US" sz="1800" dirty="0">
                <a:latin typeface="Roboto"/>
                <a:ea typeface="Roboto"/>
                <a:cs typeface="Roboto"/>
                <a:sym typeface="Roboto"/>
              </a:rPr>
              <a:t>	</a:t>
            </a:r>
            <a:r>
              <a:rPr lang="en-US" sz="1800" dirty="0" smtClean="0">
                <a:latin typeface="Roboto"/>
                <a:ea typeface="Roboto"/>
                <a:cs typeface="Roboto"/>
                <a:sym typeface="Roboto"/>
              </a:rPr>
              <a:t>We receive inquiries from the general public and campaigns.</a:t>
            </a:r>
          </a:p>
          <a:p>
            <a:pPr marL="139700" lvl="3">
              <a:buSzPts val="1400"/>
            </a:pPr>
            <a:r>
              <a:rPr lang="en-US" sz="1800" dirty="0">
                <a:latin typeface="Roboto"/>
                <a:ea typeface="Roboto"/>
                <a:cs typeface="Roboto"/>
                <a:sym typeface="Roboto"/>
              </a:rPr>
              <a:t>	</a:t>
            </a:r>
            <a:r>
              <a:rPr lang="en-US" sz="1800" dirty="0" smtClean="0">
                <a:latin typeface="Roboto"/>
                <a:ea typeface="Roboto"/>
                <a:cs typeface="Roboto"/>
                <a:sym typeface="Roboto"/>
              </a:rPr>
              <a:t>Staff can offer assistance to ensure compliance.</a:t>
            </a:r>
            <a:endParaRPr lang="en-US" sz="1800" b="0" i="0" u="none" strike="noStrike" cap="none" dirty="0" smtClean="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800" dirty="0" smtClean="0">
                <a:latin typeface="Roboto"/>
                <a:ea typeface="Roboto"/>
                <a:cs typeface="Roboto"/>
                <a:sym typeface="Roboto"/>
              </a:rPr>
              <a:t>Investigating complaints and providing eventual enforcement</a:t>
            </a:r>
          </a:p>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smtClean="0">
                <a:solidFill>
                  <a:srgbClr val="000000"/>
                </a:solidFill>
                <a:latin typeface="Roboto"/>
                <a:ea typeface="Roboto"/>
                <a:cs typeface="Roboto"/>
                <a:sym typeface="Roboto"/>
              </a:rPr>
              <a:t>Drafting advisory opinions for clarity</a:t>
            </a:r>
          </a:p>
          <a:p>
            <a:pPr marL="457200" marR="0" lvl="0" indent="-317500" algn="l" rtl="0">
              <a:lnSpc>
                <a:spcPct val="100000"/>
              </a:lnSpc>
              <a:spcBef>
                <a:spcPts val="0"/>
              </a:spcBef>
              <a:spcAft>
                <a:spcPts val="0"/>
              </a:spcAft>
              <a:buClr>
                <a:srgbClr val="000000"/>
              </a:buClr>
              <a:buSzPts val="1400"/>
              <a:buFont typeface="Roboto"/>
              <a:buChar char="●"/>
            </a:pPr>
            <a:r>
              <a:rPr lang="en-US" sz="1800" dirty="0" smtClean="0">
                <a:latin typeface="Roboto"/>
                <a:ea typeface="Roboto"/>
                <a:cs typeface="Roboto"/>
                <a:sym typeface="Roboto"/>
              </a:rPr>
              <a:t>Auditing campaign finance reports</a:t>
            </a:r>
          </a:p>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smtClean="0">
                <a:solidFill>
                  <a:srgbClr val="000000"/>
                </a:solidFill>
                <a:latin typeface="Roboto"/>
                <a:ea typeface="Roboto"/>
                <a:cs typeface="Roboto"/>
                <a:sym typeface="Roboto"/>
              </a:rPr>
              <a:t>Auditing ethics reports (including dual-compensation, gifts, personal financial disclosures, etc.)</a:t>
            </a:r>
          </a:p>
          <a:p>
            <a:pPr marL="457200" marR="0" lvl="0" indent="-317500" algn="l" rtl="0">
              <a:lnSpc>
                <a:spcPct val="100000"/>
              </a:lnSpc>
              <a:spcBef>
                <a:spcPts val="0"/>
              </a:spcBef>
              <a:spcAft>
                <a:spcPts val="0"/>
              </a:spcAft>
              <a:buClr>
                <a:srgbClr val="000000"/>
              </a:buClr>
              <a:buSzPts val="1400"/>
              <a:buFont typeface="Roboto"/>
              <a:buChar char="●"/>
            </a:pPr>
            <a:r>
              <a:rPr lang="en-US" sz="1800" dirty="0" smtClean="0">
                <a:latin typeface="Roboto"/>
                <a:ea typeface="Roboto"/>
                <a:cs typeface="Roboto"/>
                <a:sym typeface="Roboto"/>
              </a:rPr>
              <a:t>Educating organizations throughout the state on ethics/campaign laws and updates</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427887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a:t>
            </a:r>
            <a:r>
              <a:rPr lang="en" b="1" dirty="0" smtClean="0">
                <a:solidFill>
                  <a:schemeClr val="bg2"/>
                </a:solidFill>
              </a:rPr>
              <a:t>11</a:t>
            </a:r>
            <a:endParaRPr b="1" dirty="0">
              <a:solidFill>
                <a:schemeClr val="bg2"/>
              </a:solidFill>
            </a:endParaRPr>
          </a:p>
        </p:txBody>
      </p:sp>
      <p:sp>
        <p:nvSpPr>
          <p:cNvPr id="467" name="Google Shape;467;p47"/>
          <p:cNvSpPr txBox="1"/>
          <p:nvPr/>
        </p:nvSpPr>
        <p:spPr>
          <a:xfrm>
            <a:off x="334075" y="912763"/>
            <a:ext cx="8505175" cy="2646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dirty="0" smtClean="0">
                <a:latin typeface="Roboto"/>
                <a:ea typeface="Roboto"/>
                <a:cs typeface="Roboto"/>
                <a:sym typeface="Roboto"/>
              </a:rPr>
              <a:t>James is a full-time government employee at a state DNR facility that includes greenhouses on the property. James also grows orchids in his spare time and is part of a gardening club that meets regularly. The DNR facility frequently rents out its space, including the greenhouses, to groups in the area for a nominal fee. James’ gardening club needs a place to meet this month, so he reserves a greenhouse with his manager but does not pay. Is this an ethical violation?</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b="0" i="0" u="none" strike="noStrike" cap="none" dirty="0" smtClean="0">
                <a:solidFill>
                  <a:srgbClr val="000000"/>
                </a:solidFill>
                <a:latin typeface="Roboto"/>
                <a:ea typeface="Roboto"/>
                <a:cs typeface="Roboto"/>
                <a:sym typeface="Roboto"/>
              </a:rPr>
              <a:t>No, the fee is so nominal that it won’t matter to DNR.</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dirty="0" smtClean="0">
                <a:latin typeface="Roboto"/>
                <a:ea typeface="Roboto"/>
                <a:cs typeface="Roboto"/>
                <a:sym typeface="Roboto"/>
              </a:rPr>
              <a:t>No, but James should encourage members to donate to a nonprofit separately.</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b="0" i="0" u="none" strike="noStrike" cap="none" dirty="0" smtClean="0">
                <a:solidFill>
                  <a:srgbClr val="000000"/>
                </a:solidFill>
                <a:latin typeface="Roboto"/>
                <a:ea typeface="Roboto"/>
                <a:cs typeface="Roboto"/>
                <a:sym typeface="Roboto"/>
              </a:rPr>
              <a:t>Yes, because James used his public position for personal benefit.</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2736877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a:t>
            </a:r>
            <a:r>
              <a:rPr lang="en" b="1" dirty="0" smtClean="0">
                <a:solidFill>
                  <a:schemeClr val="bg2"/>
                </a:solidFill>
              </a:rPr>
              <a:t>11</a:t>
            </a:r>
            <a:endParaRPr b="1" dirty="0">
              <a:solidFill>
                <a:schemeClr val="bg2"/>
              </a:solidFill>
            </a:endParaRPr>
          </a:p>
        </p:txBody>
      </p:sp>
      <p:sp>
        <p:nvSpPr>
          <p:cNvPr id="467" name="Google Shape;467;p47"/>
          <p:cNvSpPr txBox="1"/>
          <p:nvPr/>
        </p:nvSpPr>
        <p:spPr>
          <a:xfrm>
            <a:off x="334075" y="1470991"/>
            <a:ext cx="8505175" cy="2087871"/>
          </a:xfrm>
          <a:prstGeom prst="rect">
            <a:avLst/>
          </a:prstGeom>
          <a:noFill/>
          <a:ln>
            <a:noFill/>
          </a:ln>
        </p:spPr>
        <p:txBody>
          <a:bodyPr spcFirstLastPara="1" wrap="square" lIns="91425" tIns="91425" rIns="91425" bIns="91425" anchor="t" anchorCtr="0">
            <a:noAutofit/>
          </a:bodyPr>
          <a:lstStyle/>
          <a:p>
            <a:pPr lvl="0">
              <a:buSzPts val="1400"/>
            </a:pPr>
            <a:r>
              <a:rPr lang="en-US" sz="1800" dirty="0">
                <a:latin typeface="Roboto"/>
                <a:ea typeface="Roboto"/>
                <a:cs typeface="Roboto"/>
                <a:sym typeface="Roboto"/>
              </a:rPr>
              <a:t>James can rent any space, including in his office, that is available to the </a:t>
            </a:r>
            <a:r>
              <a:rPr lang="en-US" sz="1800" dirty="0" smtClean="0">
                <a:latin typeface="Roboto"/>
                <a:ea typeface="Roboto"/>
                <a:cs typeface="Roboto"/>
                <a:sym typeface="Roboto"/>
              </a:rPr>
              <a:t>public to rent for a fee. </a:t>
            </a:r>
            <a:r>
              <a:rPr lang="en-US" sz="1800" dirty="0">
                <a:latin typeface="Roboto"/>
                <a:ea typeface="Roboto"/>
                <a:cs typeface="Roboto"/>
                <a:sym typeface="Roboto"/>
              </a:rPr>
              <a:t>But he </a:t>
            </a:r>
            <a:r>
              <a:rPr lang="en-US" sz="1800" dirty="0" smtClean="0">
                <a:latin typeface="Roboto"/>
                <a:ea typeface="Roboto"/>
                <a:cs typeface="Roboto"/>
                <a:sym typeface="Roboto"/>
              </a:rPr>
              <a:t>(or his group) must </a:t>
            </a:r>
            <a:r>
              <a:rPr lang="en-US" sz="1800" dirty="0">
                <a:latin typeface="Roboto"/>
                <a:ea typeface="Roboto"/>
                <a:cs typeface="Roboto"/>
                <a:sym typeface="Roboto"/>
              </a:rPr>
              <a:t>pay </a:t>
            </a:r>
            <a:r>
              <a:rPr lang="en-US" sz="1800" dirty="0" smtClean="0">
                <a:latin typeface="Roboto"/>
                <a:ea typeface="Roboto"/>
                <a:cs typeface="Roboto"/>
                <a:sym typeface="Roboto"/>
              </a:rPr>
              <a:t>for the rental as </a:t>
            </a:r>
            <a:r>
              <a:rPr lang="en-US" sz="1800" dirty="0">
                <a:latin typeface="Roboto"/>
                <a:ea typeface="Roboto"/>
                <a:cs typeface="Roboto"/>
                <a:sym typeface="Roboto"/>
              </a:rPr>
              <a:t>anyone else would</a:t>
            </a:r>
            <a:r>
              <a:rPr lang="en-US" sz="1800" dirty="0" smtClean="0">
                <a:latin typeface="Roboto"/>
                <a:ea typeface="Roboto"/>
                <a:cs typeface="Roboto"/>
                <a:sym typeface="Roboto"/>
              </a:rPr>
              <a:t>. </a:t>
            </a:r>
            <a:endParaRPr lang="en-US" sz="1800" b="0" i="0" u="none" strike="noStrike" cap="none" dirty="0" smtClean="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
        <p:nvSpPr>
          <p:cNvPr id="6" name="Google Shape;470;p47"/>
          <p:cNvSpPr txBox="1"/>
          <p:nvPr/>
        </p:nvSpPr>
        <p:spPr>
          <a:xfrm>
            <a:off x="389324" y="1017801"/>
            <a:ext cx="1181059" cy="416748"/>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smtClean="0">
                <a:solidFill>
                  <a:srgbClr val="000000"/>
                </a:solidFill>
                <a:latin typeface="Roboto"/>
                <a:ea typeface="Roboto"/>
                <a:cs typeface="Roboto"/>
                <a:sym typeface="Roboto"/>
              </a:rPr>
              <a:t>Answer: C</a:t>
            </a:r>
            <a:r>
              <a:rPr lang="en" b="0" i="0" u="sng" strike="noStrike" cap="none" dirty="0" smtClean="0">
                <a:solidFill>
                  <a:srgbClr val="000000"/>
                </a:solidFill>
                <a:latin typeface="Roboto"/>
                <a:ea typeface="Roboto"/>
                <a:cs typeface="Roboto"/>
                <a:sym typeface="Roboto"/>
              </a:rPr>
              <a:t>.</a:t>
            </a:r>
            <a:endParaRPr lang="en" b="0" i="0" u="sng" strike="noStrike" cap="none" dirty="0" smtClea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622970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a:t>
            </a:r>
            <a:r>
              <a:rPr lang="en" b="1" dirty="0" smtClean="0">
                <a:solidFill>
                  <a:schemeClr val="bg2"/>
                </a:solidFill>
              </a:rPr>
              <a:t>12</a:t>
            </a:r>
            <a:endParaRPr b="1" dirty="0">
              <a:solidFill>
                <a:schemeClr val="bg2"/>
              </a:solidFill>
            </a:endParaRPr>
          </a:p>
        </p:txBody>
      </p:sp>
      <p:sp>
        <p:nvSpPr>
          <p:cNvPr id="467" name="Google Shape;467;p47"/>
          <p:cNvSpPr txBox="1"/>
          <p:nvPr/>
        </p:nvSpPr>
        <p:spPr>
          <a:xfrm>
            <a:off x="334075" y="932641"/>
            <a:ext cx="8505175" cy="24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dirty="0" smtClean="0">
                <a:latin typeface="Roboto"/>
                <a:ea typeface="Roboto"/>
                <a:cs typeface="Roboto"/>
                <a:sym typeface="Roboto"/>
              </a:rPr>
              <a:t>Steve, your boss, brings a petition to work opposing a controversial ballot measure. After spending the morning gathering signatures, he reaches your desk. He asks you to sign the petition, arguing that </a:t>
            </a:r>
            <a:r>
              <a:rPr lang="en-US" sz="1800" dirty="0" smtClean="0">
                <a:latin typeface="Roboto"/>
                <a:ea typeface="Roboto"/>
                <a:cs typeface="Roboto"/>
                <a:sym typeface="Roboto"/>
              </a:rPr>
              <a:t>county </a:t>
            </a:r>
            <a:r>
              <a:rPr lang="en-US" sz="1800" dirty="0" smtClean="0">
                <a:latin typeface="Roboto"/>
                <a:ea typeface="Roboto"/>
                <a:cs typeface="Roboto"/>
                <a:sym typeface="Roboto"/>
              </a:rPr>
              <a:t>workers will lose their retirement benefits if the measure passes. Can Steve do this?</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dirty="0" smtClean="0">
                <a:latin typeface="Roboto"/>
                <a:ea typeface="Roboto"/>
                <a:cs typeface="Roboto"/>
                <a:sym typeface="Roboto"/>
              </a:rPr>
              <a:t>Yes, Steve is the director of the department where you work, so he makes the rules.</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dirty="0" smtClean="0">
                <a:latin typeface="Roboto"/>
                <a:ea typeface="Roboto"/>
                <a:cs typeface="Roboto"/>
                <a:sym typeface="Roboto"/>
              </a:rPr>
              <a:t>No, Steve is using public resources to advance his political position.</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dirty="0" smtClean="0">
                <a:latin typeface="Roboto"/>
                <a:ea typeface="Roboto"/>
                <a:cs typeface="Roboto"/>
                <a:sym typeface="Roboto"/>
              </a:rPr>
              <a:t>Yes, Steve has First Amendment rights.</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31120696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a:t>
            </a:r>
            <a:r>
              <a:rPr lang="en" b="1" dirty="0" smtClean="0">
                <a:solidFill>
                  <a:schemeClr val="bg2"/>
                </a:solidFill>
              </a:rPr>
              <a:t>12</a:t>
            </a:r>
            <a:endParaRPr b="1" dirty="0">
              <a:solidFill>
                <a:schemeClr val="bg2"/>
              </a:solidFill>
            </a:endParaRPr>
          </a:p>
        </p:txBody>
      </p:sp>
      <p:sp>
        <p:nvSpPr>
          <p:cNvPr id="467" name="Google Shape;467;p47"/>
          <p:cNvSpPr txBox="1"/>
          <p:nvPr/>
        </p:nvSpPr>
        <p:spPr>
          <a:xfrm>
            <a:off x="357267" y="1514061"/>
            <a:ext cx="8505175" cy="1832080"/>
          </a:xfrm>
          <a:prstGeom prst="rect">
            <a:avLst/>
          </a:prstGeom>
          <a:noFill/>
          <a:ln>
            <a:noFill/>
          </a:ln>
        </p:spPr>
        <p:txBody>
          <a:bodyPr spcFirstLastPara="1" wrap="square" lIns="91425" tIns="91425" rIns="91425" bIns="91425" anchor="t" anchorCtr="0">
            <a:noAutofit/>
          </a:bodyPr>
          <a:lstStyle/>
          <a:p>
            <a:pPr lvl="0">
              <a:buSzPts val="1400"/>
            </a:pPr>
            <a:r>
              <a:rPr lang="en-US" sz="1800" dirty="0">
                <a:latin typeface="Roboto"/>
                <a:ea typeface="Roboto"/>
                <a:cs typeface="Roboto"/>
                <a:sym typeface="Roboto"/>
              </a:rPr>
              <a:t>G</a:t>
            </a:r>
            <a:r>
              <a:rPr lang="en-US" sz="1800" dirty="0" smtClean="0">
                <a:latin typeface="Roboto"/>
                <a:ea typeface="Roboto"/>
                <a:cs typeface="Roboto"/>
                <a:sym typeface="Roboto"/>
              </a:rPr>
              <a:t>overnment resources cannot be used </a:t>
            </a:r>
            <a:r>
              <a:rPr lang="en-US" sz="1800" dirty="0">
                <a:latin typeface="Roboto"/>
                <a:ea typeface="Roboto"/>
                <a:cs typeface="Roboto"/>
                <a:sym typeface="Roboto"/>
              </a:rPr>
              <a:t>to expressly advocate for or against a ballot issue. </a:t>
            </a:r>
            <a:r>
              <a:rPr lang="en-US" sz="1800" dirty="0" smtClean="0">
                <a:latin typeface="Roboto"/>
                <a:ea typeface="Roboto"/>
                <a:cs typeface="Roboto"/>
                <a:sym typeface="Roboto"/>
              </a:rPr>
              <a:t>Circulating a petition </a:t>
            </a:r>
            <a:r>
              <a:rPr lang="en-US" sz="1800" dirty="0">
                <a:latin typeface="Roboto"/>
                <a:ea typeface="Roboto"/>
                <a:cs typeface="Roboto"/>
                <a:sym typeface="Roboto"/>
              </a:rPr>
              <a:t>without advocacy </a:t>
            </a:r>
            <a:r>
              <a:rPr lang="en-US" sz="1800" dirty="0" smtClean="0">
                <a:latin typeface="Roboto"/>
                <a:ea typeface="Roboto"/>
                <a:cs typeface="Roboto"/>
                <a:sym typeface="Roboto"/>
              </a:rPr>
              <a:t>is not allowed if the opposing position is not given </a:t>
            </a:r>
            <a:r>
              <a:rPr lang="en-US" sz="1800" dirty="0">
                <a:latin typeface="Roboto"/>
                <a:ea typeface="Roboto"/>
                <a:cs typeface="Roboto"/>
                <a:sym typeface="Roboto"/>
              </a:rPr>
              <a:t>the same opportunity, per </a:t>
            </a:r>
            <a:r>
              <a:rPr lang="en-US" sz="1800" dirty="0" smtClean="0">
                <a:latin typeface="Roboto"/>
                <a:ea typeface="Roboto"/>
                <a:cs typeface="Roboto"/>
                <a:sym typeface="Roboto"/>
              </a:rPr>
              <a:t>§ 68B.2A.</a:t>
            </a:r>
            <a:endParaRPr lang="en-US" sz="1800" dirty="0">
              <a:latin typeface="Roboto"/>
              <a:ea typeface="Roboto"/>
              <a:cs typeface="Roboto"/>
              <a:sym typeface="Roboto"/>
            </a:endParaRPr>
          </a:p>
        </p:txBody>
      </p:sp>
      <p:sp>
        <p:nvSpPr>
          <p:cNvPr id="470" name="Google Shape;470;p47"/>
          <p:cNvSpPr txBox="1"/>
          <p:nvPr/>
        </p:nvSpPr>
        <p:spPr>
          <a:xfrm>
            <a:off x="453343" y="1017800"/>
            <a:ext cx="1173361" cy="432860"/>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smtClean="0">
                <a:solidFill>
                  <a:srgbClr val="000000"/>
                </a:solidFill>
                <a:latin typeface="Roboto"/>
                <a:ea typeface="Roboto"/>
                <a:cs typeface="Roboto"/>
                <a:sym typeface="Roboto"/>
              </a:rPr>
              <a:t>Answer: B</a:t>
            </a:r>
            <a:r>
              <a:rPr lang="en" b="0" i="0" u="sng" strike="noStrike" cap="none" dirty="0" smtClean="0">
                <a:solidFill>
                  <a:srgbClr val="000000"/>
                </a:solidFill>
                <a:latin typeface="Roboto"/>
                <a:ea typeface="Roboto"/>
                <a:cs typeface="Roboto"/>
                <a:sym typeface="Roboto"/>
              </a:rPr>
              <a:t>.</a:t>
            </a:r>
            <a:endParaRPr lang="en" b="0" i="0" u="sng" strike="noStrike" cap="none" dirty="0" smtClean="0">
              <a:solidFill>
                <a:srgbClr val="000000"/>
              </a:solidFill>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2639875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1000"/>
                                        <p:tgtEl>
                                          <p:spTgt spid="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a:t>
            </a:r>
            <a:r>
              <a:rPr lang="en" b="1" dirty="0" smtClean="0">
                <a:solidFill>
                  <a:schemeClr val="bg2"/>
                </a:solidFill>
              </a:rPr>
              <a:t>13</a:t>
            </a:r>
            <a:endParaRPr b="1" dirty="0">
              <a:solidFill>
                <a:schemeClr val="bg2"/>
              </a:solidFill>
            </a:endParaRPr>
          </a:p>
        </p:txBody>
      </p:sp>
      <p:sp>
        <p:nvSpPr>
          <p:cNvPr id="467" name="Google Shape;467;p47"/>
          <p:cNvSpPr txBox="1"/>
          <p:nvPr/>
        </p:nvSpPr>
        <p:spPr>
          <a:xfrm>
            <a:off x="334075" y="932641"/>
            <a:ext cx="8505175" cy="241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dirty="0" smtClean="0">
                <a:latin typeface="Roboto"/>
                <a:ea typeface="Roboto"/>
                <a:cs typeface="Roboto"/>
                <a:sym typeface="Roboto"/>
              </a:rPr>
              <a:t>Supervisor Fred is running for re-election. You are the supervisor of a county department. Fred has come to one of your employees and demanded they post his campaign materials on the bulletin board used for employee announcements. What should you do?</a:t>
            </a:r>
            <a:endParaRPr lang="en-US" sz="1800" dirty="0" smtClean="0">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1400"/>
              <a:buFont typeface="+mj-lt"/>
              <a:buAutoNum type="alphaUcPeriod"/>
            </a:pPr>
            <a:r>
              <a:rPr lang="en-US" sz="1800" b="0" i="0" u="none" strike="noStrike" cap="none" dirty="0" smtClean="0">
                <a:solidFill>
                  <a:srgbClr val="000000"/>
                </a:solidFill>
                <a:latin typeface="Roboto"/>
                <a:ea typeface="Roboto"/>
                <a:cs typeface="Roboto"/>
                <a:sym typeface="Roboto"/>
              </a:rPr>
              <a:t>Post the campaign materials because Fre</a:t>
            </a:r>
            <a:r>
              <a:rPr lang="en-US" sz="1800" dirty="0" smtClean="0">
                <a:latin typeface="Roboto"/>
                <a:ea typeface="Roboto"/>
                <a:cs typeface="Roboto"/>
                <a:sym typeface="Roboto"/>
              </a:rPr>
              <a:t>d controls your budget.</a:t>
            </a:r>
          </a:p>
          <a:p>
            <a:pPr marL="342900" marR="0" lvl="0" indent="-342900" algn="l" rtl="0">
              <a:lnSpc>
                <a:spcPct val="100000"/>
              </a:lnSpc>
              <a:spcBef>
                <a:spcPts val="0"/>
              </a:spcBef>
              <a:spcAft>
                <a:spcPts val="0"/>
              </a:spcAft>
              <a:buClr>
                <a:srgbClr val="000000"/>
              </a:buClr>
              <a:buSzPts val="1400"/>
              <a:buFont typeface="+mj-lt"/>
              <a:buAutoNum type="alphaUcPeriod"/>
            </a:pPr>
            <a:r>
              <a:rPr lang="en-US" sz="1800" dirty="0" smtClean="0">
                <a:latin typeface="Roboto"/>
                <a:ea typeface="Roboto"/>
                <a:cs typeface="Roboto"/>
                <a:sym typeface="Roboto"/>
              </a:rPr>
              <a:t>Post the campaign materials and hope nobody says anything because you don’t want to upset Fred</a:t>
            </a:r>
            <a:r>
              <a:rPr lang="en-US" sz="1800" b="0" i="0" u="none" strike="noStrike" cap="none" dirty="0" smtClean="0">
                <a:solidFill>
                  <a:srgbClr val="000000"/>
                </a:solidFill>
                <a:latin typeface="Roboto"/>
                <a:ea typeface="Roboto"/>
                <a:cs typeface="Roboto"/>
                <a:sym typeface="Roboto"/>
              </a:rPr>
              <a:t>.</a:t>
            </a:r>
            <a:endParaRPr lang="en-US" sz="1800" b="0" i="0" u="none" strike="noStrike" cap="none" dirty="0" smtClean="0">
              <a:solidFill>
                <a:srgbClr val="000000"/>
              </a:solidFill>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1400"/>
              <a:buFont typeface="+mj-lt"/>
              <a:buAutoNum type="alphaUcPeriod"/>
            </a:pPr>
            <a:r>
              <a:rPr lang="en-US" sz="1800" dirty="0" smtClean="0">
                <a:latin typeface="Roboto"/>
                <a:ea typeface="Roboto"/>
                <a:cs typeface="Roboto"/>
                <a:sym typeface="Roboto"/>
              </a:rPr>
              <a:t>Refuse to post the campaign materials because it would be using government resources for a political purpose.</a:t>
            </a:r>
            <a:endParaRPr lang="en-US" sz="1800" dirty="0" smtClean="0">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extLst>
      <p:ext uri="{BB962C8B-B14F-4D97-AF65-F5344CB8AC3E}">
        <p14:creationId xmlns:p14="http://schemas.microsoft.com/office/powerpoint/2010/main" val="3194071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EXAMPLE </a:t>
            </a:r>
            <a:r>
              <a:rPr lang="en" b="1" dirty="0" smtClean="0">
                <a:solidFill>
                  <a:schemeClr val="bg2"/>
                </a:solidFill>
              </a:rPr>
              <a:t>13</a:t>
            </a:r>
            <a:endParaRPr b="1" dirty="0">
              <a:solidFill>
                <a:schemeClr val="bg2"/>
              </a:solidFill>
            </a:endParaRPr>
          </a:p>
        </p:txBody>
      </p:sp>
      <p:sp>
        <p:nvSpPr>
          <p:cNvPr id="467" name="Google Shape;467;p47"/>
          <p:cNvSpPr txBox="1"/>
          <p:nvPr/>
        </p:nvSpPr>
        <p:spPr>
          <a:xfrm>
            <a:off x="334075" y="1524081"/>
            <a:ext cx="8505175" cy="18220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dirty="0" smtClean="0">
                <a:latin typeface="Roboto"/>
                <a:ea typeface="Roboto"/>
                <a:cs typeface="Roboto"/>
                <a:sym typeface="Roboto"/>
              </a:rPr>
              <a:t>Unless there is a specific policy that allows for any person to post materials on the bulletin board (which would include political materials from all sides), the campaign materials should not be posted on a publicly owned bulletin board. You may want to consider ensuring there is a policy in place to assist employees to prevent them from being put in a situation like this. </a:t>
            </a:r>
            <a:endParaRPr lang="en-US" sz="1800" dirty="0" smtClean="0">
              <a:latin typeface="Roboto"/>
              <a:ea typeface="Roboto"/>
              <a:cs typeface="Roboto"/>
              <a:sym typeface="Robot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
        <p:nvSpPr>
          <p:cNvPr id="5" name="Google Shape;470;p47"/>
          <p:cNvSpPr txBox="1"/>
          <p:nvPr/>
        </p:nvSpPr>
        <p:spPr>
          <a:xfrm>
            <a:off x="420216" y="1052465"/>
            <a:ext cx="1100472" cy="436951"/>
          </a:xfrm>
          <a:prstGeom prst="rect">
            <a:avLst/>
          </a:prstGeom>
          <a:noFill/>
          <a:ln w="12700">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sng" strike="noStrike" cap="none" dirty="0" smtClean="0">
                <a:solidFill>
                  <a:srgbClr val="000000"/>
                </a:solidFill>
                <a:latin typeface="Roboto"/>
                <a:ea typeface="Roboto"/>
                <a:cs typeface="Roboto"/>
                <a:sym typeface="Roboto"/>
              </a:rPr>
              <a:t>Answer: </a:t>
            </a:r>
            <a:r>
              <a:rPr lang="en" b="0" i="0" u="sng" strike="noStrike" cap="none" dirty="0" smtClean="0">
                <a:solidFill>
                  <a:srgbClr val="000000"/>
                </a:solidFill>
                <a:latin typeface="Roboto"/>
                <a:ea typeface="Roboto"/>
                <a:cs typeface="Roboto"/>
                <a:sym typeface="Roboto"/>
              </a:rPr>
              <a:t>C.</a:t>
            </a:r>
          </a:p>
        </p:txBody>
      </p:sp>
    </p:spTree>
    <p:extLst>
      <p:ext uri="{BB962C8B-B14F-4D97-AF65-F5344CB8AC3E}">
        <p14:creationId xmlns:p14="http://schemas.microsoft.com/office/powerpoint/2010/main" val="29640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p:nvPr/>
        </p:nvSpPr>
        <p:spPr>
          <a:xfrm>
            <a:off x="237530" y="214312"/>
            <a:ext cx="8668940" cy="276969"/>
          </a:xfrm>
          <a:prstGeom prst="rect">
            <a:avLst/>
          </a:prstGeom>
          <a:solidFill>
            <a:schemeClr val="lt1"/>
          </a:solidFill>
          <a:ln>
            <a:noFill/>
          </a:ln>
        </p:spPr>
        <p:txBody>
          <a:bodyPr spcFirstLastPara="1" wrap="square" lIns="68569" tIns="34275" rIns="68569" bIns="34275" anchor="t" anchorCtr="0">
            <a:spAutoFit/>
          </a:bodyPr>
          <a:lstStyle/>
          <a:p>
            <a:pPr>
              <a:buSzPts val="1800"/>
            </a:pPr>
            <a:endParaRPr sz="1350">
              <a:solidFill>
                <a:schemeClr val="dk1"/>
              </a:solidFill>
              <a:latin typeface="Calibri"/>
              <a:ea typeface="Calibri"/>
              <a:cs typeface="Calibri"/>
              <a:sym typeface="Calibri"/>
            </a:endParaRPr>
          </a:p>
        </p:txBody>
      </p:sp>
      <p:sp>
        <p:nvSpPr>
          <p:cNvPr id="163" name="Google Shape;163;p29"/>
          <p:cNvSpPr txBox="1">
            <a:spLocks noGrp="1"/>
          </p:cNvSpPr>
          <p:nvPr>
            <p:ph type="title"/>
          </p:nvPr>
        </p:nvSpPr>
        <p:spPr>
          <a:xfrm>
            <a:off x="628650" y="234871"/>
            <a:ext cx="7886700" cy="994275"/>
          </a:xfrm>
          <a:prstGeom prst="rect">
            <a:avLst/>
          </a:prstGeom>
          <a:noFill/>
          <a:ln>
            <a:noFill/>
          </a:ln>
        </p:spPr>
        <p:txBody>
          <a:bodyPr spcFirstLastPara="1" wrap="square" lIns="68569" tIns="34275" rIns="68569" bIns="34275" anchor="ctr" anchorCtr="0">
            <a:normAutofit/>
          </a:bodyPr>
          <a:lstStyle/>
          <a:p>
            <a:pPr algn="ctr">
              <a:lnSpc>
                <a:spcPct val="90000"/>
              </a:lnSpc>
              <a:buSzPts val="4400"/>
            </a:pPr>
            <a:r>
              <a:rPr lang="en-US" b="1" dirty="0">
                <a:solidFill>
                  <a:schemeClr val="bg2">
                    <a:lumMod val="50000"/>
                  </a:schemeClr>
                </a:solidFill>
                <a:latin typeface="Arial Narrow" panose="020B0606020202030204" pitchFamily="34" charset="0"/>
                <a:ea typeface="Bookman Old Style"/>
                <a:cs typeface="Bookman Old Style"/>
                <a:sym typeface="Bookman Old Style"/>
              </a:rPr>
              <a:t>CAMPAIGN SIGNS</a:t>
            </a:r>
            <a:endParaRPr dirty="0">
              <a:solidFill>
                <a:schemeClr val="bg2">
                  <a:lumMod val="50000"/>
                </a:schemeClr>
              </a:solidFill>
              <a:latin typeface="Arial Narrow" panose="020B0606020202030204" pitchFamily="34" charset="0"/>
              <a:ea typeface="Bookman Old Style"/>
              <a:cs typeface="Bookman Old Style"/>
              <a:sym typeface="Bookman Old Style"/>
            </a:endParaRPr>
          </a:p>
        </p:txBody>
      </p:sp>
      <p:pic>
        <p:nvPicPr>
          <p:cNvPr id="164" name="Google Shape;164;p29"/>
          <p:cNvPicPr preferRelativeResize="0"/>
          <p:nvPr/>
        </p:nvPicPr>
        <p:blipFill rotWithShape="1">
          <a:blip r:embed="rId3">
            <a:alphaModFix/>
          </a:blip>
          <a:srcRect/>
          <a:stretch/>
        </p:blipFill>
        <p:spPr>
          <a:xfrm>
            <a:off x="7494418" y="3641981"/>
            <a:ext cx="1412063" cy="1227675"/>
          </a:xfrm>
          <a:prstGeom prst="rect">
            <a:avLst/>
          </a:prstGeom>
          <a:noFill/>
          <a:ln>
            <a:noFill/>
          </a:ln>
        </p:spPr>
      </p:pic>
      <p:graphicFrame>
        <p:nvGraphicFramePr>
          <p:cNvPr id="165" name="Google Shape;165;p29"/>
          <p:cNvGraphicFramePr/>
          <p:nvPr>
            <p:extLst>
              <p:ext uri="{D42A27DB-BD31-4B8C-83A1-F6EECF244321}">
                <p14:modId xmlns:p14="http://schemas.microsoft.com/office/powerpoint/2010/main" val="1233968326"/>
              </p:ext>
            </p:extLst>
          </p:nvPr>
        </p:nvGraphicFramePr>
        <p:xfrm>
          <a:off x="237530" y="937186"/>
          <a:ext cx="8668950" cy="4670818"/>
        </p:xfrm>
        <a:graphic>
          <a:graphicData uri="http://schemas.openxmlformats.org/drawingml/2006/table">
            <a:tbl>
              <a:tblPr>
                <a:noFill/>
              </a:tblPr>
              <a:tblGrid>
                <a:gridCol w="4334475">
                  <a:extLst>
                    <a:ext uri="{9D8B030D-6E8A-4147-A177-3AD203B41FA5}">
                      <a16:colId xmlns:a16="http://schemas.microsoft.com/office/drawing/2014/main" val="20000"/>
                    </a:ext>
                  </a:extLst>
                </a:gridCol>
                <a:gridCol w="4334475">
                  <a:extLst>
                    <a:ext uri="{9D8B030D-6E8A-4147-A177-3AD203B41FA5}">
                      <a16:colId xmlns:a16="http://schemas.microsoft.com/office/drawing/2014/main" val="20001"/>
                    </a:ext>
                  </a:extLst>
                </a:gridCol>
              </a:tblGrid>
              <a:tr h="685778">
                <a:tc>
                  <a:txBody>
                    <a:bodyPr/>
                    <a:lstStyle/>
                    <a:p>
                      <a:pPr marL="0" lvl="0" indent="0" algn="ctr" rtl="0">
                        <a:spcBef>
                          <a:spcPts val="0"/>
                        </a:spcBef>
                        <a:spcAft>
                          <a:spcPts val="0"/>
                        </a:spcAft>
                        <a:buClrTx/>
                        <a:buFont typeface="Arial" panose="020B0604020202020204" pitchFamily="34" charset="0"/>
                        <a:buNone/>
                      </a:pPr>
                      <a:r>
                        <a:rPr lang="en-US" sz="1800" b="1" dirty="0">
                          <a:solidFill>
                            <a:schemeClr val="bg2">
                              <a:lumMod val="50000"/>
                            </a:schemeClr>
                          </a:solidFill>
                          <a:latin typeface="Arial Narrow" panose="020B0606020202030204" pitchFamily="34" charset="0"/>
                          <a:ea typeface="Bookman Old Style"/>
                          <a:cs typeface="Bookman Old Style"/>
                          <a:sym typeface="Bookman Old Style"/>
                        </a:rPr>
                        <a:t>WHERE CAN </a:t>
                      </a:r>
                      <a:endParaRPr sz="1800" b="1" dirty="0">
                        <a:solidFill>
                          <a:schemeClr val="bg2">
                            <a:lumMod val="50000"/>
                          </a:schemeClr>
                        </a:solidFill>
                        <a:latin typeface="Arial Narrow" panose="020B0606020202030204" pitchFamily="34" charset="0"/>
                        <a:ea typeface="Bookman Old Style"/>
                        <a:cs typeface="Bookman Old Style"/>
                        <a:sym typeface="Bookman Old Style"/>
                      </a:endParaRPr>
                    </a:p>
                    <a:p>
                      <a:pPr marL="0" lvl="0" indent="0" algn="ctr" rtl="0">
                        <a:spcBef>
                          <a:spcPts val="0"/>
                        </a:spcBef>
                        <a:spcAft>
                          <a:spcPts val="0"/>
                        </a:spcAft>
                        <a:buClrTx/>
                        <a:buFont typeface="Arial" panose="020B0604020202020204" pitchFamily="34" charset="0"/>
                        <a:buNone/>
                      </a:pPr>
                      <a:r>
                        <a:rPr lang="en-US" sz="1800" b="1" dirty="0" smtClean="0">
                          <a:solidFill>
                            <a:schemeClr val="bg2">
                              <a:lumMod val="50000"/>
                            </a:schemeClr>
                          </a:solidFill>
                          <a:latin typeface="Arial Narrow" panose="020B0606020202030204" pitchFamily="34" charset="0"/>
                          <a:ea typeface="Bookman Old Style"/>
                          <a:cs typeface="Bookman Old Style"/>
                          <a:sym typeface="Bookman Old Style"/>
                        </a:rPr>
                        <a:t>THEY</a:t>
                      </a:r>
                      <a:r>
                        <a:rPr lang="en-US" sz="1800" b="1" baseline="0" dirty="0" smtClean="0">
                          <a:solidFill>
                            <a:schemeClr val="bg2">
                              <a:lumMod val="50000"/>
                            </a:schemeClr>
                          </a:solidFill>
                          <a:latin typeface="Arial Narrow" panose="020B0606020202030204" pitchFamily="34" charset="0"/>
                          <a:ea typeface="Bookman Old Style"/>
                          <a:cs typeface="Bookman Old Style"/>
                          <a:sym typeface="Bookman Old Style"/>
                        </a:rPr>
                        <a:t> BE PLACED</a:t>
                      </a:r>
                      <a:r>
                        <a:rPr lang="en-US" sz="1800" b="1" dirty="0" smtClean="0">
                          <a:solidFill>
                            <a:schemeClr val="bg2">
                              <a:lumMod val="50000"/>
                            </a:schemeClr>
                          </a:solidFill>
                          <a:latin typeface="Arial Narrow" panose="020B0606020202030204" pitchFamily="34" charset="0"/>
                          <a:ea typeface="Bookman Old Style"/>
                          <a:cs typeface="Bookman Old Style"/>
                          <a:sym typeface="Bookman Old Style"/>
                        </a:rPr>
                        <a:t>?</a:t>
                      </a:r>
                      <a:endParaRPr sz="1800" b="1" dirty="0">
                        <a:solidFill>
                          <a:schemeClr val="bg2">
                            <a:lumMod val="50000"/>
                          </a:schemeClr>
                        </a:solidFill>
                        <a:latin typeface="Arial Narrow" panose="020B0606020202030204" pitchFamily="34" charset="0"/>
                        <a:ea typeface="Bookman Old Style"/>
                        <a:cs typeface="Bookman Old Style"/>
                        <a:sym typeface="Bookman Old Style"/>
                      </a:endParaRPr>
                    </a:p>
                  </a:txBody>
                  <a:tcPr marL="68569" marR="68569" marT="68569" marB="68569">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Tx/>
                        <a:buFont typeface="Arial" panose="020B0604020202020204" pitchFamily="34" charset="0"/>
                        <a:buNone/>
                      </a:pPr>
                      <a:r>
                        <a:rPr lang="en-US" sz="1800" b="1" dirty="0" smtClean="0">
                          <a:solidFill>
                            <a:schemeClr val="bg2">
                              <a:lumMod val="50000"/>
                            </a:schemeClr>
                          </a:solidFill>
                          <a:latin typeface="Arial Narrow" panose="020B0606020202030204" pitchFamily="34" charset="0"/>
                          <a:ea typeface="Bookman Old Style"/>
                          <a:cs typeface="Bookman Old Style"/>
                          <a:sym typeface="Bookman Old Style"/>
                        </a:rPr>
                        <a:t>WHERE NOT</a:t>
                      </a:r>
                      <a:r>
                        <a:rPr lang="en-US" sz="1800" b="1" baseline="0" dirty="0" smtClean="0">
                          <a:solidFill>
                            <a:schemeClr val="bg2">
                              <a:lumMod val="50000"/>
                            </a:schemeClr>
                          </a:solidFill>
                          <a:latin typeface="Arial Narrow" panose="020B0606020202030204" pitchFamily="34" charset="0"/>
                          <a:ea typeface="Bookman Old Style"/>
                          <a:cs typeface="Bookman Old Style"/>
                          <a:sym typeface="Bookman Old Style"/>
                        </a:rPr>
                        <a:t/>
                      </a:r>
                      <a:br>
                        <a:rPr lang="en-US" sz="1800" b="1" baseline="0" dirty="0" smtClean="0">
                          <a:solidFill>
                            <a:schemeClr val="bg2">
                              <a:lumMod val="50000"/>
                            </a:schemeClr>
                          </a:solidFill>
                          <a:latin typeface="Arial Narrow" panose="020B0606020202030204" pitchFamily="34" charset="0"/>
                          <a:ea typeface="Bookman Old Style"/>
                          <a:cs typeface="Bookman Old Style"/>
                          <a:sym typeface="Bookman Old Style"/>
                        </a:rPr>
                      </a:br>
                      <a:r>
                        <a:rPr lang="en-US" sz="1800" b="1" baseline="0" dirty="0" smtClean="0">
                          <a:solidFill>
                            <a:schemeClr val="bg2">
                              <a:lumMod val="50000"/>
                            </a:schemeClr>
                          </a:solidFill>
                          <a:latin typeface="Arial Narrow" panose="020B0606020202030204" pitchFamily="34" charset="0"/>
                          <a:ea typeface="Bookman Old Style"/>
                          <a:cs typeface="Bookman Old Style"/>
                          <a:sym typeface="Bookman Old Style"/>
                        </a:rPr>
                        <a:t>PERMITTED</a:t>
                      </a:r>
                      <a:r>
                        <a:rPr lang="en-US" sz="1800" b="1" dirty="0" smtClean="0">
                          <a:solidFill>
                            <a:schemeClr val="bg2">
                              <a:lumMod val="50000"/>
                            </a:schemeClr>
                          </a:solidFill>
                          <a:latin typeface="Arial Narrow" panose="020B0606020202030204" pitchFamily="34" charset="0"/>
                          <a:ea typeface="Bookman Old Style"/>
                          <a:cs typeface="Bookman Old Style"/>
                          <a:sym typeface="Bookman Old Style"/>
                        </a:rPr>
                        <a:t>?</a:t>
                      </a:r>
                      <a:endParaRPr sz="1800" b="1" dirty="0">
                        <a:solidFill>
                          <a:schemeClr val="bg2">
                            <a:lumMod val="50000"/>
                          </a:schemeClr>
                        </a:solidFill>
                        <a:latin typeface="Arial Narrow" panose="020B0606020202030204" pitchFamily="34" charset="0"/>
                        <a:ea typeface="Bookman Old Style"/>
                        <a:cs typeface="Bookman Old Style"/>
                        <a:sym typeface="Bookman Old Style"/>
                      </a:endParaRPr>
                    </a:p>
                  </a:txBody>
                  <a:tcPr marL="68569" marR="68569" marT="68569" marB="68569">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46098">
                <a:tc>
                  <a:txBody>
                    <a:bodyPr/>
                    <a:lstStyle/>
                    <a:p>
                      <a:pPr marL="304800" lvl="2" indent="-285750" algn="l" rtl="0">
                        <a:spcBef>
                          <a:spcPts val="0"/>
                        </a:spcBef>
                        <a:spcAft>
                          <a:spcPts val="0"/>
                        </a:spcAft>
                        <a:buClrTx/>
                        <a:buSzPts val="2400"/>
                        <a:buFont typeface="Arial" panose="020B0604020202020204" pitchFamily="34" charset="0"/>
                        <a:buChar char="•"/>
                      </a:pPr>
                      <a:r>
                        <a:rPr lang="en-US" sz="1800" dirty="0">
                          <a:solidFill>
                            <a:schemeClr val="bg2">
                              <a:lumMod val="50000"/>
                            </a:schemeClr>
                          </a:solidFill>
                          <a:latin typeface="Arial Narrow" panose="020B0606020202030204" pitchFamily="34" charset="0"/>
                          <a:ea typeface="Bookman Old Style"/>
                          <a:cs typeface="Bookman Old Style"/>
                          <a:sym typeface="Bookman Old Style"/>
                        </a:rPr>
                        <a:t>Residential property (including leased property)</a:t>
                      </a:r>
                      <a:endParaRPr sz="1500" dirty="0">
                        <a:solidFill>
                          <a:schemeClr val="bg2">
                            <a:lumMod val="50000"/>
                          </a:schemeClr>
                        </a:solidFill>
                        <a:latin typeface="Arial Narrow" panose="020B0606020202030204" pitchFamily="34" charset="0"/>
                        <a:ea typeface="Bookman Old Style"/>
                        <a:cs typeface="Bookman Old Style"/>
                        <a:sym typeface="Bookman Old Style"/>
                      </a:endParaRPr>
                    </a:p>
                    <a:p>
                      <a:pPr marL="304800" lvl="2" indent="-285750" algn="l" rtl="0">
                        <a:spcBef>
                          <a:spcPts val="0"/>
                        </a:spcBef>
                        <a:spcAft>
                          <a:spcPts val="0"/>
                        </a:spcAft>
                        <a:buClrTx/>
                        <a:buSzPts val="2400"/>
                        <a:buFont typeface="Arial" panose="020B0604020202020204" pitchFamily="34" charset="0"/>
                        <a:buChar char="•"/>
                      </a:pPr>
                      <a:r>
                        <a:rPr lang="en-US" sz="1800" dirty="0">
                          <a:solidFill>
                            <a:schemeClr val="bg2">
                              <a:lumMod val="50000"/>
                            </a:schemeClr>
                          </a:solidFill>
                          <a:latin typeface="Arial Narrow" panose="020B0606020202030204" pitchFamily="34" charset="0"/>
                          <a:ea typeface="Bookman Old Style"/>
                          <a:cs typeface="Bookman Old Style"/>
                          <a:sym typeface="Bookman Old Style"/>
                        </a:rPr>
                        <a:t>Agricultural land owned by individuals or a family farm operation</a:t>
                      </a:r>
                      <a:endParaRPr sz="1500" dirty="0">
                        <a:solidFill>
                          <a:schemeClr val="bg2">
                            <a:lumMod val="50000"/>
                          </a:schemeClr>
                        </a:solidFill>
                        <a:latin typeface="Arial Narrow" panose="020B0606020202030204" pitchFamily="34" charset="0"/>
                        <a:ea typeface="Bookman Old Style"/>
                        <a:cs typeface="Bookman Old Style"/>
                        <a:sym typeface="Bookman Old Style"/>
                      </a:endParaRPr>
                    </a:p>
                    <a:p>
                      <a:pPr marL="304800" lvl="2" indent="-285750" algn="l" rtl="0">
                        <a:spcBef>
                          <a:spcPts val="0"/>
                        </a:spcBef>
                        <a:spcAft>
                          <a:spcPts val="0"/>
                        </a:spcAft>
                        <a:buClrTx/>
                        <a:buSzPts val="2400"/>
                        <a:buFont typeface="Arial" panose="020B0604020202020204" pitchFamily="34" charset="0"/>
                        <a:buChar char="•"/>
                      </a:pPr>
                      <a:r>
                        <a:rPr lang="en-US" sz="1800" dirty="0">
                          <a:solidFill>
                            <a:schemeClr val="bg2">
                              <a:lumMod val="50000"/>
                            </a:schemeClr>
                          </a:solidFill>
                          <a:latin typeface="Arial Narrow" panose="020B0606020202030204" pitchFamily="34" charset="0"/>
                          <a:ea typeface="Bookman Old Style"/>
                          <a:cs typeface="Bookman Old Style"/>
                          <a:sym typeface="Bookman Old Style"/>
                        </a:rPr>
                        <a:t>Property used as campaign HQ leased by the </a:t>
                      </a:r>
                      <a:r>
                        <a:rPr lang="en-US" sz="1800" dirty="0" smtClean="0">
                          <a:solidFill>
                            <a:schemeClr val="bg2">
                              <a:lumMod val="50000"/>
                            </a:schemeClr>
                          </a:solidFill>
                          <a:latin typeface="Arial Narrow" panose="020B0606020202030204" pitchFamily="34" charset="0"/>
                          <a:ea typeface="Bookman Old Style"/>
                          <a:cs typeface="Bookman Old Style"/>
                          <a:sym typeface="Bookman Old Style"/>
                        </a:rPr>
                        <a:t>candidate/committee</a:t>
                      </a:r>
                    </a:p>
                    <a:p>
                      <a:pPr marL="304800" lvl="2" indent="-285750" algn="l" rtl="0">
                        <a:spcBef>
                          <a:spcPts val="0"/>
                        </a:spcBef>
                        <a:spcAft>
                          <a:spcPts val="0"/>
                        </a:spcAft>
                        <a:buClrTx/>
                        <a:buSzPts val="2400"/>
                        <a:buFont typeface="Arial" panose="020B0604020202020204" pitchFamily="34" charset="0"/>
                        <a:buChar char="•"/>
                      </a:pPr>
                      <a:endParaRPr lang="en-US" sz="1800" dirty="0" smtClean="0">
                        <a:solidFill>
                          <a:schemeClr val="bg2">
                            <a:lumMod val="50000"/>
                          </a:schemeClr>
                        </a:solidFill>
                        <a:latin typeface="Arial Narrow" panose="020B0606020202030204" pitchFamily="34" charset="0"/>
                        <a:sym typeface="Bookman Old Style"/>
                      </a:endParaRPr>
                    </a:p>
                    <a:p>
                      <a:pPr marL="304800" lvl="2" indent="-285750" algn="l" rtl="0">
                        <a:spcBef>
                          <a:spcPts val="0"/>
                        </a:spcBef>
                        <a:spcAft>
                          <a:spcPts val="0"/>
                        </a:spcAft>
                        <a:buClrTx/>
                        <a:buSzPts val="2400"/>
                        <a:buFont typeface="Arial" panose="020B0604020202020204" pitchFamily="34" charset="0"/>
                        <a:buChar char="•"/>
                      </a:pPr>
                      <a:endParaRPr lang="en-US" sz="1800" dirty="0" smtClean="0">
                        <a:solidFill>
                          <a:schemeClr val="bg2">
                            <a:lumMod val="50000"/>
                          </a:schemeClr>
                        </a:solidFill>
                        <a:latin typeface="Arial Narrow" panose="020B0606020202030204" pitchFamily="34" charset="0"/>
                        <a:sym typeface="Bookman Old Style"/>
                      </a:endParaRPr>
                    </a:p>
                    <a:p>
                      <a:pPr marL="304800" marR="0" lvl="2" indent="-2857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n-US" sz="1400" dirty="0" smtClean="0">
                          <a:solidFill>
                            <a:srgbClr val="C00000"/>
                          </a:solidFill>
                          <a:latin typeface="Arial Narrow" panose="020B0606020202030204" pitchFamily="34" charset="0"/>
                          <a:ea typeface="Bookman Old Style"/>
                          <a:cs typeface="Bookman Old Style"/>
                          <a:sym typeface="Bookman Old Style"/>
                        </a:rPr>
                        <a:t>PROHIBITED CONTRIBUTORS:  Insurance Company, Savings Association, Bank, Credit Union, or Corporation (for-profit and non-profit) </a:t>
                      </a:r>
                    </a:p>
                    <a:p>
                      <a:pPr marL="190500" lvl="2" indent="-171450" algn="l" rtl="0">
                        <a:spcBef>
                          <a:spcPts val="0"/>
                        </a:spcBef>
                        <a:spcAft>
                          <a:spcPts val="0"/>
                        </a:spcAft>
                        <a:buClrTx/>
                        <a:buSzPts val="2400"/>
                        <a:buFont typeface="Arial" panose="020B0604020202020204" pitchFamily="34" charset="0"/>
                        <a:buChar char="•"/>
                      </a:pPr>
                      <a:endParaRPr sz="1100" dirty="0">
                        <a:solidFill>
                          <a:schemeClr val="bg2">
                            <a:lumMod val="50000"/>
                          </a:schemeClr>
                        </a:solidFill>
                        <a:latin typeface="Arial Narrow" panose="020B0606020202030204" pitchFamily="34" charset="0"/>
                      </a:endParaRPr>
                    </a:p>
                  </a:txBody>
                  <a:tcPr marL="68569" marR="68569" marT="68569" marB="68569">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285750" lvl="2" indent="-285750" algn="l" rtl="0">
                        <a:spcBef>
                          <a:spcPts val="500"/>
                        </a:spcBef>
                        <a:spcAft>
                          <a:spcPts val="0"/>
                        </a:spcAft>
                        <a:buClrTx/>
                        <a:buSzPts val="2400"/>
                        <a:buFont typeface="Arial" panose="020B0604020202020204" pitchFamily="34" charset="0"/>
                        <a:buChar char="•"/>
                      </a:pPr>
                      <a:r>
                        <a:rPr lang="en-US" sz="1800" dirty="0">
                          <a:solidFill>
                            <a:schemeClr val="bg2">
                              <a:lumMod val="50000"/>
                            </a:schemeClr>
                          </a:solidFill>
                          <a:latin typeface="Arial Narrow" panose="020B0606020202030204" pitchFamily="34" charset="0"/>
                          <a:ea typeface="Bookman Old Style"/>
                          <a:cs typeface="Bookman Old Style"/>
                          <a:sym typeface="Bookman Old Style"/>
                        </a:rPr>
                        <a:t>Public property (including right-of-way areas)</a:t>
                      </a:r>
                      <a:endParaRPr sz="1500" dirty="0">
                        <a:solidFill>
                          <a:schemeClr val="bg2">
                            <a:lumMod val="50000"/>
                          </a:schemeClr>
                        </a:solidFill>
                        <a:latin typeface="Arial Narrow" panose="020B0606020202030204" pitchFamily="34" charset="0"/>
                        <a:ea typeface="Bookman Old Style"/>
                        <a:cs typeface="Bookman Old Style"/>
                        <a:sym typeface="Bookman Old Style"/>
                      </a:endParaRPr>
                    </a:p>
                    <a:p>
                      <a:pPr marL="304800" lvl="2" indent="-285750" algn="l" rtl="0">
                        <a:spcBef>
                          <a:spcPts val="0"/>
                        </a:spcBef>
                        <a:spcAft>
                          <a:spcPts val="0"/>
                        </a:spcAft>
                        <a:buClrTx/>
                        <a:buSzPts val="2400"/>
                        <a:buFont typeface="Arial" panose="020B0604020202020204" pitchFamily="34" charset="0"/>
                        <a:buChar char="•"/>
                      </a:pPr>
                      <a:r>
                        <a:rPr lang="en-US" sz="1800" dirty="0">
                          <a:solidFill>
                            <a:schemeClr val="bg2">
                              <a:lumMod val="50000"/>
                            </a:schemeClr>
                          </a:solidFill>
                          <a:latin typeface="Arial Narrow" panose="020B0606020202030204" pitchFamily="34" charset="0"/>
                          <a:ea typeface="Bookman Old Style"/>
                          <a:cs typeface="Bookman Old Style"/>
                          <a:sym typeface="Bookman Old Style"/>
                        </a:rPr>
                        <a:t>Property owned, leased, or occupied by a prohibited </a:t>
                      </a:r>
                      <a:r>
                        <a:rPr lang="en-US" sz="1800" dirty="0" smtClean="0">
                          <a:solidFill>
                            <a:schemeClr val="bg2">
                              <a:lumMod val="50000"/>
                            </a:schemeClr>
                          </a:solidFill>
                          <a:latin typeface="Arial Narrow" panose="020B0606020202030204" pitchFamily="34" charset="0"/>
                          <a:ea typeface="Bookman Old Style"/>
                          <a:cs typeface="Bookman Old Style"/>
                          <a:sym typeface="Bookman Old Style"/>
                        </a:rPr>
                        <a:t>contributor</a:t>
                      </a:r>
                    </a:p>
                    <a:p>
                      <a:pPr marL="304800" lvl="2" indent="-285750" algn="l" rtl="0">
                        <a:spcBef>
                          <a:spcPts val="0"/>
                        </a:spcBef>
                        <a:spcAft>
                          <a:spcPts val="0"/>
                        </a:spcAft>
                        <a:buClrTx/>
                        <a:buSzPts val="2400"/>
                        <a:buFont typeface="Arial" panose="020B0604020202020204" pitchFamily="34" charset="0"/>
                        <a:buChar char="•"/>
                      </a:pPr>
                      <a:r>
                        <a:rPr lang="en-US" sz="1800" dirty="0" smtClean="0">
                          <a:solidFill>
                            <a:schemeClr val="bg2">
                              <a:lumMod val="50000"/>
                            </a:schemeClr>
                          </a:solidFill>
                          <a:latin typeface="Arial Narrow" panose="020B0606020202030204" pitchFamily="34" charset="0"/>
                          <a:ea typeface="Bookman Old Style"/>
                          <a:cs typeface="Bookman Old Style"/>
                          <a:sym typeface="Bookman Old Style"/>
                        </a:rPr>
                        <a:t>On </a:t>
                      </a:r>
                      <a:r>
                        <a:rPr lang="en-US" sz="1800" dirty="0">
                          <a:solidFill>
                            <a:schemeClr val="bg2">
                              <a:lumMod val="50000"/>
                            </a:schemeClr>
                          </a:solidFill>
                          <a:latin typeface="Arial Narrow" panose="020B0606020202030204" pitchFamily="34" charset="0"/>
                          <a:ea typeface="Bookman Old Style"/>
                          <a:cs typeface="Bookman Old Style"/>
                          <a:sym typeface="Bookman Old Style"/>
                        </a:rPr>
                        <a:t>property without </a:t>
                      </a:r>
                      <a:r>
                        <a:rPr lang="en-US" sz="1800" dirty="0" smtClean="0">
                          <a:solidFill>
                            <a:schemeClr val="bg2">
                              <a:lumMod val="50000"/>
                            </a:schemeClr>
                          </a:solidFill>
                          <a:latin typeface="Arial Narrow" panose="020B0606020202030204" pitchFamily="34" charset="0"/>
                          <a:ea typeface="Bookman Old Style"/>
                          <a:cs typeface="Bookman Old Style"/>
                          <a:sym typeface="Bookman Old Style"/>
                        </a:rPr>
                        <a:t>the</a:t>
                      </a:r>
                      <a:r>
                        <a:rPr lang="en-US" sz="1800" baseline="0" dirty="0" smtClean="0">
                          <a:solidFill>
                            <a:schemeClr val="bg2">
                              <a:lumMod val="50000"/>
                            </a:schemeClr>
                          </a:solidFill>
                          <a:latin typeface="Arial Narrow" panose="020B0606020202030204" pitchFamily="34" charset="0"/>
                          <a:ea typeface="Bookman Old Style"/>
                          <a:cs typeface="Bookman Old Style"/>
                          <a:sym typeface="Bookman Old Style"/>
                        </a:rPr>
                        <a:t> </a:t>
                      </a:r>
                      <a:r>
                        <a:rPr lang="en-US" sz="1800" dirty="0" smtClean="0">
                          <a:solidFill>
                            <a:schemeClr val="bg2">
                              <a:lumMod val="50000"/>
                            </a:schemeClr>
                          </a:solidFill>
                          <a:latin typeface="Arial Narrow" panose="020B0606020202030204" pitchFamily="34" charset="0"/>
                          <a:ea typeface="Bookman Old Style"/>
                          <a:cs typeface="Bookman Old Style"/>
                          <a:sym typeface="Bookman Old Style"/>
                        </a:rPr>
                        <a:t>permission of the owner/lessee</a:t>
                      </a:r>
                    </a:p>
                    <a:p>
                      <a:pPr marL="304800" lvl="2" indent="-285750" algn="l" rtl="0">
                        <a:spcBef>
                          <a:spcPts val="0"/>
                        </a:spcBef>
                        <a:spcAft>
                          <a:spcPts val="0"/>
                        </a:spcAft>
                        <a:buClrTx/>
                        <a:buSzPts val="2400"/>
                        <a:buFont typeface="Arial" panose="020B0604020202020204" pitchFamily="34" charset="0"/>
                        <a:buChar char="•"/>
                      </a:pPr>
                      <a:r>
                        <a:rPr lang="en-US" sz="1800" dirty="0" smtClean="0">
                          <a:solidFill>
                            <a:schemeClr val="bg2">
                              <a:lumMod val="50000"/>
                            </a:schemeClr>
                          </a:solidFill>
                          <a:latin typeface="Arial Narrow" panose="020B0606020202030204" pitchFamily="34" charset="0"/>
                          <a:ea typeface="Bookman Old Style"/>
                          <a:cs typeface="Bookman Old Style"/>
                          <a:sym typeface="Bookman Old Style"/>
                        </a:rPr>
                        <a:t>On the premises of or within 300 feet of*:</a:t>
                      </a:r>
                    </a:p>
                    <a:p>
                      <a:pPr marL="762000" lvl="3" indent="-285750" algn="l" rtl="0">
                        <a:spcBef>
                          <a:spcPts val="0"/>
                        </a:spcBef>
                        <a:spcAft>
                          <a:spcPts val="0"/>
                        </a:spcAft>
                        <a:buClrTx/>
                        <a:buSzPts val="2400"/>
                        <a:buFont typeface="Arial" panose="020B0604020202020204" pitchFamily="34" charset="0"/>
                        <a:buChar char="•"/>
                      </a:pPr>
                      <a:r>
                        <a:rPr lang="en-US" sz="1500" dirty="0" smtClean="0">
                          <a:solidFill>
                            <a:schemeClr val="bg2">
                              <a:lumMod val="50000"/>
                            </a:schemeClr>
                          </a:solidFill>
                          <a:latin typeface="Arial Narrow" panose="020B0606020202030204" pitchFamily="34" charset="0"/>
                          <a:ea typeface="Bookman Old Style"/>
                          <a:cs typeface="Bookman Old Style"/>
                          <a:sym typeface="Bookman Old Style"/>
                        </a:rPr>
                        <a:t>Polling place on election day</a:t>
                      </a:r>
                    </a:p>
                    <a:p>
                      <a:pPr marL="762000" lvl="3" indent="-285750" algn="l" rtl="0">
                        <a:spcBef>
                          <a:spcPts val="0"/>
                        </a:spcBef>
                        <a:spcAft>
                          <a:spcPts val="0"/>
                        </a:spcAft>
                        <a:buClrTx/>
                        <a:buSzPts val="2400"/>
                        <a:buFont typeface="Arial" panose="020B0604020202020204" pitchFamily="34" charset="0"/>
                        <a:buChar char="•"/>
                      </a:pPr>
                      <a:r>
                        <a:rPr lang="en-US" sz="1500" dirty="0" smtClean="0">
                          <a:solidFill>
                            <a:schemeClr val="bg2">
                              <a:lumMod val="50000"/>
                            </a:schemeClr>
                          </a:solidFill>
                          <a:latin typeface="Arial Narrow" panose="020B0606020202030204" pitchFamily="34" charset="0"/>
                          <a:ea typeface="Bookman Old Style"/>
                          <a:cs typeface="Bookman Old Style"/>
                          <a:sym typeface="Bookman Old Style"/>
                        </a:rPr>
                        <a:t>Absentee voting site</a:t>
                      </a:r>
                    </a:p>
                    <a:p>
                      <a:pPr marL="762000" lvl="3" indent="-285750" algn="l" rtl="0">
                        <a:spcBef>
                          <a:spcPts val="0"/>
                        </a:spcBef>
                        <a:spcAft>
                          <a:spcPts val="0"/>
                        </a:spcAft>
                        <a:buClrTx/>
                        <a:buSzPts val="2400"/>
                        <a:buFont typeface="Arial" panose="020B0604020202020204" pitchFamily="34" charset="0"/>
                        <a:buChar char="•"/>
                      </a:pPr>
                      <a:r>
                        <a:rPr lang="en-US" sz="1500" dirty="0" smtClean="0">
                          <a:solidFill>
                            <a:schemeClr val="bg2">
                              <a:lumMod val="50000"/>
                            </a:schemeClr>
                          </a:solidFill>
                          <a:latin typeface="Arial Narrow" panose="020B0606020202030204" pitchFamily="34" charset="0"/>
                          <a:ea typeface="Bookman Old Style"/>
                          <a:cs typeface="Bookman Old Style"/>
                          <a:sym typeface="Bookman Old Style"/>
                        </a:rPr>
                        <a:t>Satellite absentee voting sites</a:t>
                      </a:r>
                    </a:p>
                    <a:p>
                      <a:pPr marL="762000" lvl="3" indent="-285750" algn="l" rtl="0">
                        <a:spcBef>
                          <a:spcPts val="0"/>
                        </a:spcBef>
                        <a:spcAft>
                          <a:spcPts val="0"/>
                        </a:spcAft>
                        <a:buClrTx/>
                        <a:buSzPts val="2400"/>
                        <a:buFont typeface="Arial" panose="020B0604020202020204" pitchFamily="34" charset="0"/>
                        <a:buChar char="•"/>
                      </a:pPr>
                      <a:endParaRPr lang="en-US" sz="1500" dirty="0" smtClean="0">
                        <a:solidFill>
                          <a:schemeClr val="bg2">
                            <a:lumMod val="50000"/>
                          </a:schemeClr>
                        </a:solidFill>
                        <a:latin typeface="Arial Narrow" panose="020B0606020202030204" pitchFamily="34" charset="0"/>
                        <a:ea typeface="Bookman Old Style"/>
                        <a:cs typeface="Bookman Old Style"/>
                        <a:sym typeface="Bookman Old Style"/>
                      </a:endParaRPr>
                    </a:p>
                    <a:p>
                      <a:pPr marL="476250" lvl="3" indent="0" algn="l" rtl="0">
                        <a:spcBef>
                          <a:spcPts val="0"/>
                        </a:spcBef>
                        <a:spcAft>
                          <a:spcPts val="0"/>
                        </a:spcAft>
                        <a:buClrTx/>
                        <a:buSzPts val="2400"/>
                        <a:buFont typeface="Arial" panose="020B0604020202020204" pitchFamily="34" charset="0"/>
                        <a:buNone/>
                      </a:pPr>
                      <a:r>
                        <a:rPr lang="en-US" sz="1100" dirty="0" smtClean="0">
                          <a:solidFill>
                            <a:schemeClr val="bg2">
                              <a:lumMod val="50000"/>
                            </a:schemeClr>
                          </a:solidFill>
                          <a:latin typeface="Arial Narrow" panose="020B0606020202030204" pitchFamily="34" charset="0"/>
                          <a:ea typeface="Bookman Old Style"/>
                          <a:cs typeface="Bookman Old Style"/>
                          <a:sym typeface="Bookman Old Style"/>
                        </a:rPr>
                        <a:t>*</a:t>
                      </a:r>
                      <a:r>
                        <a:rPr lang="en-US" sz="1100" dirty="0" smtClean="0">
                          <a:solidFill>
                            <a:schemeClr val="bg2">
                              <a:lumMod val="50000"/>
                            </a:schemeClr>
                          </a:solidFill>
                          <a:latin typeface="Arial Narrow" panose="020B0606020202030204" pitchFamily="34" charset="0"/>
                        </a:rPr>
                        <a:t>Except on private property</a:t>
                      </a:r>
                      <a:endParaRPr lang="en-US" sz="1100" dirty="0" smtClean="0">
                        <a:solidFill>
                          <a:schemeClr val="bg2">
                            <a:lumMod val="50000"/>
                          </a:schemeClr>
                        </a:solidFill>
                        <a:latin typeface="Arial Narrow" panose="020B0606020202030204" pitchFamily="34" charset="0"/>
                        <a:ea typeface="Bookman Old Style"/>
                        <a:cs typeface="Bookman Old Style"/>
                        <a:sym typeface="Bookman Old Style"/>
                      </a:endParaRPr>
                    </a:p>
                    <a:p>
                      <a:pPr marL="304800" lvl="2" indent="-285750" algn="l" rtl="0">
                        <a:spcBef>
                          <a:spcPts val="0"/>
                        </a:spcBef>
                        <a:spcAft>
                          <a:spcPts val="0"/>
                        </a:spcAft>
                        <a:buClrTx/>
                        <a:buSzPts val="2400"/>
                        <a:buFont typeface="Arial" panose="020B0604020202020204" pitchFamily="34" charset="0"/>
                        <a:buChar char="•"/>
                      </a:pPr>
                      <a:endParaRPr sz="1500" dirty="0" smtClean="0">
                        <a:solidFill>
                          <a:schemeClr val="bg2">
                            <a:lumMod val="50000"/>
                          </a:schemeClr>
                        </a:solidFill>
                        <a:latin typeface="Arial Narrow" panose="020B0606020202030204" pitchFamily="34" charset="0"/>
                        <a:ea typeface="Bookman Old Style"/>
                        <a:cs typeface="Bookman Old Style"/>
                        <a:sym typeface="Bookman Old Style"/>
                      </a:endParaRPr>
                    </a:p>
                    <a:p>
                      <a:pPr marL="171450" lvl="0" indent="-171450" algn="l" rtl="0">
                        <a:spcBef>
                          <a:spcPts val="0"/>
                        </a:spcBef>
                        <a:spcAft>
                          <a:spcPts val="0"/>
                        </a:spcAft>
                        <a:buClrTx/>
                        <a:buFont typeface="Arial" panose="020B0604020202020204" pitchFamily="34" charset="0"/>
                        <a:buChar char="•"/>
                      </a:pPr>
                      <a:endParaRPr sz="1100" dirty="0">
                        <a:solidFill>
                          <a:schemeClr val="bg2">
                            <a:lumMod val="50000"/>
                          </a:schemeClr>
                        </a:solidFill>
                        <a:latin typeface="Arial Narrow" panose="020B0606020202030204" pitchFamily="34" charset="0"/>
                      </a:endParaRPr>
                    </a:p>
                  </a:txBody>
                  <a:tcPr marL="68569" marR="68569" marT="68569" marB="68569">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23702">
                <a:tc>
                  <a:txBody>
                    <a:bodyPr/>
                    <a:lstStyle/>
                    <a:p>
                      <a:pPr marL="400050" lvl="2" indent="-381000" algn="l" rtl="0">
                        <a:spcBef>
                          <a:spcPts val="0"/>
                        </a:spcBef>
                        <a:spcAft>
                          <a:spcPts val="0"/>
                        </a:spcAft>
                        <a:buClr>
                          <a:schemeClr val="dk1"/>
                        </a:buClr>
                        <a:buSzPts val="2400"/>
                        <a:buFont typeface="Bookman Old Style"/>
                        <a:buChar char="•"/>
                      </a:pPr>
                      <a:endParaRPr sz="1100" dirty="0">
                        <a:latin typeface="Arial Narrow" panose="020B0606020202030204" pitchFamily="34" charset="0"/>
                      </a:endParaRPr>
                    </a:p>
                  </a:txBody>
                  <a:tcPr marL="68569" marR="68569" marT="68569" marB="68569">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100" dirty="0">
                        <a:latin typeface="Arial Narrow" panose="020B0606020202030204" pitchFamily="34" charset="0"/>
                      </a:endParaRPr>
                    </a:p>
                  </a:txBody>
                  <a:tcPr marL="68569" marR="68569" marT="68569" marB="68569">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133847764"/>
                  </a:ext>
                </a:extLst>
              </a:tr>
            </a:tbl>
          </a:graphicData>
        </a:graphic>
      </p:graphicFrame>
    </p:spTree>
    <p:extLst>
      <p:ext uri="{BB962C8B-B14F-4D97-AF65-F5344CB8AC3E}">
        <p14:creationId xmlns:p14="http://schemas.microsoft.com/office/powerpoint/2010/main" val="3299882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CAMPAIGN SIGNS</a:t>
            </a:r>
            <a:endParaRPr b="1" dirty="0">
              <a:solidFill>
                <a:schemeClr val="bg2"/>
              </a:solidFill>
            </a:endParaRPr>
          </a:p>
        </p:txBody>
      </p:sp>
      <p:sp>
        <p:nvSpPr>
          <p:cNvPr id="438" name="Google Shape;438;p43"/>
          <p:cNvSpPr txBox="1"/>
          <p:nvPr/>
        </p:nvSpPr>
        <p:spPr>
          <a:xfrm>
            <a:off x="237926" y="867284"/>
            <a:ext cx="8421650" cy="3309764"/>
          </a:xfrm>
          <a:prstGeom prst="rect">
            <a:avLst/>
          </a:prstGeom>
          <a:noFill/>
          <a:ln>
            <a:noFill/>
          </a:ln>
        </p:spPr>
        <p:txBody>
          <a:bodyPr spcFirstLastPara="1" wrap="square" lIns="91425" tIns="91425" rIns="91425" bIns="91425" anchor="t" anchorCtr="0">
            <a:noAutofit/>
          </a:bodyPr>
          <a:lstStyle/>
          <a:p>
            <a:pPr marL="482600" marR="0" lvl="0" indent="-342900" algn="l" rtl="0">
              <a:lnSpc>
                <a:spcPct val="100000"/>
              </a:lnSpc>
              <a:spcBef>
                <a:spcPts val="0"/>
              </a:spcBef>
              <a:spcAft>
                <a:spcPts val="0"/>
              </a:spcAft>
              <a:buClr>
                <a:srgbClr val="000000"/>
              </a:buClr>
              <a:buSzPts val="1400"/>
              <a:buFont typeface="+mj-lt"/>
              <a:buAutoNum type="arabicPeriod"/>
            </a:pPr>
            <a:r>
              <a:rPr lang="en" sz="1800" b="0" i="0" u="none" strike="noStrike" cap="none" dirty="0">
                <a:solidFill>
                  <a:srgbClr val="000000"/>
                </a:solidFill>
                <a:latin typeface="Roboto"/>
                <a:ea typeface="Roboto"/>
                <a:cs typeface="Roboto"/>
                <a:sym typeface="Roboto"/>
              </a:rPr>
              <a:t>Can Public Official Patrick put his campaign sign in his office </a:t>
            </a:r>
            <a:r>
              <a:rPr lang="en" sz="1800" b="0" i="0" u="none" strike="noStrike" cap="none" dirty="0" smtClean="0">
                <a:solidFill>
                  <a:srgbClr val="000000"/>
                </a:solidFill>
                <a:latin typeface="Roboto"/>
                <a:ea typeface="Roboto"/>
                <a:cs typeface="Roboto"/>
                <a:sym typeface="Roboto"/>
              </a:rPr>
              <a:t>window?</a:t>
            </a:r>
            <a:r>
              <a:rPr lang="en" sz="1800" dirty="0">
                <a:latin typeface="Roboto"/>
                <a:ea typeface="Roboto"/>
                <a:cs typeface="Roboto"/>
                <a:sym typeface="Roboto"/>
              </a:rPr>
              <a:t> </a:t>
            </a:r>
            <a:r>
              <a:rPr lang="en" sz="1800" b="1" i="0" u="none" strike="noStrike" cap="none" dirty="0" smtClean="0">
                <a:solidFill>
                  <a:srgbClr val="000000"/>
                </a:solidFill>
                <a:latin typeface="Roboto"/>
                <a:ea typeface="Roboto"/>
                <a:cs typeface="Roboto"/>
                <a:sym typeface="Roboto"/>
              </a:rPr>
              <a:t>No</a:t>
            </a:r>
            <a:r>
              <a:rPr lang="en" sz="1800" b="1" i="0" u="none" strike="noStrike" cap="none" dirty="0">
                <a:solidFill>
                  <a:srgbClr val="000000"/>
                </a:solidFill>
                <a:latin typeface="Roboto"/>
                <a:ea typeface="Roboto"/>
                <a:cs typeface="Roboto"/>
                <a:sym typeface="Roboto"/>
              </a:rPr>
              <a:t>.</a:t>
            </a:r>
            <a:endParaRPr sz="1800" b="1" i="0" u="none" strike="noStrike" cap="none" dirty="0">
              <a:solidFill>
                <a:srgbClr val="000000"/>
              </a:solidFill>
              <a:latin typeface="Roboto"/>
              <a:ea typeface="Roboto"/>
              <a:cs typeface="Roboto"/>
              <a:sym typeface="Roboto"/>
            </a:endParaRPr>
          </a:p>
          <a:p>
            <a:pPr marL="482600" marR="0" lvl="0" indent="-342900" algn="l" rtl="0">
              <a:lnSpc>
                <a:spcPct val="100000"/>
              </a:lnSpc>
              <a:spcBef>
                <a:spcPts val="0"/>
              </a:spcBef>
              <a:spcAft>
                <a:spcPts val="0"/>
              </a:spcAft>
              <a:buClr>
                <a:srgbClr val="000000"/>
              </a:buClr>
              <a:buSzPts val="1400"/>
              <a:buFont typeface="+mj-lt"/>
              <a:buAutoNum type="arabicPeriod"/>
            </a:pPr>
            <a:r>
              <a:rPr lang="en" sz="1800" b="0" i="0" u="none" strike="noStrike" cap="none" dirty="0">
                <a:solidFill>
                  <a:srgbClr val="000000"/>
                </a:solidFill>
                <a:latin typeface="Roboto"/>
                <a:ea typeface="Roboto"/>
                <a:cs typeface="Roboto"/>
                <a:sym typeface="Roboto"/>
              </a:rPr>
              <a:t>What if he just stores them in his office, where they happen to be visible to people walking </a:t>
            </a:r>
            <a:r>
              <a:rPr lang="en" sz="1800" b="0" i="0" u="none" strike="noStrike" cap="none" dirty="0" smtClean="0">
                <a:solidFill>
                  <a:srgbClr val="000000"/>
                </a:solidFill>
                <a:latin typeface="Roboto"/>
                <a:ea typeface="Roboto"/>
                <a:cs typeface="Roboto"/>
                <a:sym typeface="Roboto"/>
              </a:rPr>
              <a:t>by?</a:t>
            </a:r>
            <a:r>
              <a:rPr lang="en" sz="1800" dirty="0">
                <a:latin typeface="Roboto"/>
                <a:ea typeface="Roboto"/>
                <a:cs typeface="Roboto"/>
                <a:sym typeface="Roboto"/>
              </a:rPr>
              <a:t> </a:t>
            </a:r>
            <a:r>
              <a:rPr lang="en" sz="1800" b="1" i="0" u="none" strike="noStrike" cap="none" dirty="0" smtClean="0">
                <a:solidFill>
                  <a:srgbClr val="000000"/>
                </a:solidFill>
                <a:latin typeface="Roboto"/>
                <a:ea typeface="Roboto"/>
                <a:cs typeface="Roboto"/>
                <a:sym typeface="Roboto"/>
              </a:rPr>
              <a:t>Still </a:t>
            </a:r>
            <a:r>
              <a:rPr lang="en" sz="1800" b="1" i="0" u="none" strike="noStrike" cap="none" dirty="0">
                <a:solidFill>
                  <a:srgbClr val="000000"/>
                </a:solidFill>
                <a:latin typeface="Roboto"/>
                <a:ea typeface="Roboto"/>
                <a:cs typeface="Roboto"/>
                <a:sym typeface="Roboto"/>
              </a:rPr>
              <a:t>no</a:t>
            </a:r>
            <a:r>
              <a:rPr lang="en" sz="1800" b="1" i="0" u="none" strike="noStrike" cap="none" dirty="0" smtClean="0">
                <a:solidFill>
                  <a:srgbClr val="000000"/>
                </a:solidFill>
                <a:latin typeface="Roboto"/>
                <a:ea typeface="Roboto"/>
                <a:cs typeface="Roboto"/>
                <a:sym typeface="Roboto"/>
              </a:rPr>
              <a:t>. </a:t>
            </a:r>
            <a:endParaRPr sz="1800" b="1" i="0" u="none" strike="noStrike" cap="none" dirty="0">
              <a:solidFill>
                <a:srgbClr val="000000"/>
              </a:solidFill>
              <a:latin typeface="Roboto"/>
              <a:ea typeface="Roboto"/>
              <a:cs typeface="Roboto"/>
              <a:sym typeface="Roboto"/>
            </a:endParaRPr>
          </a:p>
          <a:p>
            <a:pPr marL="482600" marR="0" lvl="0" indent="-342900" algn="l" rtl="0">
              <a:lnSpc>
                <a:spcPct val="100000"/>
              </a:lnSpc>
              <a:spcBef>
                <a:spcPts val="0"/>
              </a:spcBef>
              <a:spcAft>
                <a:spcPts val="0"/>
              </a:spcAft>
              <a:buClr>
                <a:srgbClr val="000000"/>
              </a:buClr>
              <a:buSzPts val="1400"/>
              <a:buFont typeface="+mj-lt"/>
              <a:buAutoNum type="arabicPeriod"/>
            </a:pPr>
            <a:r>
              <a:rPr lang="en" sz="1800" b="0" i="0" u="none" strike="noStrike" cap="none" dirty="0">
                <a:solidFill>
                  <a:srgbClr val="000000"/>
                </a:solidFill>
                <a:latin typeface="Roboto"/>
                <a:ea typeface="Roboto"/>
                <a:cs typeface="Roboto"/>
                <a:sym typeface="Roboto"/>
              </a:rPr>
              <a:t>Can he </a:t>
            </a:r>
            <a:r>
              <a:rPr lang="en" sz="1800" b="0" i="0" u="none" strike="noStrike" cap="none" dirty="0" smtClean="0">
                <a:solidFill>
                  <a:srgbClr val="000000"/>
                </a:solidFill>
                <a:latin typeface="Roboto"/>
                <a:ea typeface="Roboto"/>
                <a:cs typeface="Roboto"/>
                <a:sym typeface="Roboto"/>
              </a:rPr>
              <a:t>put </a:t>
            </a:r>
            <a:r>
              <a:rPr lang="en" sz="1800" b="0" i="0" u="none" strike="noStrike" cap="none" dirty="0">
                <a:solidFill>
                  <a:srgbClr val="000000"/>
                </a:solidFill>
                <a:latin typeface="Roboto"/>
                <a:ea typeface="Roboto"/>
                <a:cs typeface="Roboto"/>
                <a:sym typeface="Roboto"/>
              </a:rPr>
              <a:t>them in the right-of-way outside the </a:t>
            </a:r>
            <a:r>
              <a:rPr lang="en" sz="1800" b="0" i="0" u="none" strike="noStrike" cap="none" dirty="0" smtClean="0">
                <a:solidFill>
                  <a:srgbClr val="000000"/>
                </a:solidFill>
                <a:latin typeface="Roboto"/>
                <a:ea typeface="Roboto"/>
                <a:cs typeface="Roboto"/>
                <a:sym typeface="Roboto"/>
              </a:rPr>
              <a:t>building?</a:t>
            </a:r>
            <a:r>
              <a:rPr lang="en" sz="1800" dirty="0">
                <a:latin typeface="Roboto"/>
                <a:ea typeface="Roboto"/>
                <a:cs typeface="Roboto"/>
                <a:sym typeface="Roboto"/>
              </a:rPr>
              <a:t> </a:t>
            </a:r>
            <a:r>
              <a:rPr lang="en" sz="1800" b="1" i="0" u="none" strike="noStrike" cap="none" dirty="0" smtClean="0">
                <a:solidFill>
                  <a:srgbClr val="000000"/>
                </a:solidFill>
                <a:latin typeface="Roboto"/>
                <a:ea typeface="Roboto"/>
                <a:cs typeface="Roboto"/>
                <a:sym typeface="Roboto"/>
              </a:rPr>
              <a:t>Probably </a:t>
            </a:r>
            <a:r>
              <a:rPr lang="en" sz="1800" b="1" i="0" u="none" strike="noStrike" cap="none" dirty="0">
                <a:solidFill>
                  <a:srgbClr val="000000"/>
                </a:solidFill>
                <a:latin typeface="Roboto"/>
                <a:ea typeface="Roboto"/>
                <a:cs typeface="Roboto"/>
                <a:sym typeface="Roboto"/>
              </a:rPr>
              <a:t>not, unless there is a policy that everyone can put signs there</a:t>
            </a:r>
            <a:r>
              <a:rPr lang="en" sz="1800" b="1" i="0" u="none" strike="noStrike" cap="none" dirty="0" smtClean="0">
                <a:solidFill>
                  <a:srgbClr val="000000"/>
                </a:solidFill>
                <a:latin typeface="Roboto"/>
                <a:ea typeface="Roboto"/>
                <a:cs typeface="Roboto"/>
                <a:sym typeface="Roboto"/>
              </a:rPr>
              <a:t>.</a:t>
            </a:r>
          </a:p>
          <a:p>
            <a:pPr marL="482600" marR="0" lvl="0" indent="-342900" algn="l" rtl="0">
              <a:lnSpc>
                <a:spcPct val="100000"/>
              </a:lnSpc>
              <a:spcBef>
                <a:spcPts val="0"/>
              </a:spcBef>
              <a:spcAft>
                <a:spcPts val="0"/>
              </a:spcAft>
              <a:buClr>
                <a:srgbClr val="000000"/>
              </a:buClr>
              <a:buSzPts val="1400"/>
              <a:buFont typeface="+mj-lt"/>
              <a:buAutoNum type="arabicPeriod"/>
            </a:pPr>
            <a:r>
              <a:rPr lang="en" sz="1800" dirty="0" smtClean="0">
                <a:latin typeface="Roboto"/>
                <a:ea typeface="Roboto"/>
                <a:cs typeface="Roboto"/>
                <a:sym typeface="Roboto"/>
              </a:rPr>
              <a:t>Can he put them on his office’s designated vehicle? </a:t>
            </a:r>
            <a:r>
              <a:rPr lang="en" sz="1800" b="1" dirty="0" smtClean="0">
                <a:latin typeface="Roboto"/>
                <a:ea typeface="Roboto"/>
                <a:cs typeface="Roboto"/>
                <a:sym typeface="Roboto"/>
              </a:rPr>
              <a:t>Nope. Exception for his personal vehicle as long as it’s not parked in close proximity to a polling place on Election Day.</a:t>
            </a:r>
            <a:endParaRPr sz="1800" i="0" u="none" strike="noStrike" cap="none" dirty="0">
              <a:solidFill>
                <a:srgbClr val="000000"/>
              </a:solidFill>
              <a:latin typeface="Roboto"/>
              <a:ea typeface="Roboto"/>
              <a:cs typeface="Roboto"/>
              <a:sym typeface="Roboto"/>
            </a:endParaRPr>
          </a:p>
          <a:p>
            <a:pPr marL="482600" marR="0" lvl="0" indent="-342900" algn="l" rtl="0">
              <a:lnSpc>
                <a:spcPct val="100000"/>
              </a:lnSpc>
              <a:spcBef>
                <a:spcPts val="0"/>
              </a:spcBef>
              <a:spcAft>
                <a:spcPts val="0"/>
              </a:spcAft>
              <a:buClr>
                <a:srgbClr val="000000"/>
              </a:buClr>
              <a:buSzPts val="1400"/>
              <a:buFont typeface="+mj-lt"/>
              <a:buAutoNum type="arabicPeriod"/>
            </a:pPr>
            <a:r>
              <a:rPr lang="en" sz="1800" b="0" i="0" u="none" strike="noStrike" cap="none" dirty="0" smtClean="0">
                <a:solidFill>
                  <a:srgbClr val="000000"/>
                </a:solidFill>
                <a:latin typeface="Roboto"/>
                <a:ea typeface="Roboto"/>
                <a:cs typeface="Roboto"/>
                <a:sym typeface="Roboto"/>
              </a:rPr>
              <a:t>Can he put them across the street, in the window </a:t>
            </a:r>
            <a:r>
              <a:rPr lang="en" sz="1800" b="0" i="0" u="none" strike="noStrike" cap="none" dirty="0" smtClean="0">
                <a:solidFill>
                  <a:srgbClr val="000000"/>
                </a:solidFill>
                <a:latin typeface="Roboto"/>
                <a:ea typeface="Roboto"/>
                <a:cs typeface="Roboto"/>
                <a:sym typeface="Roboto"/>
              </a:rPr>
              <a:t>of the local store Main Street, Inc.? </a:t>
            </a:r>
            <a:r>
              <a:rPr lang="en" sz="1800" b="1" i="0" u="none" strike="noStrike" cap="none" dirty="0" smtClean="0">
                <a:solidFill>
                  <a:srgbClr val="000000"/>
                </a:solidFill>
                <a:latin typeface="Roboto"/>
                <a:ea typeface="Roboto"/>
                <a:cs typeface="Roboto"/>
                <a:sym typeface="Roboto"/>
              </a:rPr>
              <a:t>No. Corporations </a:t>
            </a:r>
            <a:r>
              <a:rPr lang="en" sz="1800" b="1" i="0" u="none" strike="noStrike" cap="none" dirty="0" smtClean="0">
                <a:solidFill>
                  <a:srgbClr val="000000"/>
                </a:solidFill>
                <a:latin typeface="Roboto"/>
                <a:ea typeface="Roboto"/>
                <a:cs typeface="Roboto"/>
                <a:sym typeface="Roboto"/>
              </a:rPr>
              <a:t>are </a:t>
            </a:r>
            <a:r>
              <a:rPr lang="en" sz="1800" b="1" i="0" u="none" strike="noStrike" cap="none" dirty="0" smtClean="0">
                <a:solidFill>
                  <a:srgbClr val="000000"/>
                </a:solidFill>
                <a:latin typeface="Roboto"/>
                <a:ea typeface="Roboto"/>
                <a:cs typeface="Roboto"/>
                <a:sym typeface="Roboto"/>
              </a:rPr>
              <a:t>prohibited </a:t>
            </a:r>
            <a:r>
              <a:rPr lang="en" sz="1800" b="1" i="0" u="none" strike="noStrike" cap="none" dirty="0" smtClean="0">
                <a:solidFill>
                  <a:srgbClr val="000000"/>
                </a:solidFill>
                <a:latin typeface="Roboto"/>
                <a:ea typeface="Roboto"/>
                <a:cs typeface="Roboto"/>
                <a:sym typeface="Roboto"/>
              </a:rPr>
              <a:t>contributors and are prohibited from displaying signs </a:t>
            </a:r>
            <a:r>
              <a:rPr lang="en" sz="1800" b="1" i="0" u="none" strike="noStrike" cap="none" dirty="0" smtClean="0">
                <a:solidFill>
                  <a:srgbClr val="000000"/>
                </a:solidFill>
                <a:latin typeface="Roboto"/>
                <a:ea typeface="Roboto"/>
                <a:cs typeface="Roboto"/>
                <a:sym typeface="Roboto"/>
              </a:rPr>
              <a:t>on their property.</a:t>
            </a:r>
            <a:endParaRPr lang="en" sz="1800" b="0" i="0" u="none" strike="noStrike" cap="none" dirty="0" smtClean="0">
              <a:solidFill>
                <a:srgbClr val="000000"/>
              </a:solidFill>
              <a:latin typeface="Roboto"/>
              <a:ea typeface="Roboto"/>
              <a:cs typeface="Roboto"/>
              <a:sym typeface="Roboto"/>
            </a:endParaRPr>
          </a:p>
          <a:p>
            <a:pPr marL="482600" marR="0" lvl="0" indent="-342900" algn="l" rtl="0">
              <a:lnSpc>
                <a:spcPct val="100000"/>
              </a:lnSpc>
              <a:spcBef>
                <a:spcPts val="0"/>
              </a:spcBef>
              <a:spcAft>
                <a:spcPts val="0"/>
              </a:spcAft>
              <a:buClr>
                <a:srgbClr val="000000"/>
              </a:buClr>
              <a:buSzPts val="1400"/>
              <a:buFont typeface="+mj-lt"/>
              <a:buAutoNum type="arabicPeriod"/>
            </a:pPr>
            <a:r>
              <a:rPr lang="en" sz="1800" b="0" i="0" u="none" strike="noStrike" cap="none" dirty="0" smtClean="0">
                <a:solidFill>
                  <a:srgbClr val="000000"/>
                </a:solidFill>
                <a:latin typeface="Roboto"/>
                <a:ea typeface="Roboto"/>
                <a:cs typeface="Roboto"/>
                <a:sym typeface="Roboto"/>
              </a:rPr>
              <a:t>Can </a:t>
            </a:r>
            <a:r>
              <a:rPr lang="en" sz="1800" b="0" i="0" u="none" strike="noStrike" cap="none" dirty="0">
                <a:solidFill>
                  <a:srgbClr val="000000"/>
                </a:solidFill>
                <a:latin typeface="Roboto"/>
                <a:ea typeface="Roboto"/>
                <a:cs typeface="Roboto"/>
                <a:sym typeface="Roboto"/>
              </a:rPr>
              <a:t>he put them on Free Speech Hill, the place </a:t>
            </a:r>
            <a:r>
              <a:rPr lang="en" sz="1800" b="0" i="0" u="none" strike="noStrike" cap="none" dirty="0" smtClean="0">
                <a:solidFill>
                  <a:srgbClr val="000000"/>
                </a:solidFill>
                <a:latin typeface="Roboto"/>
                <a:ea typeface="Roboto"/>
                <a:cs typeface="Roboto"/>
                <a:sym typeface="Roboto"/>
              </a:rPr>
              <a:t>designated </a:t>
            </a:r>
            <a:r>
              <a:rPr lang="en" sz="1800" b="0" i="0" u="none" strike="noStrike" cap="none" dirty="0">
                <a:solidFill>
                  <a:srgbClr val="000000"/>
                </a:solidFill>
                <a:latin typeface="Roboto"/>
                <a:ea typeface="Roboto"/>
                <a:cs typeface="Roboto"/>
                <a:sym typeface="Roboto"/>
              </a:rPr>
              <a:t>by the City Council as open for all signs and expressions of free </a:t>
            </a:r>
            <a:r>
              <a:rPr lang="en" sz="1800" b="0" i="0" u="none" strike="noStrike" cap="none" dirty="0" smtClean="0">
                <a:solidFill>
                  <a:srgbClr val="000000"/>
                </a:solidFill>
                <a:latin typeface="Roboto"/>
                <a:ea typeface="Roboto"/>
                <a:cs typeface="Roboto"/>
                <a:sym typeface="Roboto"/>
              </a:rPr>
              <a:t>speech?</a:t>
            </a:r>
            <a:r>
              <a:rPr lang="en" sz="1800" dirty="0">
                <a:latin typeface="Roboto"/>
                <a:ea typeface="Roboto"/>
                <a:cs typeface="Roboto"/>
                <a:sym typeface="Roboto"/>
              </a:rPr>
              <a:t> </a:t>
            </a:r>
            <a:r>
              <a:rPr lang="en" sz="1800" b="1" i="0" u="none" strike="noStrike" cap="none" dirty="0" smtClean="0">
                <a:solidFill>
                  <a:srgbClr val="000000"/>
                </a:solidFill>
                <a:latin typeface="Roboto"/>
                <a:ea typeface="Roboto"/>
                <a:cs typeface="Roboto"/>
                <a:sym typeface="Roboto"/>
              </a:rPr>
              <a:t>Sure</a:t>
            </a:r>
            <a:r>
              <a:rPr lang="en" sz="1800" b="1" i="0" u="none" strike="noStrike" cap="none" dirty="0">
                <a:solidFill>
                  <a:srgbClr val="000000"/>
                </a:solidFill>
                <a:latin typeface="Roboto"/>
                <a:ea typeface="Roboto"/>
                <a:cs typeface="Roboto"/>
                <a:sym typeface="Roboto"/>
              </a:rPr>
              <a:t>.</a:t>
            </a:r>
            <a:endParaRPr sz="1800" b="1" i="0" u="none" strike="noStrike" cap="none" dirty="0">
              <a:solidFill>
                <a:srgbClr val="00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Effect transition="in" filter="fade">
                                      <p:cBhvr>
                                        <p:cTn id="7" dur="1000"/>
                                        <p:tgtEl>
                                          <p:spTgt spid="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xEl>
                                              <p:pRg st="1" end="1"/>
                                            </p:txEl>
                                          </p:spTgt>
                                        </p:tgtEl>
                                        <p:attrNameLst>
                                          <p:attrName>style.visibility</p:attrName>
                                        </p:attrNameLst>
                                      </p:cBhvr>
                                      <p:to>
                                        <p:strVal val="visible"/>
                                      </p:to>
                                    </p:set>
                                    <p:animEffect transition="in" filter="fade">
                                      <p:cBhvr>
                                        <p:cTn id="12" dur="1000"/>
                                        <p:tgtEl>
                                          <p:spTgt spid="4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Effect transition="in" filter="fade">
                                      <p:cBhvr>
                                        <p:cTn id="17" dur="1000"/>
                                        <p:tgtEl>
                                          <p:spTgt spid="4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animEffect transition="in" filter="fade">
                                      <p:cBhvr>
                                        <p:cTn id="22" dur="1000"/>
                                        <p:tgtEl>
                                          <p:spTgt spid="4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8">
                                            <p:txEl>
                                              <p:pRg st="4" end="4"/>
                                            </p:txEl>
                                          </p:spTgt>
                                        </p:tgtEl>
                                        <p:attrNameLst>
                                          <p:attrName>style.visibility</p:attrName>
                                        </p:attrNameLst>
                                      </p:cBhvr>
                                      <p:to>
                                        <p:strVal val="visible"/>
                                      </p:to>
                                    </p:set>
                                    <p:animEffect transition="in" filter="fade">
                                      <p:cBhvr>
                                        <p:cTn id="27" dur="1000"/>
                                        <p:tgtEl>
                                          <p:spTgt spid="4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8">
                                            <p:txEl>
                                              <p:pRg st="5" end="5"/>
                                            </p:txEl>
                                          </p:spTgt>
                                        </p:tgtEl>
                                        <p:attrNameLst>
                                          <p:attrName>style.visibility</p:attrName>
                                        </p:attrNameLst>
                                      </p:cBhvr>
                                      <p:to>
                                        <p:strVal val="visible"/>
                                      </p:to>
                                    </p:set>
                                    <p:animEffect transition="in" filter="fade">
                                      <p:cBhvr>
                                        <p:cTn id="32" dur="1000"/>
                                        <p:tgtEl>
                                          <p:spTgt spid="4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solidFill>
              </a:rPr>
              <a:t>SUMMARY</a:t>
            </a:r>
            <a:endParaRPr b="1" dirty="0">
              <a:solidFill>
                <a:schemeClr val="bg2"/>
              </a:solidFill>
            </a:endParaRPr>
          </a:p>
        </p:txBody>
      </p:sp>
      <p:sp>
        <p:nvSpPr>
          <p:cNvPr id="484" name="Google Shape;484;p49"/>
          <p:cNvSpPr txBox="1"/>
          <p:nvPr/>
        </p:nvSpPr>
        <p:spPr>
          <a:xfrm>
            <a:off x="313200" y="946693"/>
            <a:ext cx="8519100" cy="1724856"/>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Learn the rules and your local </a:t>
            </a:r>
            <a:r>
              <a:rPr lang="en" sz="1800" b="0" i="0" u="none" strike="noStrike" cap="none" dirty="0" smtClean="0">
                <a:solidFill>
                  <a:srgbClr val="000000"/>
                </a:solidFill>
                <a:latin typeface="Roboto"/>
                <a:ea typeface="Roboto"/>
                <a:cs typeface="Roboto"/>
                <a:sym typeface="Roboto"/>
              </a:rPr>
              <a:t>policies.</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Use common </a:t>
            </a:r>
            <a:r>
              <a:rPr lang="en" sz="1800" b="0" i="0" u="none" strike="noStrike" cap="none" dirty="0" smtClean="0">
                <a:solidFill>
                  <a:srgbClr val="000000"/>
                </a:solidFill>
                <a:latin typeface="Roboto"/>
                <a:ea typeface="Roboto"/>
                <a:cs typeface="Roboto"/>
                <a:sym typeface="Roboto"/>
              </a:rPr>
              <a:t>sense.</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If you don’t know what the rule is, </a:t>
            </a:r>
            <a:r>
              <a:rPr lang="en-US" sz="1800" b="0" i="0" u="none" strike="noStrike" cap="none" dirty="0" smtClean="0">
                <a:solidFill>
                  <a:srgbClr val="000000"/>
                </a:solidFill>
                <a:latin typeface="Roboto"/>
                <a:ea typeface="Roboto"/>
                <a:cs typeface="Roboto"/>
                <a:sym typeface="Roboto"/>
              </a:rPr>
              <a:t>ask before taking action!</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dirty="0" smtClean="0">
                <a:latin typeface="Roboto"/>
                <a:ea typeface="Roboto"/>
                <a:cs typeface="Roboto"/>
                <a:sym typeface="Roboto"/>
              </a:rPr>
              <a:t>Consider the Grandma Rule or Front Page Test. </a:t>
            </a:r>
            <a:endParaRPr sz="1800" b="0" i="0" u="none" strike="noStrike" cap="none" dirty="0">
              <a:solidFill>
                <a:srgbClr val="000000"/>
              </a:solidFill>
              <a:latin typeface="Roboto"/>
              <a:ea typeface="Roboto"/>
              <a:cs typeface="Roboto"/>
              <a:sym typeface="Roboto"/>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0"/>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b="1" dirty="0" smtClean="0"/>
              <a:t>QUESTIONS?</a:t>
            </a:r>
            <a:endParaRPr b="1" dirty="0"/>
          </a:p>
        </p:txBody>
      </p:sp>
      <p:sp>
        <p:nvSpPr>
          <p:cNvPr id="491" name="Google Shape;491;p50"/>
          <p:cNvSpPr txBox="1">
            <a:spLocks noGrp="1"/>
          </p:cNvSpPr>
          <p:nvPr>
            <p:ph type="subTitle" idx="1"/>
          </p:nvPr>
        </p:nvSpPr>
        <p:spPr>
          <a:xfrm>
            <a:off x="205712" y="2544455"/>
            <a:ext cx="4045200" cy="1269300"/>
          </a:xfrm>
          <a:prstGeom prst="rect">
            <a:avLst/>
          </a:prstGeom>
          <a:noFill/>
          <a:ln>
            <a:noFill/>
          </a:ln>
        </p:spPr>
        <p:txBody>
          <a:bodyPr spcFirstLastPara="1" wrap="square" lIns="91425" tIns="91425" rIns="91425" bIns="91425" anchor="t" anchorCtr="0">
            <a:noAutofit/>
          </a:bodyPr>
          <a:lstStyle/>
          <a:p>
            <a:pPr lvl="0">
              <a:buSzPts val="1400"/>
            </a:pPr>
            <a:r>
              <a:rPr lang="en-US" sz="2400" dirty="0" smtClean="0"/>
              <a:t>Check </a:t>
            </a:r>
            <a:r>
              <a:rPr lang="en-US" sz="2400" dirty="0"/>
              <a:t>our website </a:t>
            </a:r>
            <a:r>
              <a:rPr lang="en-US" sz="2400" dirty="0" smtClean="0"/>
              <a:t>for</a:t>
            </a:r>
          </a:p>
          <a:p>
            <a:pPr lvl="0">
              <a:buSzPts val="1400"/>
            </a:pPr>
            <a:r>
              <a:rPr lang="en-US" sz="2400" dirty="0" smtClean="0"/>
              <a:t>FAQs </a:t>
            </a:r>
            <a:r>
              <a:rPr lang="en-US" sz="2400" dirty="0"/>
              <a:t>and </a:t>
            </a:r>
            <a:r>
              <a:rPr lang="en-US" sz="2400" dirty="0" smtClean="0"/>
              <a:t>resources:</a:t>
            </a:r>
          </a:p>
          <a:p>
            <a:pPr lvl="0">
              <a:buSzPts val="1400"/>
            </a:pPr>
            <a:r>
              <a:rPr lang="en-US" sz="2400" u="sng" dirty="0" smtClean="0">
                <a:solidFill>
                  <a:srgbClr val="0000FF"/>
                </a:solidFill>
              </a:rPr>
              <a:t>https</a:t>
            </a:r>
            <a:r>
              <a:rPr lang="en-US" sz="2400" u="sng" dirty="0">
                <a:solidFill>
                  <a:srgbClr val="0000FF"/>
                </a:solidFill>
              </a:rPr>
              <a:t>://ethics.iowa.gov/</a:t>
            </a:r>
            <a:endParaRPr lang="en-US" sz="2400" dirty="0"/>
          </a:p>
        </p:txBody>
      </p:sp>
      <p:sp>
        <p:nvSpPr>
          <p:cNvPr id="492" name="Google Shape;492;p5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mtClean="0"/>
              <a:t>Erika </a:t>
            </a:r>
            <a:r>
              <a:rPr lang="en-US" dirty="0" smtClean="0"/>
              <a:t>Eckley</a:t>
            </a:r>
            <a:endParaRPr dirty="0"/>
          </a:p>
          <a:p>
            <a:pPr marL="0" lvl="0" indent="0" algn="l" rtl="0">
              <a:lnSpc>
                <a:spcPct val="100000"/>
              </a:lnSpc>
              <a:spcBef>
                <a:spcPts val="0"/>
              </a:spcBef>
              <a:spcAft>
                <a:spcPts val="0"/>
              </a:spcAft>
              <a:buSzPts val="1800"/>
              <a:buNone/>
            </a:pPr>
            <a:r>
              <a:rPr lang="en" dirty="0"/>
              <a:t>Phone: </a:t>
            </a:r>
            <a:r>
              <a:rPr lang="en" dirty="0" smtClean="0"/>
              <a:t>515-</a:t>
            </a:r>
            <a:r>
              <a:rPr lang="en-US" dirty="0" smtClean="0"/>
              <a:t>423-5006</a:t>
            </a:r>
            <a:endParaRPr dirty="0"/>
          </a:p>
          <a:p>
            <a:pPr marL="0" lvl="0" indent="0" algn="l" rtl="0">
              <a:lnSpc>
                <a:spcPct val="100000"/>
              </a:lnSpc>
              <a:spcBef>
                <a:spcPts val="0"/>
              </a:spcBef>
              <a:spcAft>
                <a:spcPts val="0"/>
              </a:spcAft>
              <a:buSzPts val="1800"/>
              <a:buNone/>
            </a:pPr>
            <a:r>
              <a:rPr lang="en" dirty="0"/>
              <a:t>Email: </a:t>
            </a:r>
            <a:r>
              <a:rPr lang="en" dirty="0" smtClean="0"/>
              <a:t>erika.eckley2@iowa.gov</a:t>
            </a:r>
            <a:endParaRPr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rPr>
              <a:t>FORMAL COMPLAINT ORDER OF OPERATIONS</a:t>
            </a:r>
            <a:endParaRPr b="1" dirty="0">
              <a:solidFill>
                <a:schemeClr val="bg2">
                  <a:lumMod val="50000"/>
                </a:schemeClr>
              </a:solidFill>
            </a:endParaRPr>
          </a:p>
        </p:txBody>
      </p:sp>
      <p:sp>
        <p:nvSpPr>
          <p:cNvPr id="126" name="Google Shape;126;p5"/>
          <p:cNvSpPr/>
          <p:nvPr/>
        </p:nvSpPr>
        <p:spPr>
          <a:xfrm>
            <a:off x="432350" y="130487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
          <p:cNvSpPr txBox="1">
            <a:spLocks noGrp="1"/>
          </p:cNvSpPr>
          <p:nvPr>
            <p:ph type="body" idx="4294967295"/>
          </p:nvPr>
        </p:nvSpPr>
        <p:spPr>
          <a:xfrm>
            <a:off x="432350" y="1451576"/>
            <a:ext cx="2257200" cy="3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b="1" dirty="0">
                <a:solidFill>
                  <a:schemeClr val="lt1"/>
                </a:solidFill>
              </a:rPr>
              <a:t>Complaint</a:t>
            </a:r>
            <a:endParaRPr b="1" dirty="0">
              <a:solidFill>
                <a:schemeClr val="lt1"/>
              </a:solidFill>
            </a:endParaRPr>
          </a:p>
        </p:txBody>
      </p:sp>
      <p:sp>
        <p:nvSpPr>
          <p:cNvPr id="128" name="Google Shape;128;p5"/>
          <p:cNvSpPr txBox="1">
            <a:spLocks noGrp="1"/>
          </p:cNvSpPr>
          <p:nvPr>
            <p:ph type="body" idx="4294967295"/>
          </p:nvPr>
        </p:nvSpPr>
        <p:spPr>
          <a:xfrm>
            <a:off x="594689" y="1800228"/>
            <a:ext cx="2471700" cy="26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800"/>
              </a:spcAft>
              <a:buSzPts val="1800"/>
              <a:buNone/>
            </a:pPr>
            <a:r>
              <a:rPr lang="en" dirty="0" smtClean="0"/>
              <a:t>A </a:t>
            </a:r>
            <a:r>
              <a:rPr lang="en" dirty="0"/>
              <a:t>person may submit a complaint or the Board may initiate a complaint on its </a:t>
            </a:r>
            <a:r>
              <a:rPr lang="en" dirty="0" smtClean="0"/>
              <a:t>own.</a:t>
            </a:r>
            <a:endParaRPr dirty="0"/>
          </a:p>
        </p:txBody>
      </p:sp>
      <p:sp>
        <p:nvSpPr>
          <p:cNvPr id="129" name="Google Shape;129;p5"/>
          <p:cNvSpPr/>
          <p:nvPr/>
        </p:nvSpPr>
        <p:spPr>
          <a:xfrm>
            <a:off x="3044777"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
          <p:cNvSpPr txBox="1">
            <a:spLocks noGrp="1"/>
          </p:cNvSpPr>
          <p:nvPr>
            <p:ph type="body" idx="4294967295"/>
          </p:nvPr>
        </p:nvSpPr>
        <p:spPr>
          <a:xfrm>
            <a:off x="3336150" y="1451576"/>
            <a:ext cx="2257200" cy="3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b="1" dirty="0">
                <a:solidFill>
                  <a:schemeClr val="lt1"/>
                </a:solidFill>
              </a:rPr>
              <a:t>Investigation</a:t>
            </a:r>
            <a:endParaRPr b="1" dirty="0">
              <a:solidFill>
                <a:schemeClr val="lt1"/>
              </a:solidFill>
            </a:endParaRPr>
          </a:p>
        </p:txBody>
      </p:sp>
      <p:sp>
        <p:nvSpPr>
          <p:cNvPr id="131" name="Google Shape;131;p5"/>
          <p:cNvSpPr txBox="1">
            <a:spLocks noGrp="1"/>
          </p:cNvSpPr>
          <p:nvPr>
            <p:ph type="body" idx="4294967295"/>
          </p:nvPr>
        </p:nvSpPr>
        <p:spPr>
          <a:xfrm>
            <a:off x="3336146" y="1800228"/>
            <a:ext cx="2471700" cy="2650800"/>
          </a:xfrm>
          <a:prstGeom prst="rect">
            <a:avLst/>
          </a:prstGeom>
          <a:noFill/>
          <a:ln>
            <a:noFill/>
          </a:ln>
        </p:spPr>
        <p:txBody>
          <a:bodyPr spcFirstLastPara="1" wrap="square" lIns="91425" tIns="91425" rIns="91425" bIns="91425" anchor="t" anchorCtr="0">
            <a:noAutofit/>
          </a:bodyPr>
          <a:lstStyle/>
          <a:p>
            <a:pPr marL="127000" lvl="0" indent="0" algn="l" rtl="0">
              <a:lnSpc>
                <a:spcPct val="100000"/>
              </a:lnSpc>
              <a:spcBef>
                <a:spcPts val="800"/>
              </a:spcBef>
              <a:spcAft>
                <a:spcPts val="0"/>
              </a:spcAft>
              <a:buSzPts val="1600"/>
              <a:buNone/>
            </a:pPr>
            <a:r>
              <a:rPr lang="en" dirty="0" smtClean="0"/>
              <a:t>Staff reviews </a:t>
            </a:r>
            <a:r>
              <a:rPr lang="en" dirty="0"/>
              <a:t>available </a:t>
            </a:r>
            <a:r>
              <a:rPr lang="en" dirty="0" smtClean="0"/>
              <a:t>information</a:t>
            </a:r>
            <a:r>
              <a:rPr lang="en" dirty="0"/>
              <a:t> </a:t>
            </a:r>
            <a:r>
              <a:rPr lang="en" dirty="0" smtClean="0"/>
              <a:t>and may subpoena before making recommendation to Board</a:t>
            </a:r>
            <a:r>
              <a:rPr lang="en" dirty="0"/>
              <a:t>.</a:t>
            </a:r>
            <a:endParaRPr dirty="0"/>
          </a:p>
        </p:txBody>
      </p:sp>
      <p:sp>
        <p:nvSpPr>
          <p:cNvPr id="132" name="Google Shape;132;p5"/>
          <p:cNvSpPr/>
          <p:nvPr/>
        </p:nvSpPr>
        <p:spPr>
          <a:xfrm>
            <a:off x="5948502"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
          <p:cNvSpPr txBox="1">
            <a:spLocks noGrp="1"/>
          </p:cNvSpPr>
          <p:nvPr>
            <p:ph type="body" idx="4294967295"/>
          </p:nvPr>
        </p:nvSpPr>
        <p:spPr>
          <a:xfrm>
            <a:off x="6254233" y="1451576"/>
            <a:ext cx="2257200" cy="3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b="1" dirty="0" smtClean="0">
                <a:solidFill>
                  <a:schemeClr val="lt1"/>
                </a:solidFill>
              </a:rPr>
              <a:t>Board Action</a:t>
            </a:r>
            <a:endParaRPr b="1" dirty="0">
              <a:solidFill>
                <a:schemeClr val="lt1"/>
              </a:solidFill>
            </a:endParaRPr>
          </a:p>
        </p:txBody>
      </p:sp>
      <p:sp>
        <p:nvSpPr>
          <p:cNvPr id="134" name="Google Shape;134;p5"/>
          <p:cNvSpPr txBox="1">
            <a:spLocks noGrp="1"/>
          </p:cNvSpPr>
          <p:nvPr>
            <p:ph type="body" idx="4294967295"/>
          </p:nvPr>
        </p:nvSpPr>
        <p:spPr>
          <a:xfrm>
            <a:off x="6254226" y="1800228"/>
            <a:ext cx="2471700" cy="2650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800"/>
              </a:spcBef>
              <a:spcAft>
                <a:spcPts val="0"/>
              </a:spcAft>
              <a:buSzPts val="1600"/>
              <a:buChar char="●"/>
            </a:pPr>
            <a:r>
              <a:rPr lang="en" dirty="0" smtClean="0"/>
              <a:t>Dismissal</a:t>
            </a:r>
            <a:endParaRPr dirty="0"/>
          </a:p>
          <a:p>
            <a:pPr marL="457200" lvl="0" indent="-330200" algn="l" rtl="0">
              <a:lnSpc>
                <a:spcPct val="115000"/>
              </a:lnSpc>
              <a:spcBef>
                <a:spcPts val="0"/>
              </a:spcBef>
              <a:spcAft>
                <a:spcPts val="0"/>
              </a:spcAft>
              <a:buSzPts val="1600"/>
              <a:buChar char="●"/>
            </a:pPr>
            <a:r>
              <a:rPr lang="en" dirty="0"/>
              <a:t>Contested Case</a:t>
            </a:r>
            <a:endParaRPr dirty="0"/>
          </a:p>
          <a:p>
            <a:pPr marL="914400" lvl="1" indent="-330200" algn="l" rtl="0">
              <a:lnSpc>
                <a:spcPct val="115000"/>
              </a:lnSpc>
              <a:spcBef>
                <a:spcPts val="0"/>
              </a:spcBef>
              <a:spcAft>
                <a:spcPts val="0"/>
              </a:spcAft>
              <a:buSzPts val="1600"/>
              <a:buChar char="○"/>
            </a:pPr>
            <a:r>
              <a:rPr lang="en" sz="1800" dirty="0"/>
              <a:t>Discipline</a:t>
            </a:r>
            <a:endParaRPr sz="1800" dirty="0"/>
          </a:p>
          <a:p>
            <a:pPr marL="457200" lvl="0" indent="-330200" algn="l" rtl="0">
              <a:lnSpc>
                <a:spcPct val="115000"/>
              </a:lnSpc>
              <a:spcBef>
                <a:spcPts val="0"/>
              </a:spcBef>
              <a:spcAft>
                <a:spcPts val="0"/>
              </a:spcAft>
              <a:buSzPts val="1600"/>
              <a:buChar char="●"/>
            </a:pPr>
            <a:r>
              <a:rPr lang="en" dirty="0"/>
              <a:t>Administrative </a:t>
            </a:r>
            <a:endParaRPr dirty="0"/>
          </a:p>
          <a:p>
            <a:pPr marL="914400" lvl="1" indent="-330200" algn="l" rtl="0">
              <a:lnSpc>
                <a:spcPct val="115000"/>
              </a:lnSpc>
              <a:spcBef>
                <a:spcPts val="0"/>
              </a:spcBef>
              <a:spcAft>
                <a:spcPts val="0"/>
              </a:spcAft>
              <a:buSzPts val="1600"/>
              <a:buChar char="○"/>
            </a:pPr>
            <a:r>
              <a:rPr lang="en" sz="1800" dirty="0"/>
              <a:t>Reprimand</a:t>
            </a:r>
            <a:endParaRPr sz="1800" dirty="0"/>
          </a:p>
          <a:p>
            <a:pPr marL="914400" lvl="1" indent="-330200" algn="l" rtl="0">
              <a:lnSpc>
                <a:spcPct val="115000"/>
              </a:lnSpc>
              <a:spcBef>
                <a:spcPts val="0"/>
              </a:spcBef>
              <a:spcAft>
                <a:spcPts val="0"/>
              </a:spcAft>
              <a:buSzPts val="1600"/>
              <a:buChar char="○"/>
            </a:pPr>
            <a:r>
              <a:rPr lang="en" sz="1800" dirty="0"/>
              <a:t>Civil penalty</a:t>
            </a:r>
            <a:endParaRPr sz="1800" dirty="0"/>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rPr>
              <a:t>BOARD ACTION: INFORMAL RESOLUTIONS</a:t>
            </a:r>
            <a:endParaRPr b="1" dirty="0">
              <a:solidFill>
                <a:schemeClr val="bg2">
                  <a:lumMod val="50000"/>
                </a:schemeClr>
              </a:solidFill>
            </a:endParaRPr>
          </a:p>
        </p:txBody>
      </p:sp>
      <p:sp>
        <p:nvSpPr>
          <p:cNvPr id="140" name="Google Shape;140;p6"/>
          <p:cNvSpPr txBox="1"/>
          <p:nvPr/>
        </p:nvSpPr>
        <p:spPr>
          <a:xfrm>
            <a:off x="219636" y="957549"/>
            <a:ext cx="8612663" cy="37242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Administrative resolution </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The </a:t>
            </a:r>
            <a:r>
              <a:rPr lang="en" sz="1800" b="0" i="0" u="none" strike="noStrike" cap="none" dirty="0" smtClean="0">
                <a:solidFill>
                  <a:srgbClr val="000000"/>
                </a:solidFill>
                <a:latin typeface="Roboto"/>
                <a:ea typeface="Roboto"/>
                <a:cs typeface="Roboto"/>
                <a:sym typeface="Roboto"/>
              </a:rPr>
              <a:t>Board </a:t>
            </a:r>
            <a:r>
              <a:rPr lang="en" sz="1800" b="0" i="0" u="none" strike="noStrike" cap="none" dirty="0">
                <a:solidFill>
                  <a:srgbClr val="000000"/>
                </a:solidFill>
                <a:latin typeface="Roboto"/>
                <a:ea typeface="Roboto"/>
                <a:cs typeface="Roboto"/>
                <a:sym typeface="Roboto"/>
              </a:rPr>
              <a:t>may order remedial </a:t>
            </a:r>
            <a:r>
              <a:rPr lang="en" sz="1800" b="0" i="0" u="none" strike="noStrike" cap="none" dirty="0" smtClean="0">
                <a:solidFill>
                  <a:srgbClr val="000000"/>
                </a:solidFill>
                <a:latin typeface="Roboto"/>
                <a:ea typeface="Roboto"/>
                <a:cs typeface="Roboto"/>
                <a:sym typeface="Roboto"/>
              </a:rPr>
              <a:t>action (e.g., newspaper ad for lack of attribution statement)</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A letter of reprimand </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Admonishment</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Civil </a:t>
            </a:r>
            <a:r>
              <a:rPr lang="en" sz="1800" b="0" i="0" u="none" strike="noStrike" cap="none" dirty="0">
                <a:solidFill>
                  <a:srgbClr val="000000"/>
                </a:solidFill>
                <a:latin typeface="Roboto"/>
                <a:ea typeface="Roboto"/>
                <a:cs typeface="Roboto"/>
                <a:sym typeface="Roboto"/>
              </a:rPr>
              <a:t>penalty for violation</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Not to exceed $500</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Penalties apply for late disclosure filings, but may be </a:t>
            </a:r>
            <a:br>
              <a:rPr lang="en" sz="1800" b="0" i="0" u="none" strike="noStrike" cap="none" dirty="0">
                <a:solidFill>
                  <a:srgbClr val="000000"/>
                </a:solidFill>
                <a:latin typeface="Roboto"/>
                <a:ea typeface="Roboto"/>
                <a:cs typeface="Roboto"/>
                <a:sym typeface="Roboto"/>
              </a:rPr>
            </a:br>
            <a:r>
              <a:rPr lang="en" sz="1800" b="0" i="0" u="none" strike="noStrike" cap="none" dirty="0">
                <a:solidFill>
                  <a:srgbClr val="000000"/>
                </a:solidFill>
                <a:latin typeface="Roboto"/>
                <a:ea typeface="Roboto"/>
                <a:cs typeface="Roboto"/>
                <a:sym typeface="Roboto"/>
              </a:rPr>
              <a:t>ordered for other situations </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Settlement</a:t>
            </a:r>
            <a:endParaRPr sz="1800" b="0" i="0" u="none" strike="noStrike" cap="none" dirty="0">
              <a:solidFill>
                <a:srgbClr val="000000"/>
              </a:solidFill>
              <a:latin typeface="Roboto"/>
              <a:ea typeface="Roboto"/>
              <a:cs typeface="Roboto"/>
              <a:sym typeface="Roboto"/>
            </a:endParaRPr>
          </a:p>
          <a:p>
            <a:pPr marL="914400" marR="0" lvl="1" indent="-317500" algn="l" rtl="0">
              <a:lnSpc>
                <a:spcPct val="100000"/>
              </a:lnSpc>
              <a:spcBef>
                <a:spcPts val="0"/>
              </a:spcBef>
              <a:spcAft>
                <a:spcPts val="0"/>
              </a:spcAft>
              <a:buClr>
                <a:srgbClr val="000000"/>
              </a:buClr>
              <a:buSzPts val="1400"/>
              <a:buFont typeface="Roboto"/>
              <a:buChar char="○"/>
            </a:pPr>
            <a:r>
              <a:rPr lang="en" sz="1800" b="0" i="0" u="none" strike="noStrike" cap="none" dirty="0" smtClean="0">
                <a:solidFill>
                  <a:srgbClr val="000000"/>
                </a:solidFill>
                <a:latin typeface="Roboto"/>
                <a:ea typeface="Roboto"/>
                <a:cs typeface="Roboto"/>
                <a:sym typeface="Roboto"/>
              </a:rPr>
              <a:t>Before </a:t>
            </a:r>
            <a:r>
              <a:rPr lang="en" sz="1800" b="0" i="0" u="none" strike="noStrike" cap="none" dirty="0">
                <a:solidFill>
                  <a:srgbClr val="000000"/>
                </a:solidFill>
                <a:latin typeface="Roboto"/>
                <a:ea typeface="Roboto"/>
                <a:cs typeface="Roboto"/>
                <a:sym typeface="Roboto"/>
              </a:rPr>
              <a:t>or after contested case proceeding started</a:t>
            </a:r>
            <a:endParaRPr sz="1800" b="0" i="0" u="none" strike="noStrike" cap="none" dirty="0">
              <a:solidFill>
                <a:srgbClr val="000000"/>
              </a:solidFill>
              <a:latin typeface="Roboto"/>
              <a:ea typeface="Roboto"/>
              <a:cs typeface="Roboto"/>
              <a:sym typeface="Roboto"/>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4876410" y="1092734"/>
            <a:ext cx="4045200" cy="1564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b="1" dirty="0" smtClean="0">
                <a:solidFill>
                  <a:schemeClr val="bg1"/>
                </a:solidFill>
              </a:rPr>
              <a:t>GOVERNMENT ETHICS</a:t>
            </a:r>
            <a:endParaRPr b="1" dirty="0">
              <a:solidFill>
                <a:schemeClr val="bg1"/>
              </a:solidFill>
            </a:endParaRPr>
          </a:p>
        </p:txBody>
      </p:sp>
      <p:sp>
        <p:nvSpPr>
          <p:cNvPr id="168" name="Google Shape;168;p10"/>
          <p:cNvSpPr txBox="1">
            <a:spLocks noGrp="1"/>
          </p:cNvSpPr>
          <p:nvPr>
            <p:ph type="subTitle" idx="1"/>
          </p:nvPr>
        </p:nvSpPr>
        <p:spPr>
          <a:xfrm>
            <a:off x="4719009" y="2657234"/>
            <a:ext cx="4360002" cy="12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sz="3000" dirty="0">
                <a:solidFill>
                  <a:schemeClr val="bg1"/>
                </a:solidFill>
              </a:rPr>
              <a:t>Iowa Code </a:t>
            </a:r>
            <a:r>
              <a:rPr lang="en" sz="3000" dirty="0" smtClean="0">
                <a:solidFill>
                  <a:schemeClr val="bg1"/>
                </a:solidFill>
              </a:rPr>
              <a:t>Chapter </a:t>
            </a:r>
            <a:r>
              <a:rPr lang="en" sz="3000" dirty="0">
                <a:solidFill>
                  <a:schemeClr val="bg1"/>
                </a:solidFill>
              </a:rPr>
              <a:t>68B</a:t>
            </a:r>
            <a:endParaRPr sz="3000" dirty="0">
              <a:solidFill>
                <a:schemeClr val="bg1"/>
              </a:solidFill>
            </a:endParaRPr>
          </a:p>
        </p:txBody>
      </p:sp>
      <p:pic>
        <p:nvPicPr>
          <p:cNvPr id="4100" name="Picture 4" descr="Ethics PNG, Vector, PSD, and Clipart With Transpar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1" y="336957"/>
            <a:ext cx="4450473" cy="4450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b="1" dirty="0" smtClean="0">
                <a:solidFill>
                  <a:schemeClr val="bg2">
                    <a:lumMod val="50000"/>
                  </a:schemeClr>
                </a:solidFill>
              </a:rPr>
              <a:t>ENFORCEMENT AT THE LOCAL LEVEL</a:t>
            </a:r>
            <a:endParaRPr b="1" dirty="0">
              <a:solidFill>
                <a:schemeClr val="bg2">
                  <a:lumMod val="50000"/>
                </a:schemeClr>
              </a:solidFill>
            </a:endParaRPr>
          </a:p>
        </p:txBody>
      </p:sp>
      <p:sp>
        <p:nvSpPr>
          <p:cNvPr id="147" name="Google Shape;147;p7"/>
          <p:cNvSpPr txBox="1"/>
          <p:nvPr/>
        </p:nvSpPr>
        <p:spPr>
          <a:xfrm>
            <a:off x="315900" y="923689"/>
            <a:ext cx="8512200" cy="895211"/>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smtClean="0">
                <a:solidFill>
                  <a:srgbClr val="000000"/>
                </a:solidFill>
                <a:latin typeface="Roboto"/>
                <a:ea typeface="Roboto"/>
                <a:cs typeface="Roboto"/>
                <a:sym typeface="Roboto"/>
              </a:rPr>
              <a:t>Local governments are not within 68B jurisdiction, but staff can offer advice. </a:t>
            </a:r>
            <a:endParaRPr sz="1800" b="0"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 sz="1800" b="0" i="0" u="none" strike="noStrike" cap="none" dirty="0">
                <a:solidFill>
                  <a:srgbClr val="000000"/>
                </a:solidFill>
                <a:latin typeface="Roboto"/>
                <a:ea typeface="Roboto"/>
                <a:cs typeface="Roboto"/>
                <a:sym typeface="Roboto"/>
              </a:rPr>
              <a:t>Allegations of ethics violations are filed with </a:t>
            </a:r>
            <a:r>
              <a:rPr lang="en-US" sz="1800" dirty="0" smtClean="0">
                <a:latin typeface="Roboto"/>
                <a:ea typeface="Roboto"/>
                <a:cs typeface="Roboto"/>
                <a:sym typeface="Roboto"/>
              </a:rPr>
              <a:t>the appropriate</a:t>
            </a:r>
            <a:r>
              <a:rPr lang="en-US" sz="1800" b="0" i="0" u="none" strike="noStrike" cap="none" dirty="0" smtClean="0">
                <a:solidFill>
                  <a:srgbClr val="000000"/>
                </a:solidFill>
                <a:latin typeface="Roboto"/>
                <a:ea typeface="Roboto"/>
                <a:cs typeface="Roboto"/>
                <a:sym typeface="Roboto"/>
              </a:rPr>
              <a:t> county attorney.</a:t>
            </a:r>
          </a:p>
          <a:p>
            <a:pPr marL="457200" marR="0" lvl="0" indent="-317500" algn="l" rtl="0">
              <a:lnSpc>
                <a:spcPct val="100000"/>
              </a:lnSpc>
              <a:spcBef>
                <a:spcPts val="0"/>
              </a:spcBef>
              <a:spcAft>
                <a:spcPts val="0"/>
              </a:spcAft>
              <a:buClr>
                <a:srgbClr val="000000"/>
              </a:buClr>
              <a:buSzPts val="1400"/>
              <a:buFont typeface="Roboto"/>
              <a:buChar char="●"/>
            </a:pPr>
            <a:r>
              <a:rPr lang="en-US" sz="1800" dirty="0" smtClean="0">
                <a:latin typeface="Roboto"/>
                <a:ea typeface="Roboto"/>
                <a:cs typeface="Roboto"/>
                <a:sym typeface="Roboto"/>
              </a:rPr>
              <a:t>The Board often publishes advisory opinions to provide clarity (on our website starting in 2000). </a:t>
            </a:r>
            <a:endParaRPr lang="en-US" sz="1800" b="0" i="0" u="none" strike="noStrike" cap="none" dirty="0" smtClean="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800" dirty="0" smtClean="0">
                <a:latin typeface="Roboto"/>
                <a:ea typeface="Roboto"/>
                <a:cs typeface="Roboto"/>
                <a:sym typeface="Roboto"/>
              </a:rPr>
              <a:t>The Board can also enter enforcement agreements with political subdivisions.</a:t>
            </a:r>
            <a:endParaRPr sz="1800" b="0" i="0" u="none" strike="noStrike" cap="none" dirty="0">
              <a:solidFill>
                <a:srgbClr val="000000"/>
              </a:solidFill>
              <a:latin typeface="Roboto"/>
              <a:ea typeface="Roboto"/>
              <a:cs typeface="Roboto"/>
              <a:sym typeface="Robo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35" y="2798854"/>
            <a:ext cx="6408319" cy="1766845"/>
          </a:xfrm>
          <a:prstGeom prst="rect">
            <a:avLst/>
          </a:prstGeom>
          <a:ln w="28575">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566" y="3419057"/>
            <a:ext cx="6512583" cy="869982"/>
          </a:xfrm>
          <a:prstGeom prst="rect">
            <a:avLst/>
          </a:prstGeom>
          <a:ln w="19050">
            <a:solidFill>
              <a:schemeClr val="tx1"/>
            </a:solidFill>
          </a:ln>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02890" y="3781332"/>
            <a:ext cx="1313822" cy="1217327"/>
          </a:xfrm>
          <a:prstGeom prst="rect">
            <a:avLst/>
          </a:prstGeom>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5207</TotalTime>
  <Words>4779</Words>
  <Application>Microsoft Office PowerPoint</Application>
  <PresentationFormat>On-screen Show (16:9)</PresentationFormat>
  <Paragraphs>384</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Roboto</vt:lpstr>
      <vt:lpstr>Calibri</vt:lpstr>
      <vt:lpstr>Bookman Old Style</vt:lpstr>
      <vt:lpstr>Arial Narrow</vt:lpstr>
      <vt:lpstr>Arial</vt:lpstr>
      <vt:lpstr>Courier New</vt:lpstr>
      <vt:lpstr>Geometric</vt:lpstr>
      <vt:lpstr>Ethics for Public Officials </vt:lpstr>
      <vt:lpstr>ABOUT US</vt:lpstr>
      <vt:lpstr>OUR MISSION</vt:lpstr>
      <vt:lpstr>OUR JURISDICTION</vt:lpstr>
      <vt:lpstr>OUR ACTIVITIES</vt:lpstr>
      <vt:lpstr>FORMAL COMPLAINT ORDER OF OPERATIONS</vt:lpstr>
      <vt:lpstr>BOARD ACTION: INFORMAL RESOLUTIONS</vt:lpstr>
      <vt:lpstr>GOVERNMENT ETHICS</vt:lpstr>
      <vt:lpstr>ENFORCEMENT AT THE LOCAL LEVEL</vt:lpstr>
      <vt:lpstr>68B: CONFLICTS OF INTEREST</vt:lpstr>
      <vt:lpstr>CONFLICTS OF INTEREST: REMEDIES</vt:lpstr>
      <vt:lpstr>CONFLICTS OF INTEREST: REMEDIES</vt:lpstr>
      <vt:lpstr>PowerPoint Presentation</vt:lpstr>
      <vt:lpstr>EXAMPLE 1</vt:lpstr>
      <vt:lpstr>EXAMPLE 1</vt:lpstr>
      <vt:lpstr>EXAMPLE 2</vt:lpstr>
      <vt:lpstr>EXAMPLE 2</vt:lpstr>
      <vt:lpstr>STATE REGULATORY AGENCIES</vt:lpstr>
      <vt:lpstr>PowerPoint Presentation</vt:lpstr>
      <vt:lpstr>CITY CONTRACTING &amp; LOCAL RULES</vt:lpstr>
      <vt:lpstr>EXAMPLE 3</vt:lpstr>
      <vt:lpstr>EXAMPLE 3</vt:lpstr>
      <vt:lpstr>GIFT LAW</vt:lpstr>
      <vt:lpstr>RESTRICTED DONOR DEFINITION</vt:lpstr>
      <vt:lpstr>ALLOWABLE GIFTS (Exceptions)</vt:lpstr>
      <vt:lpstr>HONORARIA NOT ALLOWED</vt:lpstr>
      <vt:lpstr>DONATING GIFTS</vt:lpstr>
      <vt:lpstr>A restricted donor gave me a gift! Now what?</vt:lpstr>
      <vt:lpstr>EXAMPLE 4</vt:lpstr>
      <vt:lpstr>EXAMPLE 4</vt:lpstr>
      <vt:lpstr>EXAMPLE 5 </vt:lpstr>
      <vt:lpstr>EXAMPLE 5 </vt:lpstr>
      <vt:lpstr>EXAMPLE 6</vt:lpstr>
      <vt:lpstr>EXAMPLE 6</vt:lpstr>
      <vt:lpstr>EXAMPLE 7:  THE COMMON “IOWA NICE” SCENARIO</vt:lpstr>
      <vt:lpstr>EXAMPLE 8</vt:lpstr>
      <vt:lpstr>EXAMPLE 8</vt:lpstr>
      <vt:lpstr>CAMPAIGN DISCLOSURE</vt:lpstr>
      <vt:lpstr>CAMPAIGN FINANCE BASICS</vt:lpstr>
      <vt:lpstr>PUBLIC RESOURCES FOR POLITICAL PURPOSES BAN: 68A.505</vt:lpstr>
      <vt:lpstr>ADDITIONAL PROHIBITED USES OF  PUBLIC RESOURCES</vt:lpstr>
      <vt:lpstr>USE OF TITLE OR INIDICIA OF OFFICE</vt:lpstr>
      <vt:lpstr>PUBLIC EMPLOYEE FREE SPEECH</vt:lpstr>
      <vt:lpstr>EXAMPLE 8</vt:lpstr>
      <vt:lpstr>EXAMPLE 8</vt:lpstr>
      <vt:lpstr>EXAMPLE 9</vt:lpstr>
      <vt:lpstr>EXAMPLE 9</vt:lpstr>
      <vt:lpstr>EXAMPLE 10</vt:lpstr>
      <vt:lpstr>EXAMPLE 10</vt:lpstr>
      <vt:lpstr>EXAMPLE 11</vt:lpstr>
      <vt:lpstr>EXAMPLE 11</vt:lpstr>
      <vt:lpstr>EXAMPLE 12</vt:lpstr>
      <vt:lpstr>EXAMPLE 12</vt:lpstr>
      <vt:lpstr>EXAMPLE 13</vt:lpstr>
      <vt:lpstr>EXAMPLE 13</vt:lpstr>
      <vt:lpstr>CAMPAIGN SIGNS</vt:lpstr>
      <vt:lpstr>CAMPAIGN SIGNS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for Public Officials</dc:title>
  <dc:creator>Andrew Greenberg</dc:creator>
  <cp:lastModifiedBy>Erika Eckley</cp:lastModifiedBy>
  <cp:revision>89</cp:revision>
  <cp:lastPrinted>2026-02-10T18:44:53Z</cp:lastPrinted>
  <dcterms:modified xsi:type="dcterms:W3CDTF">2026-04-22T17:53:15Z</dcterms:modified>
</cp:coreProperties>
</file>