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0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426" r:id="rId29"/>
    <p:sldId id="427" r:id="rId30"/>
    <p:sldId id="428" r:id="rId31"/>
    <p:sldId id="283" r:id="rId32"/>
    <p:sldId id="401" r:id="rId33"/>
    <p:sldId id="284" r:id="rId34"/>
    <p:sldId id="285" r:id="rId35"/>
    <p:sldId id="344" r:id="rId36"/>
    <p:sldId id="345" r:id="rId37"/>
    <p:sldId id="346" r:id="rId38"/>
    <p:sldId id="289" r:id="rId39"/>
    <p:sldId id="399" r:id="rId40"/>
    <p:sldId id="400" r:id="rId41"/>
    <p:sldId id="347"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84" r:id="rId56"/>
    <p:sldId id="385" r:id="rId57"/>
    <p:sldId id="388" r:id="rId58"/>
    <p:sldId id="305" r:id="rId59"/>
    <p:sldId id="306" r:id="rId60"/>
    <p:sldId id="389" r:id="rId61"/>
    <p:sldId id="390" r:id="rId62"/>
    <p:sldId id="308" r:id="rId63"/>
    <p:sldId id="391" r:id="rId64"/>
    <p:sldId id="392" r:id="rId65"/>
    <p:sldId id="393" r:id="rId66"/>
    <p:sldId id="394"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3" r:id="rId90"/>
    <p:sldId id="334" r:id="rId91"/>
    <p:sldId id="335" r:id="rId92"/>
    <p:sldId id="336" r:id="rId93"/>
    <p:sldId id="337" r:id="rId94"/>
    <p:sldId id="338" r:id="rId95"/>
    <p:sldId id="339" r:id="rId96"/>
    <p:sldId id="340" r:id="rId97"/>
    <p:sldId id="341" r:id="rId98"/>
    <p:sldId id="395" r:id="rId99"/>
    <p:sldId id="396" r:id="rId100"/>
    <p:sldId id="397" r:id="rId101"/>
    <p:sldId id="398" r:id="rId102"/>
    <p:sldId id="342" r:id="rId103"/>
  </p:sldIdLst>
  <p:sldSz cx="9144000" cy="5143500" type="screen16x9"/>
  <p:notesSz cx="6858000" cy="9144000"/>
  <p:embeddedFontLst>
    <p:embeddedFont>
      <p:font typeface="Arial Black" panose="020B0A04020102020204" pitchFamily="34" charset="0"/>
      <p:bold r:id="rId105"/>
    </p:embeddedFont>
    <p:embeddedFont>
      <p:font typeface="Century" panose="02040604050505020304" pitchFamily="18" charset="0"/>
      <p:regular r:id="rId106"/>
    </p:embeddedFont>
    <p:embeddedFont>
      <p:font typeface="Century Gothic" panose="020B0502020202020204" pitchFamily="34" charset="0"/>
      <p:regular r:id="rId107"/>
      <p:bold r:id="rId108"/>
      <p:italic r:id="rId109"/>
      <p:boldItalic r:id="rId110"/>
    </p:embeddedFont>
    <p:embeddedFont>
      <p:font typeface="Garamond" panose="02020404030301010803" pitchFamily="18" charset="0"/>
      <p:regular r:id="rId111"/>
      <p:bold r:id="rId112"/>
      <p:italic r:id="rId113"/>
      <p:boldItalic r:id="rId114"/>
    </p:embeddedFont>
    <p:embeddedFont>
      <p:font typeface="Work Sans" pitchFamily="2" charset="0"/>
      <p:regular r:id="rId115"/>
      <p:bold r:id="rId116"/>
      <p:italic r:id="rId117"/>
      <p:boldItalic r:id="rId118"/>
    </p:embeddedFont>
    <p:embeddedFont>
      <p:font typeface="Work Sans Black" pitchFamily="2" charset="0"/>
      <p:bold r:id="rId119"/>
      <p:boldItalic r:id="rId1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322" y="1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3.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8.fntdata"/><Relationship Id="rId16" Type="http://schemas.openxmlformats.org/officeDocument/2006/relationships/slide" Target="slides/slide15.xml"/><Relationship Id="rId107" Type="http://schemas.openxmlformats.org/officeDocument/2006/relationships/font" Target="fonts/font3.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9.fntdata"/><Relationship Id="rId118" Type="http://schemas.openxmlformats.org/officeDocument/2006/relationships/font" Target="fonts/font14.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4.fntdata"/><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0.fntdata"/><Relationship Id="rId119" Type="http://schemas.openxmlformats.org/officeDocument/2006/relationships/font" Target="fonts/font15.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120"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6.fntdata"/><Relationship Id="rId115"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3e2d10681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3e2d10681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62f7cb783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4" name="Google Shape;134;g262f7cb7833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262f7cb7833_0_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62f7cb783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262f7cb7833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62f7cb783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262f7cb783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62f69ef57b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g262f69ef57b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62f69ef57b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62f69ef57b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2f7cb783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262f7cb783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62f7cb7833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262f7cb7833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62f7cb7833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262f7cb7833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2f7cb7833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262f7cb7833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62f7cb7833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262f7cb7833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62f7cb78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g262f7cb783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62f7cb7833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0" name="Google Shape;200;g262f7cb7833_0_2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262f7cb7833_0_2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2f7cb7833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g262f7cb7833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262f7cb7833_0_2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62f7cb7833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g262f7cb7833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262f7cb7833_0_2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62f7cb7833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g262f7cb7833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262f7cb7833_0_2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62f7cb7833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262f7cb7833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2f7cb7833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262f7cb7833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62f7cb7833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262f7cb7833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62f7cb7833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62f7cb7833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62f7cb783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262f7cb7833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6cfd8ac02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6cfd8ac02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2f7cb783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g262f7cb783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62f7cb783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262f7cb783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62f7cb7833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262f7cb7833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a2faba2e2b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2a2faba2e2b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62f7cb7833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262f7cb7833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e7dc648bc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g2e7dc648bc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83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a2faba2e2b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a2faba2e2b_1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a2faba2e2b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a2faba2e2b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a2faba2e2b_1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a2faba2e2b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3379950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a2faba2e2b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a2faba2e2b_1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a2faba2e2b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1328605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62f7cb7833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g262f7cb7833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62f7cb7833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262f7cb7833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62f7cb783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262f7cb783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62f7cb7833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262f7cb7833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62f7cb7833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262f7cb7833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62f7cb7833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262f7cb7833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62f7cb783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262f7cb7833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62f7cb7833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262f7cb7833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a2faba2e2b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2a2faba2e2b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62f69ef57b_0_27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61" name="Google Shape;361;g262f69ef57b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62f69ef57b_0_27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68" name="Google Shape;368;g262f69ef57b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62f69ef57b_0_28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74" name="Google Shape;374;g262f69ef57b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62f69ef57b_0_29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80" name="Google Shape;380;g262f69ef57b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2f7cb783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g262f7cb7833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62f7cb783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262f7cb783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a2faba2e2b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2a2faba2e2b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62f7cb783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g262f7cb783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a2faba2e2b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2a2faba2e2b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62f7cb783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262f7cb7833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62f7cb783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262f7cb783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62f7cb7833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g262f7cb7833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62f7cb783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262f7cb783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62f7cb7833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262f7cb7833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62f7cb783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62f7cb7833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2f69ef57b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g262f69ef57b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62f7cb7833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g262f7cb7833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62f7cb7833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4" name="Google Shape;454;g262f7cb7833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262f7cb7833_0_1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62f7cb7833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262f7cb7833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62f69ef57b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g262f69ef57b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62f69ef57b_0_30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73" name="Google Shape;473;g262f69ef57b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a2859a1dff_0_10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79" name="Google Shape;479;g2a2859a1dff_0_105: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a2859a1dff_0_11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85" name="Google Shape;485;g2a2859a1dff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a2859a1dff_0_11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91" name="Google Shape;491;g2a2859a1df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a2859a1dff_0_12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99" name="Google Shape;499;g2a2859a1df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a2859a1dff_0_13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04" name="Google Shape;504;g2a2859a1dff_0_130: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62f7cb783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g262f7cb7833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a2859a1dff_0_13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13" name="Google Shape;513;g2a2859a1df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a2859a1dff_0_14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19" name="Google Shape;519;g2a2859a1df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a2859a1dff_0_14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26" name="Google Shape;526;g2a2859a1dff_0_149: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a2faba2e2b_1_7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32" name="Google Shape;532;g2a2faba2e2b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a2faba2e2b_1_4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39" name="Google Shape;539;g2a2faba2e2b_1_47:notes"/>
          <p:cNvSpPr>
            <a:spLocks noGrp="1" noRot="1" noChangeAspect="1"/>
          </p:cNvSpPr>
          <p:nvPr>
            <p:ph type="sldImg" idx="2"/>
          </p:nvPr>
        </p:nvSpPr>
        <p:spPr>
          <a:xfrm>
            <a:off x="397565" y="685488"/>
            <a:ext cx="606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a2faba2e2b_1_5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45" name="Google Shape;545;g2a2faba2e2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a2faba2e2b_1_5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51" name="Google Shape;551;g2a2faba2e2b_1_59:notes"/>
          <p:cNvSpPr>
            <a:spLocks noGrp="1" noRot="1" noChangeAspect="1"/>
          </p:cNvSpPr>
          <p:nvPr>
            <p:ph type="sldImg" idx="2"/>
          </p:nvPr>
        </p:nvSpPr>
        <p:spPr>
          <a:xfrm>
            <a:off x="397565" y="685488"/>
            <a:ext cx="606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a2faba2e2b_1_6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57" name="Google Shape;557;g2a2faba2e2b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a2859a1dff_0_17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63" name="Google Shape;563;g2a2859a1df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a2859a1dff_0_17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70" name="Google Shape;570;g2a2859a1dff_0_172: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62f69ef57b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g262f69ef57b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a2859a1dff_0_184: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77" name="Google Shape;577;g2a2859a1dff_0_184: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a2859a1dff_0_19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84" name="Google Shape;584;g2a2859a1dff_0_190: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a2859a1dff_0_20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90" name="Google Shape;590;g2a2859a1dff_0_206: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a2859a1dff_0_2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96" name="Google Shape;596;g2a2859a1dff_0_211: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a2859a1dff_0_2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03" name="Google Shape;603;g2a2859a1dff_0_217: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a2859a1dff_0_224: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11" name="Google Shape;611;g2a2859a1dff_0_224: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a2859a1dff_0_23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18" name="Google Shape;618;g2a2859a1dff_0_230: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a2859a1dff_0_23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25" name="Google Shape;625;g2a2859a1dff_0_236: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a2859a1dff_0_24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32" name="Google Shape;632;g2a2859a1dff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a:extLst>
            <a:ext uri="{FF2B5EF4-FFF2-40B4-BE49-F238E27FC236}">
              <a16:creationId xmlns:a16="http://schemas.microsoft.com/office/drawing/2014/main" id="{BD9A8BF8-69AA-657A-758B-8F013139F950}"/>
            </a:ext>
          </a:extLst>
        </p:cNvPr>
        <p:cNvGrpSpPr/>
        <p:nvPr/>
      </p:nvGrpSpPr>
      <p:grpSpPr>
        <a:xfrm>
          <a:off x="0" y="0"/>
          <a:ext cx="0" cy="0"/>
          <a:chOff x="0" y="0"/>
          <a:chExt cx="0" cy="0"/>
        </a:xfrm>
      </p:grpSpPr>
      <p:sp>
        <p:nvSpPr>
          <p:cNvPr id="631" name="Google Shape;631;g2a2859a1dff_0_242:notes">
            <a:extLst>
              <a:ext uri="{FF2B5EF4-FFF2-40B4-BE49-F238E27FC236}">
                <a16:creationId xmlns:a16="http://schemas.microsoft.com/office/drawing/2014/main" id="{0E0701D4-52F2-BD11-CBC4-11382720E8C9}"/>
              </a:ext>
            </a:extLst>
          </p:cNvPr>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32" name="Google Shape;632;g2a2859a1dff_0_242:notes">
            <a:extLst>
              <a:ext uri="{FF2B5EF4-FFF2-40B4-BE49-F238E27FC236}">
                <a16:creationId xmlns:a16="http://schemas.microsoft.com/office/drawing/2014/main" id="{A0C72804-98A2-09D7-8EB8-5FC0F05A66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637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62f7cb783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g262f7cb7833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a:extLst>
            <a:ext uri="{FF2B5EF4-FFF2-40B4-BE49-F238E27FC236}">
              <a16:creationId xmlns:a16="http://schemas.microsoft.com/office/drawing/2014/main" id="{2EBDC4A2-F436-8C42-2301-C3D129864023}"/>
            </a:ext>
          </a:extLst>
        </p:cNvPr>
        <p:cNvGrpSpPr/>
        <p:nvPr/>
      </p:nvGrpSpPr>
      <p:grpSpPr>
        <a:xfrm>
          <a:off x="0" y="0"/>
          <a:ext cx="0" cy="0"/>
          <a:chOff x="0" y="0"/>
          <a:chExt cx="0" cy="0"/>
        </a:xfrm>
      </p:grpSpPr>
      <p:sp>
        <p:nvSpPr>
          <p:cNvPr id="631" name="Google Shape;631;g2a2859a1dff_0_242:notes">
            <a:extLst>
              <a:ext uri="{FF2B5EF4-FFF2-40B4-BE49-F238E27FC236}">
                <a16:creationId xmlns:a16="http://schemas.microsoft.com/office/drawing/2014/main" id="{99263AE7-AE5B-5B00-9545-1936D4522106}"/>
              </a:ext>
            </a:extLst>
          </p:cNvPr>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32" name="Google Shape;632;g2a2859a1dff_0_242:notes">
            <a:extLst>
              <a:ext uri="{FF2B5EF4-FFF2-40B4-BE49-F238E27FC236}">
                <a16:creationId xmlns:a16="http://schemas.microsoft.com/office/drawing/2014/main" id="{2F1E0EA0-41A5-1ED0-386D-C7FD7048C8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18979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a2859a1dff_0_24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38" name="Google Shape;638;g2a2859a1dff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
        <p:cNvGrpSpPr/>
        <p:nvPr/>
      </p:nvGrpSpPr>
      <p:grpSpPr>
        <a:xfrm>
          <a:off x="0" y="0"/>
          <a:ext cx="0" cy="0"/>
          <a:chOff x="0" y="0"/>
          <a:chExt cx="0" cy="0"/>
        </a:xfrm>
      </p:grpSpPr>
      <p:pic>
        <p:nvPicPr>
          <p:cNvPr id="10" name="Google Shape;10;p2" descr="https://lh4.googleusercontent.com/0jO1tYQk6XgRqjkpLb-Yd-3_vSfx8OLPdBauO9uuszcLUAbvriETzko07vaSoqllj2XWDibxLTRvfeACLujfzq6nlydFA5MAvVosDOGo_hwsdQgjQz2VCMkvBL8DPPyEtlwVuQtQjeAwZA7xl9scunA61Q=s2048"/>
          <p:cNvPicPr preferRelativeResize="0"/>
          <p:nvPr/>
        </p:nvPicPr>
        <p:blipFill rotWithShape="1">
          <a:blip r:embed="rId2">
            <a:alphaModFix/>
          </a:blip>
          <a:srcRect/>
          <a:stretch/>
        </p:blipFill>
        <p:spPr>
          <a:xfrm>
            <a:off x="835450" y="2088139"/>
            <a:ext cx="6725791" cy="870499"/>
          </a:xfrm>
          <a:prstGeom prst="rect">
            <a:avLst/>
          </a:prstGeom>
          <a:noFill/>
          <a:ln>
            <a:noFill/>
          </a:ln>
        </p:spPr>
      </p:pic>
      <p:sp>
        <p:nvSpPr>
          <p:cNvPr id="11" name="Google Shape;11;p2"/>
          <p:cNvSpPr txBox="1"/>
          <p:nvPr/>
        </p:nvSpPr>
        <p:spPr>
          <a:xfrm>
            <a:off x="0" y="3079125"/>
            <a:ext cx="914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12" name="Google Shape;12;p2"/>
          <p:cNvSpPr txBox="1"/>
          <p:nvPr/>
        </p:nvSpPr>
        <p:spPr>
          <a:xfrm>
            <a:off x="57950" y="3093350"/>
            <a:ext cx="9033600" cy="9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Work Sans"/>
              <a:ea typeface="Work Sans"/>
              <a:cs typeface="Work Sans"/>
              <a:sym typeface="Work Sans"/>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5_Section Header" type="secHead">
  <p:cSld name="SECTION_HEADER">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722313" y="3305177"/>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000"/>
              <a:buFont typeface="Arial Black"/>
              <a:buNone/>
              <a:defRPr sz="3000" b="1" cap="none"/>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4" name="Google Shape;44;p1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p:cSld name="OBJECT_2">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4000"/>
              <a:buFont typeface="Century"/>
              <a:buNone/>
              <a:defRPr>
                <a:latin typeface="Century"/>
                <a:ea typeface="Century"/>
                <a:cs typeface="Century"/>
                <a:sym typeface="Century"/>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7" name="Google Shape;47;p12"/>
          <p:cNvSpPr txBox="1">
            <a:spLocks noGrp="1"/>
          </p:cNvSpPr>
          <p:nvPr>
            <p:ph type="body" idx="1"/>
          </p:nvPr>
        </p:nvSpPr>
        <p:spPr>
          <a:xfrm>
            <a:off x="457200" y="971550"/>
            <a:ext cx="8229600" cy="348615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Garamond"/>
                <a:ea typeface="Garamond"/>
                <a:cs typeface="Garamond"/>
                <a:sym typeface="Garamond"/>
              </a:defRPr>
            </a:lvl1pPr>
            <a:lvl2pPr marL="914400" lvl="1" indent="-406400" algn="l">
              <a:spcBef>
                <a:spcPts val="560"/>
              </a:spcBef>
              <a:spcAft>
                <a:spcPts val="0"/>
              </a:spcAft>
              <a:buClr>
                <a:schemeClr val="dk1"/>
              </a:buClr>
              <a:buSzPts val="2800"/>
              <a:buChar char="•"/>
              <a:defRPr>
                <a:latin typeface="Garamond"/>
                <a:ea typeface="Garamond"/>
                <a:cs typeface="Garamond"/>
                <a:sym typeface="Garamond"/>
              </a:defRPr>
            </a:lvl2pPr>
            <a:lvl3pPr marL="1371600" lvl="2" indent="-381000" algn="l">
              <a:spcBef>
                <a:spcPts val="480"/>
              </a:spcBef>
              <a:spcAft>
                <a:spcPts val="0"/>
              </a:spcAft>
              <a:buClr>
                <a:schemeClr val="dk1"/>
              </a:buClr>
              <a:buSzPts val="2400"/>
              <a:buChar char="•"/>
              <a:defRPr>
                <a:latin typeface="Garamond"/>
                <a:ea typeface="Garamond"/>
                <a:cs typeface="Garamond"/>
                <a:sym typeface="Garamond"/>
              </a:defRPr>
            </a:lvl3pPr>
            <a:lvl4pPr marL="1828800" lvl="3" indent="-355600" algn="l">
              <a:spcBef>
                <a:spcPts val="400"/>
              </a:spcBef>
              <a:spcAft>
                <a:spcPts val="0"/>
              </a:spcAft>
              <a:buClr>
                <a:schemeClr val="dk1"/>
              </a:buClr>
              <a:buSzPts val="2000"/>
              <a:buChar char="•"/>
              <a:defRPr>
                <a:latin typeface="Garamond"/>
                <a:ea typeface="Garamond"/>
                <a:cs typeface="Garamond"/>
                <a:sym typeface="Garamond"/>
              </a:defRPr>
            </a:lvl4pPr>
            <a:lvl5pPr marL="2286000" lvl="4" indent="-355600" algn="l">
              <a:spcBef>
                <a:spcPts val="400"/>
              </a:spcBef>
              <a:spcAft>
                <a:spcPts val="0"/>
              </a:spcAft>
              <a:buClr>
                <a:schemeClr val="dk1"/>
              </a:buClr>
              <a:buSzPts val="2000"/>
              <a:buChar char="•"/>
              <a:defRPr>
                <a:latin typeface="Garamond"/>
                <a:ea typeface="Garamond"/>
                <a:cs typeface="Garamond"/>
                <a:sym typeface="Garamond"/>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12"/>
          <p:cNvSpPr/>
          <p:nvPr/>
        </p:nvSpPr>
        <p:spPr>
          <a:xfrm>
            <a:off x="457200" y="880111"/>
            <a:ext cx="8229600" cy="34289"/>
          </a:xfrm>
          <a:prstGeom prst="rect">
            <a:avLst/>
          </a:prstGeom>
          <a:solidFill>
            <a:srgbClr val="ECDC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2"/>
          <p:cNvSpPr txBox="1">
            <a:spLocks noGrp="1"/>
          </p:cNvSpPr>
          <p:nvPr>
            <p:ph type="sldNum" idx="12"/>
          </p:nvPr>
        </p:nvSpPr>
        <p:spPr>
          <a:xfrm>
            <a:off x="3505200" y="4869656"/>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rgbClr val="7F7F7F"/>
                </a:solidFill>
                <a:latin typeface="Century"/>
                <a:ea typeface="Century"/>
                <a:cs typeface="Century"/>
                <a:sym typeface="Century"/>
              </a:defRPr>
            </a:lvl1pPr>
            <a:lvl2pPr marL="0" lvl="1" indent="0" algn="ctr">
              <a:spcBef>
                <a:spcPts val="0"/>
              </a:spcBef>
              <a:buNone/>
              <a:defRPr sz="1200" b="1" i="0" u="none" strike="noStrike" cap="none">
                <a:solidFill>
                  <a:srgbClr val="7F7F7F"/>
                </a:solidFill>
                <a:latin typeface="Century"/>
                <a:ea typeface="Century"/>
                <a:cs typeface="Century"/>
                <a:sym typeface="Century"/>
              </a:defRPr>
            </a:lvl2pPr>
            <a:lvl3pPr marL="0" lvl="2" indent="0" algn="ctr">
              <a:spcBef>
                <a:spcPts val="0"/>
              </a:spcBef>
              <a:buNone/>
              <a:defRPr sz="1200" b="1" i="0" u="none" strike="noStrike" cap="none">
                <a:solidFill>
                  <a:srgbClr val="7F7F7F"/>
                </a:solidFill>
                <a:latin typeface="Century"/>
                <a:ea typeface="Century"/>
                <a:cs typeface="Century"/>
                <a:sym typeface="Century"/>
              </a:defRPr>
            </a:lvl3pPr>
            <a:lvl4pPr marL="0" lvl="3" indent="0" algn="ctr">
              <a:spcBef>
                <a:spcPts val="0"/>
              </a:spcBef>
              <a:buNone/>
              <a:defRPr sz="1200" b="1" i="0" u="none" strike="noStrike" cap="none">
                <a:solidFill>
                  <a:srgbClr val="7F7F7F"/>
                </a:solidFill>
                <a:latin typeface="Century"/>
                <a:ea typeface="Century"/>
                <a:cs typeface="Century"/>
                <a:sym typeface="Century"/>
              </a:defRPr>
            </a:lvl4pPr>
            <a:lvl5pPr marL="0" lvl="4" indent="0" algn="ctr">
              <a:spcBef>
                <a:spcPts val="0"/>
              </a:spcBef>
              <a:buNone/>
              <a:defRPr sz="1200" b="1" i="0" u="none" strike="noStrike" cap="none">
                <a:solidFill>
                  <a:srgbClr val="7F7F7F"/>
                </a:solidFill>
                <a:latin typeface="Century"/>
                <a:ea typeface="Century"/>
                <a:cs typeface="Century"/>
                <a:sym typeface="Century"/>
              </a:defRPr>
            </a:lvl5pPr>
            <a:lvl6pPr marL="0" lvl="5" indent="0" algn="ctr">
              <a:spcBef>
                <a:spcPts val="0"/>
              </a:spcBef>
              <a:buNone/>
              <a:defRPr sz="1200" b="1" i="0" u="none" strike="noStrike" cap="none">
                <a:solidFill>
                  <a:srgbClr val="7F7F7F"/>
                </a:solidFill>
                <a:latin typeface="Century"/>
                <a:ea typeface="Century"/>
                <a:cs typeface="Century"/>
                <a:sym typeface="Century"/>
              </a:defRPr>
            </a:lvl6pPr>
            <a:lvl7pPr marL="0" lvl="6" indent="0" algn="ctr">
              <a:spcBef>
                <a:spcPts val="0"/>
              </a:spcBef>
              <a:buNone/>
              <a:defRPr sz="1200" b="1" i="0" u="none" strike="noStrike" cap="none">
                <a:solidFill>
                  <a:srgbClr val="7F7F7F"/>
                </a:solidFill>
                <a:latin typeface="Century"/>
                <a:ea typeface="Century"/>
                <a:cs typeface="Century"/>
                <a:sym typeface="Century"/>
              </a:defRPr>
            </a:lvl7pPr>
            <a:lvl8pPr marL="0" lvl="7" indent="0" algn="ctr">
              <a:spcBef>
                <a:spcPts val="0"/>
              </a:spcBef>
              <a:buNone/>
              <a:defRPr sz="1200" b="1" i="0" u="none" strike="noStrike" cap="none">
                <a:solidFill>
                  <a:srgbClr val="7F7F7F"/>
                </a:solidFill>
                <a:latin typeface="Century"/>
                <a:ea typeface="Century"/>
                <a:cs typeface="Century"/>
                <a:sym typeface="Century"/>
              </a:defRPr>
            </a:lvl8pPr>
            <a:lvl9pPr marL="0" lvl="8" indent="0" algn="ctr">
              <a:spcBef>
                <a:spcPts val="0"/>
              </a:spcBef>
              <a:buNone/>
              <a:defRPr sz="1200" b="1" i="0" u="none" strike="noStrike" cap="none">
                <a:solidFill>
                  <a:srgbClr val="7F7F7F"/>
                </a:solidFill>
                <a:latin typeface="Century"/>
                <a:ea typeface="Century"/>
                <a:cs typeface="Century"/>
                <a:sym typeface="Century"/>
              </a:defRPr>
            </a:lvl9pPr>
          </a:lstStyle>
          <a:p>
            <a:pPr marL="0" lvl="0" indent="0" algn="ctr" rtl="0">
              <a:spcBef>
                <a:spcPts val="0"/>
              </a:spcBef>
              <a:spcAft>
                <a:spcPts val="0"/>
              </a:spcAft>
              <a:buNone/>
            </a:pPr>
            <a:fld id="{00000000-1234-1234-1234-123412341234}" type="slidenum">
              <a:rPr lang="en-US"/>
              <a:t>‹#›</a:t>
            </a:fld>
            <a:endParaRPr/>
          </a:p>
        </p:txBody>
      </p:sp>
      <p:pic>
        <p:nvPicPr>
          <p:cNvPr id="50" name="Google Shape;50;p12"/>
          <p:cNvPicPr preferRelativeResize="0"/>
          <p:nvPr/>
        </p:nvPicPr>
        <p:blipFill rotWithShape="1">
          <a:blip r:embed="rId2">
            <a:alphaModFix/>
          </a:blip>
          <a:srcRect/>
          <a:stretch/>
        </p:blipFill>
        <p:spPr>
          <a:xfrm>
            <a:off x="8305800" y="4541921"/>
            <a:ext cx="628650" cy="6015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OBJECT_3">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457200" y="57150"/>
            <a:ext cx="8229600" cy="765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1"/>
              </a:buClr>
              <a:buSzPts val="3000"/>
              <a:buFont typeface="Century"/>
              <a:buNone/>
              <a:defRPr>
                <a:latin typeface="Century"/>
                <a:ea typeface="Century"/>
                <a:cs typeface="Century"/>
                <a:sym typeface="Century"/>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3" name="Google Shape;53;p13"/>
          <p:cNvSpPr txBox="1">
            <a:spLocks noGrp="1"/>
          </p:cNvSpPr>
          <p:nvPr>
            <p:ph type="body" idx="1"/>
          </p:nvPr>
        </p:nvSpPr>
        <p:spPr>
          <a:xfrm>
            <a:off x="457200" y="971550"/>
            <a:ext cx="8229600" cy="3828900"/>
          </a:xfrm>
          <a:prstGeom prst="rect">
            <a:avLst/>
          </a:prstGeom>
          <a:noFill/>
          <a:ln>
            <a:noFill/>
          </a:ln>
        </p:spPr>
        <p:txBody>
          <a:bodyPr spcFirstLastPara="1" wrap="square" lIns="68575" tIns="34275" rIns="68575" bIns="34275" anchor="t" anchorCtr="0">
            <a:normAutofit/>
          </a:bodyPr>
          <a:lstStyle>
            <a:lvl1pPr marL="457200" lvl="0" indent="-381000" algn="l" rtl="0">
              <a:spcBef>
                <a:spcPts val="500"/>
              </a:spcBef>
              <a:spcAft>
                <a:spcPts val="0"/>
              </a:spcAft>
              <a:buClr>
                <a:schemeClr val="dk1"/>
              </a:buClr>
              <a:buSzPts val="2400"/>
              <a:buChar char="•"/>
              <a:defRPr>
                <a:latin typeface="Garamond"/>
                <a:ea typeface="Garamond"/>
                <a:cs typeface="Garamond"/>
                <a:sym typeface="Garamond"/>
              </a:defRPr>
            </a:lvl1pPr>
            <a:lvl2pPr marL="914400" lvl="1" indent="-361950" algn="l" rtl="0">
              <a:spcBef>
                <a:spcPts val="400"/>
              </a:spcBef>
              <a:spcAft>
                <a:spcPts val="0"/>
              </a:spcAft>
              <a:buClr>
                <a:schemeClr val="dk1"/>
              </a:buClr>
              <a:buSzPts val="2100"/>
              <a:buChar char="•"/>
              <a:defRPr>
                <a:latin typeface="Garamond"/>
                <a:ea typeface="Garamond"/>
                <a:cs typeface="Garamond"/>
                <a:sym typeface="Garamond"/>
              </a:defRPr>
            </a:lvl2pPr>
            <a:lvl3pPr marL="1371600" lvl="2" indent="-342900" algn="l" rtl="0">
              <a:spcBef>
                <a:spcPts val="400"/>
              </a:spcBef>
              <a:spcAft>
                <a:spcPts val="0"/>
              </a:spcAft>
              <a:buClr>
                <a:schemeClr val="dk1"/>
              </a:buClr>
              <a:buSzPts val="1800"/>
              <a:buChar char="•"/>
              <a:defRPr>
                <a:latin typeface="Garamond"/>
                <a:ea typeface="Garamond"/>
                <a:cs typeface="Garamond"/>
                <a:sym typeface="Garamond"/>
              </a:defRPr>
            </a:lvl3pPr>
            <a:lvl4pPr marL="1828800" lvl="3" indent="-323850" algn="l" rtl="0">
              <a:spcBef>
                <a:spcPts val="300"/>
              </a:spcBef>
              <a:spcAft>
                <a:spcPts val="0"/>
              </a:spcAft>
              <a:buClr>
                <a:schemeClr val="dk1"/>
              </a:buClr>
              <a:buSzPts val="1500"/>
              <a:buChar char="•"/>
              <a:defRPr>
                <a:latin typeface="Garamond"/>
                <a:ea typeface="Garamond"/>
                <a:cs typeface="Garamond"/>
                <a:sym typeface="Garamond"/>
              </a:defRPr>
            </a:lvl4pPr>
            <a:lvl5pPr marL="2286000" lvl="4" indent="-323850" algn="l" rtl="0">
              <a:spcBef>
                <a:spcPts val="300"/>
              </a:spcBef>
              <a:spcAft>
                <a:spcPts val="0"/>
              </a:spcAft>
              <a:buClr>
                <a:schemeClr val="dk1"/>
              </a:buClr>
              <a:buSzPts val="1500"/>
              <a:buChar char="•"/>
              <a:defRPr>
                <a:latin typeface="Garamond"/>
                <a:ea typeface="Garamond"/>
                <a:cs typeface="Garamond"/>
                <a:sym typeface="Garamond"/>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54" name="Google Shape;54;p13"/>
          <p:cNvSpPr/>
          <p:nvPr/>
        </p:nvSpPr>
        <p:spPr>
          <a:xfrm>
            <a:off x="457200" y="880112"/>
            <a:ext cx="8229600" cy="34200"/>
          </a:xfrm>
          <a:prstGeom prst="rect">
            <a:avLst/>
          </a:prstGeom>
          <a:solidFill>
            <a:srgbClr val="ECDC4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 name="Google Shape;55;p13"/>
          <p:cNvSpPr txBox="1">
            <a:spLocks noGrp="1"/>
          </p:cNvSpPr>
          <p:nvPr>
            <p:ph type="sldNum" idx="12"/>
          </p:nvPr>
        </p:nvSpPr>
        <p:spPr>
          <a:xfrm>
            <a:off x="3505200" y="4869657"/>
            <a:ext cx="2133600" cy="2739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900" b="1">
                <a:solidFill>
                  <a:srgbClr val="7F7F7F"/>
                </a:solidFill>
                <a:latin typeface="Century"/>
                <a:ea typeface="Century"/>
                <a:cs typeface="Century"/>
                <a:sym typeface="Century"/>
              </a:defRPr>
            </a:lvl1pPr>
            <a:lvl2pPr marL="0" lvl="1" indent="0" algn="ctr" rtl="0">
              <a:spcBef>
                <a:spcPts val="0"/>
              </a:spcBef>
              <a:buNone/>
              <a:defRPr sz="900" b="1">
                <a:solidFill>
                  <a:srgbClr val="7F7F7F"/>
                </a:solidFill>
                <a:latin typeface="Century"/>
                <a:ea typeface="Century"/>
                <a:cs typeface="Century"/>
                <a:sym typeface="Century"/>
              </a:defRPr>
            </a:lvl2pPr>
            <a:lvl3pPr marL="0" lvl="2" indent="0" algn="ctr" rtl="0">
              <a:spcBef>
                <a:spcPts val="0"/>
              </a:spcBef>
              <a:buNone/>
              <a:defRPr sz="900" b="1">
                <a:solidFill>
                  <a:srgbClr val="7F7F7F"/>
                </a:solidFill>
                <a:latin typeface="Century"/>
                <a:ea typeface="Century"/>
                <a:cs typeface="Century"/>
                <a:sym typeface="Century"/>
              </a:defRPr>
            </a:lvl3pPr>
            <a:lvl4pPr marL="0" lvl="3" indent="0" algn="ctr" rtl="0">
              <a:spcBef>
                <a:spcPts val="0"/>
              </a:spcBef>
              <a:buNone/>
              <a:defRPr sz="900" b="1">
                <a:solidFill>
                  <a:srgbClr val="7F7F7F"/>
                </a:solidFill>
                <a:latin typeface="Century"/>
                <a:ea typeface="Century"/>
                <a:cs typeface="Century"/>
                <a:sym typeface="Century"/>
              </a:defRPr>
            </a:lvl4pPr>
            <a:lvl5pPr marL="0" lvl="4" indent="0" algn="ctr" rtl="0">
              <a:spcBef>
                <a:spcPts val="0"/>
              </a:spcBef>
              <a:buNone/>
              <a:defRPr sz="900" b="1">
                <a:solidFill>
                  <a:srgbClr val="7F7F7F"/>
                </a:solidFill>
                <a:latin typeface="Century"/>
                <a:ea typeface="Century"/>
                <a:cs typeface="Century"/>
                <a:sym typeface="Century"/>
              </a:defRPr>
            </a:lvl5pPr>
            <a:lvl6pPr marL="0" lvl="5" indent="0" algn="ctr" rtl="0">
              <a:spcBef>
                <a:spcPts val="0"/>
              </a:spcBef>
              <a:buNone/>
              <a:defRPr sz="900" b="1">
                <a:solidFill>
                  <a:srgbClr val="7F7F7F"/>
                </a:solidFill>
                <a:latin typeface="Century"/>
                <a:ea typeface="Century"/>
                <a:cs typeface="Century"/>
                <a:sym typeface="Century"/>
              </a:defRPr>
            </a:lvl6pPr>
            <a:lvl7pPr marL="0" lvl="6" indent="0" algn="ctr" rtl="0">
              <a:spcBef>
                <a:spcPts val="0"/>
              </a:spcBef>
              <a:buNone/>
              <a:defRPr sz="900" b="1">
                <a:solidFill>
                  <a:srgbClr val="7F7F7F"/>
                </a:solidFill>
                <a:latin typeface="Century"/>
                <a:ea typeface="Century"/>
                <a:cs typeface="Century"/>
                <a:sym typeface="Century"/>
              </a:defRPr>
            </a:lvl7pPr>
            <a:lvl8pPr marL="0" lvl="7" indent="0" algn="ctr" rtl="0">
              <a:spcBef>
                <a:spcPts val="0"/>
              </a:spcBef>
              <a:buNone/>
              <a:defRPr sz="900" b="1">
                <a:solidFill>
                  <a:srgbClr val="7F7F7F"/>
                </a:solidFill>
                <a:latin typeface="Century"/>
                <a:ea typeface="Century"/>
                <a:cs typeface="Century"/>
                <a:sym typeface="Century"/>
              </a:defRPr>
            </a:lvl8pPr>
            <a:lvl9pPr marL="0" lvl="8" indent="0" algn="ctr" rtl="0">
              <a:spcBef>
                <a:spcPts val="0"/>
              </a:spcBef>
              <a:buNone/>
              <a:defRPr sz="900" b="1">
                <a:solidFill>
                  <a:srgbClr val="7F7F7F"/>
                </a:solidFill>
                <a:latin typeface="Century"/>
                <a:ea typeface="Century"/>
                <a:cs typeface="Century"/>
                <a:sym typeface="Century"/>
              </a:defRPr>
            </a:lvl9pPr>
          </a:lstStyle>
          <a:p>
            <a:pPr marL="0" lvl="0" indent="0" algn="ctr" rtl="0">
              <a:spcBef>
                <a:spcPts val="0"/>
              </a:spcBef>
              <a:spcAft>
                <a:spcPts val="0"/>
              </a:spcAft>
              <a:buNone/>
            </a:pPr>
            <a:fld id="{00000000-1234-1234-1234-123412341234}" type="slidenum">
              <a:rPr lang="en-US"/>
              <a:t>‹#›</a:t>
            </a:fld>
            <a:endParaRPr/>
          </a:p>
        </p:txBody>
      </p:sp>
      <p:pic>
        <p:nvPicPr>
          <p:cNvPr id="56" name="Google Shape;56;p13"/>
          <p:cNvPicPr preferRelativeResize="0"/>
          <p:nvPr/>
        </p:nvPicPr>
        <p:blipFill rotWithShape="1">
          <a:blip r:embed="rId2">
            <a:alphaModFix/>
          </a:blip>
          <a:srcRect/>
          <a:stretch/>
        </p:blipFill>
        <p:spPr>
          <a:xfrm>
            <a:off x="8548352" y="4541921"/>
            <a:ext cx="595647" cy="6015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OBJECT_4">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lt2"/>
              </a:buClr>
              <a:buSzPts val="14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9" name="Google Shape;59;p14"/>
          <p:cNvSpPr txBox="1">
            <a:spLocks noGrp="1"/>
          </p:cNvSpPr>
          <p:nvPr>
            <p:ph type="body" idx="1"/>
          </p:nvPr>
        </p:nvSpPr>
        <p:spPr>
          <a:xfrm>
            <a:off x="827484" y="1539688"/>
            <a:ext cx="6709906" cy="3146611"/>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sz="1100"/>
            </a:lvl1pPr>
            <a:lvl2pPr marL="914400" lvl="1" indent="-298450" algn="l">
              <a:spcBef>
                <a:spcPts val="800"/>
              </a:spcBef>
              <a:spcAft>
                <a:spcPts val="0"/>
              </a:spcAft>
              <a:buSzPts val="1100"/>
              <a:buChar char="•"/>
              <a:defRPr sz="1100"/>
            </a:lvl2pPr>
            <a:lvl3pPr marL="1371600" lvl="2" indent="-298450" algn="l">
              <a:spcBef>
                <a:spcPts val="800"/>
              </a:spcBef>
              <a:spcAft>
                <a:spcPts val="0"/>
              </a:spcAft>
              <a:buSzPts val="1100"/>
              <a:buChar char="•"/>
              <a:defRPr sz="1100"/>
            </a:lvl3pPr>
            <a:lvl4pPr marL="1828800" lvl="3" indent="-298450" algn="l">
              <a:spcBef>
                <a:spcPts val="800"/>
              </a:spcBef>
              <a:spcAft>
                <a:spcPts val="0"/>
              </a:spcAft>
              <a:buSzPts val="1100"/>
              <a:buChar char="•"/>
              <a:defRPr sz="1100"/>
            </a:lvl4pPr>
            <a:lvl5pPr marL="2286000" lvl="4" indent="-298450" algn="l">
              <a:spcBef>
                <a:spcPts val="800"/>
              </a:spcBef>
              <a:spcAft>
                <a:spcPts val="0"/>
              </a:spcAft>
              <a:buSzPts val="1100"/>
              <a:buChar char="•"/>
              <a:defRPr sz="1100"/>
            </a:lvl5pPr>
            <a:lvl6pPr marL="2743200" lvl="5" indent="-298450" algn="l">
              <a:spcBef>
                <a:spcPts val="800"/>
              </a:spcBef>
              <a:spcAft>
                <a:spcPts val="0"/>
              </a:spcAft>
              <a:buSzPts val="1100"/>
              <a:buChar char="•"/>
              <a:defRPr sz="1100"/>
            </a:lvl6pPr>
            <a:lvl7pPr marL="3200400" lvl="6" indent="-298450" algn="l">
              <a:spcBef>
                <a:spcPts val="800"/>
              </a:spcBef>
              <a:spcAft>
                <a:spcPts val="0"/>
              </a:spcAft>
              <a:buSzPts val="1100"/>
              <a:buChar char="•"/>
              <a:defRPr sz="1100"/>
            </a:lvl7pPr>
            <a:lvl8pPr marL="3657600" lvl="7" indent="-298450" algn="l">
              <a:spcBef>
                <a:spcPts val="800"/>
              </a:spcBef>
              <a:spcAft>
                <a:spcPts val="0"/>
              </a:spcAft>
              <a:buSzPts val="1100"/>
              <a:buChar char="•"/>
              <a:defRPr sz="1100"/>
            </a:lvl8pPr>
            <a:lvl9pPr marL="4114800" lvl="8" indent="-298450" algn="l">
              <a:spcBef>
                <a:spcPts val="800"/>
              </a:spcBef>
              <a:spcAft>
                <a:spcPts val="0"/>
              </a:spcAft>
              <a:buSzPts val="1100"/>
              <a:buChar char="•"/>
              <a:defRPr sz="1100"/>
            </a:lvl9pPr>
          </a:lstStyle>
          <a:p>
            <a:endParaRPr/>
          </a:p>
        </p:txBody>
      </p:sp>
      <p:sp>
        <p:nvSpPr>
          <p:cNvPr id="60" name="Google Shape;60;p14"/>
          <p:cNvSpPr txBox="1">
            <a:spLocks noGrp="1"/>
          </p:cNvSpPr>
          <p:nvPr>
            <p:ph type="dt" idx="10"/>
          </p:nvPr>
        </p:nvSpPr>
        <p:spPr>
          <a:xfrm rot="5400000">
            <a:off x="7616729" y="1343026"/>
            <a:ext cx="742949" cy="228599"/>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1" name="Google Shape;61;p14"/>
          <p:cNvSpPr txBox="1">
            <a:spLocks noGrp="1"/>
          </p:cNvSpPr>
          <p:nvPr>
            <p:ph type="ftr" idx="11"/>
          </p:nvPr>
        </p:nvSpPr>
        <p:spPr>
          <a:xfrm rot="5400000">
            <a:off x="6713680" y="2418973"/>
            <a:ext cx="2894846" cy="228601"/>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2" name="Google Shape;62;p14"/>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sz="1100"/>
            </a:lvl1pPr>
            <a:lvl2pPr marL="0" lvl="1" indent="0" algn="ctr">
              <a:spcBef>
                <a:spcPts val="0"/>
              </a:spcBef>
              <a:buNone/>
              <a:defRPr sz="1100"/>
            </a:lvl2pPr>
            <a:lvl3pPr marL="0" lvl="2" indent="0" algn="ctr">
              <a:spcBef>
                <a:spcPts val="0"/>
              </a:spcBef>
              <a:buNone/>
              <a:defRPr sz="1100"/>
            </a:lvl3pPr>
            <a:lvl4pPr marL="0" lvl="3" indent="0" algn="ctr">
              <a:spcBef>
                <a:spcPts val="0"/>
              </a:spcBef>
              <a:buNone/>
              <a:defRPr sz="1100"/>
            </a:lvl4pPr>
            <a:lvl5pPr marL="0" lvl="4" indent="0" algn="ctr">
              <a:spcBef>
                <a:spcPts val="0"/>
              </a:spcBef>
              <a:buNone/>
              <a:defRPr sz="1100"/>
            </a:lvl5pPr>
            <a:lvl6pPr marL="0" lvl="5" indent="0" algn="ctr">
              <a:spcBef>
                <a:spcPts val="0"/>
              </a:spcBef>
              <a:buNone/>
              <a:defRPr sz="1100"/>
            </a:lvl6pPr>
            <a:lvl7pPr marL="0" lvl="6" indent="0" algn="ctr">
              <a:spcBef>
                <a:spcPts val="0"/>
              </a:spcBef>
              <a:buNone/>
              <a:defRPr sz="1100"/>
            </a:lvl7pPr>
            <a:lvl8pPr marL="0" lvl="7" indent="0" algn="ctr">
              <a:spcBef>
                <a:spcPts val="0"/>
              </a:spcBef>
              <a:buNone/>
              <a:defRPr sz="1100"/>
            </a:lvl8pPr>
            <a:lvl9pPr marL="0" lvl="8" indent="0" algn="ctr">
              <a:spcBef>
                <a:spcPts val="0"/>
              </a:spcBef>
              <a:buNone/>
              <a:defRPr sz="11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lt2"/>
              </a:buClr>
              <a:buSzPts val="14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5" name="Google Shape;65;p15"/>
          <p:cNvSpPr txBox="1">
            <a:spLocks noGrp="1"/>
          </p:cNvSpPr>
          <p:nvPr>
            <p:ph type="body" idx="1"/>
          </p:nvPr>
        </p:nvSpPr>
        <p:spPr>
          <a:xfrm>
            <a:off x="827484" y="1545431"/>
            <a:ext cx="3297254" cy="3146822"/>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sz="1400"/>
            </a:lvl1pPr>
            <a:lvl2pPr marL="914400" lvl="1" indent="-292100" algn="l">
              <a:spcBef>
                <a:spcPts val="800"/>
              </a:spcBef>
              <a:spcAft>
                <a:spcPts val="0"/>
              </a:spcAft>
              <a:buSzPts val="1000"/>
              <a:buChar char="•"/>
              <a:defRPr sz="1200"/>
            </a:lvl2pPr>
            <a:lvl3pPr marL="1371600" lvl="2" indent="-279400" algn="l">
              <a:spcBef>
                <a:spcPts val="800"/>
              </a:spcBef>
              <a:spcAft>
                <a:spcPts val="0"/>
              </a:spcAft>
              <a:buSzPts val="800"/>
              <a:buChar char="•"/>
              <a:defRPr sz="1100"/>
            </a:lvl3pPr>
            <a:lvl4pPr marL="1828800" lvl="3" indent="-273050" algn="l">
              <a:spcBef>
                <a:spcPts val="800"/>
              </a:spcBef>
              <a:spcAft>
                <a:spcPts val="0"/>
              </a:spcAft>
              <a:buSzPts val="700"/>
              <a:buChar char="•"/>
              <a:defRPr sz="900"/>
            </a:lvl4pPr>
            <a:lvl5pPr marL="2286000" lvl="4" indent="-273050" algn="l">
              <a:spcBef>
                <a:spcPts val="800"/>
              </a:spcBef>
              <a:spcAft>
                <a:spcPts val="0"/>
              </a:spcAft>
              <a:buSzPts val="700"/>
              <a:buChar char="•"/>
              <a:defRPr sz="900"/>
            </a:lvl5pPr>
            <a:lvl6pPr marL="2743200" lvl="5" indent="-273050" algn="l">
              <a:spcBef>
                <a:spcPts val="800"/>
              </a:spcBef>
              <a:spcAft>
                <a:spcPts val="0"/>
              </a:spcAft>
              <a:buSzPts val="700"/>
              <a:buChar char="•"/>
              <a:defRPr sz="900"/>
            </a:lvl6pPr>
            <a:lvl7pPr marL="3200400" lvl="6" indent="-273050" algn="l">
              <a:spcBef>
                <a:spcPts val="800"/>
              </a:spcBef>
              <a:spcAft>
                <a:spcPts val="0"/>
              </a:spcAft>
              <a:buSzPts val="700"/>
              <a:buChar char="•"/>
              <a:defRPr sz="900"/>
            </a:lvl7pPr>
            <a:lvl8pPr marL="3657600" lvl="7" indent="-273050" algn="l">
              <a:spcBef>
                <a:spcPts val="800"/>
              </a:spcBef>
              <a:spcAft>
                <a:spcPts val="0"/>
              </a:spcAft>
              <a:buSzPts val="700"/>
              <a:buChar char="•"/>
              <a:defRPr sz="900"/>
            </a:lvl8pPr>
            <a:lvl9pPr marL="4114800" lvl="8" indent="-273050" algn="l">
              <a:spcBef>
                <a:spcPts val="800"/>
              </a:spcBef>
              <a:spcAft>
                <a:spcPts val="0"/>
              </a:spcAft>
              <a:buSzPts val="700"/>
              <a:buChar char="•"/>
              <a:defRPr sz="900"/>
            </a:lvl9pPr>
          </a:lstStyle>
          <a:p>
            <a:endParaRPr/>
          </a:p>
        </p:txBody>
      </p:sp>
      <p:sp>
        <p:nvSpPr>
          <p:cNvPr id="66" name="Google Shape;66;p15"/>
          <p:cNvSpPr txBox="1">
            <a:spLocks noGrp="1"/>
          </p:cNvSpPr>
          <p:nvPr>
            <p:ph type="body" idx="2"/>
          </p:nvPr>
        </p:nvSpPr>
        <p:spPr>
          <a:xfrm>
            <a:off x="4240870" y="1542069"/>
            <a:ext cx="3297256" cy="3150184"/>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sz="1400"/>
            </a:lvl1pPr>
            <a:lvl2pPr marL="914400" lvl="1" indent="-292100" algn="l">
              <a:spcBef>
                <a:spcPts val="800"/>
              </a:spcBef>
              <a:spcAft>
                <a:spcPts val="0"/>
              </a:spcAft>
              <a:buSzPts val="1000"/>
              <a:buChar char="•"/>
              <a:defRPr sz="1200"/>
            </a:lvl2pPr>
            <a:lvl3pPr marL="1371600" lvl="2" indent="-279400" algn="l">
              <a:spcBef>
                <a:spcPts val="800"/>
              </a:spcBef>
              <a:spcAft>
                <a:spcPts val="0"/>
              </a:spcAft>
              <a:buSzPts val="800"/>
              <a:buChar char="•"/>
              <a:defRPr sz="1100"/>
            </a:lvl3pPr>
            <a:lvl4pPr marL="1828800" lvl="3" indent="-273050" algn="l">
              <a:spcBef>
                <a:spcPts val="800"/>
              </a:spcBef>
              <a:spcAft>
                <a:spcPts val="0"/>
              </a:spcAft>
              <a:buSzPts val="700"/>
              <a:buChar char="•"/>
              <a:defRPr sz="900"/>
            </a:lvl4pPr>
            <a:lvl5pPr marL="2286000" lvl="4" indent="-273050" algn="l">
              <a:spcBef>
                <a:spcPts val="800"/>
              </a:spcBef>
              <a:spcAft>
                <a:spcPts val="0"/>
              </a:spcAft>
              <a:buSzPts val="700"/>
              <a:buChar char="•"/>
              <a:defRPr sz="900"/>
            </a:lvl5pPr>
            <a:lvl6pPr marL="2743200" lvl="5" indent="-273050" algn="l">
              <a:spcBef>
                <a:spcPts val="800"/>
              </a:spcBef>
              <a:spcAft>
                <a:spcPts val="0"/>
              </a:spcAft>
              <a:buSzPts val="700"/>
              <a:buChar char="•"/>
              <a:defRPr sz="900"/>
            </a:lvl6pPr>
            <a:lvl7pPr marL="3200400" lvl="6" indent="-273050" algn="l">
              <a:spcBef>
                <a:spcPts val="800"/>
              </a:spcBef>
              <a:spcAft>
                <a:spcPts val="0"/>
              </a:spcAft>
              <a:buSzPts val="700"/>
              <a:buChar char="•"/>
              <a:defRPr sz="900"/>
            </a:lvl7pPr>
            <a:lvl8pPr marL="3657600" lvl="7" indent="-273050" algn="l">
              <a:spcBef>
                <a:spcPts val="800"/>
              </a:spcBef>
              <a:spcAft>
                <a:spcPts val="0"/>
              </a:spcAft>
              <a:buSzPts val="700"/>
              <a:buChar char="•"/>
              <a:defRPr sz="900"/>
            </a:lvl8pPr>
            <a:lvl9pPr marL="4114800" lvl="8" indent="-273050" algn="l">
              <a:spcBef>
                <a:spcPts val="800"/>
              </a:spcBef>
              <a:spcAft>
                <a:spcPts val="0"/>
              </a:spcAft>
              <a:buSzPts val="700"/>
              <a:buChar char="•"/>
              <a:defRPr sz="900"/>
            </a:lvl9pPr>
          </a:lstStyle>
          <a:p>
            <a:endParaRPr/>
          </a:p>
        </p:txBody>
      </p:sp>
      <p:sp>
        <p:nvSpPr>
          <p:cNvPr id="67" name="Google Shape;67;p15"/>
          <p:cNvSpPr txBox="1">
            <a:spLocks noGrp="1"/>
          </p:cNvSpPr>
          <p:nvPr>
            <p:ph type="dt" idx="10"/>
          </p:nvPr>
        </p:nvSpPr>
        <p:spPr>
          <a:xfrm rot="5400000">
            <a:off x="7616729" y="1343026"/>
            <a:ext cx="742949" cy="228599"/>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8" name="Google Shape;68;p15"/>
          <p:cNvSpPr txBox="1">
            <a:spLocks noGrp="1"/>
          </p:cNvSpPr>
          <p:nvPr>
            <p:ph type="ftr" idx="11"/>
          </p:nvPr>
        </p:nvSpPr>
        <p:spPr>
          <a:xfrm rot="5400000">
            <a:off x="6713680" y="2418973"/>
            <a:ext cx="2894846" cy="228601"/>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9" name="Google Shape;69;p15"/>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sz="1100"/>
            </a:lvl1pPr>
            <a:lvl2pPr marL="0" lvl="1" indent="0" algn="ctr">
              <a:spcBef>
                <a:spcPts val="0"/>
              </a:spcBef>
              <a:buNone/>
              <a:defRPr sz="1100"/>
            </a:lvl2pPr>
            <a:lvl3pPr marL="0" lvl="2" indent="0" algn="ctr">
              <a:spcBef>
                <a:spcPts val="0"/>
              </a:spcBef>
              <a:buNone/>
              <a:defRPr sz="1100"/>
            </a:lvl3pPr>
            <a:lvl4pPr marL="0" lvl="3" indent="0" algn="ctr">
              <a:spcBef>
                <a:spcPts val="0"/>
              </a:spcBef>
              <a:buNone/>
              <a:defRPr sz="1100"/>
            </a:lvl4pPr>
            <a:lvl5pPr marL="0" lvl="4" indent="0" algn="ctr">
              <a:spcBef>
                <a:spcPts val="0"/>
              </a:spcBef>
              <a:buNone/>
              <a:defRPr sz="1100"/>
            </a:lvl5pPr>
            <a:lvl6pPr marL="0" lvl="5" indent="0" algn="ctr">
              <a:spcBef>
                <a:spcPts val="0"/>
              </a:spcBef>
              <a:buNone/>
              <a:defRPr sz="1100"/>
            </a:lvl6pPr>
            <a:lvl7pPr marL="0" lvl="6" indent="0" algn="ctr">
              <a:spcBef>
                <a:spcPts val="0"/>
              </a:spcBef>
              <a:buNone/>
              <a:defRPr sz="1100"/>
            </a:lvl7pPr>
            <a:lvl8pPr marL="0" lvl="7" indent="0" algn="ctr">
              <a:spcBef>
                <a:spcPts val="0"/>
              </a:spcBef>
              <a:buNone/>
              <a:defRPr sz="1100"/>
            </a:lvl8pPr>
            <a:lvl9pPr marL="0" lvl="8" indent="0" algn="ctr">
              <a:spcBef>
                <a:spcPts val="0"/>
              </a:spcBef>
              <a:buNone/>
              <a:defRPr sz="11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6"/>
          <p:cNvSpPr txBox="1">
            <a:spLocks noGrp="1"/>
          </p:cNvSpPr>
          <p:nvPr>
            <p:ph type="dt" idx="10"/>
          </p:nvPr>
        </p:nvSpPr>
        <p:spPr>
          <a:xfrm rot="5400000">
            <a:off x="7616729" y="1343026"/>
            <a:ext cx="742949" cy="228599"/>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2" name="Google Shape;72;p16"/>
          <p:cNvSpPr txBox="1">
            <a:spLocks noGrp="1"/>
          </p:cNvSpPr>
          <p:nvPr>
            <p:ph type="ftr" idx="11"/>
          </p:nvPr>
        </p:nvSpPr>
        <p:spPr>
          <a:xfrm rot="5400000">
            <a:off x="6713680" y="2418973"/>
            <a:ext cx="2894846" cy="228601"/>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3" name="Google Shape;73;p16"/>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sz="1100"/>
            </a:lvl1pPr>
            <a:lvl2pPr marL="0" lvl="1" indent="0" algn="ctr">
              <a:spcBef>
                <a:spcPts val="0"/>
              </a:spcBef>
              <a:buNone/>
              <a:defRPr sz="1100"/>
            </a:lvl2pPr>
            <a:lvl3pPr marL="0" lvl="2" indent="0" algn="ctr">
              <a:spcBef>
                <a:spcPts val="0"/>
              </a:spcBef>
              <a:buNone/>
              <a:defRPr sz="1100"/>
            </a:lvl3pPr>
            <a:lvl4pPr marL="0" lvl="3" indent="0" algn="ctr">
              <a:spcBef>
                <a:spcPts val="0"/>
              </a:spcBef>
              <a:buNone/>
              <a:defRPr sz="1100"/>
            </a:lvl4pPr>
            <a:lvl5pPr marL="0" lvl="4" indent="0" algn="ctr">
              <a:spcBef>
                <a:spcPts val="0"/>
              </a:spcBef>
              <a:buNone/>
              <a:defRPr sz="1100"/>
            </a:lvl5pPr>
            <a:lvl6pPr marL="0" lvl="5" indent="0" algn="ctr">
              <a:spcBef>
                <a:spcPts val="0"/>
              </a:spcBef>
              <a:buNone/>
              <a:defRPr sz="1100"/>
            </a:lvl6pPr>
            <a:lvl7pPr marL="0" lvl="6" indent="0" algn="ctr">
              <a:spcBef>
                <a:spcPts val="0"/>
              </a:spcBef>
              <a:buNone/>
              <a:defRPr sz="1100"/>
            </a:lvl7pPr>
            <a:lvl8pPr marL="0" lvl="7" indent="0" algn="ctr">
              <a:spcBef>
                <a:spcPts val="0"/>
              </a:spcBef>
              <a:buNone/>
              <a:defRPr sz="1100"/>
            </a:lvl8pPr>
            <a:lvl9pPr marL="0" lvl="8" indent="0" algn="ctr">
              <a:spcBef>
                <a:spcPts val="0"/>
              </a:spcBef>
              <a:buNone/>
              <a:defRPr sz="11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2">
  <p:cSld name="OBJECT_5">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0" y="57150"/>
            <a:ext cx="8229600" cy="765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1"/>
              </a:buClr>
              <a:buSzPts val="3000"/>
              <a:buFont typeface="Century"/>
              <a:buNone/>
              <a:defRPr>
                <a:latin typeface="Century"/>
                <a:ea typeface="Century"/>
                <a:cs typeface="Century"/>
                <a:sym typeface="Century"/>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76" name="Google Shape;76;p17"/>
          <p:cNvSpPr txBox="1">
            <a:spLocks noGrp="1"/>
          </p:cNvSpPr>
          <p:nvPr>
            <p:ph type="body" idx="1"/>
          </p:nvPr>
        </p:nvSpPr>
        <p:spPr>
          <a:xfrm>
            <a:off x="457200" y="971550"/>
            <a:ext cx="8229600" cy="3828900"/>
          </a:xfrm>
          <a:prstGeom prst="rect">
            <a:avLst/>
          </a:prstGeom>
          <a:noFill/>
          <a:ln>
            <a:noFill/>
          </a:ln>
        </p:spPr>
        <p:txBody>
          <a:bodyPr spcFirstLastPara="1" wrap="square" lIns="68575" tIns="34275" rIns="68575" bIns="34275" anchor="t" anchorCtr="0">
            <a:normAutofit/>
          </a:bodyPr>
          <a:lstStyle>
            <a:lvl1pPr marL="457200" lvl="0" indent="-381000" algn="l" rtl="0">
              <a:spcBef>
                <a:spcPts val="500"/>
              </a:spcBef>
              <a:spcAft>
                <a:spcPts val="0"/>
              </a:spcAft>
              <a:buClr>
                <a:schemeClr val="dk1"/>
              </a:buClr>
              <a:buSzPts val="2400"/>
              <a:buChar char="•"/>
              <a:defRPr>
                <a:latin typeface="Garamond"/>
                <a:ea typeface="Garamond"/>
                <a:cs typeface="Garamond"/>
                <a:sym typeface="Garamond"/>
              </a:defRPr>
            </a:lvl1pPr>
            <a:lvl2pPr marL="914400" lvl="1" indent="-361950" algn="l" rtl="0">
              <a:spcBef>
                <a:spcPts val="400"/>
              </a:spcBef>
              <a:spcAft>
                <a:spcPts val="0"/>
              </a:spcAft>
              <a:buClr>
                <a:schemeClr val="dk1"/>
              </a:buClr>
              <a:buSzPts val="2100"/>
              <a:buChar char="•"/>
              <a:defRPr>
                <a:latin typeface="Garamond"/>
                <a:ea typeface="Garamond"/>
                <a:cs typeface="Garamond"/>
                <a:sym typeface="Garamond"/>
              </a:defRPr>
            </a:lvl2pPr>
            <a:lvl3pPr marL="1371600" lvl="2" indent="-342900" algn="l" rtl="0">
              <a:spcBef>
                <a:spcPts val="400"/>
              </a:spcBef>
              <a:spcAft>
                <a:spcPts val="0"/>
              </a:spcAft>
              <a:buClr>
                <a:schemeClr val="dk1"/>
              </a:buClr>
              <a:buSzPts val="1800"/>
              <a:buChar char="•"/>
              <a:defRPr>
                <a:latin typeface="Garamond"/>
                <a:ea typeface="Garamond"/>
                <a:cs typeface="Garamond"/>
                <a:sym typeface="Garamond"/>
              </a:defRPr>
            </a:lvl3pPr>
            <a:lvl4pPr marL="1828800" lvl="3" indent="-323850" algn="l" rtl="0">
              <a:spcBef>
                <a:spcPts val="300"/>
              </a:spcBef>
              <a:spcAft>
                <a:spcPts val="0"/>
              </a:spcAft>
              <a:buClr>
                <a:schemeClr val="dk1"/>
              </a:buClr>
              <a:buSzPts val="1500"/>
              <a:buChar char="•"/>
              <a:defRPr>
                <a:latin typeface="Garamond"/>
                <a:ea typeface="Garamond"/>
                <a:cs typeface="Garamond"/>
                <a:sym typeface="Garamond"/>
              </a:defRPr>
            </a:lvl4pPr>
            <a:lvl5pPr marL="2286000" lvl="4" indent="-323850" algn="l" rtl="0">
              <a:spcBef>
                <a:spcPts val="300"/>
              </a:spcBef>
              <a:spcAft>
                <a:spcPts val="0"/>
              </a:spcAft>
              <a:buClr>
                <a:schemeClr val="dk1"/>
              </a:buClr>
              <a:buSzPts val="1500"/>
              <a:buChar char="•"/>
              <a:defRPr>
                <a:latin typeface="Garamond"/>
                <a:ea typeface="Garamond"/>
                <a:cs typeface="Garamond"/>
                <a:sym typeface="Garamond"/>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7" name="Google Shape;77;p17"/>
          <p:cNvSpPr/>
          <p:nvPr/>
        </p:nvSpPr>
        <p:spPr>
          <a:xfrm>
            <a:off x="457200" y="880112"/>
            <a:ext cx="8229600" cy="34200"/>
          </a:xfrm>
          <a:prstGeom prst="rect">
            <a:avLst/>
          </a:prstGeom>
          <a:solidFill>
            <a:srgbClr val="ECDC4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 name="Google Shape;78;p17"/>
          <p:cNvSpPr txBox="1">
            <a:spLocks noGrp="1"/>
          </p:cNvSpPr>
          <p:nvPr>
            <p:ph type="sldNum" idx="12"/>
          </p:nvPr>
        </p:nvSpPr>
        <p:spPr>
          <a:xfrm>
            <a:off x="3505200" y="4869657"/>
            <a:ext cx="2133600" cy="2739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900" b="1">
                <a:solidFill>
                  <a:srgbClr val="7F7F7F"/>
                </a:solidFill>
                <a:latin typeface="Century"/>
                <a:ea typeface="Century"/>
                <a:cs typeface="Century"/>
                <a:sym typeface="Century"/>
              </a:defRPr>
            </a:lvl1pPr>
            <a:lvl2pPr marL="0" lvl="1" indent="0" algn="ctr" rtl="0">
              <a:spcBef>
                <a:spcPts val="0"/>
              </a:spcBef>
              <a:buNone/>
              <a:defRPr sz="900" b="1">
                <a:solidFill>
                  <a:srgbClr val="7F7F7F"/>
                </a:solidFill>
                <a:latin typeface="Century"/>
                <a:ea typeface="Century"/>
                <a:cs typeface="Century"/>
                <a:sym typeface="Century"/>
              </a:defRPr>
            </a:lvl2pPr>
            <a:lvl3pPr marL="0" lvl="2" indent="0" algn="ctr" rtl="0">
              <a:spcBef>
                <a:spcPts val="0"/>
              </a:spcBef>
              <a:buNone/>
              <a:defRPr sz="900" b="1">
                <a:solidFill>
                  <a:srgbClr val="7F7F7F"/>
                </a:solidFill>
                <a:latin typeface="Century"/>
                <a:ea typeface="Century"/>
                <a:cs typeface="Century"/>
                <a:sym typeface="Century"/>
              </a:defRPr>
            </a:lvl3pPr>
            <a:lvl4pPr marL="0" lvl="3" indent="0" algn="ctr" rtl="0">
              <a:spcBef>
                <a:spcPts val="0"/>
              </a:spcBef>
              <a:buNone/>
              <a:defRPr sz="900" b="1">
                <a:solidFill>
                  <a:srgbClr val="7F7F7F"/>
                </a:solidFill>
                <a:latin typeface="Century"/>
                <a:ea typeface="Century"/>
                <a:cs typeface="Century"/>
                <a:sym typeface="Century"/>
              </a:defRPr>
            </a:lvl4pPr>
            <a:lvl5pPr marL="0" lvl="4" indent="0" algn="ctr" rtl="0">
              <a:spcBef>
                <a:spcPts val="0"/>
              </a:spcBef>
              <a:buNone/>
              <a:defRPr sz="900" b="1">
                <a:solidFill>
                  <a:srgbClr val="7F7F7F"/>
                </a:solidFill>
                <a:latin typeface="Century"/>
                <a:ea typeface="Century"/>
                <a:cs typeface="Century"/>
                <a:sym typeface="Century"/>
              </a:defRPr>
            </a:lvl5pPr>
            <a:lvl6pPr marL="0" lvl="5" indent="0" algn="ctr" rtl="0">
              <a:spcBef>
                <a:spcPts val="0"/>
              </a:spcBef>
              <a:buNone/>
              <a:defRPr sz="900" b="1">
                <a:solidFill>
                  <a:srgbClr val="7F7F7F"/>
                </a:solidFill>
                <a:latin typeface="Century"/>
                <a:ea typeface="Century"/>
                <a:cs typeface="Century"/>
                <a:sym typeface="Century"/>
              </a:defRPr>
            </a:lvl6pPr>
            <a:lvl7pPr marL="0" lvl="6" indent="0" algn="ctr" rtl="0">
              <a:spcBef>
                <a:spcPts val="0"/>
              </a:spcBef>
              <a:buNone/>
              <a:defRPr sz="900" b="1">
                <a:solidFill>
                  <a:srgbClr val="7F7F7F"/>
                </a:solidFill>
                <a:latin typeface="Century"/>
                <a:ea typeface="Century"/>
                <a:cs typeface="Century"/>
                <a:sym typeface="Century"/>
              </a:defRPr>
            </a:lvl7pPr>
            <a:lvl8pPr marL="0" lvl="7" indent="0" algn="ctr" rtl="0">
              <a:spcBef>
                <a:spcPts val="0"/>
              </a:spcBef>
              <a:buNone/>
              <a:defRPr sz="900" b="1">
                <a:solidFill>
                  <a:srgbClr val="7F7F7F"/>
                </a:solidFill>
                <a:latin typeface="Century"/>
                <a:ea typeface="Century"/>
                <a:cs typeface="Century"/>
                <a:sym typeface="Century"/>
              </a:defRPr>
            </a:lvl8pPr>
            <a:lvl9pPr marL="0" lvl="8" indent="0" algn="ctr" rtl="0">
              <a:spcBef>
                <a:spcPts val="0"/>
              </a:spcBef>
              <a:buNone/>
              <a:defRPr sz="900" b="1">
                <a:solidFill>
                  <a:srgbClr val="7F7F7F"/>
                </a:solidFill>
                <a:latin typeface="Century"/>
                <a:ea typeface="Century"/>
                <a:cs typeface="Century"/>
                <a:sym typeface="Century"/>
              </a:defRPr>
            </a:lvl9pPr>
          </a:lstStyle>
          <a:p>
            <a:pPr marL="0" lvl="0" indent="0" algn="ctr" rtl="0">
              <a:spcBef>
                <a:spcPts val="0"/>
              </a:spcBef>
              <a:spcAft>
                <a:spcPts val="0"/>
              </a:spcAft>
              <a:buNone/>
            </a:pPr>
            <a:fld id="{00000000-1234-1234-1234-123412341234}" type="slidenum">
              <a:rPr lang="en-US"/>
              <a:t>‹#›</a:t>
            </a:fld>
            <a:endParaRPr/>
          </a:p>
        </p:txBody>
      </p:sp>
      <p:pic>
        <p:nvPicPr>
          <p:cNvPr id="79" name="Google Shape;79;p17"/>
          <p:cNvPicPr preferRelativeResize="0"/>
          <p:nvPr/>
        </p:nvPicPr>
        <p:blipFill rotWithShape="1">
          <a:blip r:embed="rId2">
            <a:alphaModFix/>
          </a:blip>
          <a:srcRect/>
          <a:stretch/>
        </p:blipFill>
        <p:spPr>
          <a:xfrm>
            <a:off x="8548352" y="4541921"/>
            <a:ext cx="595647" cy="6015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628650" y="1369219"/>
            <a:ext cx="7886700" cy="32634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90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90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pic>
        <p:nvPicPr>
          <p:cNvPr id="15" name="Google Shape;15;p3"/>
          <p:cNvPicPr preferRelativeResize="0"/>
          <p:nvPr/>
        </p:nvPicPr>
        <p:blipFill rotWithShape="1">
          <a:blip r:embed="rId2">
            <a:alphaModFix/>
          </a:blip>
          <a:srcRect/>
          <a:stretch/>
        </p:blipFill>
        <p:spPr>
          <a:xfrm>
            <a:off x="7105454" y="4241846"/>
            <a:ext cx="1641680" cy="703577"/>
          </a:xfrm>
          <a:prstGeom prst="rect">
            <a:avLst/>
          </a:prstGeom>
          <a:noFill/>
          <a:ln>
            <a:noFill/>
          </a:ln>
        </p:spPr>
      </p:pic>
      <p:sp>
        <p:nvSpPr>
          <p:cNvPr id="16" name="Google Shape;16;p3"/>
          <p:cNvSpPr txBox="1">
            <a:spLocks noGrp="1"/>
          </p:cNvSpPr>
          <p:nvPr>
            <p:ph type="title"/>
          </p:nvPr>
        </p:nvSpPr>
        <p:spPr>
          <a:xfrm>
            <a:off x="628650" y="224359"/>
            <a:ext cx="7886700" cy="558000"/>
          </a:xfrm>
          <a:prstGeom prst="rect">
            <a:avLst/>
          </a:prstGeom>
          <a:noFill/>
          <a:ln>
            <a:noFill/>
          </a:ln>
        </p:spPr>
        <p:txBody>
          <a:bodyPr spcFirstLastPara="1" wrap="square" lIns="71100" tIns="35550" rIns="71100" bIns="35550" anchor="t" anchorCtr="0">
            <a:noAutofit/>
          </a:bodyPr>
          <a:lstStyle>
            <a:lvl1pPr marR="0" lvl="0" algn="l" rtl="0">
              <a:lnSpc>
                <a:spcPct val="90000"/>
              </a:lnSpc>
              <a:spcBef>
                <a:spcPts val="0"/>
              </a:spcBef>
              <a:spcAft>
                <a:spcPts val="0"/>
              </a:spcAft>
              <a:buClr>
                <a:srgbClr val="03617A"/>
              </a:buClr>
              <a:buSzPts val="3400"/>
              <a:buFont typeface="Work Sans Black"/>
              <a:buNone/>
              <a:defRPr sz="3400" i="0" u="none" strike="noStrike" cap="non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p:cSld name="OBJECT_1">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628650" y="1369219"/>
            <a:ext cx="3949800" cy="32634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90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90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pic>
        <p:nvPicPr>
          <p:cNvPr id="19" name="Google Shape;19;p4"/>
          <p:cNvPicPr preferRelativeResize="0"/>
          <p:nvPr/>
        </p:nvPicPr>
        <p:blipFill rotWithShape="1">
          <a:blip r:embed="rId2">
            <a:alphaModFix/>
          </a:blip>
          <a:srcRect/>
          <a:stretch/>
        </p:blipFill>
        <p:spPr>
          <a:xfrm>
            <a:off x="7105454" y="4241846"/>
            <a:ext cx="1641680" cy="703577"/>
          </a:xfrm>
          <a:prstGeom prst="rect">
            <a:avLst/>
          </a:prstGeom>
          <a:noFill/>
          <a:ln>
            <a:noFill/>
          </a:ln>
        </p:spPr>
      </p:pic>
      <p:sp>
        <p:nvSpPr>
          <p:cNvPr id="20" name="Google Shape;20;p4"/>
          <p:cNvSpPr txBox="1">
            <a:spLocks noGrp="1"/>
          </p:cNvSpPr>
          <p:nvPr>
            <p:ph type="title"/>
          </p:nvPr>
        </p:nvSpPr>
        <p:spPr>
          <a:xfrm>
            <a:off x="628650" y="224359"/>
            <a:ext cx="7886700" cy="558000"/>
          </a:xfrm>
          <a:prstGeom prst="rect">
            <a:avLst/>
          </a:prstGeom>
          <a:noFill/>
          <a:ln>
            <a:noFill/>
          </a:ln>
        </p:spPr>
        <p:txBody>
          <a:bodyPr spcFirstLastPara="1" wrap="square" lIns="71100" tIns="35550" rIns="71100" bIns="35550" anchor="t" anchorCtr="0">
            <a:noAutofit/>
          </a:bodyPr>
          <a:lstStyle>
            <a:lvl1pPr marR="0" lvl="0" algn="l" rtl="0">
              <a:lnSpc>
                <a:spcPct val="90000"/>
              </a:lnSpc>
              <a:spcBef>
                <a:spcPts val="0"/>
              </a:spcBef>
              <a:spcAft>
                <a:spcPts val="0"/>
              </a:spcAft>
              <a:buClr>
                <a:srgbClr val="03617A"/>
              </a:buClr>
              <a:buSzPts val="3400"/>
              <a:buFont typeface="Work Sans Black"/>
              <a:buNone/>
              <a:defRPr sz="3400" i="0" u="none" strike="noStrike" cap="non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a:endParaRPr/>
          </a:p>
        </p:txBody>
      </p:sp>
      <p:sp>
        <p:nvSpPr>
          <p:cNvPr id="21" name="Google Shape;21;p4"/>
          <p:cNvSpPr txBox="1">
            <a:spLocks noGrp="1"/>
          </p:cNvSpPr>
          <p:nvPr>
            <p:ph type="body" idx="2"/>
          </p:nvPr>
        </p:nvSpPr>
        <p:spPr>
          <a:xfrm>
            <a:off x="4807050" y="1369219"/>
            <a:ext cx="3949800" cy="32634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90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90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Tree>
  </p:cSld>
  <p:clrMapOvr>
    <a:masterClrMapping/>
  </p:clrMapOvr>
  <p:extLst>
    <p:ext uri="{DCECCB84-F9BA-43D5-87BE-67443E8EF086}">
      <p15:sldGuideLst xmlns:p15="http://schemas.microsoft.com/office/powerpoint/2012/main">
        <p15:guide id="1" pos="2880">
          <p15:clr>
            <a:srgbClr val="E46962"/>
          </p15:clr>
        </p15:guide>
        <p15:guide id="2" orient="horz" pos="162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mp; Text">
  <p:cSld name="CUSTOM_2">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28650" y="224359"/>
            <a:ext cx="7886700" cy="558000"/>
          </a:xfrm>
          <a:prstGeom prst="rect">
            <a:avLst/>
          </a:prstGeom>
        </p:spPr>
        <p:txBody>
          <a:bodyPr spcFirstLastPara="1" wrap="square" lIns="71100" tIns="35550" rIns="71100" bIns="35550" anchor="t" anchorCtr="0">
            <a:noAutofit/>
          </a:bodyPr>
          <a:lstStyle>
            <a:lvl1pPr lvl="0">
              <a:spcBef>
                <a:spcPts val="0"/>
              </a:spcBef>
              <a:spcAft>
                <a:spcPts val="0"/>
              </a:spcAft>
              <a:buSzPts val="34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4" name="Google Shape;24;p5"/>
          <p:cNvSpPr>
            <a:spLocks noGrp="1"/>
          </p:cNvSpPr>
          <p:nvPr>
            <p:ph type="pic" idx="2"/>
          </p:nvPr>
        </p:nvSpPr>
        <p:spPr>
          <a:xfrm>
            <a:off x="449156" y="1151850"/>
            <a:ext cx="4183800" cy="3263400"/>
          </a:xfrm>
          <a:prstGeom prst="rect">
            <a:avLst/>
          </a:prstGeom>
          <a:noFill/>
          <a:ln>
            <a:noFill/>
          </a:ln>
        </p:spPr>
      </p:sp>
      <p:sp>
        <p:nvSpPr>
          <p:cNvPr id="25" name="Google Shape;25;p5"/>
          <p:cNvSpPr txBox="1">
            <a:spLocks noGrp="1"/>
          </p:cNvSpPr>
          <p:nvPr>
            <p:ph type="body" idx="1"/>
          </p:nvPr>
        </p:nvSpPr>
        <p:spPr>
          <a:xfrm>
            <a:off x="4879481" y="1151850"/>
            <a:ext cx="3949800" cy="32634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90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90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Right &amp; Text">
  <p:cSld name="CUSTOM_2_1">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28650" y="224359"/>
            <a:ext cx="7886700" cy="558000"/>
          </a:xfrm>
          <a:prstGeom prst="rect">
            <a:avLst/>
          </a:prstGeom>
        </p:spPr>
        <p:txBody>
          <a:bodyPr spcFirstLastPara="1" wrap="square" lIns="71100" tIns="35550" rIns="71100" bIns="35550" anchor="t" anchorCtr="0">
            <a:noAutofit/>
          </a:bodyPr>
          <a:lstStyle>
            <a:lvl1pPr lvl="0" rtl="0">
              <a:spcBef>
                <a:spcPts val="0"/>
              </a:spcBef>
              <a:spcAft>
                <a:spcPts val="0"/>
              </a:spcAft>
              <a:buSzPts val="34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 name="Google Shape;28;p6"/>
          <p:cNvSpPr>
            <a:spLocks noGrp="1"/>
          </p:cNvSpPr>
          <p:nvPr>
            <p:ph type="pic" idx="2"/>
          </p:nvPr>
        </p:nvSpPr>
        <p:spPr>
          <a:xfrm>
            <a:off x="4752338" y="1064906"/>
            <a:ext cx="4183800" cy="3263400"/>
          </a:xfrm>
          <a:prstGeom prst="rect">
            <a:avLst/>
          </a:prstGeom>
          <a:noFill/>
          <a:ln>
            <a:noFill/>
          </a:ln>
        </p:spPr>
      </p:sp>
      <p:sp>
        <p:nvSpPr>
          <p:cNvPr id="29" name="Google Shape;29;p6"/>
          <p:cNvSpPr txBox="1">
            <a:spLocks noGrp="1"/>
          </p:cNvSpPr>
          <p:nvPr>
            <p:ph type="body" idx="1"/>
          </p:nvPr>
        </p:nvSpPr>
        <p:spPr>
          <a:xfrm>
            <a:off x="395213" y="1137375"/>
            <a:ext cx="3949800" cy="32634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90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90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age">
  <p:cSld name="CUSTOM_1">
    <p:spTree>
      <p:nvGrpSpPr>
        <p:cNvPr id="1" name="Shape 3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THER NOTES - BRANDING">
  <p:cSld name="CUSTOM_1_1">
    <p:spTree>
      <p:nvGrpSpPr>
        <p:cNvPr id="1" name="Shape 31"/>
        <p:cNvGrpSpPr/>
        <p:nvPr/>
      </p:nvGrpSpPr>
      <p:grpSpPr>
        <a:xfrm>
          <a:off x="0" y="0"/>
          <a:ext cx="0" cy="0"/>
          <a:chOff x="0" y="0"/>
          <a:chExt cx="0" cy="0"/>
        </a:xfrm>
      </p:grpSpPr>
      <p:sp>
        <p:nvSpPr>
          <p:cNvPr id="32" name="Google Shape;32;p8"/>
          <p:cNvSpPr txBox="1"/>
          <p:nvPr/>
        </p:nvSpPr>
        <p:spPr>
          <a:xfrm>
            <a:off x="354975" y="463631"/>
            <a:ext cx="8635200" cy="3021000"/>
          </a:xfrm>
          <a:prstGeom prst="rect">
            <a:avLst/>
          </a:prstGeom>
          <a:noFill/>
          <a:ln>
            <a:noFill/>
          </a:ln>
        </p:spPr>
        <p:txBody>
          <a:bodyPr spcFirstLastPara="1" wrap="square" lIns="71100" tIns="71100" rIns="71100" bIns="71100" anchor="t" anchorCtr="0">
            <a:noAutofit/>
          </a:bodyPr>
          <a:lstStyle/>
          <a:p>
            <a:pPr marL="241300" lvl="0" indent="-234950" algn="l" rtl="0">
              <a:lnSpc>
                <a:spcPct val="90000"/>
              </a:lnSpc>
              <a:spcBef>
                <a:spcPts val="0"/>
              </a:spcBef>
              <a:spcAft>
                <a:spcPts val="0"/>
              </a:spcAft>
              <a:buClr>
                <a:schemeClr val="dk1"/>
              </a:buClr>
              <a:buSzPts val="2900"/>
              <a:buFont typeface="Work Sans"/>
              <a:buChar char="•"/>
            </a:pPr>
            <a:r>
              <a:rPr lang="en-US" sz="2900">
                <a:solidFill>
                  <a:schemeClr val="dk1"/>
                </a:solidFill>
                <a:latin typeface="Work Sans"/>
                <a:ea typeface="Work Sans"/>
                <a:cs typeface="Work Sans"/>
                <a:sym typeface="Work Sans"/>
              </a:rPr>
              <a:t>Black for text</a:t>
            </a:r>
            <a:endParaRPr sz="2900">
              <a:solidFill>
                <a:schemeClr val="dk1"/>
              </a:solidFill>
              <a:latin typeface="Work Sans"/>
              <a:ea typeface="Work Sans"/>
              <a:cs typeface="Work Sans"/>
              <a:sym typeface="Work Sans"/>
            </a:endParaRPr>
          </a:p>
          <a:p>
            <a:pPr marL="241300" lvl="0" indent="-234950" algn="l" rtl="0">
              <a:lnSpc>
                <a:spcPct val="90000"/>
              </a:lnSpc>
              <a:spcBef>
                <a:spcPts val="1000"/>
              </a:spcBef>
              <a:spcAft>
                <a:spcPts val="0"/>
              </a:spcAft>
              <a:buClr>
                <a:schemeClr val="dk1"/>
              </a:buClr>
              <a:buSzPts val="2900"/>
              <a:buFont typeface="Work Sans"/>
              <a:buChar char="•"/>
            </a:pPr>
            <a:r>
              <a:rPr lang="en-US" sz="2900">
                <a:solidFill>
                  <a:schemeClr val="dk1"/>
                </a:solidFill>
                <a:latin typeface="Work Sans"/>
                <a:ea typeface="Work Sans"/>
                <a:cs typeface="Work Sans"/>
                <a:sym typeface="Work Sans"/>
              </a:rPr>
              <a:t>Primary colors for titles and graphics are related to the logo below</a:t>
            </a:r>
            <a:endParaRPr sz="2900">
              <a:solidFill>
                <a:schemeClr val="dk1"/>
              </a:solidFill>
              <a:latin typeface="Work Sans"/>
              <a:ea typeface="Work Sans"/>
              <a:cs typeface="Work Sans"/>
              <a:sym typeface="Work Sans"/>
            </a:endParaRPr>
          </a:p>
          <a:p>
            <a:pPr marL="241300" lvl="0" indent="-234950" algn="l" rtl="0">
              <a:lnSpc>
                <a:spcPct val="90000"/>
              </a:lnSpc>
              <a:spcBef>
                <a:spcPts val="1000"/>
              </a:spcBef>
              <a:spcAft>
                <a:spcPts val="0"/>
              </a:spcAft>
              <a:buClr>
                <a:schemeClr val="dk2"/>
              </a:buClr>
              <a:buSzPts val="2900"/>
              <a:buFont typeface="Work Sans"/>
              <a:buChar char="•"/>
            </a:pPr>
            <a:r>
              <a:rPr lang="en-US" sz="2900">
                <a:solidFill>
                  <a:schemeClr val="dk2"/>
                </a:solidFill>
                <a:latin typeface="Work Sans"/>
                <a:ea typeface="Work Sans"/>
                <a:cs typeface="Work Sans"/>
                <a:sym typeface="Work Sans"/>
              </a:rPr>
              <a:t>RGB 3, 97, 122</a:t>
            </a:r>
            <a:endParaRPr sz="2900">
              <a:solidFill>
                <a:schemeClr val="dk1"/>
              </a:solidFill>
              <a:latin typeface="Work Sans"/>
              <a:ea typeface="Work Sans"/>
              <a:cs typeface="Work Sans"/>
              <a:sym typeface="Work Sans"/>
            </a:endParaRPr>
          </a:p>
          <a:p>
            <a:pPr marL="241300" lvl="0" indent="-234950" algn="l" rtl="0">
              <a:lnSpc>
                <a:spcPct val="90000"/>
              </a:lnSpc>
              <a:spcBef>
                <a:spcPts val="1000"/>
              </a:spcBef>
              <a:spcAft>
                <a:spcPts val="0"/>
              </a:spcAft>
              <a:buClr>
                <a:schemeClr val="lt2"/>
              </a:buClr>
              <a:buSzPts val="2900"/>
              <a:buFont typeface="Work Sans"/>
              <a:buChar char="•"/>
            </a:pPr>
            <a:r>
              <a:rPr lang="en-US" sz="2900">
                <a:solidFill>
                  <a:schemeClr val="lt2"/>
                </a:solidFill>
                <a:latin typeface="Work Sans"/>
                <a:ea typeface="Work Sans"/>
                <a:cs typeface="Work Sans"/>
                <a:sym typeface="Work Sans"/>
              </a:rPr>
              <a:t>RGB 198, 214, 103</a:t>
            </a:r>
            <a:endParaRPr sz="2900">
              <a:solidFill>
                <a:schemeClr val="dk1"/>
              </a:solidFill>
              <a:latin typeface="Work Sans"/>
              <a:ea typeface="Work Sans"/>
              <a:cs typeface="Work Sans"/>
              <a:sym typeface="Work Sans"/>
            </a:endParaRPr>
          </a:p>
          <a:p>
            <a:pPr marL="241300" lvl="0" indent="-234950" algn="l" rtl="0">
              <a:lnSpc>
                <a:spcPct val="90000"/>
              </a:lnSpc>
              <a:spcBef>
                <a:spcPts val="1000"/>
              </a:spcBef>
              <a:spcAft>
                <a:spcPts val="0"/>
              </a:spcAft>
              <a:buClr>
                <a:schemeClr val="accent3"/>
              </a:buClr>
              <a:buSzPts val="2900"/>
              <a:buFont typeface="Work Sans"/>
              <a:buChar char="•"/>
            </a:pPr>
            <a:r>
              <a:rPr lang="en-US" sz="2900">
                <a:solidFill>
                  <a:schemeClr val="accent3"/>
                </a:solidFill>
                <a:latin typeface="Work Sans"/>
                <a:ea typeface="Work Sans"/>
                <a:cs typeface="Work Sans"/>
                <a:sym typeface="Work Sans"/>
              </a:rPr>
              <a:t>RGB 224, 166, 36</a:t>
            </a:r>
            <a:endParaRPr sz="1900">
              <a:solidFill>
                <a:schemeClr val="dk1"/>
              </a:solidFill>
              <a:latin typeface="Work Sans"/>
              <a:ea typeface="Work Sans"/>
              <a:cs typeface="Work Sans"/>
              <a:sym typeface="Work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9"/>
          <p:cNvSpPr txBox="1">
            <a:spLocks noGrp="1"/>
          </p:cNvSpPr>
          <p:nvPr>
            <p:ph type="ctrTitle"/>
          </p:nvPr>
        </p:nvSpPr>
        <p:spPr>
          <a:xfrm>
            <a:off x="311708" y="744575"/>
            <a:ext cx="8520600" cy="2052900"/>
          </a:xfrm>
          <a:prstGeom prst="rect">
            <a:avLst/>
          </a:prstGeom>
        </p:spPr>
        <p:txBody>
          <a:bodyPr spcFirstLastPara="1" wrap="square" lIns="71100" tIns="35550" rIns="71100" bIns="35550"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35" name="Google Shape;35;p9"/>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t" anchorCtr="0">
            <a:noAutofit/>
          </a:bodyPr>
          <a:lstStyle>
            <a:lvl1pPr lvl="0" algn="ctr" rtl="0">
              <a:lnSpc>
                <a:spcPct val="100000"/>
              </a:lnSpc>
              <a:spcBef>
                <a:spcPts val="900"/>
              </a:spcBef>
              <a:spcAft>
                <a:spcPts val="0"/>
              </a:spcAft>
              <a:buSzPts val="2900"/>
              <a:buNone/>
              <a:defRPr sz="2900"/>
            </a:lvl1pPr>
            <a:lvl2pPr lvl="1" algn="ctr" rtl="0">
              <a:lnSpc>
                <a:spcPct val="100000"/>
              </a:lnSpc>
              <a:spcBef>
                <a:spcPts val="400"/>
              </a:spcBef>
              <a:spcAft>
                <a:spcPts val="0"/>
              </a:spcAft>
              <a:buSzPts val="2900"/>
              <a:buNone/>
              <a:defRPr sz="2900"/>
            </a:lvl2pPr>
            <a:lvl3pPr lvl="2" algn="ctr" rtl="0">
              <a:lnSpc>
                <a:spcPct val="100000"/>
              </a:lnSpc>
              <a:spcBef>
                <a:spcPts val="400"/>
              </a:spcBef>
              <a:spcAft>
                <a:spcPts val="0"/>
              </a:spcAft>
              <a:buSzPts val="2900"/>
              <a:buNone/>
              <a:defRPr sz="2900"/>
            </a:lvl3pPr>
            <a:lvl4pPr lvl="3" algn="ctr" rtl="0">
              <a:lnSpc>
                <a:spcPct val="100000"/>
              </a:lnSpc>
              <a:spcBef>
                <a:spcPts val="400"/>
              </a:spcBef>
              <a:spcAft>
                <a:spcPts val="0"/>
              </a:spcAft>
              <a:buSzPts val="2900"/>
              <a:buNone/>
              <a:defRPr sz="2900"/>
            </a:lvl4pPr>
            <a:lvl5pPr lvl="4" algn="ctr" rtl="0">
              <a:lnSpc>
                <a:spcPct val="100000"/>
              </a:lnSpc>
              <a:spcBef>
                <a:spcPts val="400"/>
              </a:spcBef>
              <a:spcAft>
                <a:spcPts val="0"/>
              </a:spcAft>
              <a:buSzPts val="2900"/>
              <a:buNone/>
              <a:defRPr sz="2900"/>
            </a:lvl5pPr>
            <a:lvl6pPr lvl="5" algn="ctr" rtl="0">
              <a:lnSpc>
                <a:spcPct val="100000"/>
              </a:lnSpc>
              <a:spcBef>
                <a:spcPts val="400"/>
              </a:spcBef>
              <a:spcAft>
                <a:spcPts val="0"/>
              </a:spcAft>
              <a:buSzPts val="2900"/>
              <a:buNone/>
              <a:defRPr sz="2900"/>
            </a:lvl6pPr>
            <a:lvl7pPr lvl="6" algn="ctr" rtl="0">
              <a:lnSpc>
                <a:spcPct val="100000"/>
              </a:lnSpc>
              <a:spcBef>
                <a:spcPts val="400"/>
              </a:spcBef>
              <a:spcAft>
                <a:spcPts val="0"/>
              </a:spcAft>
              <a:buSzPts val="2900"/>
              <a:buNone/>
              <a:defRPr sz="2900"/>
            </a:lvl7pPr>
            <a:lvl8pPr lvl="7" algn="ctr" rtl="0">
              <a:lnSpc>
                <a:spcPct val="100000"/>
              </a:lnSpc>
              <a:spcBef>
                <a:spcPts val="400"/>
              </a:spcBef>
              <a:spcAft>
                <a:spcPts val="0"/>
              </a:spcAft>
              <a:buSzPts val="2900"/>
              <a:buNone/>
              <a:defRPr sz="2900"/>
            </a:lvl8pPr>
            <a:lvl9pPr lvl="8" algn="ctr" rtl="0">
              <a:lnSpc>
                <a:spcPct val="100000"/>
              </a:lnSpc>
              <a:spcBef>
                <a:spcPts val="400"/>
              </a:spcBef>
              <a:spcAft>
                <a:spcPts val="0"/>
              </a:spcAft>
              <a:buSzPts val="2900"/>
              <a:buNone/>
              <a:defRPr sz="2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457200" y="57150"/>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4000"/>
              <a:buFont typeface="Century"/>
              <a:buNone/>
              <a:defRPr>
                <a:latin typeface="Century"/>
                <a:ea typeface="Century"/>
                <a:cs typeface="Century"/>
                <a:sym typeface="Century"/>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8" name="Google Shape;38;p10"/>
          <p:cNvSpPr/>
          <p:nvPr/>
        </p:nvSpPr>
        <p:spPr>
          <a:xfrm>
            <a:off x="457200" y="994411"/>
            <a:ext cx="8229600" cy="34289"/>
          </a:xfrm>
          <a:prstGeom prst="rect">
            <a:avLst/>
          </a:prstGeom>
          <a:solidFill>
            <a:srgbClr val="ECDC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9" name="Google Shape;39;p10" descr="C:\Users\TNelles\AppData\Local\Microsoft\Windows\Temporary Internet Files\Content.Outlook\7QAV4920\BlueLogo_league (2).png"/>
          <p:cNvPicPr preferRelativeResize="0"/>
          <p:nvPr/>
        </p:nvPicPr>
        <p:blipFill rotWithShape="1">
          <a:blip r:embed="rId2">
            <a:alphaModFix/>
          </a:blip>
          <a:srcRect/>
          <a:stretch/>
        </p:blipFill>
        <p:spPr>
          <a:xfrm>
            <a:off x="87905" y="4514850"/>
            <a:ext cx="505571" cy="628650"/>
          </a:xfrm>
          <a:prstGeom prst="rect">
            <a:avLst/>
          </a:prstGeom>
          <a:noFill/>
          <a:ln>
            <a:noFill/>
          </a:ln>
        </p:spPr>
      </p:pic>
      <p:sp>
        <p:nvSpPr>
          <p:cNvPr id="40" name="Google Shape;40;p10"/>
          <p:cNvSpPr txBox="1">
            <a:spLocks noGrp="1"/>
          </p:cNvSpPr>
          <p:nvPr>
            <p:ph type="sldNum" idx="12"/>
          </p:nvPr>
        </p:nvSpPr>
        <p:spPr>
          <a:xfrm>
            <a:off x="3505200" y="4869656"/>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rgbClr val="7F7F7F"/>
                </a:solidFill>
                <a:latin typeface="Century"/>
                <a:ea typeface="Century"/>
                <a:cs typeface="Century"/>
                <a:sym typeface="Century"/>
              </a:defRPr>
            </a:lvl1pPr>
            <a:lvl2pPr marL="0" lvl="1" indent="0" algn="ctr">
              <a:spcBef>
                <a:spcPts val="0"/>
              </a:spcBef>
              <a:buNone/>
              <a:defRPr sz="1200" b="1" i="0" u="none" strike="noStrike" cap="none">
                <a:solidFill>
                  <a:srgbClr val="7F7F7F"/>
                </a:solidFill>
                <a:latin typeface="Century"/>
                <a:ea typeface="Century"/>
                <a:cs typeface="Century"/>
                <a:sym typeface="Century"/>
              </a:defRPr>
            </a:lvl2pPr>
            <a:lvl3pPr marL="0" lvl="2" indent="0" algn="ctr">
              <a:spcBef>
                <a:spcPts val="0"/>
              </a:spcBef>
              <a:buNone/>
              <a:defRPr sz="1200" b="1" i="0" u="none" strike="noStrike" cap="none">
                <a:solidFill>
                  <a:srgbClr val="7F7F7F"/>
                </a:solidFill>
                <a:latin typeface="Century"/>
                <a:ea typeface="Century"/>
                <a:cs typeface="Century"/>
                <a:sym typeface="Century"/>
              </a:defRPr>
            </a:lvl3pPr>
            <a:lvl4pPr marL="0" lvl="3" indent="0" algn="ctr">
              <a:spcBef>
                <a:spcPts val="0"/>
              </a:spcBef>
              <a:buNone/>
              <a:defRPr sz="1200" b="1" i="0" u="none" strike="noStrike" cap="none">
                <a:solidFill>
                  <a:srgbClr val="7F7F7F"/>
                </a:solidFill>
                <a:latin typeface="Century"/>
                <a:ea typeface="Century"/>
                <a:cs typeface="Century"/>
                <a:sym typeface="Century"/>
              </a:defRPr>
            </a:lvl4pPr>
            <a:lvl5pPr marL="0" lvl="4" indent="0" algn="ctr">
              <a:spcBef>
                <a:spcPts val="0"/>
              </a:spcBef>
              <a:buNone/>
              <a:defRPr sz="1200" b="1" i="0" u="none" strike="noStrike" cap="none">
                <a:solidFill>
                  <a:srgbClr val="7F7F7F"/>
                </a:solidFill>
                <a:latin typeface="Century"/>
                <a:ea typeface="Century"/>
                <a:cs typeface="Century"/>
                <a:sym typeface="Century"/>
              </a:defRPr>
            </a:lvl5pPr>
            <a:lvl6pPr marL="0" lvl="5" indent="0" algn="ctr">
              <a:spcBef>
                <a:spcPts val="0"/>
              </a:spcBef>
              <a:buNone/>
              <a:defRPr sz="1200" b="1" i="0" u="none" strike="noStrike" cap="none">
                <a:solidFill>
                  <a:srgbClr val="7F7F7F"/>
                </a:solidFill>
                <a:latin typeface="Century"/>
                <a:ea typeface="Century"/>
                <a:cs typeface="Century"/>
                <a:sym typeface="Century"/>
              </a:defRPr>
            </a:lvl6pPr>
            <a:lvl7pPr marL="0" lvl="6" indent="0" algn="ctr">
              <a:spcBef>
                <a:spcPts val="0"/>
              </a:spcBef>
              <a:buNone/>
              <a:defRPr sz="1200" b="1" i="0" u="none" strike="noStrike" cap="none">
                <a:solidFill>
                  <a:srgbClr val="7F7F7F"/>
                </a:solidFill>
                <a:latin typeface="Century"/>
                <a:ea typeface="Century"/>
                <a:cs typeface="Century"/>
                <a:sym typeface="Century"/>
              </a:defRPr>
            </a:lvl7pPr>
            <a:lvl8pPr marL="0" lvl="7" indent="0" algn="ctr">
              <a:spcBef>
                <a:spcPts val="0"/>
              </a:spcBef>
              <a:buNone/>
              <a:defRPr sz="1200" b="1" i="0" u="none" strike="noStrike" cap="none">
                <a:solidFill>
                  <a:srgbClr val="7F7F7F"/>
                </a:solidFill>
                <a:latin typeface="Century"/>
                <a:ea typeface="Century"/>
                <a:cs typeface="Century"/>
                <a:sym typeface="Century"/>
              </a:defRPr>
            </a:lvl8pPr>
            <a:lvl9pPr marL="0" lvl="8" indent="0" algn="ctr">
              <a:spcBef>
                <a:spcPts val="0"/>
              </a:spcBef>
              <a:buNone/>
              <a:defRPr sz="1200" b="1" i="0" u="none" strike="noStrike" cap="none">
                <a:solidFill>
                  <a:srgbClr val="7F7F7F"/>
                </a:solidFill>
                <a:latin typeface="Century"/>
                <a:ea typeface="Century"/>
                <a:cs typeface="Century"/>
                <a:sym typeface="Century"/>
              </a:defRPr>
            </a:lvl9pPr>
          </a:lstStyle>
          <a:p>
            <a:pPr marL="0" lvl="0" indent="0" algn="ctr" rtl="0">
              <a:spcBef>
                <a:spcPts val="0"/>
              </a:spcBef>
              <a:spcAft>
                <a:spcPts val="0"/>
              </a:spcAft>
              <a:buNone/>
            </a:pPr>
            <a:fld id="{00000000-1234-1234-1234-123412341234}" type="slidenum">
              <a:rPr lang="en-US"/>
              <a:t>‹#›</a:t>
            </a:fld>
            <a:endParaRPr/>
          </a:p>
        </p:txBody>
      </p:sp>
      <p:pic>
        <p:nvPicPr>
          <p:cNvPr id="41" name="Google Shape;41;p10"/>
          <p:cNvPicPr preferRelativeResize="0"/>
          <p:nvPr/>
        </p:nvPicPr>
        <p:blipFill rotWithShape="1">
          <a:blip r:embed="rId3">
            <a:alphaModFix/>
          </a:blip>
          <a:srcRect/>
          <a:stretch/>
        </p:blipFill>
        <p:spPr>
          <a:xfrm>
            <a:off x="8305800" y="4541921"/>
            <a:ext cx="628650" cy="6015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24359"/>
            <a:ext cx="7886700" cy="558000"/>
          </a:xfrm>
          <a:prstGeom prst="rect">
            <a:avLst/>
          </a:prstGeom>
          <a:noFill/>
          <a:ln>
            <a:noFill/>
          </a:ln>
        </p:spPr>
        <p:txBody>
          <a:bodyPr spcFirstLastPara="1" wrap="square" lIns="71100" tIns="35550" rIns="71100" bIns="35550" anchor="t" anchorCtr="0">
            <a:noAutofit/>
          </a:bodyPr>
          <a:lstStyle>
            <a:lvl1pPr marR="0" lvl="0" algn="l" rtl="0">
              <a:lnSpc>
                <a:spcPct val="90000"/>
              </a:lnSpc>
              <a:spcBef>
                <a:spcPts val="0"/>
              </a:spcBef>
              <a:spcAft>
                <a:spcPts val="0"/>
              </a:spcAft>
              <a:buClr>
                <a:srgbClr val="03617A"/>
              </a:buClr>
              <a:buSzPts val="3400"/>
              <a:buFont typeface="Work Sans Black"/>
              <a:buNone/>
              <a:defRPr sz="3400" i="0" u="none" strike="noStrike" cap="non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90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90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pic>
        <p:nvPicPr>
          <p:cNvPr id="8" name="Google Shape;8;p1"/>
          <p:cNvPicPr preferRelativeResize="0"/>
          <p:nvPr/>
        </p:nvPicPr>
        <p:blipFill rotWithShape="1">
          <a:blip r:embed="rId18">
            <a:alphaModFix/>
          </a:blip>
          <a:srcRect/>
          <a:stretch/>
        </p:blipFill>
        <p:spPr>
          <a:xfrm>
            <a:off x="7105454" y="4241846"/>
            <a:ext cx="1641680" cy="7035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mailto:carrie.johnson@iowa.gov" TargetMode="External"/><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dom.iowa.gov/local-government/property-tax-tax-replacement#property-tax-rate-files"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https://dom.iowa.gov/local-government/property-tax-tax-replacement#commercial-amp-industrial-replacement" TargetMode="External"/><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hyperlink" Target="https://dom.iowa.gov/local-government/county-resources" TargetMode="External"/><Relationship Id="rId2" Type="http://schemas.openxmlformats.org/officeDocument/2006/relationships/notesSlide" Target="../notesSlides/notesSlide6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9.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dom.iowa.gov/local-government/county-resources"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4.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idx="4294967295"/>
          </p:nvPr>
        </p:nvSpPr>
        <p:spPr>
          <a:xfrm>
            <a:off x="14500" y="3223750"/>
            <a:ext cx="9129600" cy="818700"/>
          </a:xfrm>
          <a:prstGeom prst="rect">
            <a:avLst/>
          </a:prstGeom>
        </p:spPr>
        <p:txBody>
          <a:bodyPr spcFirstLastPara="1" wrap="square" lIns="71100" tIns="35550" rIns="71100" bIns="35550" anchor="t" anchorCtr="0">
            <a:noAutofit/>
          </a:bodyPr>
          <a:lstStyle/>
          <a:p>
            <a:pPr marL="0" lvl="0" indent="0" algn="ctr" rtl="0">
              <a:lnSpc>
                <a:spcPct val="100000"/>
              </a:lnSpc>
              <a:spcBef>
                <a:spcPts val="0"/>
              </a:spcBef>
              <a:spcAft>
                <a:spcPts val="0"/>
              </a:spcAft>
              <a:buNone/>
            </a:pPr>
            <a:r>
              <a:rPr lang="en-US" sz="1600" dirty="0">
                <a:solidFill>
                  <a:schemeClr val="dk2"/>
                </a:solidFill>
              </a:rPr>
              <a:t>Carrie Johnson</a:t>
            </a:r>
            <a:endParaRPr sz="1200" dirty="0">
              <a:solidFill>
                <a:schemeClr val="dk1"/>
              </a:solidFill>
            </a:endParaRPr>
          </a:p>
          <a:p>
            <a:pPr marL="0" lvl="0" indent="0" algn="ctr" rtl="0">
              <a:lnSpc>
                <a:spcPct val="100000"/>
              </a:lnSpc>
              <a:spcBef>
                <a:spcPts val="0"/>
              </a:spcBef>
              <a:spcAft>
                <a:spcPts val="0"/>
              </a:spcAft>
              <a:buNone/>
            </a:pPr>
            <a:r>
              <a:rPr lang="en-US" sz="1600" dirty="0">
                <a:solidFill>
                  <a:schemeClr val="dk2"/>
                </a:solidFill>
                <a:latin typeface="Work Sans"/>
                <a:ea typeface="Work Sans"/>
                <a:cs typeface="Work Sans"/>
                <a:sym typeface="Work Sans"/>
              </a:rPr>
              <a:t>Fiscal &amp; Policy Analyst Sr.</a:t>
            </a:r>
            <a:endParaRPr sz="1200" dirty="0">
              <a:solidFill>
                <a:schemeClr val="dk1"/>
              </a:solidFill>
              <a:latin typeface="Work Sans"/>
              <a:ea typeface="Work Sans"/>
              <a:cs typeface="Work Sans"/>
              <a:sym typeface="Work Sans"/>
            </a:endParaRPr>
          </a:p>
          <a:p>
            <a:pPr marL="0" lvl="0" indent="0" algn="ctr" rtl="0">
              <a:lnSpc>
                <a:spcPct val="100000"/>
              </a:lnSpc>
              <a:spcBef>
                <a:spcPts val="0"/>
              </a:spcBef>
              <a:spcAft>
                <a:spcPts val="0"/>
              </a:spcAft>
              <a:buNone/>
            </a:pPr>
            <a:r>
              <a:rPr lang="en-US" sz="1600" dirty="0">
                <a:solidFill>
                  <a:schemeClr val="dk2"/>
                </a:solidFill>
                <a:latin typeface="Work Sans"/>
                <a:ea typeface="Work Sans"/>
                <a:cs typeface="Work Sans"/>
                <a:sym typeface="Work Sans"/>
              </a:rPr>
              <a:t>January 15, 2026</a:t>
            </a:r>
            <a:endParaRPr sz="1400"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1371600" y="528638"/>
            <a:ext cx="6229350" cy="671512"/>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800" dirty="0"/>
              <a:t>County Department Roles</a:t>
            </a:r>
            <a:endParaRPr sz="2800" dirty="0"/>
          </a:p>
        </p:txBody>
      </p:sp>
      <p:sp>
        <p:nvSpPr>
          <p:cNvPr id="138" name="Google Shape;138;p27"/>
          <p:cNvSpPr txBox="1">
            <a:spLocks noGrp="1"/>
          </p:cNvSpPr>
          <p:nvPr>
            <p:ph type="body" idx="1"/>
          </p:nvPr>
        </p:nvSpPr>
        <p:spPr>
          <a:xfrm>
            <a:off x="701075" y="1081400"/>
            <a:ext cx="7457400" cy="39063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200"/>
              <a:buNone/>
            </a:pPr>
            <a:r>
              <a:rPr lang="en-US" sz="1800" u="sng" dirty="0"/>
              <a:t>Department Estimates</a:t>
            </a:r>
            <a:endParaRPr sz="1800" dirty="0"/>
          </a:p>
          <a:p>
            <a:pPr marL="254000" lvl="0" indent="-254000" algn="l" rtl="0">
              <a:spcBef>
                <a:spcPts val="800"/>
              </a:spcBef>
              <a:spcAft>
                <a:spcPts val="0"/>
              </a:spcAft>
              <a:buSzPts val="1200"/>
              <a:buNone/>
            </a:pPr>
            <a:r>
              <a:rPr lang="en-US" sz="1800" dirty="0"/>
              <a:t>	By January 15 , each elective or appointive officer or board, having charge of a county office or department, shall prepare and submit to the auditor or other official designated by the board an estimate, itemized in the detail required by the board and consistent with existing county accounts, showing all of the following:</a:t>
            </a:r>
            <a:endParaRPr sz="1800" dirty="0"/>
          </a:p>
          <a:p>
            <a:pPr marL="558800" lvl="1" indent="-266700" algn="l" rtl="0">
              <a:spcBef>
                <a:spcPts val="800"/>
              </a:spcBef>
              <a:spcAft>
                <a:spcPts val="0"/>
              </a:spcAft>
              <a:buSzPts val="1800"/>
              <a:buChar char="•"/>
            </a:pPr>
            <a:r>
              <a:rPr lang="en-US" sz="1800" dirty="0"/>
              <a:t>a.  The proposed expenditures of the office or department for the next fiscal year.</a:t>
            </a:r>
            <a:endParaRPr sz="1800" dirty="0"/>
          </a:p>
          <a:p>
            <a:pPr marL="558800" lvl="1" indent="-266700" algn="l" rtl="0">
              <a:spcBef>
                <a:spcPts val="800"/>
              </a:spcBef>
              <a:spcAft>
                <a:spcPts val="0"/>
              </a:spcAft>
              <a:buSzPts val="1800"/>
              <a:buChar char="•"/>
            </a:pPr>
            <a:r>
              <a:rPr lang="en-US" sz="1800" dirty="0"/>
              <a:t>b.  An estimate of the revenues, except property taxes, to be collected for the county by the office during the next fiscal year.</a:t>
            </a:r>
            <a:endParaRPr sz="1800" dirty="0"/>
          </a:p>
          <a:p>
            <a:pPr marL="254000" lvl="0" indent="-177800" algn="l" rtl="0">
              <a:spcBef>
                <a:spcPts val="800"/>
              </a:spcBef>
              <a:spcAft>
                <a:spcPts val="0"/>
              </a:spcAft>
              <a:buSzPts val="1200"/>
              <a:buNone/>
            </a:pPr>
            <a:endParaRPr sz="11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AD2D8F-FFEE-2BC4-3225-5135226D77F0}"/>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2E76D0E7-4BA0-3F38-9458-48AF8012407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8A35C718-DBF9-F0EC-BAA1-954926583DE7}"/>
              </a:ext>
            </a:extLst>
          </p:cNvPr>
          <p:cNvPicPr>
            <a:picLocks noChangeAspect="1"/>
          </p:cNvPicPr>
          <p:nvPr/>
        </p:nvPicPr>
        <p:blipFill>
          <a:blip r:embed="rId2"/>
          <a:stretch>
            <a:fillRect/>
          </a:stretch>
        </p:blipFill>
        <p:spPr>
          <a:xfrm>
            <a:off x="628651" y="124735"/>
            <a:ext cx="3943350" cy="1824739"/>
          </a:xfrm>
          <a:prstGeom prst="rect">
            <a:avLst/>
          </a:prstGeom>
        </p:spPr>
      </p:pic>
      <p:pic>
        <p:nvPicPr>
          <p:cNvPr id="7" name="Picture 6">
            <a:extLst>
              <a:ext uri="{FF2B5EF4-FFF2-40B4-BE49-F238E27FC236}">
                <a16:creationId xmlns:a16="http://schemas.microsoft.com/office/drawing/2014/main" id="{CF9739D6-AC00-CB65-47F4-D0DE82DB247F}"/>
              </a:ext>
            </a:extLst>
          </p:cNvPr>
          <p:cNvPicPr>
            <a:picLocks noChangeAspect="1"/>
          </p:cNvPicPr>
          <p:nvPr/>
        </p:nvPicPr>
        <p:blipFill>
          <a:blip r:embed="rId3"/>
          <a:stretch>
            <a:fillRect/>
          </a:stretch>
        </p:blipFill>
        <p:spPr>
          <a:xfrm>
            <a:off x="2384879" y="2847165"/>
            <a:ext cx="3406322" cy="1525748"/>
          </a:xfrm>
          <a:prstGeom prst="rect">
            <a:avLst/>
          </a:prstGeom>
        </p:spPr>
      </p:pic>
    </p:spTree>
    <p:extLst>
      <p:ext uri="{BB962C8B-B14F-4D97-AF65-F5344CB8AC3E}">
        <p14:creationId xmlns:p14="http://schemas.microsoft.com/office/powerpoint/2010/main" val="25802124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70181-C50A-A236-8F63-CF4212A252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68D8F9-5CDB-4CA7-EA5E-76B37F086D8E}"/>
              </a:ext>
            </a:extLst>
          </p:cNvPr>
          <p:cNvSpPr>
            <a:spLocks noGrp="1"/>
          </p:cNvSpPr>
          <p:nvPr>
            <p:ph type="body" idx="1"/>
          </p:nvPr>
        </p:nvSpPr>
        <p:spPr>
          <a:xfrm>
            <a:off x="537029" y="551543"/>
            <a:ext cx="7978321" cy="4081076"/>
          </a:xfrm>
        </p:spPr>
        <p:txBody>
          <a:bodyPr/>
          <a:lstStyle/>
          <a:p>
            <a:pPr marL="88900" indent="0">
              <a:buNone/>
            </a:pPr>
            <a:r>
              <a:rPr lang="en-US" sz="1800" dirty="0">
                <a:effectLst/>
                <a:latin typeface="Work Sans" pitchFamily="2" charset="0"/>
                <a:ea typeface="Times New Roman" panose="02020603050405020304" pitchFamily="18" charset="0"/>
              </a:rPr>
              <a:t>Once your documents are selected, click the Upload button. </a:t>
            </a:r>
          </a:p>
          <a:p>
            <a:pPr marL="88900" indent="0">
              <a:buNone/>
            </a:pPr>
            <a:endParaRPr lang="en-US" sz="1800" dirty="0">
              <a:latin typeface="Work Sans" pitchFamily="2" charset="0"/>
              <a:ea typeface="Times New Roman" panose="02020603050405020304" pitchFamily="18" charset="0"/>
            </a:endParaRPr>
          </a:p>
          <a:p>
            <a:pPr marL="88900" indent="0">
              <a:buNone/>
            </a:pPr>
            <a:r>
              <a:rPr lang="en-US" sz="1800" dirty="0">
                <a:effectLst/>
                <a:latin typeface="Work Sans" pitchFamily="2" charset="0"/>
                <a:ea typeface="Times New Roman" panose="02020603050405020304" pitchFamily="18" charset="0"/>
              </a:rPr>
              <a:t>If successful, you will see the following notification.</a:t>
            </a:r>
          </a:p>
          <a:p>
            <a:endParaRPr lang="en-US" dirty="0"/>
          </a:p>
        </p:txBody>
      </p:sp>
      <p:pic>
        <p:nvPicPr>
          <p:cNvPr id="9" name="Picture 8">
            <a:extLst>
              <a:ext uri="{FF2B5EF4-FFF2-40B4-BE49-F238E27FC236}">
                <a16:creationId xmlns:a16="http://schemas.microsoft.com/office/drawing/2014/main" id="{C90BA7EC-01D5-630D-5CEB-D283DF0CC5C2}"/>
              </a:ext>
            </a:extLst>
          </p:cNvPr>
          <p:cNvPicPr>
            <a:picLocks noChangeAspect="1"/>
          </p:cNvPicPr>
          <p:nvPr/>
        </p:nvPicPr>
        <p:blipFill>
          <a:blip r:embed="rId2"/>
          <a:srcRect l="25429" t="42911" b="8428"/>
          <a:stretch/>
        </p:blipFill>
        <p:spPr>
          <a:xfrm>
            <a:off x="7151361" y="923873"/>
            <a:ext cx="1022903" cy="674914"/>
          </a:xfrm>
          <a:prstGeom prst="rect">
            <a:avLst/>
          </a:prstGeom>
        </p:spPr>
      </p:pic>
      <p:pic>
        <p:nvPicPr>
          <p:cNvPr id="8" name="Picture 7" descr="A picture containing timeline&#10;&#10;Description automatically generated">
            <a:extLst>
              <a:ext uri="{FF2B5EF4-FFF2-40B4-BE49-F238E27FC236}">
                <a16:creationId xmlns:a16="http://schemas.microsoft.com/office/drawing/2014/main" id="{C6394D59-2468-699E-A8F5-75F90A840D51}"/>
              </a:ext>
            </a:extLst>
          </p:cNvPr>
          <p:cNvPicPr>
            <a:picLocks noChangeAspect="1"/>
          </p:cNvPicPr>
          <p:nvPr/>
        </p:nvPicPr>
        <p:blipFill>
          <a:blip r:embed="rId3">
            <a:extLst>
              <a:ext uri="{28A0092B-C50C-407E-A947-70E740481C1C}">
                <a14:useLocalDpi xmlns:a14="http://schemas.microsoft.com/office/drawing/2010/main" val="0"/>
              </a:ext>
            </a:extLst>
          </a:blip>
          <a:srcRect l="960" b="19565"/>
          <a:stretch>
            <a:fillRect/>
          </a:stretch>
        </p:blipFill>
        <p:spPr bwMode="auto">
          <a:xfrm>
            <a:off x="922927" y="1796325"/>
            <a:ext cx="3147060" cy="563880"/>
          </a:xfrm>
          <a:prstGeom prst="rect">
            <a:avLst/>
          </a:prstGeom>
          <a:noFill/>
          <a:ln>
            <a:noFill/>
          </a:ln>
        </p:spPr>
      </p:pic>
      <p:sp>
        <p:nvSpPr>
          <p:cNvPr id="11" name="TextBox 10">
            <a:extLst>
              <a:ext uri="{FF2B5EF4-FFF2-40B4-BE49-F238E27FC236}">
                <a16:creationId xmlns:a16="http://schemas.microsoft.com/office/drawing/2014/main" id="{5EB607DA-68F0-9EA9-93F2-A8BA60500012}"/>
              </a:ext>
            </a:extLst>
          </p:cNvPr>
          <p:cNvSpPr txBox="1"/>
          <p:nvPr/>
        </p:nvSpPr>
        <p:spPr>
          <a:xfrm>
            <a:off x="449943" y="2496138"/>
            <a:ext cx="7344229" cy="1892826"/>
          </a:xfrm>
          <a:prstGeom prst="rect">
            <a:avLst/>
          </a:prstGeom>
          <a:noFill/>
        </p:spPr>
        <p:txBody>
          <a:bodyPr wrap="square">
            <a:spAutoFit/>
          </a:bodyPr>
          <a:lstStyle/>
          <a:p>
            <a:pPr marL="0" marR="0" algn="just">
              <a:spcAft>
                <a:spcPts val="600"/>
              </a:spcAft>
              <a:tabLst>
                <a:tab pos="228600" algn="l"/>
              </a:tabLst>
            </a:pPr>
            <a:r>
              <a:rPr lang="en-US" sz="1400" dirty="0">
                <a:effectLst/>
                <a:latin typeface="Work Sans" pitchFamily="2" charset="0"/>
                <a:ea typeface="Times New Roman" panose="02020603050405020304" pitchFamily="18" charset="0"/>
              </a:rPr>
              <a:t>If you uploaded a document in error or need to replace the document previously uploaded, you can select Documents and Choose File again to overwrite the document previously uploaded. </a:t>
            </a:r>
          </a:p>
          <a:p>
            <a:pPr marL="0" marR="0" algn="just">
              <a:spcAft>
                <a:spcPts val="600"/>
              </a:spcAft>
              <a:tabLst>
                <a:tab pos="228600" algn="l"/>
              </a:tabLst>
            </a:pPr>
            <a:endParaRPr lang="en-US" sz="1600" dirty="0">
              <a:effectLst/>
              <a:latin typeface="Work Sans" pitchFamily="2" charset="0"/>
              <a:ea typeface="Times New Roman" panose="02020603050405020304" pitchFamily="18" charset="0"/>
            </a:endParaRPr>
          </a:p>
          <a:p>
            <a:pPr marL="0" marR="0" algn="just">
              <a:spcAft>
                <a:spcPts val="600"/>
              </a:spcAft>
              <a:tabLst>
                <a:tab pos="228600" algn="l"/>
              </a:tabLst>
            </a:pPr>
            <a:r>
              <a:rPr lang="en-US" sz="1400" dirty="0">
                <a:effectLst/>
                <a:latin typeface="Work Sans" pitchFamily="2" charset="0"/>
                <a:ea typeface="Times New Roman" panose="02020603050405020304" pitchFamily="18" charset="0"/>
              </a:rPr>
              <a:t>If you use this option, </a:t>
            </a:r>
            <a:r>
              <a:rPr lang="en-US" sz="1400" b="1" u="sng" dirty="0">
                <a:effectLst/>
                <a:latin typeface="Work Sans" pitchFamily="2" charset="0"/>
                <a:ea typeface="Times New Roman" panose="02020603050405020304" pitchFamily="18" charset="0"/>
              </a:rPr>
              <a:t>your documents still must be uploaded by April 30.</a:t>
            </a:r>
            <a:endParaRPr lang="en-US" sz="1600" dirty="0">
              <a:effectLst/>
              <a:latin typeface="Work Sans" pitchFamily="2" charset="0"/>
              <a:ea typeface="Times New Roman" panose="02020603050405020304" pitchFamily="18" charset="0"/>
            </a:endParaRPr>
          </a:p>
          <a:p>
            <a:pPr marL="0" marR="0"/>
            <a:br>
              <a:rPr lang="en-US" sz="1400" dirty="0">
                <a:effectLst/>
                <a:latin typeface="Arial" panose="020B0604020202020204" pitchFamily="34" charset="0"/>
                <a:ea typeface="Times New Roman" panose="02020603050405020304" pitchFamily="18" charset="0"/>
              </a:rPr>
            </a:b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31813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Shape 639"/>
        <p:cNvGrpSpPr/>
        <p:nvPr/>
      </p:nvGrpSpPr>
      <p:grpSpPr>
        <a:xfrm>
          <a:off x="0" y="0"/>
          <a:ext cx="0" cy="0"/>
          <a:chOff x="0" y="0"/>
          <a:chExt cx="0" cy="0"/>
        </a:xfrm>
      </p:grpSpPr>
      <p:sp>
        <p:nvSpPr>
          <p:cNvPr id="640" name="Google Shape;640;p104"/>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dirty="0">
                <a:latin typeface="Work Sans"/>
                <a:ea typeface="Work Sans"/>
                <a:cs typeface="Work Sans"/>
                <a:sym typeface="Work Sans"/>
              </a:rPr>
              <a:t>Contact:</a:t>
            </a:r>
            <a:endParaRPr dirty="0">
              <a:latin typeface="Work Sans"/>
              <a:ea typeface="Work Sans"/>
              <a:cs typeface="Work Sans"/>
              <a:sym typeface="Work Sans"/>
            </a:endParaRPr>
          </a:p>
        </p:txBody>
      </p:sp>
      <p:sp>
        <p:nvSpPr>
          <p:cNvPr id="641" name="Google Shape;641;p104"/>
          <p:cNvSpPr txBox="1">
            <a:spLocks noGrp="1"/>
          </p:cNvSpPr>
          <p:nvPr>
            <p:ph type="body" idx="1"/>
          </p:nvPr>
        </p:nvSpPr>
        <p:spPr>
          <a:xfrm>
            <a:off x="457200" y="971550"/>
            <a:ext cx="8229600" cy="3486150"/>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dk1"/>
              </a:buClr>
              <a:buSzPts val="3200"/>
              <a:buNone/>
            </a:pPr>
            <a:r>
              <a:rPr lang="en-US" b="1" dirty="0">
                <a:latin typeface="Work Sans"/>
                <a:ea typeface="Work Sans"/>
                <a:cs typeface="Work Sans"/>
                <a:sym typeface="Work Sans"/>
              </a:rPr>
              <a:t>Iowa Department of Management</a:t>
            </a:r>
            <a:endParaRPr dirty="0">
              <a:latin typeface="Work Sans"/>
              <a:ea typeface="Work Sans"/>
              <a:cs typeface="Work Sans"/>
              <a:sym typeface="Work Sans"/>
            </a:endParaRPr>
          </a:p>
          <a:p>
            <a:pPr marL="342900" lvl="0" indent="-342900" algn="ctr" rtl="0">
              <a:spcBef>
                <a:spcPts val="640"/>
              </a:spcBef>
              <a:spcAft>
                <a:spcPts val="0"/>
              </a:spcAft>
              <a:buClr>
                <a:schemeClr val="dk1"/>
              </a:buClr>
              <a:buSzPts val="3200"/>
              <a:buNone/>
            </a:pPr>
            <a:r>
              <a:rPr lang="en-US" b="1" dirty="0">
                <a:latin typeface="Work Sans"/>
                <a:ea typeface="Work Sans"/>
                <a:cs typeface="Work Sans"/>
                <a:sym typeface="Work Sans"/>
              </a:rPr>
              <a:t>State Capitol</a:t>
            </a:r>
            <a:endParaRPr dirty="0">
              <a:latin typeface="Work Sans"/>
              <a:ea typeface="Work Sans"/>
              <a:cs typeface="Work Sans"/>
              <a:sym typeface="Work Sans"/>
            </a:endParaRPr>
          </a:p>
          <a:p>
            <a:pPr marL="342900" lvl="0" indent="-342900" algn="ctr" rtl="0">
              <a:spcBef>
                <a:spcPts val="640"/>
              </a:spcBef>
              <a:spcAft>
                <a:spcPts val="0"/>
              </a:spcAft>
              <a:buClr>
                <a:schemeClr val="dk1"/>
              </a:buClr>
              <a:buSzPts val="3200"/>
              <a:buNone/>
            </a:pPr>
            <a:r>
              <a:rPr lang="en-US" b="1" dirty="0">
                <a:latin typeface="Work Sans"/>
                <a:ea typeface="Work Sans"/>
                <a:cs typeface="Work Sans"/>
                <a:sym typeface="Work Sans"/>
              </a:rPr>
              <a:t>Des Moines, IA 50319</a:t>
            </a:r>
            <a:endParaRPr dirty="0">
              <a:latin typeface="Work Sans"/>
              <a:ea typeface="Work Sans"/>
              <a:cs typeface="Work Sans"/>
              <a:sym typeface="Work Sans"/>
            </a:endParaRPr>
          </a:p>
          <a:p>
            <a:pPr marL="342900" lvl="0" indent="-342900" algn="ctr" rtl="0">
              <a:spcBef>
                <a:spcPts val="640"/>
              </a:spcBef>
              <a:spcAft>
                <a:spcPts val="0"/>
              </a:spcAft>
              <a:buClr>
                <a:schemeClr val="dk1"/>
              </a:buClr>
              <a:buSzPts val="3200"/>
              <a:buNone/>
            </a:pPr>
            <a:r>
              <a:rPr lang="en-US" b="1" dirty="0">
                <a:latin typeface="Work Sans"/>
                <a:ea typeface="Work Sans"/>
                <a:cs typeface="Work Sans"/>
                <a:sym typeface="Work Sans"/>
              </a:rPr>
              <a:t>Carrie Johnson </a:t>
            </a:r>
            <a:endParaRPr dirty="0">
              <a:latin typeface="Work Sans"/>
              <a:ea typeface="Work Sans"/>
              <a:cs typeface="Work Sans"/>
              <a:sym typeface="Work Sans"/>
            </a:endParaRPr>
          </a:p>
          <a:p>
            <a:pPr marL="342900" lvl="0" indent="-342900" algn="ctr" rtl="0">
              <a:spcBef>
                <a:spcPts val="640"/>
              </a:spcBef>
              <a:spcAft>
                <a:spcPts val="0"/>
              </a:spcAft>
              <a:buClr>
                <a:schemeClr val="dk1"/>
              </a:buClr>
              <a:buSzPts val="3200"/>
              <a:buNone/>
            </a:pPr>
            <a:r>
              <a:rPr lang="en-US" b="1" u="sng" dirty="0">
                <a:solidFill>
                  <a:schemeClr val="hlink"/>
                </a:solidFill>
                <a:latin typeface="Work Sans"/>
                <a:ea typeface="Work Sans"/>
                <a:cs typeface="Work Sans"/>
                <a:sym typeface="Work Sans"/>
                <a:hlinkClick r:id="rId3"/>
              </a:rPr>
              <a:t>carrie.johnson@dom.iowa.gov</a:t>
            </a:r>
            <a:endParaRPr b="1" dirty="0">
              <a:latin typeface="Work Sans"/>
              <a:ea typeface="Work Sans"/>
              <a:cs typeface="Work Sans"/>
              <a:sym typeface="Work Sans"/>
            </a:endParaRPr>
          </a:p>
          <a:p>
            <a:pPr marL="342900" lvl="0" indent="-342900" algn="ctr" rtl="0">
              <a:spcBef>
                <a:spcPts val="1840"/>
              </a:spcBef>
              <a:spcAft>
                <a:spcPts val="0"/>
              </a:spcAft>
              <a:buClr>
                <a:schemeClr val="dk1"/>
              </a:buClr>
              <a:buSzPts val="3200"/>
              <a:buNone/>
            </a:pPr>
            <a:r>
              <a:rPr lang="en-US" b="1" dirty="0">
                <a:latin typeface="Work Sans"/>
                <a:ea typeface="Work Sans"/>
                <a:cs typeface="Work Sans"/>
                <a:sym typeface="Work Sans"/>
              </a:rPr>
              <a:t>515-281-5598 </a:t>
            </a:r>
            <a:endParaRPr dirty="0">
              <a:latin typeface="Work Sans"/>
              <a:ea typeface="Work Sans"/>
              <a:cs typeface="Work Sans"/>
              <a:sym typeface="Work Sans"/>
            </a:endParaRPr>
          </a:p>
          <a:p>
            <a:pPr marL="342900" lvl="0" indent="-342900" algn="l" rtl="0">
              <a:spcBef>
                <a:spcPts val="1680"/>
              </a:spcBef>
              <a:spcAft>
                <a:spcPts val="0"/>
              </a:spcAft>
              <a:buClr>
                <a:schemeClr val="dk1"/>
              </a:buClr>
              <a:buSzPts val="2400"/>
              <a:buNone/>
            </a:pPr>
            <a:r>
              <a:rPr lang="en-US" sz="2400" b="1" dirty="0"/>
              <a:t>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800" dirty="0"/>
              <a:t>County Auditor’s Role</a:t>
            </a:r>
            <a:endParaRPr sz="2800" dirty="0"/>
          </a:p>
        </p:txBody>
      </p:sp>
      <p:sp>
        <p:nvSpPr>
          <p:cNvPr id="144" name="Google Shape;144;p28"/>
          <p:cNvSpPr txBox="1">
            <a:spLocks noGrp="1"/>
          </p:cNvSpPr>
          <p:nvPr>
            <p:ph type="body" idx="1"/>
          </p:nvPr>
        </p:nvSpPr>
        <p:spPr>
          <a:xfrm>
            <a:off x="484583" y="998444"/>
            <a:ext cx="6709906" cy="3146611"/>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200"/>
              <a:buNone/>
            </a:pPr>
            <a:r>
              <a:rPr lang="en-US" sz="2700" dirty="0"/>
              <a:t>By January 20, the auditor or other designated official shall compile the various office and department estimates and submit them to the board.  </a:t>
            </a:r>
            <a:endParaRPr sz="2700" dirty="0"/>
          </a:p>
          <a:p>
            <a:pPr marL="254000" lvl="0" indent="-254000" algn="l" rtl="0">
              <a:spcBef>
                <a:spcPts val="800"/>
              </a:spcBef>
              <a:spcAft>
                <a:spcPts val="0"/>
              </a:spcAft>
              <a:buSzPts val="1200"/>
              <a:buNone/>
            </a:pPr>
            <a:endParaRPr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400" dirty="0"/>
              <a:t>County Supervisors’ Role</a:t>
            </a:r>
            <a:endParaRPr sz="2400" dirty="0"/>
          </a:p>
        </p:txBody>
      </p:sp>
      <p:sp>
        <p:nvSpPr>
          <p:cNvPr id="150" name="Google Shape;150;p29"/>
          <p:cNvSpPr txBox="1">
            <a:spLocks noGrp="1"/>
          </p:cNvSpPr>
          <p:nvPr>
            <p:ph type="body" idx="1"/>
          </p:nvPr>
        </p:nvSpPr>
        <p:spPr>
          <a:xfrm>
            <a:off x="544286" y="965200"/>
            <a:ext cx="6993114" cy="3721250"/>
          </a:xfrm>
          <a:prstGeom prst="rect">
            <a:avLst/>
          </a:prstGeom>
          <a:noFill/>
          <a:ln>
            <a:noFill/>
          </a:ln>
        </p:spPr>
        <p:txBody>
          <a:bodyPr spcFirstLastPara="1" wrap="square" lIns="68575" tIns="34275" rIns="68575" bIns="34275" anchor="t" anchorCtr="0">
            <a:noAutofit/>
          </a:bodyPr>
          <a:lstStyle/>
          <a:p>
            <a:pPr marL="254000" lvl="0" indent="-292100" algn="l" rtl="0">
              <a:spcBef>
                <a:spcPts val="0"/>
              </a:spcBef>
              <a:spcAft>
                <a:spcPts val="0"/>
              </a:spcAft>
              <a:buSzPts val="1800"/>
              <a:buChar char="•"/>
            </a:pPr>
            <a:r>
              <a:rPr lang="en-US" sz="1700" dirty="0"/>
              <a:t>Consults with any officer or department concerning the estimates and requests and may adjust the requests for any county office or department.</a:t>
            </a:r>
            <a:endParaRPr sz="1700" dirty="0"/>
          </a:p>
          <a:p>
            <a:pPr marL="254000" lvl="0" indent="-292100" algn="l" rtl="0">
              <a:spcBef>
                <a:spcPts val="800"/>
              </a:spcBef>
              <a:spcAft>
                <a:spcPts val="0"/>
              </a:spcAft>
              <a:buSzPts val="1800"/>
              <a:buChar char="•"/>
            </a:pPr>
            <a:r>
              <a:rPr lang="en-US" sz="1700" dirty="0"/>
              <a:t>Prepares and files the budget with the county auditor.</a:t>
            </a:r>
            <a:endParaRPr sz="1700" dirty="0"/>
          </a:p>
          <a:p>
            <a:pPr marL="254000" lvl="0" indent="-292100" algn="l" rtl="0">
              <a:spcBef>
                <a:spcPts val="800"/>
              </a:spcBef>
              <a:spcAft>
                <a:spcPts val="0"/>
              </a:spcAft>
              <a:buSzPts val="1800"/>
              <a:buChar char="•"/>
            </a:pPr>
            <a:r>
              <a:rPr lang="en-US" sz="1700" dirty="0"/>
              <a:t>Sets hearing dates.</a:t>
            </a:r>
            <a:endParaRPr sz="1700" dirty="0"/>
          </a:p>
          <a:p>
            <a:pPr marL="254000" lvl="0" indent="-285750" algn="l" rtl="0">
              <a:spcBef>
                <a:spcPts val="800"/>
              </a:spcBef>
              <a:spcAft>
                <a:spcPts val="0"/>
              </a:spcAft>
              <a:buSzPts val="1700"/>
              <a:buChar char="•"/>
            </a:pPr>
            <a:r>
              <a:rPr lang="en-US" sz="1700" dirty="0"/>
              <a:t>Conducts public hearings.</a:t>
            </a:r>
            <a:endParaRPr sz="1700" dirty="0"/>
          </a:p>
          <a:p>
            <a:pPr marL="254000" lvl="0" indent="-292100" algn="l" rtl="0">
              <a:spcBef>
                <a:spcPts val="800"/>
              </a:spcBef>
              <a:spcAft>
                <a:spcPts val="0"/>
              </a:spcAft>
              <a:buSzPts val="1800"/>
              <a:buChar char="•"/>
            </a:pPr>
            <a:r>
              <a:rPr lang="en-US" sz="1700" dirty="0"/>
              <a:t>Approves full budget by resolution.</a:t>
            </a:r>
            <a:endParaRPr sz="1700" dirty="0"/>
          </a:p>
          <a:p>
            <a:pPr marL="254000" lvl="0" indent="-292100" algn="l" rtl="0">
              <a:spcBef>
                <a:spcPts val="800"/>
              </a:spcBef>
              <a:spcAft>
                <a:spcPts val="0"/>
              </a:spcAft>
              <a:buSzPts val="1800"/>
              <a:buChar char="•"/>
            </a:pPr>
            <a:r>
              <a:rPr lang="en-US" sz="1700" dirty="0"/>
              <a:t>Appropriates by resolution.</a:t>
            </a:r>
            <a:endParaRPr sz="1700" dirty="0"/>
          </a:p>
          <a:p>
            <a:pPr marL="254000" lvl="0" indent="-254000" algn="l" rtl="0">
              <a:spcBef>
                <a:spcPts val="800"/>
              </a:spcBef>
              <a:spcAft>
                <a:spcPts val="0"/>
              </a:spcAft>
              <a:buSzPts val="1200"/>
              <a:buNone/>
            </a:pPr>
            <a:endParaRPr sz="1100" dirty="0"/>
          </a:p>
          <a:p>
            <a:pPr marL="254000" lvl="0" indent="-177800" algn="l" rtl="0">
              <a:spcBef>
                <a:spcPts val="800"/>
              </a:spcBef>
              <a:spcAft>
                <a:spcPts val="0"/>
              </a:spcAft>
              <a:buSzPts val="1200"/>
              <a:buNone/>
            </a:pPr>
            <a:endParaRPr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1033675" y="628650"/>
            <a:ext cx="6624300" cy="9144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lt2"/>
              </a:buClr>
              <a:buSzPts val="2800"/>
              <a:buFont typeface="Century Gothic"/>
              <a:buNone/>
            </a:pPr>
            <a:r>
              <a:rPr lang="en-US" sz="2800"/>
              <a:t>County Auditor’s Role-Certification</a:t>
            </a:r>
            <a:br>
              <a:rPr lang="en-US" sz="2800"/>
            </a:br>
            <a:endParaRPr sz="2800"/>
          </a:p>
        </p:txBody>
      </p:sp>
      <p:sp>
        <p:nvSpPr>
          <p:cNvPr id="156" name="Google Shape;156;p30"/>
          <p:cNvSpPr txBox="1">
            <a:spLocks noGrp="1"/>
          </p:cNvSpPr>
          <p:nvPr>
            <p:ph type="body" idx="1"/>
          </p:nvPr>
        </p:nvSpPr>
        <p:spPr>
          <a:xfrm>
            <a:off x="1485900" y="1200150"/>
            <a:ext cx="6229200" cy="37149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200"/>
              <a:buFont typeface="Noto Sans Symbols"/>
              <a:buNone/>
            </a:pPr>
            <a:r>
              <a:rPr lang="en-US" sz="1800" dirty="0"/>
              <a:t>County auditor certifies all local budgets, including the county budget</a:t>
            </a:r>
            <a:endParaRPr sz="1800" dirty="0"/>
          </a:p>
          <a:p>
            <a:pPr marL="254000" lvl="0" indent="-254000" algn="l" rtl="0">
              <a:spcBef>
                <a:spcPts val="800"/>
              </a:spcBef>
              <a:spcAft>
                <a:spcPts val="0"/>
              </a:spcAft>
              <a:buSzPts val="1200"/>
              <a:buFont typeface="Noto Sans Symbols"/>
              <a:buNone/>
            </a:pPr>
            <a:endParaRPr sz="1100" dirty="0"/>
          </a:p>
          <a:p>
            <a:pPr marL="254000" lvl="0" indent="-254000" algn="l" rtl="0">
              <a:spcBef>
                <a:spcPts val="800"/>
              </a:spcBef>
              <a:spcAft>
                <a:spcPts val="0"/>
              </a:spcAft>
              <a:buSzPts val="1200"/>
              <a:buFont typeface="Noto Sans Symbols"/>
              <a:buNone/>
            </a:pPr>
            <a:br>
              <a:rPr lang="en-US" sz="1100" dirty="0"/>
            </a:br>
            <a:endParaRPr sz="1100" dirty="0"/>
          </a:p>
          <a:p>
            <a:pPr marL="254000" lvl="0" indent="-254000" algn="l" rtl="0">
              <a:spcBef>
                <a:spcPts val="800"/>
              </a:spcBef>
              <a:spcAft>
                <a:spcPts val="0"/>
              </a:spcAft>
              <a:buSzPts val="1200"/>
              <a:buFont typeface="Noto Sans Symbols"/>
              <a:buNone/>
            </a:pPr>
            <a:endParaRPr sz="1100" dirty="0"/>
          </a:p>
          <a:p>
            <a:pPr marL="254000" lvl="0" indent="-254000" algn="l" rtl="0">
              <a:spcBef>
                <a:spcPts val="800"/>
              </a:spcBef>
              <a:spcAft>
                <a:spcPts val="0"/>
              </a:spcAft>
              <a:buSzPts val="1200"/>
              <a:buFont typeface="Noto Sans Symbols"/>
              <a:buNone/>
            </a:pPr>
            <a:r>
              <a:rPr lang="en-US" sz="1100" dirty="0"/>
              <a:t>	</a:t>
            </a:r>
            <a:endParaRPr sz="1100" dirty="0"/>
          </a:p>
        </p:txBody>
      </p:sp>
      <p:pic>
        <p:nvPicPr>
          <p:cNvPr id="3" name="Picture 2">
            <a:extLst>
              <a:ext uri="{FF2B5EF4-FFF2-40B4-BE49-F238E27FC236}">
                <a16:creationId xmlns:a16="http://schemas.microsoft.com/office/drawing/2014/main" id="{737A6DB1-DDC7-9FFA-F055-F5715CF68287}"/>
              </a:ext>
            </a:extLst>
          </p:cNvPr>
          <p:cNvPicPr>
            <a:picLocks noChangeAspect="1"/>
          </p:cNvPicPr>
          <p:nvPr/>
        </p:nvPicPr>
        <p:blipFill>
          <a:blip r:embed="rId3"/>
          <a:stretch>
            <a:fillRect/>
          </a:stretch>
        </p:blipFill>
        <p:spPr>
          <a:xfrm>
            <a:off x="428171" y="1741435"/>
            <a:ext cx="6455118" cy="29752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652525" y="399899"/>
            <a:ext cx="7606104" cy="806339"/>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lt2"/>
              </a:buClr>
              <a:buSzPts val="2800"/>
              <a:buFont typeface="Century Gothic"/>
              <a:buNone/>
            </a:pPr>
            <a:r>
              <a:rPr lang="en-US" sz="2800" dirty="0"/>
              <a:t>Department of Management’s Finalization</a:t>
            </a:r>
            <a:br>
              <a:rPr lang="en-US" sz="2800" dirty="0"/>
            </a:br>
            <a:endParaRPr sz="2800" dirty="0"/>
          </a:p>
        </p:txBody>
      </p:sp>
      <p:sp>
        <p:nvSpPr>
          <p:cNvPr id="163" name="Google Shape;163;p31"/>
          <p:cNvSpPr txBox="1">
            <a:spLocks noGrp="1"/>
          </p:cNvSpPr>
          <p:nvPr>
            <p:ph type="body" idx="1"/>
          </p:nvPr>
        </p:nvSpPr>
        <p:spPr>
          <a:xfrm>
            <a:off x="652525" y="1028700"/>
            <a:ext cx="8070300" cy="37149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500"/>
              <a:buFont typeface="Noto Sans Symbols"/>
              <a:buNone/>
            </a:pPr>
            <a:r>
              <a:rPr lang="en-US" sz="1900" dirty="0"/>
              <a:t>DOM certifies the final property tax levies by tax district to county auditor by June 15, as well as consolidated rates</a:t>
            </a:r>
            <a:endParaRPr sz="1100" dirty="0"/>
          </a:p>
          <a:p>
            <a:pPr marL="558800" lvl="1" indent="-266700" algn="l" rtl="0">
              <a:spcBef>
                <a:spcPts val="800"/>
              </a:spcBef>
              <a:spcAft>
                <a:spcPts val="0"/>
              </a:spcAft>
              <a:buSzPts val="1800"/>
              <a:buChar char="•"/>
            </a:pPr>
            <a:r>
              <a:rPr lang="en-US" sz="1800" dirty="0"/>
              <a:t>Tax rates and amounts are within statutory limits</a:t>
            </a:r>
            <a:endParaRPr sz="1800" dirty="0"/>
          </a:p>
          <a:p>
            <a:pPr marL="558800" lvl="1" indent="-215900" algn="l" rtl="0">
              <a:spcBef>
                <a:spcPts val="800"/>
              </a:spcBef>
              <a:spcAft>
                <a:spcPts val="0"/>
              </a:spcAft>
              <a:buSzPts val="1100"/>
              <a:buNone/>
            </a:pPr>
            <a:endParaRPr sz="1100" dirty="0"/>
          </a:p>
          <a:p>
            <a:pPr marL="558800" lvl="1" indent="-215900" algn="l" rtl="0">
              <a:spcBef>
                <a:spcPts val="800"/>
              </a:spcBef>
              <a:spcAft>
                <a:spcPts val="0"/>
              </a:spcAft>
              <a:buSzPts val="1100"/>
              <a:buNone/>
            </a:pPr>
            <a:endParaRPr sz="1100" dirty="0"/>
          </a:p>
        </p:txBody>
      </p:sp>
      <p:pic>
        <p:nvPicPr>
          <p:cNvPr id="164" name="Google Shape;164;p31"/>
          <p:cNvPicPr preferRelativeResize="0"/>
          <p:nvPr/>
        </p:nvPicPr>
        <p:blipFill rotWithShape="1">
          <a:blip r:embed="rId3">
            <a:alphaModFix/>
          </a:blip>
          <a:srcRect/>
          <a:stretch/>
        </p:blipFill>
        <p:spPr>
          <a:xfrm>
            <a:off x="2204325" y="2040550"/>
            <a:ext cx="4464475" cy="2852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1540764" y="987552"/>
            <a:ext cx="6345936" cy="3412998"/>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lt2"/>
              </a:buClr>
              <a:buSzPts val="3000"/>
              <a:buFont typeface="Century Gothic"/>
              <a:buNone/>
            </a:pPr>
            <a:r>
              <a:rPr lang="en-US" sz="2500"/>
              <a:t>Funds and Expenditure Classification</a:t>
            </a:r>
            <a:endParaRPr sz="2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1147823" y="726273"/>
            <a:ext cx="6124500" cy="1066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200" dirty="0"/>
              <a:t>Types of Funds</a:t>
            </a:r>
            <a:endParaRPr sz="2200" dirty="0"/>
          </a:p>
        </p:txBody>
      </p:sp>
      <p:sp>
        <p:nvSpPr>
          <p:cNvPr id="175" name="Google Shape;175;p33"/>
          <p:cNvSpPr txBox="1">
            <a:spLocks noGrp="1"/>
          </p:cNvSpPr>
          <p:nvPr>
            <p:ph type="body" idx="1"/>
          </p:nvPr>
        </p:nvSpPr>
        <p:spPr>
          <a:xfrm>
            <a:off x="1239475" y="1505250"/>
            <a:ext cx="6793200" cy="2601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SzPts val="1200"/>
              <a:buNone/>
            </a:pPr>
            <a:r>
              <a:rPr lang="en-US" sz="1600" dirty="0"/>
              <a:t>The accounts of the County are organized on the basis of funds, each of which is considered a separate accounting entity.  </a:t>
            </a:r>
            <a:endParaRPr sz="1600" dirty="0"/>
          </a:p>
          <a:p>
            <a:pPr marL="0" lvl="0" indent="0" algn="l" rtl="0">
              <a:spcBef>
                <a:spcPts val="800"/>
              </a:spcBef>
              <a:spcAft>
                <a:spcPts val="0"/>
              </a:spcAft>
              <a:buSzPts val="1200"/>
              <a:buNone/>
            </a:pPr>
            <a:r>
              <a:rPr lang="en-US" sz="1600" dirty="0"/>
              <a:t>The operations of each fund are accounted for by a separate set of self-balancing accounts that comprise its assets, deferred outflows of resources, liabilities, deferred inflows of resources, fund balances, revenues, and expenditures.</a:t>
            </a:r>
            <a:endParaRPr sz="1600" dirty="0"/>
          </a:p>
          <a:p>
            <a:pPr marL="254000" lvl="0" indent="-165100" algn="l" rtl="0">
              <a:spcBef>
                <a:spcPts val="800"/>
              </a:spcBef>
              <a:spcAft>
                <a:spcPts val="0"/>
              </a:spcAft>
              <a:buSzPts val="1400"/>
              <a:buNone/>
            </a:pPr>
            <a:endParaRPr sz="1800" dirty="0"/>
          </a:p>
        </p:txBody>
      </p:sp>
      <p:sp>
        <p:nvSpPr>
          <p:cNvPr id="176" name="Google Shape;176;p33"/>
          <p:cNvSpPr txBox="1"/>
          <p:nvPr/>
        </p:nvSpPr>
        <p:spPr>
          <a:xfrm>
            <a:off x="7637141" y="2493169"/>
            <a:ext cx="305267" cy="157162"/>
          </a:xfrm>
          <a:prstGeom prst="rect">
            <a:avLst/>
          </a:prstGeom>
          <a:noFill/>
          <a:ln>
            <a:noFill/>
          </a:ln>
        </p:spPr>
        <p:txBody>
          <a:bodyPr spcFirstLastPara="1" wrap="square" lIns="51425" tIns="25700" rIns="51425" bIns="25700" anchor="ctr" anchorCtr="0">
            <a:noAutofit/>
          </a:bodyPr>
          <a:lstStyle/>
          <a:p>
            <a:pPr marL="0" marR="0" lvl="0" indent="0" algn="r" rtl="0">
              <a:spcBef>
                <a:spcPts val="0"/>
              </a:spcBef>
              <a:spcAft>
                <a:spcPts val="0"/>
              </a:spcAft>
              <a:buNone/>
            </a:pPr>
            <a:endParaRPr sz="1100" b="1" i="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75">
                                            <p:txEl>
                                              <p:pRg st="0" end="0"/>
                                            </p:txEl>
                                          </p:spTgt>
                                        </p:tgtEl>
                                        <p:attrNameLst>
                                          <p:attrName>style.visibility</p:attrName>
                                        </p:attrNameLst>
                                      </p:cBhvr>
                                      <p:to>
                                        <p:strVal val="visible"/>
                                      </p:to>
                                    </p:set>
                                    <p:anim calcmode="lin" valueType="num">
                                      <p:cBhvr additive="base">
                                        <p:cTn id="9" dur="500"/>
                                        <p:tgtEl>
                                          <p:spTgt spid="175">
                                            <p:txEl>
                                              <p:pRg st="0" end="0"/>
                                            </p:txEl>
                                          </p:spTgt>
                                        </p:tgtEl>
                                        <p:attrNameLst>
                                          <p:attrName>ppt_x</p:attrName>
                                        </p:attrNameLst>
                                      </p:cBhvr>
                                      <p:tavLst>
                                        <p:tav tm="0">
                                          <p:val>
                                            <p:strVal val="#ppt_x-1"/>
                                          </p:val>
                                        </p:tav>
                                        <p:tav tm="100000">
                                          <p:val>
                                            <p:strVal val="#ppt_x"/>
                                          </p:val>
                                        </p:tav>
                                      </p:tavLst>
                                    </p:anim>
                                  </p:childTnLst>
                                </p:cTn>
                              </p:par>
                              <p:par>
                                <p:cTn id="10" presetID="2" presetClass="entr" presetSubtype="8" fill="hold" nodeType="with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 calcmode="lin" valueType="num">
                                      <p:cBhvr additive="base">
                                        <p:cTn id="12" dur="500"/>
                                        <p:tgtEl>
                                          <p:spTgt spid="175">
                                            <p:txEl>
                                              <p:pRg st="1" end="1"/>
                                            </p:txEl>
                                          </p:spTgt>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175">
                                            <p:txEl>
                                              <p:pRg st="2" end="2"/>
                                            </p:txEl>
                                          </p:spTgt>
                                        </p:tgtEl>
                                        <p:attrNameLst>
                                          <p:attrName>style.visibility</p:attrName>
                                        </p:attrNameLst>
                                      </p:cBhvr>
                                      <p:to>
                                        <p:strVal val="visible"/>
                                      </p:to>
                                    </p:set>
                                    <p:anim calcmode="lin" valueType="num">
                                      <p:cBhvr additive="base">
                                        <p:cTn id="15" dur="500"/>
                                        <p:tgtEl>
                                          <p:spTgt spid="175">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483858" y="350989"/>
            <a:ext cx="7053600" cy="1050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800" dirty="0"/>
              <a:t>Types of Funds</a:t>
            </a:r>
            <a:endParaRPr sz="2800" dirty="0"/>
          </a:p>
        </p:txBody>
      </p:sp>
      <p:sp>
        <p:nvSpPr>
          <p:cNvPr id="182" name="Google Shape;182;p34"/>
          <p:cNvSpPr txBox="1">
            <a:spLocks noGrp="1"/>
          </p:cNvSpPr>
          <p:nvPr>
            <p:ph type="body" idx="1"/>
          </p:nvPr>
        </p:nvSpPr>
        <p:spPr>
          <a:xfrm>
            <a:off x="827484" y="1539688"/>
            <a:ext cx="6709906" cy="3146611"/>
          </a:xfrm>
          <a:prstGeom prst="rect">
            <a:avLst/>
          </a:prstGeom>
          <a:noFill/>
          <a:ln>
            <a:noFill/>
          </a:ln>
        </p:spPr>
        <p:txBody>
          <a:bodyPr spcFirstLastPara="1" wrap="square" lIns="68575" tIns="34275" rIns="68575" bIns="34275" anchor="t" anchorCtr="0">
            <a:noAutofit/>
          </a:bodyPr>
          <a:lstStyle/>
          <a:p>
            <a:pPr marL="254000" lvl="0" indent="-292100" algn="l" rtl="0">
              <a:spcBef>
                <a:spcPts val="0"/>
              </a:spcBef>
              <a:spcAft>
                <a:spcPts val="0"/>
              </a:spcAft>
              <a:buSzPts val="1800"/>
              <a:buChar char="•"/>
            </a:pPr>
            <a:r>
              <a:rPr lang="en-US" sz="1700"/>
              <a:t>Governmental (Budgetary)</a:t>
            </a:r>
            <a:endParaRPr sz="1700"/>
          </a:p>
          <a:p>
            <a:pPr marL="558800" lvl="1" indent="-260350" algn="l" rtl="0">
              <a:spcBef>
                <a:spcPts val="800"/>
              </a:spcBef>
              <a:spcAft>
                <a:spcPts val="0"/>
              </a:spcAft>
              <a:buSzPts val="1700"/>
              <a:buChar char="•"/>
            </a:pPr>
            <a:r>
              <a:rPr lang="en-US" sz="1700"/>
              <a:t>General</a:t>
            </a:r>
            <a:endParaRPr sz="1700"/>
          </a:p>
          <a:p>
            <a:pPr marL="558800" lvl="1" indent="-260350" algn="l" rtl="0">
              <a:spcBef>
                <a:spcPts val="800"/>
              </a:spcBef>
              <a:spcAft>
                <a:spcPts val="0"/>
              </a:spcAft>
              <a:buSzPts val="1700"/>
              <a:buChar char="•"/>
            </a:pPr>
            <a:r>
              <a:rPr lang="en-US" sz="1700"/>
              <a:t>Special Revenue</a:t>
            </a:r>
            <a:endParaRPr sz="1700"/>
          </a:p>
          <a:p>
            <a:pPr marL="558800" lvl="1" indent="-260350" algn="l" rtl="0">
              <a:spcBef>
                <a:spcPts val="800"/>
              </a:spcBef>
              <a:spcAft>
                <a:spcPts val="0"/>
              </a:spcAft>
              <a:buSzPts val="1700"/>
              <a:buChar char="•"/>
            </a:pPr>
            <a:r>
              <a:rPr lang="en-US" sz="1700"/>
              <a:t>Capital Projects</a:t>
            </a:r>
            <a:endParaRPr sz="1700"/>
          </a:p>
          <a:p>
            <a:pPr marL="558800" lvl="1" indent="-260350" algn="l" rtl="0">
              <a:spcBef>
                <a:spcPts val="800"/>
              </a:spcBef>
              <a:spcAft>
                <a:spcPts val="0"/>
              </a:spcAft>
              <a:buSzPts val="1700"/>
              <a:buChar char="•"/>
            </a:pPr>
            <a:r>
              <a:rPr lang="en-US" sz="1700"/>
              <a:t>Debt Service</a:t>
            </a:r>
            <a:endParaRPr sz="1700"/>
          </a:p>
          <a:p>
            <a:pPr marL="558800" lvl="1" indent="-260350" algn="l" rtl="0">
              <a:spcBef>
                <a:spcPts val="800"/>
              </a:spcBef>
              <a:spcAft>
                <a:spcPts val="0"/>
              </a:spcAft>
              <a:buSzPts val="1700"/>
              <a:buChar char="•"/>
            </a:pPr>
            <a:r>
              <a:rPr lang="en-US" sz="1700"/>
              <a:t>Permanent </a:t>
            </a:r>
            <a:endParaRPr sz="1700"/>
          </a:p>
          <a:p>
            <a:pPr marL="558800" lvl="1" indent="-260350" algn="l" rtl="0">
              <a:spcBef>
                <a:spcPts val="800"/>
              </a:spcBef>
              <a:spcAft>
                <a:spcPts val="0"/>
              </a:spcAft>
              <a:buSzPts val="1700"/>
              <a:buChar char="•"/>
            </a:pPr>
            <a:r>
              <a:rPr lang="en-US" sz="1700"/>
              <a:t>Governmental Activities</a:t>
            </a:r>
            <a:endParaRPr sz="1700"/>
          </a:p>
          <a:p>
            <a:pPr marL="863600" lvl="2" indent="-177800" algn="l" rtl="0">
              <a:spcBef>
                <a:spcPts val="800"/>
              </a:spcBef>
              <a:spcAft>
                <a:spcPts val="0"/>
              </a:spcAft>
              <a:buSzPts val="1000"/>
              <a:buNone/>
            </a:pPr>
            <a:r>
              <a:rPr lang="en-US" sz="1700"/>
              <a:t>(for government-wide reporting)</a:t>
            </a:r>
            <a:endParaRPr sz="1700"/>
          </a:p>
        </p:txBody>
      </p:sp>
      <p:pic>
        <p:nvPicPr>
          <p:cNvPr id="183" name="Google Shape;183;p34" descr="C:\Documents and Settings\cjohnso3\Local Settings\Temporary Internet Files\Content.IE5\4DKDDYS4\MC900149717[1].wmf"/>
          <p:cNvPicPr preferRelativeResize="0"/>
          <p:nvPr/>
        </p:nvPicPr>
        <p:blipFill rotWithShape="1">
          <a:blip r:embed="rId3">
            <a:alphaModFix/>
          </a:blip>
          <a:srcRect/>
          <a:stretch/>
        </p:blipFill>
        <p:spPr>
          <a:xfrm>
            <a:off x="4572000" y="1485900"/>
            <a:ext cx="3228414" cy="24688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400" dirty="0"/>
              <a:t>Types of Funds, cont.</a:t>
            </a:r>
            <a:endParaRPr sz="2400" dirty="0"/>
          </a:p>
        </p:txBody>
      </p:sp>
      <p:sp>
        <p:nvSpPr>
          <p:cNvPr id="189" name="Google Shape;189;p35"/>
          <p:cNvSpPr txBox="1">
            <a:spLocks noGrp="1"/>
          </p:cNvSpPr>
          <p:nvPr>
            <p:ph type="body" idx="1"/>
          </p:nvPr>
        </p:nvSpPr>
        <p:spPr>
          <a:xfrm>
            <a:off x="827484" y="1539688"/>
            <a:ext cx="6709906" cy="3146611"/>
          </a:xfrm>
          <a:prstGeom prst="rect">
            <a:avLst/>
          </a:prstGeom>
          <a:noFill/>
          <a:ln>
            <a:noFill/>
          </a:ln>
        </p:spPr>
        <p:txBody>
          <a:bodyPr spcFirstLastPara="1" wrap="square" lIns="68575" tIns="34275" rIns="68575" bIns="34275" anchor="t" anchorCtr="0">
            <a:noAutofit/>
          </a:bodyPr>
          <a:lstStyle/>
          <a:p>
            <a:pPr marL="254000" lvl="0" indent="-304800" algn="l" rtl="0">
              <a:spcBef>
                <a:spcPts val="0"/>
              </a:spcBef>
              <a:spcAft>
                <a:spcPts val="0"/>
              </a:spcAft>
              <a:buSzPts val="2000"/>
              <a:buChar char="•"/>
            </a:pPr>
            <a:r>
              <a:rPr lang="en-US" sz="1900"/>
              <a:t>Nonbudgetary</a:t>
            </a:r>
            <a:endParaRPr sz="1900"/>
          </a:p>
          <a:p>
            <a:pPr marL="558800" lvl="1" indent="-273050" algn="l" rtl="0">
              <a:spcBef>
                <a:spcPts val="800"/>
              </a:spcBef>
              <a:spcAft>
                <a:spcPts val="0"/>
              </a:spcAft>
              <a:buSzPts val="1900"/>
              <a:buChar char="•"/>
            </a:pPr>
            <a:r>
              <a:rPr lang="en-US" sz="1900"/>
              <a:t>Fiduciary</a:t>
            </a:r>
            <a:endParaRPr sz="1900"/>
          </a:p>
          <a:p>
            <a:pPr marL="863600" lvl="2" indent="-228600" algn="l" rtl="0">
              <a:spcBef>
                <a:spcPts val="800"/>
              </a:spcBef>
              <a:spcAft>
                <a:spcPts val="0"/>
              </a:spcAft>
              <a:buSzPts val="1800"/>
              <a:buChar char="•"/>
            </a:pPr>
            <a:r>
              <a:rPr lang="en-US" sz="1900"/>
              <a:t>Agency </a:t>
            </a:r>
            <a:endParaRPr sz="1900"/>
          </a:p>
          <a:p>
            <a:pPr marL="558800" lvl="1" indent="-273050" algn="l" rtl="0">
              <a:spcBef>
                <a:spcPts val="800"/>
              </a:spcBef>
              <a:spcAft>
                <a:spcPts val="0"/>
              </a:spcAft>
              <a:buSzPts val="1900"/>
              <a:buChar char="•"/>
            </a:pPr>
            <a:r>
              <a:rPr lang="en-US" sz="1900"/>
              <a:t>Proprietary </a:t>
            </a:r>
            <a:endParaRPr sz="1900"/>
          </a:p>
          <a:p>
            <a:pPr marL="863600" lvl="2" indent="-228600" algn="l" rtl="0">
              <a:spcBef>
                <a:spcPts val="800"/>
              </a:spcBef>
              <a:spcAft>
                <a:spcPts val="0"/>
              </a:spcAft>
              <a:buSzPts val="1800"/>
              <a:buChar char="•"/>
            </a:pPr>
            <a:r>
              <a:rPr lang="en-US" sz="1900"/>
              <a:t>Enterprise</a:t>
            </a:r>
            <a:endParaRPr sz="1900"/>
          </a:p>
          <a:p>
            <a:pPr marL="863600" lvl="2" indent="-228600" algn="l" rtl="0">
              <a:spcBef>
                <a:spcPts val="800"/>
              </a:spcBef>
              <a:spcAft>
                <a:spcPts val="0"/>
              </a:spcAft>
              <a:buSzPts val="1800"/>
              <a:buChar char="•"/>
            </a:pPr>
            <a:r>
              <a:rPr lang="en-US" sz="1900"/>
              <a:t>Internal Service</a:t>
            </a:r>
            <a:endParaRPr sz="1900"/>
          </a:p>
        </p:txBody>
      </p:sp>
      <p:pic>
        <p:nvPicPr>
          <p:cNvPr id="190" name="Google Shape;190;p35" descr="C:\Documents and Settings\cjohnso3\Local Settings\Temporary Internet Files\Content.IE5\4DKDDYS4\MC900215555[1].wmf"/>
          <p:cNvPicPr preferRelativeResize="0"/>
          <p:nvPr/>
        </p:nvPicPr>
        <p:blipFill rotWithShape="1">
          <a:blip r:embed="rId3">
            <a:alphaModFix/>
          </a:blip>
          <a:srcRect/>
          <a:stretch/>
        </p:blipFill>
        <p:spPr>
          <a:xfrm>
            <a:off x="4343400" y="1600200"/>
            <a:ext cx="2725029" cy="2743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p:nvPr/>
        </p:nvSpPr>
        <p:spPr>
          <a:xfrm>
            <a:off x="1645979" y="512537"/>
            <a:ext cx="5728673" cy="629018"/>
          </a:xfrm>
          <a:prstGeom prst="rect">
            <a:avLst/>
          </a:prstGeom>
          <a:noFill/>
          <a:ln>
            <a:noFill/>
          </a:ln>
        </p:spPr>
        <p:txBody>
          <a:bodyPr spcFirstLastPara="1" wrap="square" lIns="51425" tIns="25700" rIns="51425" bIns="25700" anchor="t" anchorCtr="0">
            <a:noAutofit/>
          </a:bodyPr>
          <a:lstStyle/>
          <a:p>
            <a:pPr lvl="0"/>
            <a:r>
              <a:rPr lang="en-US" sz="3200" dirty="0">
                <a:solidFill>
                  <a:schemeClr val="bg2"/>
                </a:solidFill>
              </a:rPr>
              <a:t>Governmental Funds</a:t>
            </a:r>
            <a:endParaRPr sz="3200" dirty="0">
              <a:solidFill>
                <a:schemeClr val="bg2"/>
              </a:solidFill>
            </a:endParaRPr>
          </a:p>
        </p:txBody>
      </p:sp>
      <p:sp>
        <p:nvSpPr>
          <p:cNvPr id="196" name="Google Shape;196;p36"/>
          <p:cNvSpPr txBox="1"/>
          <p:nvPr/>
        </p:nvSpPr>
        <p:spPr>
          <a:xfrm>
            <a:off x="812800" y="1313543"/>
            <a:ext cx="6685223" cy="358178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b="1" u="sng" dirty="0">
                <a:solidFill>
                  <a:schemeClr val="dk1"/>
                </a:solidFill>
                <a:latin typeface="Work Sans"/>
                <a:ea typeface="Work Sans"/>
                <a:cs typeface="Work Sans"/>
                <a:sym typeface="Work Sans"/>
              </a:rPr>
              <a:t>GENERAL FUND</a:t>
            </a:r>
            <a:r>
              <a:rPr lang="en-US" sz="1500" dirty="0">
                <a:solidFill>
                  <a:schemeClr val="dk1"/>
                </a:solidFill>
                <a:latin typeface="Work Sans"/>
                <a:ea typeface="Work Sans"/>
                <a:cs typeface="Work Sans"/>
                <a:sym typeface="Work Sans"/>
              </a:rPr>
              <a:t> - The General Fund is the chief operating fund of the County.  All general tax revenues and other receipts that are not allocated by law or contractual agreement to some other fund are accounted for in this fund.  From this fund are paid the general operating expenses, the fixed charges, and the capital improvement costs that are not paid from other funds.</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500" dirty="0">
                <a:solidFill>
                  <a:schemeClr val="dk1"/>
                </a:solidFill>
                <a:latin typeface="Work Sans"/>
                <a:ea typeface="Work Sans"/>
                <a:cs typeface="Work Sans"/>
                <a:sym typeface="Work Sans"/>
              </a:rPr>
              <a:t> </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500" b="1" u="sng" dirty="0">
                <a:solidFill>
                  <a:schemeClr val="dk1"/>
                </a:solidFill>
                <a:latin typeface="Work Sans"/>
                <a:ea typeface="Work Sans"/>
                <a:cs typeface="Work Sans"/>
                <a:sym typeface="Work Sans"/>
              </a:rPr>
              <a:t>SPECIAL REVENUE FUNDS</a:t>
            </a:r>
            <a:r>
              <a:rPr lang="en-US" sz="1500" dirty="0">
                <a:solidFill>
                  <a:schemeClr val="dk1"/>
                </a:solidFill>
                <a:latin typeface="Work Sans"/>
                <a:ea typeface="Work Sans"/>
                <a:cs typeface="Work Sans"/>
                <a:sym typeface="Work Sans"/>
              </a:rPr>
              <a:t> - Account for proceeds from specific sources (other than those accounted for within capital projects funds) which are usually required by law or regulation to be accounted for in separate funds and debt service or are restricted or committed to expenditure for specific purposes.  Expendable trusts should be reported here.</a:t>
            </a:r>
            <a:endParaRPr sz="1100" dirty="0">
              <a:solidFill>
                <a:schemeClr val="dk1"/>
              </a:solidFill>
              <a:latin typeface="Work Sans"/>
              <a:ea typeface="Work Sans"/>
              <a:cs typeface="Work Sans"/>
              <a:sym typeface="Work Sans"/>
            </a:endParaRPr>
          </a:p>
          <a:p>
            <a:pPr marL="673100" marR="0" lvl="2" indent="-114300" algn="l" rtl="0">
              <a:spcBef>
                <a:spcPts val="0"/>
              </a:spcBef>
              <a:spcAft>
                <a:spcPts val="0"/>
              </a:spcAft>
              <a:buClr>
                <a:schemeClr val="lt1"/>
              </a:buClr>
              <a:buSzPts val="800"/>
              <a:buFont typeface="Arial"/>
              <a:buNone/>
            </a:pPr>
            <a:endParaRPr sz="800" b="0" i="0" u="none" strike="noStrike" cap="none" dirty="0">
              <a:solidFill>
                <a:schemeClr val="lt1"/>
              </a:solidFill>
              <a:latin typeface="Century Gothic"/>
              <a:ea typeface="Century Gothic"/>
              <a:cs typeface="Century Gothic"/>
              <a:sym typeface="Century Gothic"/>
            </a:endParaRPr>
          </a:p>
        </p:txBody>
      </p:sp>
      <p:sp>
        <p:nvSpPr>
          <p:cNvPr id="197" name="Google Shape;197;p36"/>
          <p:cNvSpPr txBox="1"/>
          <p:nvPr/>
        </p:nvSpPr>
        <p:spPr>
          <a:xfrm>
            <a:off x="7637141" y="2493169"/>
            <a:ext cx="305267" cy="157162"/>
          </a:xfrm>
          <a:prstGeom prst="rect">
            <a:avLst/>
          </a:prstGeom>
          <a:noFill/>
          <a:ln>
            <a:noFill/>
          </a:ln>
        </p:spPr>
        <p:txBody>
          <a:bodyPr spcFirstLastPara="1" wrap="square" lIns="51425" tIns="25700" rIns="51425" bIns="25700" anchor="ctr" anchorCtr="0">
            <a:noAutofit/>
          </a:bodyPr>
          <a:lstStyle/>
          <a:p>
            <a:pPr marL="0" marR="0" lvl="0" indent="0" algn="r" rtl="0">
              <a:spcBef>
                <a:spcPts val="0"/>
              </a:spcBef>
              <a:spcAft>
                <a:spcPts val="0"/>
              </a:spcAft>
              <a:buNone/>
            </a:pPr>
            <a:endParaRPr sz="1100" b="1" i="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ctrTitle"/>
          </p:nvPr>
        </p:nvSpPr>
        <p:spPr>
          <a:xfrm>
            <a:off x="1524808" y="1485900"/>
            <a:ext cx="6000750" cy="30861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lt2"/>
              </a:buClr>
              <a:buSzPts val="4900"/>
              <a:buFont typeface="Century Gothic"/>
              <a:buNone/>
            </a:pP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r>
              <a:rPr lang="en-US" sz="4900" dirty="0">
                <a:latin typeface="Work Sans" pitchFamily="2" charset="0"/>
                <a:ea typeface="Century Gothic"/>
                <a:cs typeface="Century Gothic"/>
                <a:sym typeface="Century Gothic"/>
              </a:rPr>
              <a:t>County Budgeting Basics</a:t>
            </a: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endParaRPr sz="4900" dirty="0">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p:nvPr/>
        </p:nvSpPr>
        <p:spPr>
          <a:xfrm>
            <a:off x="1703537" y="529462"/>
            <a:ext cx="4197572" cy="421269"/>
          </a:xfrm>
          <a:prstGeom prst="rect">
            <a:avLst/>
          </a:prstGeom>
          <a:noFill/>
          <a:ln>
            <a:noFill/>
          </a:ln>
        </p:spPr>
        <p:txBody>
          <a:bodyPr spcFirstLastPara="1" wrap="square" lIns="51425" tIns="25700" rIns="51425" bIns="25700" anchor="t" anchorCtr="0">
            <a:noAutofit/>
          </a:bodyPr>
          <a:lstStyle/>
          <a:p>
            <a:pPr lvl="0"/>
            <a:r>
              <a:rPr lang="en-US" sz="3200" dirty="0">
                <a:solidFill>
                  <a:schemeClr val="bg2"/>
                </a:solidFill>
              </a:rPr>
              <a:t>Governmental Funds</a:t>
            </a:r>
          </a:p>
        </p:txBody>
      </p:sp>
      <p:sp>
        <p:nvSpPr>
          <p:cNvPr id="204" name="Google Shape;204;p37"/>
          <p:cNvSpPr txBox="1"/>
          <p:nvPr/>
        </p:nvSpPr>
        <p:spPr>
          <a:xfrm>
            <a:off x="834571" y="1291772"/>
            <a:ext cx="6721010" cy="2571656"/>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b="1" u="sng" dirty="0">
                <a:solidFill>
                  <a:schemeClr val="dk1"/>
                </a:solidFill>
                <a:latin typeface="Work Sans"/>
                <a:ea typeface="Work Sans"/>
                <a:cs typeface="Work Sans"/>
                <a:sym typeface="Work Sans"/>
              </a:rPr>
              <a:t>CAPITAL PROJECTS FUNDS - </a:t>
            </a:r>
            <a:r>
              <a:rPr lang="en-US" sz="1400" dirty="0">
                <a:solidFill>
                  <a:schemeClr val="dk1"/>
                </a:solidFill>
                <a:latin typeface="Work Sans"/>
                <a:ea typeface="Work Sans"/>
                <a:cs typeface="Work Sans"/>
                <a:sym typeface="Work Sans"/>
              </a:rPr>
              <a:t>Optionally account for resources used in the acquisition or construction of major capital facilities and capital assets.  (Even if a capital projects fund is used, not all capital acquisition need be accounted for in the fund.  For example, the routine purchases of capitalizable items (e.g., police vehicles, copy equipment) are typically budgeted and reported in the general fund.)</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400" dirty="0">
                <a:solidFill>
                  <a:schemeClr val="dk1"/>
                </a:solidFill>
                <a:latin typeface="Work Sans"/>
                <a:ea typeface="Work Sans"/>
                <a:cs typeface="Work Sans"/>
                <a:sym typeface="Work Sans"/>
              </a:rPr>
              <a:t> </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400" b="1" u="sng" dirty="0">
                <a:solidFill>
                  <a:schemeClr val="dk1"/>
                </a:solidFill>
                <a:latin typeface="Work Sans"/>
                <a:ea typeface="Work Sans"/>
                <a:cs typeface="Work Sans"/>
                <a:sym typeface="Work Sans"/>
              </a:rPr>
              <a:t>DEBT SERVICE FUNDS</a:t>
            </a:r>
            <a:r>
              <a:rPr lang="en-US" sz="1400" dirty="0">
                <a:solidFill>
                  <a:schemeClr val="dk1"/>
                </a:solidFill>
                <a:latin typeface="Work Sans"/>
                <a:ea typeface="Work Sans"/>
                <a:cs typeface="Work Sans"/>
                <a:sym typeface="Work Sans"/>
              </a:rPr>
              <a:t> - Account for the payment of interest and principal on the County's general long-term debt, except when authorized or required to be paid from other funds.</a:t>
            </a:r>
            <a:endParaRPr sz="1100" dirty="0">
              <a:solidFill>
                <a:schemeClr val="dk1"/>
              </a:solidFill>
              <a:latin typeface="Work Sans"/>
              <a:ea typeface="Work Sans"/>
              <a:cs typeface="Work Sans"/>
              <a:sym typeface="Work Sans"/>
            </a:endParaRPr>
          </a:p>
        </p:txBody>
      </p:sp>
      <p:sp>
        <p:nvSpPr>
          <p:cNvPr id="205" name="Google Shape;205;p37"/>
          <p:cNvSpPr txBox="1"/>
          <p:nvPr/>
        </p:nvSpPr>
        <p:spPr>
          <a:xfrm>
            <a:off x="7637141" y="2493169"/>
            <a:ext cx="305267" cy="157162"/>
          </a:xfrm>
          <a:prstGeom prst="rect">
            <a:avLst/>
          </a:prstGeom>
          <a:noFill/>
          <a:ln>
            <a:noFill/>
          </a:ln>
        </p:spPr>
        <p:txBody>
          <a:bodyPr spcFirstLastPara="1" wrap="square" lIns="51425" tIns="25700" rIns="51425" bIns="25700" anchor="ctr" anchorCtr="0">
            <a:noAutofit/>
          </a:bodyPr>
          <a:lstStyle/>
          <a:p>
            <a:pPr marL="0" marR="0" lvl="0" indent="0" algn="r" rtl="0">
              <a:spcBef>
                <a:spcPts val="0"/>
              </a:spcBef>
              <a:spcAft>
                <a:spcPts val="0"/>
              </a:spcAft>
              <a:buNone/>
            </a:pPr>
            <a:endParaRPr sz="1100" b="1" i="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p:nvPr/>
        </p:nvSpPr>
        <p:spPr>
          <a:xfrm>
            <a:off x="3065069" y="1015691"/>
            <a:ext cx="3215303" cy="421269"/>
          </a:xfrm>
          <a:prstGeom prst="rect">
            <a:avLst/>
          </a:prstGeom>
          <a:no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1100" dirty="0"/>
          </a:p>
        </p:txBody>
      </p:sp>
      <p:sp>
        <p:nvSpPr>
          <p:cNvPr id="212" name="Google Shape;212;p38"/>
          <p:cNvSpPr txBox="1"/>
          <p:nvPr/>
        </p:nvSpPr>
        <p:spPr>
          <a:xfrm>
            <a:off x="943429" y="1508936"/>
            <a:ext cx="6612208" cy="2377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b="1" u="sng" dirty="0">
                <a:solidFill>
                  <a:schemeClr val="dk1"/>
                </a:solidFill>
                <a:latin typeface="Work Sans"/>
                <a:ea typeface="Work Sans"/>
                <a:cs typeface="Work Sans"/>
                <a:sym typeface="Work Sans"/>
              </a:rPr>
              <a:t>PERMANENT FUNDS</a:t>
            </a:r>
            <a:r>
              <a:rPr lang="en-US" sz="1500" dirty="0">
                <a:solidFill>
                  <a:schemeClr val="dk1"/>
                </a:solidFill>
                <a:latin typeface="Work Sans"/>
                <a:ea typeface="Work Sans"/>
                <a:cs typeface="Work Sans"/>
                <a:sym typeface="Work Sans"/>
              </a:rPr>
              <a:t> – account for resources that are legally restricted to the extent that only the earnings, and not </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500" dirty="0">
                <a:solidFill>
                  <a:schemeClr val="dk1"/>
                </a:solidFill>
                <a:latin typeface="Work Sans"/>
                <a:ea typeface="Work Sans"/>
                <a:cs typeface="Work Sans"/>
                <a:sym typeface="Work Sans"/>
              </a:rPr>
              <a:t>principal, may be used for purposes that support the reporting of government’s programs (i.e., for the benefit of the government or its citizenry).</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500" dirty="0">
                <a:solidFill>
                  <a:schemeClr val="dk1"/>
                </a:solidFill>
                <a:latin typeface="Work Sans"/>
                <a:ea typeface="Work Sans"/>
                <a:cs typeface="Work Sans"/>
                <a:sym typeface="Work Sans"/>
              </a:rPr>
              <a:t> </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500" b="1" u="sng" dirty="0">
                <a:solidFill>
                  <a:schemeClr val="dk1"/>
                </a:solidFill>
                <a:latin typeface="Work Sans"/>
                <a:ea typeface="Work Sans"/>
                <a:cs typeface="Work Sans"/>
                <a:sym typeface="Work Sans"/>
              </a:rPr>
              <a:t>GOVERNMENTAL ACTIVITIES</a:t>
            </a:r>
            <a:r>
              <a:rPr lang="en-US" sz="1500" dirty="0">
                <a:solidFill>
                  <a:schemeClr val="dk1"/>
                </a:solidFill>
                <a:latin typeface="Work Sans"/>
                <a:ea typeface="Work Sans"/>
                <a:cs typeface="Work Sans"/>
                <a:sym typeface="Work Sans"/>
              </a:rPr>
              <a:t> – (Government wide financial reporting).  Account for balances related to governmental funds that are only reported in the government-wide statement of net position.</a:t>
            </a:r>
            <a:endParaRPr sz="1100" dirty="0">
              <a:solidFill>
                <a:schemeClr val="dk1"/>
              </a:solidFill>
              <a:latin typeface="Work Sans"/>
              <a:ea typeface="Work Sans"/>
              <a:cs typeface="Work Sans"/>
              <a:sym typeface="Work Sans"/>
            </a:endParaRPr>
          </a:p>
        </p:txBody>
      </p:sp>
      <p:sp>
        <p:nvSpPr>
          <p:cNvPr id="213" name="Google Shape;213;p38"/>
          <p:cNvSpPr txBox="1"/>
          <p:nvPr/>
        </p:nvSpPr>
        <p:spPr>
          <a:xfrm>
            <a:off x="7552219" y="2505214"/>
            <a:ext cx="305267" cy="157162"/>
          </a:xfrm>
          <a:prstGeom prst="rect">
            <a:avLst/>
          </a:prstGeom>
          <a:noFill/>
          <a:ln>
            <a:noFill/>
          </a:ln>
        </p:spPr>
        <p:txBody>
          <a:bodyPr spcFirstLastPara="1" wrap="square" lIns="51425" tIns="25700" rIns="51425" bIns="25700" anchor="ctr" anchorCtr="0">
            <a:noAutofit/>
          </a:bodyPr>
          <a:lstStyle/>
          <a:p>
            <a:pPr marL="0" marR="0" lvl="0" indent="0" algn="r" rtl="0">
              <a:spcBef>
                <a:spcPts val="0"/>
              </a:spcBef>
              <a:spcAft>
                <a:spcPts val="0"/>
              </a:spcAft>
              <a:buNone/>
            </a:pPr>
            <a:endParaRPr sz="1100" b="1" i="0">
              <a:solidFill>
                <a:schemeClr val="dk1"/>
              </a:solidFill>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4E864AA9-14D1-8DBF-83E8-B81ED1FC3385}"/>
              </a:ext>
            </a:extLst>
          </p:cNvPr>
          <p:cNvSpPr txBox="1"/>
          <p:nvPr/>
        </p:nvSpPr>
        <p:spPr>
          <a:xfrm>
            <a:off x="1828800" y="555823"/>
            <a:ext cx="4572000" cy="584775"/>
          </a:xfrm>
          <a:prstGeom prst="rect">
            <a:avLst/>
          </a:prstGeom>
          <a:noFill/>
        </p:spPr>
        <p:txBody>
          <a:bodyPr wrap="square">
            <a:spAutoFit/>
          </a:bodyPr>
          <a:lstStyle/>
          <a:p>
            <a:pPr lvl="0"/>
            <a:r>
              <a:rPr lang="en-US" sz="3200" dirty="0">
                <a:solidFill>
                  <a:schemeClr val="bg2"/>
                </a:solidFill>
              </a:rPr>
              <a:t>Governmental Funds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p:nvPr/>
        </p:nvSpPr>
        <p:spPr>
          <a:xfrm>
            <a:off x="1046843" y="171456"/>
            <a:ext cx="5832928" cy="421269"/>
          </a:xfrm>
          <a:prstGeom prst="rect">
            <a:avLst/>
          </a:prstGeom>
          <a:noFill/>
          <a:ln>
            <a:noFill/>
          </a:ln>
        </p:spPr>
        <p:txBody>
          <a:bodyPr spcFirstLastPara="1" wrap="square" lIns="51425" tIns="25700" rIns="51425" bIns="25700" anchor="t" anchorCtr="0">
            <a:noAutofit/>
          </a:bodyPr>
          <a:lstStyle/>
          <a:p>
            <a:pPr marL="0" marR="0" lvl="0" indent="0" algn="l" rtl="0">
              <a:spcBef>
                <a:spcPts val="0"/>
              </a:spcBef>
              <a:spcAft>
                <a:spcPts val="0"/>
              </a:spcAft>
              <a:buNone/>
            </a:pPr>
            <a:r>
              <a:rPr lang="en-US" sz="2400" dirty="0">
                <a:solidFill>
                  <a:schemeClr val="bg2"/>
                </a:solidFill>
                <a:latin typeface="Century Gothic"/>
                <a:ea typeface="Century Gothic"/>
                <a:cs typeface="Century Gothic"/>
                <a:sym typeface="Century Gothic"/>
              </a:rPr>
              <a:t>Governmental Funds-Non Budgetary</a:t>
            </a:r>
            <a:endParaRPr sz="1100" dirty="0">
              <a:solidFill>
                <a:schemeClr val="bg2"/>
              </a:solidFill>
            </a:endParaRPr>
          </a:p>
        </p:txBody>
      </p:sp>
      <p:sp>
        <p:nvSpPr>
          <p:cNvPr id="220" name="Google Shape;220;p39"/>
          <p:cNvSpPr txBox="1"/>
          <p:nvPr/>
        </p:nvSpPr>
        <p:spPr>
          <a:xfrm>
            <a:off x="341085" y="696685"/>
            <a:ext cx="8352339" cy="419353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b="1" u="sng" dirty="0">
                <a:solidFill>
                  <a:schemeClr val="dk1"/>
                </a:solidFill>
                <a:latin typeface="Work Sans"/>
                <a:ea typeface="Work Sans"/>
                <a:cs typeface="Work Sans"/>
                <a:sym typeface="Work Sans"/>
              </a:rPr>
              <a:t>AGENCY FUNDS</a:t>
            </a:r>
            <a:r>
              <a:rPr lang="en-US" sz="1400" dirty="0">
                <a:solidFill>
                  <a:schemeClr val="dk1"/>
                </a:solidFill>
                <a:latin typeface="Work Sans"/>
                <a:ea typeface="Work Sans"/>
                <a:cs typeface="Work Sans"/>
                <a:sym typeface="Work Sans"/>
              </a:rPr>
              <a:t> – Account for those assets held solely in a custodial capacity by a governmental unit as an agent for individuals, private organizations, other governmental units, and/or other funds.  Also include any 28E entities for which the county is fiscal agent. </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endParaRPr sz="1400"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400" b="1" u="sng" dirty="0">
                <a:solidFill>
                  <a:schemeClr val="dk1"/>
                </a:solidFill>
                <a:latin typeface="Work Sans"/>
                <a:ea typeface="Work Sans"/>
                <a:cs typeface="Work Sans"/>
                <a:sym typeface="Work Sans"/>
              </a:rPr>
              <a:t>ENTERPRISE FUNDS</a:t>
            </a:r>
            <a:r>
              <a:rPr lang="en-US" sz="1400" dirty="0">
                <a:solidFill>
                  <a:schemeClr val="dk1"/>
                </a:solidFill>
                <a:latin typeface="Work Sans"/>
                <a:ea typeface="Work Sans"/>
                <a:cs typeface="Work Sans"/>
                <a:sym typeface="Work Sans"/>
              </a:rPr>
              <a:t>-May be used to report any activity for which a fee is charged to external users for goods or services.  Activities are required to be reported as enterprise funds if any one of the following criteria is met.  Governments should apply each of these criteria in the context of the activity’s principal revenue sources.</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endParaRPr sz="1400"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400" b="1" u="sng" dirty="0">
                <a:solidFill>
                  <a:schemeClr val="dk1"/>
                </a:solidFill>
                <a:latin typeface="Work Sans"/>
                <a:ea typeface="Work Sans"/>
                <a:cs typeface="Work Sans"/>
                <a:sym typeface="Work Sans"/>
              </a:rPr>
              <a:t>INTERNAL SERVICE FUNDS</a:t>
            </a:r>
            <a:r>
              <a:rPr lang="en-US" sz="1400" dirty="0">
                <a:solidFill>
                  <a:schemeClr val="dk1"/>
                </a:solidFill>
                <a:latin typeface="Work Sans"/>
                <a:ea typeface="Work Sans"/>
                <a:cs typeface="Work Sans"/>
                <a:sym typeface="Work Sans"/>
              </a:rPr>
              <a:t>-May be used to report any activity that provides goods or services to other funds, departments, or agencies of the primary government and its component units, or to other governments, on a cost-reimbursement basis.  Internal service funds should be used only if the reporting government is the predominant participant in the activity.  Otherwise, the activity should be reported as an enterprise fund.</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400" dirty="0">
                <a:solidFill>
                  <a:schemeClr val="dk1"/>
                </a:solidFill>
                <a:latin typeface="Work Sans"/>
                <a:ea typeface="Work Sans"/>
                <a:cs typeface="Work Sans"/>
                <a:sym typeface="Work Sans"/>
              </a:rPr>
              <a:t> </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400" dirty="0">
                <a:solidFill>
                  <a:schemeClr val="dk1"/>
                </a:solidFill>
                <a:latin typeface="Work Sans"/>
                <a:ea typeface="Work Sans"/>
                <a:cs typeface="Work Sans"/>
                <a:sym typeface="Work Sans"/>
              </a:rPr>
              <a:t>The major use of internal service funds by Iowa county governments is for self-insurance.</a:t>
            </a:r>
            <a:r>
              <a:rPr lang="en-US" sz="1400" dirty="0">
                <a:solidFill>
                  <a:schemeClr val="dk1"/>
                </a:solidFill>
                <a:latin typeface="Century Gothic"/>
                <a:ea typeface="Century Gothic"/>
                <a:cs typeface="Century Gothic"/>
                <a:sym typeface="Century Gothic"/>
              </a:rPr>
              <a:t> </a:t>
            </a:r>
            <a:endParaRPr sz="1100" dirty="0">
              <a:solidFill>
                <a:schemeClr val="dk1"/>
              </a:solidFill>
            </a:endParaRPr>
          </a:p>
          <a:p>
            <a:pPr marL="0" marR="0" lvl="0" indent="0" algn="l" rtl="0">
              <a:spcBef>
                <a:spcPts val="0"/>
              </a:spcBef>
              <a:spcAft>
                <a:spcPts val="0"/>
              </a:spcAft>
              <a:buNone/>
            </a:pPr>
            <a:endParaRPr sz="1500" dirty="0">
              <a:solidFill>
                <a:schemeClr val="lt1"/>
              </a:solidFill>
              <a:latin typeface="Century Gothic"/>
              <a:ea typeface="Century Gothic"/>
              <a:cs typeface="Century Gothic"/>
              <a:sym typeface="Century Gothic"/>
            </a:endParaRPr>
          </a:p>
        </p:txBody>
      </p:sp>
      <p:sp>
        <p:nvSpPr>
          <p:cNvPr id="221" name="Google Shape;221;p39"/>
          <p:cNvSpPr txBox="1"/>
          <p:nvPr/>
        </p:nvSpPr>
        <p:spPr>
          <a:xfrm>
            <a:off x="7637141" y="2493169"/>
            <a:ext cx="305267" cy="157162"/>
          </a:xfrm>
          <a:prstGeom prst="rect">
            <a:avLst/>
          </a:prstGeom>
          <a:noFill/>
          <a:ln>
            <a:noFill/>
          </a:ln>
        </p:spPr>
        <p:txBody>
          <a:bodyPr spcFirstLastPara="1" wrap="square" lIns="51425" tIns="25700" rIns="51425" bIns="25700" anchor="ctr" anchorCtr="0">
            <a:noAutofit/>
          </a:bodyPr>
          <a:lstStyle/>
          <a:p>
            <a:pPr marL="0" marR="0" lvl="0" indent="0" algn="r" rtl="0">
              <a:spcBef>
                <a:spcPts val="0"/>
              </a:spcBef>
              <a:spcAft>
                <a:spcPts val="0"/>
              </a:spcAft>
              <a:buNone/>
            </a:pPr>
            <a:endParaRPr sz="1100" b="1" i="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0"/>
          <p:cNvSpPr/>
          <p:nvPr/>
        </p:nvSpPr>
        <p:spPr>
          <a:xfrm>
            <a:off x="1503137" y="475176"/>
            <a:ext cx="5311320" cy="421269"/>
          </a:xfrm>
          <a:prstGeom prst="rect">
            <a:avLst/>
          </a:prstGeom>
          <a:noFill/>
          <a:ln>
            <a:noFill/>
          </a:ln>
        </p:spPr>
        <p:txBody>
          <a:bodyPr spcFirstLastPara="1" wrap="square" lIns="51425" tIns="25700" rIns="51425" bIns="25700" anchor="t" anchorCtr="0">
            <a:noAutofit/>
          </a:bodyPr>
          <a:lstStyle/>
          <a:p>
            <a:pPr marL="0" marR="0" lvl="0" indent="0" algn="l" rtl="0">
              <a:spcBef>
                <a:spcPts val="0"/>
              </a:spcBef>
              <a:spcAft>
                <a:spcPts val="0"/>
              </a:spcAft>
              <a:buNone/>
            </a:pPr>
            <a:r>
              <a:rPr lang="en-US" sz="3200" dirty="0">
                <a:solidFill>
                  <a:schemeClr val="bg2"/>
                </a:solidFill>
                <a:latin typeface="Century Gothic"/>
                <a:ea typeface="Century Gothic"/>
                <a:cs typeface="Century Gothic"/>
                <a:sym typeface="Century Gothic"/>
              </a:rPr>
              <a:t>Special Revenue Funds</a:t>
            </a:r>
            <a:endParaRPr sz="3200" dirty="0">
              <a:solidFill>
                <a:schemeClr val="bg2"/>
              </a:solidFill>
            </a:endParaRPr>
          </a:p>
        </p:txBody>
      </p:sp>
      <p:sp>
        <p:nvSpPr>
          <p:cNvPr id="228" name="Google Shape;228;p40"/>
          <p:cNvSpPr txBox="1"/>
          <p:nvPr/>
        </p:nvSpPr>
        <p:spPr>
          <a:xfrm>
            <a:off x="1150574" y="1258824"/>
            <a:ext cx="6390300" cy="3409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b="1" u="sng" dirty="0">
                <a:solidFill>
                  <a:schemeClr val="dk1"/>
                </a:solidFill>
                <a:latin typeface="Work Sans"/>
                <a:ea typeface="Work Sans"/>
                <a:cs typeface="Work Sans"/>
                <a:sym typeface="Work Sans"/>
              </a:rPr>
              <a:t>Rural Basic Fund</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500" dirty="0">
                <a:solidFill>
                  <a:schemeClr val="dk1"/>
                </a:solidFill>
                <a:latin typeface="Work Sans"/>
                <a:ea typeface="Work Sans"/>
                <a:cs typeface="Work Sans"/>
                <a:sym typeface="Work Sans"/>
              </a:rPr>
              <a:t>The operating fund for county services benefiting property not within incorporated areas of the county.  </a:t>
            </a:r>
            <a:endParaRPr sz="1100" dirty="0">
              <a:solidFill>
                <a:schemeClr val="dk1"/>
              </a:solidFill>
              <a:latin typeface="Work Sans"/>
              <a:ea typeface="Work Sans"/>
              <a:cs typeface="Work Sans"/>
              <a:sym typeface="Work Sans"/>
            </a:endParaRPr>
          </a:p>
          <a:p>
            <a:pPr marL="254000" marR="0" lvl="1" indent="0" algn="l" rtl="0">
              <a:spcBef>
                <a:spcPts val="0"/>
              </a:spcBef>
              <a:spcAft>
                <a:spcPts val="0"/>
              </a:spcAft>
              <a:buNone/>
            </a:pPr>
            <a:endParaRPr sz="1500" i="0" u="sng" strike="noStrike" cap="none" dirty="0">
              <a:solidFill>
                <a:schemeClr val="dk1"/>
              </a:solidFill>
              <a:latin typeface="Work Sans"/>
              <a:ea typeface="Work Sans"/>
              <a:cs typeface="Work Sans"/>
              <a:sym typeface="Work Sans"/>
            </a:endParaRPr>
          </a:p>
          <a:p>
            <a:pPr marL="0" marR="0" lvl="2" indent="0" algn="l" rtl="0">
              <a:spcBef>
                <a:spcPts val="0"/>
              </a:spcBef>
              <a:spcAft>
                <a:spcPts val="0"/>
              </a:spcAft>
              <a:buNone/>
            </a:pPr>
            <a:r>
              <a:rPr lang="en-US" sz="1500" b="1" i="0" u="sng" strike="noStrike" cap="none" dirty="0">
                <a:solidFill>
                  <a:schemeClr val="dk1"/>
                </a:solidFill>
                <a:latin typeface="Work Sans"/>
                <a:ea typeface="Work Sans"/>
                <a:cs typeface="Work Sans"/>
                <a:sym typeface="Work Sans"/>
              </a:rPr>
              <a:t>Rural Services Supplemental</a:t>
            </a:r>
            <a:r>
              <a:rPr lang="en-US" sz="1500" b="1" i="0" u="none" strike="noStrike" cap="none" dirty="0">
                <a:solidFill>
                  <a:schemeClr val="dk1"/>
                </a:solidFill>
                <a:latin typeface="Work Sans"/>
                <a:ea typeface="Work Sans"/>
                <a:cs typeface="Work Sans"/>
                <a:sym typeface="Work Sans"/>
              </a:rPr>
              <a:t>	</a:t>
            </a:r>
            <a:endParaRPr sz="1100" dirty="0">
              <a:solidFill>
                <a:schemeClr val="dk1"/>
              </a:solidFill>
              <a:latin typeface="Work Sans"/>
              <a:ea typeface="Work Sans"/>
              <a:cs typeface="Work Sans"/>
              <a:sym typeface="Work Sans"/>
            </a:endParaRPr>
          </a:p>
          <a:p>
            <a:pPr marL="0" marR="0" lvl="2" indent="0" algn="l" rtl="0">
              <a:spcBef>
                <a:spcPts val="0"/>
              </a:spcBef>
              <a:spcAft>
                <a:spcPts val="0"/>
              </a:spcAft>
              <a:buNone/>
            </a:pPr>
            <a:r>
              <a:rPr lang="en-US" sz="1500" i="0" u="none" strike="noStrike" cap="none" dirty="0">
                <a:solidFill>
                  <a:schemeClr val="dk1"/>
                </a:solidFill>
                <a:latin typeface="Work Sans"/>
                <a:ea typeface="Work Sans"/>
                <a:cs typeface="Work Sans"/>
                <a:sym typeface="Work Sans"/>
              </a:rPr>
              <a:t>If the Rural Basic levy is insufficient to meet the county’s needs, the supplemental levy can be used to pay charges for:</a:t>
            </a:r>
            <a:endParaRPr sz="1100" dirty="0">
              <a:solidFill>
                <a:schemeClr val="dk1"/>
              </a:solidFill>
              <a:latin typeface="Work Sans"/>
              <a:ea typeface="Work Sans"/>
              <a:cs typeface="Work Sans"/>
              <a:sym typeface="Work Sans"/>
            </a:endParaRPr>
          </a:p>
          <a:p>
            <a:pPr marL="254000" marR="0" lvl="2" indent="-247650" algn="l" rtl="0">
              <a:spcBef>
                <a:spcPts val="0"/>
              </a:spcBef>
              <a:spcAft>
                <a:spcPts val="0"/>
              </a:spcAft>
              <a:buClr>
                <a:schemeClr val="dk1"/>
              </a:buClr>
              <a:buSzPts val="1500"/>
              <a:buFont typeface="Work Sans"/>
              <a:buChar char="•"/>
            </a:pPr>
            <a:r>
              <a:rPr lang="en-US" sz="1500" i="0" u="none" strike="noStrike" cap="none" dirty="0">
                <a:solidFill>
                  <a:schemeClr val="dk1"/>
                </a:solidFill>
                <a:latin typeface="Work Sans"/>
                <a:ea typeface="Work Sans"/>
                <a:cs typeface="Work Sans"/>
                <a:sym typeface="Work Sans"/>
              </a:rPr>
              <a:t>FICA, IPERS, and unemployment premiums associated with salaries in Rural Basic</a:t>
            </a:r>
            <a:endParaRPr sz="1100" dirty="0">
              <a:solidFill>
                <a:schemeClr val="dk1"/>
              </a:solidFill>
              <a:latin typeface="Work Sans"/>
              <a:ea typeface="Work Sans"/>
              <a:cs typeface="Work Sans"/>
              <a:sym typeface="Work Sans"/>
            </a:endParaRPr>
          </a:p>
          <a:p>
            <a:pPr marL="254000" marR="0" lvl="2" indent="-152400" algn="l" rtl="0">
              <a:spcBef>
                <a:spcPts val="0"/>
              </a:spcBef>
              <a:spcAft>
                <a:spcPts val="0"/>
              </a:spcAft>
              <a:buClr>
                <a:schemeClr val="lt1"/>
              </a:buClr>
              <a:buSzPts val="1500"/>
              <a:buFont typeface="Arial"/>
              <a:buNone/>
            </a:pPr>
            <a:endParaRPr sz="1500" i="0" u="none" strike="noStrike" cap="none" dirty="0">
              <a:solidFill>
                <a:schemeClr val="dk1"/>
              </a:solidFill>
              <a:latin typeface="Work Sans"/>
              <a:ea typeface="Work Sans"/>
              <a:cs typeface="Work Sans"/>
              <a:sym typeface="Work Sans"/>
            </a:endParaRPr>
          </a:p>
          <a:p>
            <a:pPr marL="254000" marR="0" lvl="2" indent="-247650" algn="l" rtl="0">
              <a:spcBef>
                <a:spcPts val="0"/>
              </a:spcBef>
              <a:spcAft>
                <a:spcPts val="0"/>
              </a:spcAft>
              <a:buClr>
                <a:schemeClr val="dk1"/>
              </a:buClr>
              <a:buSzPts val="1500"/>
              <a:buFont typeface="Work Sans"/>
              <a:buChar char="•"/>
            </a:pPr>
            <a:r>
              <a:rPr lang="en-US" sz="1500" i="0" u="none" strike="noStrike" cap="none" dirty="0">
                <a:solidFill>
                  <a:schemeClr val="dk1"/>
                </a:solidFill>
                <a:latin typeface="Work Sans"/>
                <a:ea typeface="Work Sans"/>
                <a:cs typeface="Work Sans"/>
                <a:sym typeface="Work Sans"/>
              </a:rPr>
              <a:t>County contribution to an aviation authority</a:t>
            </a:r>
            <a:endParaRPr sz="1100" dirty="0">
              <a:solidFill>
                <a:schemeClr val="dk1"/>
              </a:solidFill>
              <a:latin typeface="Work Sans"/>
              <a:ea typeface="Work Sans"/>
              <a:cs typeface="Work Sans"/>
              <a:sym typeface="Work Sans"/>
            </a:endParaRPr>
          </a:p>
          <a:p>
            <a:pPr marL="673100" marR="0" lvl="2" indent="-88900" algn="l" rtl="0">
              <a:spcBef>
                <a:spcPts val="0"/>
              </a:spcBef>
              <a:spcAft>
                <a:spcPts val="0"/>
              </a:spcAft>
              <a:buClr>
                <a:schemeClr val="lt1"/>
              </a:buClr>
              <a:buSzPts val="1100"/>
              <a:buFont typeface="Arial"/>
              <a:buNone/>
            </a:pPr>
            <a:endParaRPr sz="1100" b="0" i="0" u="none" strike="noStrike" cap="none" dirty="0">
              <a:solidFill>
                <a:schemeClr val="lt1"/>
              </a:solidFill>
              <a:latin typeface="Century Gothic"/>
              <a:ea typeface="Century Gothic"/>
              <a:cs typeface="Century Gothic"/>
              <a:sym typeface="Century Gothic"/>
            </a:endParaRPr>
          </a:p>
        </p:txBody>
      </p:sp>
      <p:sp>
        <p:nvSpPr>
          <p:cNvPr id="229" name="Google Shape;229;p40"/>
          <p:cNvSpPr txBox="1"/>
          <p:nvPr/>
        </p:nvSpPr>
        <p:spPr>
          <a:xfrm>
            <a:off x="7637141" y="2493169"/>
            <a:ext cx="305267" cy="157162"/>
          </a:xfrm>
          <a:prstGeom prst="rect">
            <a:avLst/>
          </a:prstGeom>
          <a:noFill/>
          <a:ln>
            <a:noFill/>
          </a:ln>
        </p:spPr>
        <p:txBody>
          <a:bodyPr spcFirstLastPara="1" wrap="square" lIns="51425" tIns="25700" rIns="51425" bIns="25700" anchor="ctr" anchorCtr="0">
            <a:noAutofit/>
          </a:bodyPr>
          <a:lstStyle/>
          <a:p>
            <a:pPr marL="0" marR="0" lvl="0" indent="0" algn="r" rtl="0">
              <a:spcBef>
                <a:spcPts val="0"/>
              </a:spcBef>
              <a:spcAft>
                <a:spcPts val="0"/>
              </a:spcAft>
              <a:buNone/>
            </a:pPr>
            <a:endParaRPr sz="1100" b="1" i="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p:nvPr/>
        </p:nvSpPr>
        <p:spPr>
          <a:xfrm>
            <a:off x="1422700" y="457200"/>
            <a:ext cx="5551414" cy="80791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3200" dirty="0">
                <a:solidFill>
                  <a:schemeClr val="bg2"/>
                </a:solidFill>
                <a:latin typeface="Century Gothic"/>
                <a:ea typeface="Century Gothic"/>
                <a:cs typeface="Century Gothic"/>
                <a:sym typeface="Century Gothic"/>
              </a:rPr>
              <a:t>Special Revenue Funds</a:t>
            </a:r>
            <a:endParaRPr sz="3200" dirty="0">
              <a:solidFill>
                <a:schemeClr val="bg2"/>
              </a:solidFill>
            </a:endParaRPr>
          </a:p>
          <a:p>
            <a:pPr marL="0" marR="0" lvl="0" indent="0" algn="l" rtl="0">
              <a:spcBef>
                <a:spcPts val="0"/>
              </a:spcBef>
              <a:spcAft>
                <a:spcPts val="0"/>
              </a:spcAft>
              <a:buNone/>
            </a:pPr>
            <a:endParaRPr sz="2400" dirty="0">
              <a:solidFill>
                <a:schemeClr val="lt2"/>
              </a:solidFill>
              <a:latin typeface="Century Gothic"/>
              <a:ea typeface="Century Gothic"/>
              <a:cs typeface="Century Gothic"/>
              <a:sym typeface="Century Gothic"/>
            </a:endParaRPr>
          </a:p>
        </p:txBody>
      </p:sp>
      <p:sp>
        <p:nvSpPr>
          <p:cNvPr id="235" name="Google Shape;235;p41"/>
          <p:cNvSpPr txBox="1"/>
          <p:nvPr/>
        </p:nvSpPr>
        <p:spPr>
          <a:xfrm>
            <a:off x="808100" y="872700"/>
            <a:ext cx="6913200" cy="3220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b="1" u="sng" dirty="0">
              <a:solidFill>
                <a:schemeClr val="dk1"/>
              </a:solidFill>
              <a:latin typeface="Work Sans"/>
              <a:ea typeface="Work Sans"/>
              <a:cs typeface="Work Sans"/>
              <a:sym typeface="Work Sans"/>
            </a:endParaRPr>
          </a:p>
          <a:p>
            <a:pPr marL="0" marR="0" lvl="0" indent="0" algn="l" rtl="0">
              <a:spcBef>
                <a:spcPts val="0"/>
              </a:spcBef>
              <a:spcAft>
                <a:spcPts val="0"/>
              </a:spcAft>
              <a:buNone/>
            </a:pPr>
            <a:r>
              <a:rPr lang="en-US" sz="1600" b="1" u="sng" dirty="0">
                <a:solidFill>
                  <a:schemeClr val="dk1"/>
                </a:solidFill>
                <a:latin typeface="Work Sans"/>
                <a:ea typeface="Work Sans"/>
                <a:cs typeface="Work Sans"/>
                <a:sym typeface="Work Sans"/>
              </a:rPr>
              <a:t>Secondary Roads Fund:</a:t>
            </a:r>
            <a:endParaRPr sz="1100" dirty="0">
              <a:solidFill>
                <a:schemeClr val="dk1"/>
              </a:solidFill>
              <a:latin typeface="Work Sans"/>
              <a:ea typeface="Work Sans"/>
              <a:cs typeface="Work Sans"/>
              <a:sym typeface="Work Sans"/>
            </a:endParaRPr>
          </a:p>
          <a:p>
            <a:pPr marL="419100" marR="0" lvl="1" indent="-165100" algn="l" rtl="0">
              <a:spcBef>
                <a:spcPts val="0"/>
              </a:spcBef>
              <a:spcAft>
                <a:spcPts val="0"/>
              </a:spcAft>
              <a:buClr>
                <a:schemeClr val="dk1"/>
              </a:buClr>
              <a:buSzPts val="1600"/>
              <a:buFont typeface="Work Sans"/>
              <a:buChar char="•"/>
            </a:pPr>
            <a:r>
              <a:rPr lang="en-US" sz="1600" i="0" u="none" strike="noStrike" cap="none" dirty="0">
                <a:solidFill>
                  <a:schemeClr val="dk1"/>
                </a:solidFill>
                <a:latin typeface="Work Sans"/>
                <a:ea typeface="Work Sans"/>
                <a:cs typeface="Work Sans"/>
                <a:sym typeface="Work Sans"/>
              </a:rPr>
              <a:t>The operation fund for maintenance and repair of secondary roads, construction and maintenance of county bridges and bridges in cities having a population of 8,000 or less, and all or part cost of construction of roads which are located in cities of less than 4,000 and lead to state parks.</a:t>
            </a:r>
            <a:endParaRPr sz="1100" dirty="0">
              <a:solidFill>
                <a:schemeClr val="dk1"/>
              </a:solidFill>
              <a:latin typeface="Work Sans"/>
              <a:ea typeface="Work Sans"/>
              <a:cs typeface="Work Sans"/>
              <a:sym typeface="Work Sans"/>
            </a:endParaRPr>
          </a:p>
          <a:p>
            <a:pPr marL="419100" marR="0" lvl="1" indent="-165100" algn="l" rtl="0">
              <a:spcBef>
                <a:spcPts val="0"/>
              </a:spcBef>
              <a:spcAft>
                <a:spcPts val="0"/>
              </a:spcAft>
              <a:buClr>
                <a:schemeClr val="dk1"/>
              </a:buClr>
              <a:buSzPts val="1600"/>
              <a:buFont typeface="Work Sans"/>
              <a:buChar char="•"/>
            </a:pPr>
            <a:r>
              <a:rPr lang="en-US" sz="1600" i="0" u="none" strike="noStrike" cap="none" dirty="0">
                <a:solidFill>
                  <a:schemeClr val="dk1"/>
                </a:solidFill>
                <a:latin typeface="Work Sans"/>
                <a:ea typeface="Work Sans"/>
                <a:cs typeface="Work Sans"/>
                <a:sym typeface="Work Sans"/>
              </a:rPr>
              <a:t>Revenues from federal, state, and county</a:t>
            </a:r>
            <a:endParaRPr sz="1100" dirty="0">
              <a:solidFill>
                <a:schemeClr val="dk1"/>
              </a:solidFill>
              <a:latin typeface="Work Sans"/>
              <a:ea typeface="Work Sans"/>
              <a:cs typeface="Work Sans"/>
              <a:sym typeface="Work Sans"/>
            </a:endParaRPr>
          </a:p>
          <a:p>
            <a:pPr marL="673100" marR="0" lvl="2" indent="-165100" algn="l" rtl="0">
              <a:spcBef>
                <a:spcPts val="0"/>
              </a:spcBef>
              <a:spcAft>
                <a:spcPts val="0"/>
              </a:spcAft>
              <a:buClr>
                <a:schemeClr val="dk1"/>
              </a:buClr>
              <a:buSzPts val="1600"/>
              <a:buFont typeface="Work Sans"/>
              <a:buChar char="•"/>
            </a:pPr>
            <a:r>
              <a:rPr lang="en-US" sz="1600" i="0" u="none" strike="noStrike" cap="none" dirty="0">
                <a:solidFill>
                  <a:schemeClr val="dk1"/>
                </a:solidFill>
                <a:latin typeface="Work Sans"/>
                <a:ea typeface="Work Sans"/>
                <a:cs typeface="Work Sans"/>
                <a:sym typeface="Work Sans"/>
              </a:rPr>
              <a:t>Road Use Tax - Farm-to-Market – Transfers from General Basic and Rural Basic funds</a:t>
            </a:r>
            <a:endParaRPr sz="1100" dirty="0">
              <a:solidFill>
                <a:schemeClr val="dk1"/>
              </a:solidFill>
              <a:latin typeface="Work Sans"/>
              <a:ea typeface="Work Sans"/>
              <a:cs typeface="Work Sans"/>
              <a:sym typeface="Work Sans"/>
            </a:endParaRPr>
          </a:p>
          <a:p>
            <a:pPr marL="673100" marR="0" lvl="2" indent="-63500" algn="l" rtl="0">
              <a:spcBef>
                <a:spcPts val="0"/>
              </a:spcBef>
              <a:spcAft>
                <a:spcPts val="0"/>
              </a:spcAft>
              <a:buClr>
                <a:schemeClr val="lt1"/>
              </a:buClr>
              <a:buSzPts val="1600"/>
              <a:buFont typeface="Arial"/>
              <a:buNone/>
            </a:pPr>
            <a:endParaRPr sz="1600" b="0" i="0"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2"/>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800" dirty="0"/>
              <a:t>Classification by Function</a:t>
            </a:r>
            <a:endParaRPr sz="2800" dirty="0"/>
          </a:p>
        </p:txBody>
      </p:sp>
      <p:sp>
        <p:nvSpPr>
          <p:cNvPr id="241" name="Google Shape;241;p42"/>
          <p:cNvSpPr txBox="1">
            <a:spLocks noGrp="1"/>
          </p:cNvSpPr>
          <p:nvPr>
            <p:ph type="body" idx="1"/>
          </p:nvPr>
        </p:nvSpPr>
        <p:spPr>
          <a:xfrm>
            <a:off x="718457" y="986972"/>
            <a:ext cx="6818933" cy="3699328"/>
          </a:xfrm>
          <a:prstGeom prst="rect">
            <a:avLst/>
          </a:prstGeom>
          <a:noFill/>
          <a:ln>
            <a:noFill/>
          </a:ln>
        </p:spPr>
        <p:txBody>
          <a:bodyPr spcFirstLastPara="1" wrap="square" lIns="68575" tIns="34275" rIns="68575" bIns="34275" anchor="t" anchorCtr="0">
            <a:noAutofit/>
          </a:bodyPr>
          <a:lstStyle/>
          <a:p>
            <a:pPr marL="254000" lvl="0" indent="-292100" algn="l" rtl="0">
              <a:spcBef>
                <a:spcPts val="0"/>
              </a:spcBef>
              <a:spcAft>
                <a:spcPts val="0"/>
              </a:spcAft>
              <a:buSzPts val="1800"/>
              <a:buChar char="•"/>
            </a:pPr>
            <a:r>
              <a:rPr lang="en-US" sz="1700" dirty="0"/>
              <a:t>Budget summary requires reporting of expenditures by 12 expenditure classes or functions </a:t>
            </a:r>
          </a:p>
          <a:p>
            <a:pPr marL="254000" lvl="0" indent="-292100" algn="l" rtl="0">
              <a:spcBef>
                <a:spcPts val="0"/>
              </a:spcBef>
              <a:spcAft>
                <a:spcPts val="0"/>
              </a:spcAft>
              <a:buSzPts val="1800"/>
              <a:buChar char="•"/>
            </a:pPr>
            <a:r>
              <a:rPr lang="en-US" sz="1700" dirty="0"/>
              <a:t>The classes are categorized into functions</a:t>
            </a:r>
            <a:endParaRPr sz="1700" dirty="0"/>
          </a:p>
          <a:p>
            <a:pPr marL="254000" lvl="0" indent="-292100" algn="l" rtl="0">
              <a:spcBef>
                <a:spcPts val="800"/>
              </a:spcBef>
              <a:spcAft>
                <a:spcPts val="0"/>
              </a:spcAft>
              <a:buSzPts val="1800"/>
              <a:buChar char="•"/>
            </a:pPr>
            <a:r>
              <a:rPr lang="en-US" sz="1700" dirty="0"/>
              <a:t>Functions are comprised of programs</a:t>
            </a:r>
            <a:endParaRPr sz="1700" dirty="0"/>
          </a:p>
          <a:p>
            <a:pPr marL="254000" lvl="0" indent="-292100" algn="l" rtl="0">
              <a:spcBef>
                <a:spcPts val="800"/>
              </a:spcBef>
              <a:spcAft>
                <a:spcPts val="0"/>
              </a:spcAft>
              <a:buSzPts val="1800"/>
              <a:buChar char="•"/>
            </a:pPr>
            <a:r>
              <a:rPr lang="en-US" sz="1700" dirty="0"/>
              <a:t>Programs are composed of activities</a:t>
            </a:r>
            <a:endParaRPr sz="1700" dirty="0"/>
          </a:p>
          <a:p>
            <a:pPr marL="254000" lvl="0" indent="-254000" algn="l" rtl="0">
              <a:spcBef>
                <a:spcPts val="800"/>
              </a:spcBef>
              <a:spcAft>
                <a:spcPts val="0"/>
              </a:spcAft>
              <a:buSzPts val="1200"/>
              <a:buNone/>
            </a:pPr>
            <a:endParaRPr sz="1100" dirty="0"/>
          </a:p>
        </p:txBody>
      </p:sp>
      <p:pic>
        <p:nvPicPr>
          <p:cNvPr id="242" name="Google Shape;242;p42" descr="C:\Documents and Settings\cjohnso3\Local Settings\Temporary Internet Files\Content.IE5\5BM60M8Y\MC900233940[1].wmf"/>
          <p:cNvPicPr preferRelativeResize="0"/>
          <p:nvPr/>
        </p:nvPicPr>
        <p:blipFill rotWithShape="1">
          <a:blip r:embed="rId3">
            <a:alphaModFix/>
          </a:blip>
          <a:srcRect/>
          <a:stretch/>
        </p:blipFill>
        <p:spPr>
          <a:xfrm>
            <a:off x="5486400" y="2971800"/>
            <a:ext cx="2046894" cy="19202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800" dirty="0"/>
              <a:t>Summary of Functions</a:t>
            </a:r>
            <a:endParaRPr sz="2800" dirty="0"/>
          </a:p>
        </p:txBody>
      </p:sp>
      <p:sp>
        <p:nvSpPr>
          <p:cNvPr id="248" name="Google Shape;248;p43"/>
          <p:cNvSpPr txBox="1">
            <a:spLocks noGrp="1"/>
          </p:cNvSpPr>
          <p:nvPr>
            <p:ph type="body" idx="1"/>
          </p:nvPr>
        </p:nvSpPr>
        <p:spPr>
          <a:xfrm>
            <a:off x="689625" y="943925"/>
            <a:ext cx="6847800" cy="3742500"/>
          </a:xfrm>
          <a:prstGeom prst="rect">
            <a:avLst/>
          </a:prstGeom>
          <a:noFill/>
          <a:ln>
            <a:noFill/>
          </a:ln>
        </p:spPr>
        <p:txBody>
          <a:bodyPr spcFirstLastPara="1" wrap="square" lIns="68575" tIns="34275" rIns="68575" bIns="34275" anchor="t" anchorCtr="0">
            <a:noAutofit/>
          </a:bodyPr>
          <a:lstStyle/>
          <a:p>
            <a:pPr marL="254000" lvl="0" indent="-279400" algn="l" rtl="0">
              <a:spcBef>
                <a:spcPts val="0"/>
              </a:spcBef>
              <a:spcAft>
                <a:spcPts val="0"/>
              </a:spcAft>
              <a:buSzPts val="1600"/>
              <a:buChar char="•"/>
            </a:pPr>
            <a:r>
              <a:rPr lang="en-US" sz="1500" dirty="0"/>
              <a:t>Public Safety and Legal Services</a:t>
            </a:r>
            <a:endParaRPr sz="1500" dirty="0"/>
          </a:p>
          <a:p>
            <a:pPr marL="254000" lvl="0" indent="-279400" algn="l" rtl="0">
              <a:spcBef>
                <a:spcPts val="800"/>
              </a:spcBef>
              <a:spcAft>
                <a:spcPts val="0"/>
              </a:spcAft>
              <a:buSzPts val="1600"/>
              <a:buChar char="•"/>
            </a:pPr>
            <a:r>
              <a:rPr lang="en-US" sz="1500" dirty="0"/>
              <a:t>Physical Health and Social Services</a:t>
            </a:r>
            <a:endParaRPr sz="1500" dirty="0"/>
          </a:p>
          <a:p>
            <a:pPr marL="254000" lvl="0" indent="-279400" algn="l" rtl="0">
              <a:spcBef>
                <a:spcPts val="800"/>
              </a:spcBef>
              <a:spcAft>
                <a:spcPts val="0"/>
              </a:spcAft>
              <a:buSzPts val="1600"/>
              <a:buChar char="•"/>
            </a:pPr>
            <a:r>
              <a:rPr lang="en-US" sz="1500" dirty="0"/>
              <a:t>County Environment and Education</a:t>
            </a:r>
            <a:endParaRPr sz="1500" dirty="0"/>
          </a:p>
          <a:p>
            <a:pPr marL="254000" lvl="0" indent="-279400" algn="l" rtl="0">
              <a:spcBef>
                <a:spcPts val="800"/>
              </a:spcBef>
              <a:spcAft>
                <a:spcPts val="0"/>
              </a:spcAft>
              <a:buSzPts val="1600"/>
              <a:buChar char="•"/>
            </a:pPr>
            <a:r>
              <a:rPr lang="en-US" sz="1500" dirty="0"/>
              <a:t>Roads and Transportation</a:t>
            </a:r>
            <a:endParaRPr sz="1500" dirty="0"/>
          </a:p>
          <a:p>
            <a:pPr marL="254000" lvl="0" indent="-279400" algn="l" rtl="0">
              <a:spcBef>
                <a:spcPts val="800"/>
              </a:spcBef>
              <a:spcAft>
                <a:spcPts val="0"/>
              </a:spcAft>
              <a:buSzPts val="1600"/>
              <a:buChar char="•"/>
            </a:pPr>
            <a:r>
              <a:rPr lang="en-US" sz="1500" dirty="0"/>
              <a:t>Governmental Services to Residents</a:t>
            </a:r>
            <a:endParaRPr sz="1500" dirty="0"/>
          </a:p>
          <a:p>
            <a:pPr marL="254000" lvl="0" indent="-279400" algn="l" rtl="0">
              <a:spcBef>
                <a:spcPts val="800"/>
              </a:spcBef>
              <a:spcAft>
                <a:spcPts val="0"/>
              </a:spcAft>
              <a:buSzPts val="1600"/>
              <a:buChar char="•"/>
            </a:pPr>
            <a:r>
              <a:rPr lang="en-US" sz="1500" dirty="0"/>
              <a:t>Administration</a:t>
            </a:r>
            <a:endParaRPr sz="1500" dirty="0"/>
          </a:p>
          <a:p>
            <a:pPr marL="254000" lvl="0" indent="-279400" algn="l" rtl="0">
              <a:spcBef>
                <a:spcPts val="800"/>
              </a:spcBef>
              <a:spcAft>
                <a:spcPts val="0"/>
              </a:spcAft>
              <a:buSzPts val="1600"/>
              <a:buChar char="•"/>
            </a:pPr>
            <a:r>
              <a:rPr lang="en-US" sz="1500" dirty="0"/>
              <a:t>Nonprogram and Other Budgetary Financing Uses</a:t>
            </a:r>
            <a:endParaRPr sz="1500" dirty="0"/>
          </a:p>
          <a:p>
            <a:pPr marL="254000" lvl="0" indent="-279400" algn="l" rtl="0">
              <a:spcBef>
                <a:spcPts val="800"/>
              </a:spcBef>
              <a:spcAft>
                <a:spcPts val="0"/>
              </a:spcAft>
              <a:buSzPts val="1600"/>
              <a:buChar char="•"/>
            </a:pPr>
            <a:r>
              <a:rPr lang="en-US" sz="1500" dirty="0"/>
              <a:t>Non-Function General Revenues (for Statement of Activities revenue classification)</a:t>
            </a:r>
            <a:endParaRPr sz="1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txBox="1">
            <a:spLocks noGrp="1"/>
          </p:cNvSpPr>
          <p:nvPr>
            <p:ph type="title"/>
          </p:nvPr>
        </p:nvSpPr>
        <p:spPr>
          <a:xfrm>
            <a:off x="1540764" y="987552"/>
            <a:ext cx="6345936" cy="3412998"/>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lt2"/>
              </a:buClr>
              <a:buSzPts val="3000"/>
              <a:buFont typeface="Century Gothic"/>
              <a:buNone/>
            </a:pPr>
            <a:r>
              <a:rPr lang="en-US" sz="2900"/>
              <a:t>Tax Rates and Levies</a:t>
            </a:r>
            <a:endParaRPr sz="2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81" y="193044"/>
            <a:ext cx="8246040" cy="558000"/>
          </a:xfrm>
        </p:spPr>
        <p:txBody>
          <a:bodyPr>
            <a:noAutofit/>
          </a:bodyPr>
          <a:lstStyle/>
          <a:p>
            <a:r>
              <a:rPr lang="en-US" sz="2400" dirty="0"/>
              <a:t>Valuations-Assessment Limitation 2025 for FY26-27</a:t>
            </a:r>
          </a:p>
        </p:txBody>
      </p:sp>
      <p:sp>
        <p:nvSpPr>
          <p:cNvPr id="3" name="Content Placeholder 2"/>
          <p:cNvSpPr>
            <a:spLocks noGrp="1"/>
          </p:cNvSpPr>
          <p:nvPr>
            <p:ph idx="1"/>
          </p:nvPr>
        </p:nvSpPr>
        <p:spPr>
          <a:xfrm>
            <a:off x="507999" y="1023257"/>
            <a:ext cx="7663543" cy="3777343"/>
          </a:xfrm>
        </p:spPr>
        <p:txBody>
          <a:bodyPr>
            <a:normAutofit/>
          </a:bodyPr>
          <a:lstStyle/>
          <a:p>
            <a:pPr>
              <a:buNone/>
            </a:pPr>
            <a:r>
              <a:rPr lang="en-US" sz="1950" dirty="0"/>
              <a:t>The following classes of property are subject to taxation at less than 100% of value for 2025 values payable in FY2026/2027:</a:t>
            </a:r>
          </a:p>
          <a:p>
            <a:pPr>
              <a:buNone/>
            </a:pPr>
            <a:endParaRPr lang="en-US" sz="1950" dirty="0"/>
          </a:p>
          <a:p>
            <a:r>
              <a:rPr lang="en-US" sz="1950" u="sng" dirty="0"/>
              <a:t>Agricultural </a:t>
            </a:r>
            <a:r>
              <a:rPr lang="en-US" sz="1950" dirty="0"/>
              <a:t>Property is to be taxed at a percentage of:	</a:t>
            </a:r>
            <a:r>
              <a:rPr lang="en-US" sz="1950" dirty="0">
                <a:latin typeface="Work Sans" pitchFamily="2" charset="0"/>
              </a:rPr>
              <a:t>	</a:t>
            </a:r>
            <a:r>
              <a:rPr lang="en-US" b="1" dirty="0">
                <a:effectLst/>
                <a:latin typeface="Work Sans" pitchFamily="2" charset="0"/>
                <a:ea typeface="Times New Roman" panose="02020603050405020304" pitchFamily="18" charset="0"/>
              </a:rPr>
              <a:t>59.4401</a:t>
            </a:r>
            <a:r>
              <a:rPr lang="en-US" b="1" dirty="0">
                <a:latin typeface="Work Sans" pitchFamily="2" charset="0"/>
              </a:rPr>
              <a:t>%.</a:t>
            </a:r>
          </a:p>
          <a:p>
            <a:r>
              <a:rPr lang="en-US" sz="1950" u="sng" dirty="0"/>
              <a:t>Residential</a:t>
            </a:r>
            <a:r>
              <a:rPr lang="en-US" sz="1950" dirty="0"/>
              <a:t> Property is to be taxed at a percentage of:		</a:t>
            </a:r>
            <a:r>
              <a:rPr lang="en-US" b="1" dirty="0">
                <a:effectLst/>
                <a:latin typeface="Work Sans" pitchFamily="2" charset="0"/>
                <a:ea typeface="Times New Roman" panose="02020603050405020304" pitchFamily="18" charset="0"/>
              </a:rPr>
              <a:t>44.5345</a:t>
            </a:r>
            <a:r>
              <a:rPr lang="en-US" b="1" dirty="0">
                <a:latin typeface="Work Sans" pitchFamily="2" charset="0"/>
              </a:rPr>
              <a:t>%.</a:t>
            </a:r>
          </a:p>
          <a:p>
            <a:pPr>
              <a:buNone/>
            </a:pPr>
            <a:endParaRPr lang="en-US" sz="1950" dirty="0"/>
          </a:p>
          <a:p>
            <a:pPr>
              <a:buNone/>
            </a:pPr>
            <a:endParaRPr lang="en-US" b="1" dirty="0">
              <a:solidFill>
                <a:srgbClr val="FF0000"/>
              </a:solidFill>
            </a:endParaRPr>
          </a:p>
          <a:p>
            <a:pPr>
              <a:buNone/>
            </a:pPr>
            <a:endParaRPr lang="en-US" dirty="0">
              <a:solidFill>
                <a:srgbClr val="FF0000"/>
              </a:solidFill>
            </a:endParaRP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224359"/>
            <a:ext cx="8170251" cy="558000"/>
          </a:xfrm>
        </p:spPr>
        <p:txBody>
          <a:bodyPr>
            <a:noAutofit/>
          </a:bodyPr>
          <a:lstStyle/>
          <a:p>
            <a:r>
              <a:rPr lang="en-US" sz="2400" dirty="0"/>
              <a:t>Valuations-Assessment Limitation 2025 for FY26-27</a:t>
            </a:r>
          </a:p>
        </p:txBody>
      </p:sp>
      <p:sp>
        <p:nvSpPr>
          <p:cNvPr id="3" name="Content Placeholder 2"/>
          <p:cNvSpPr>
            <a:spLocks noGrp="1"/>
          </p:cNvSpPr>
          <p:nvPr>
            <p:ph idx="1"/>
          </p:nvPr>
        </p:nvSpPr>
        <p:spPr>
          <a:xfrm>
            <a:off x="478971" y="878114"/>
            <a:ext cx="7590972" cy="3831772"/>
          </a:xfrm>
        </p:spPr>
        <p:txBody>
          <a:bodyPr>
            <a:normAutofit/>
          </a:bodyPr>
          <a:lstStyle/>
          <a:p>
            <a:pPr>
              <a:buNone/>
            </a:pPr>
            <a:r>
              <a:rPr lang="en-US" sz="2100" dirty="0"/>
              <a:t>The following classes of property are subject to taxation at less than 100% of value for 2025 values payable in FY2026/2027:</a:t>
            </a:r>
          </a:p>
          <a:p>
            <a:pPr marL="27432" indent="0">
              <a:buNone/>
            </a:pPr>
            <a:r>
              <a:rPr lang="en-US" sz="2100" u="sng" dirty="0"/>
              <a:t>Commercial, Industrial and Railroad</a:t>
            </a:r>
            <a:r>
              <a:rPr lang="en-US" sz="2100" dirty="0"/>
              <a:t> Property is to be taxed via a two-tier assessment limitation as follows:</a:t>
            </a:r>
          </a:p>
          <a:p>
            <a:r>
              <a:rPr lang="en-US" sz="2100" dirty="0"/>
              <a:t>A. </a:t>
            </a:r>
            <a:r>
              <a:rPr lang="en-US" b="1" dirty="0">
                <a:effectLst/>
                <a:latin typeface="Work Sans" pitchFamily="2" charset="0"/>
                <a:ea typeface="Times New Roman" panose="02020603050405020304" pitchFamily="18" charset="0"/>
              </a:rPr>
              <a:t>44.5345</a:t>
            </a:r>
            <a:r>
              <a:rPr lang="en-US" b="1" dirty="0">
                <a:latin typeface="Work Sans" pitchFamily="2" charset="0"/>
              </a:rPr>
              <a:t>% </a:t>
            </a:r>
            <a:r>
              <a:rPr lang="en-US" sz="2100" dirty="0"/>
              <a:t>to the value of each property unit that exceeds zero dollars ($0), but does not exceed one hundred fifty thousand dollars ($150,000).</a:t>
            </a:r>
          </a:p>
          <a:p>
            <a:r>
              <a:rPr lang="en-US" sz="2100" dirty="0"/>
              <a:t>B. </a:t>
            </a:r>
            <a:r>
              <a:rPr lang="en-US" sz="2100" b="1" dirty="0"/>
              <a:t>90.0000% </a:t>
            </a:r>
            <a:r>
              <a:rPr lang="en-US" sz="2100" dirty="0"/>
              <a:t>to the value of each property unit that exceeds one hundred fifty thousand dollars ($150,000).</a:t>
            </a:r>
          </a:p>
          <a:p>
            <a:pPr>
              <a:buNone/>
            </a:pPr>
            <a:endParaRPr lang="en-US" sz="1875" dirty="0"/>
          </a:p>
          <a:p>
            <a:pPr>
              <a:buNone/>
            </a:pPr>
            <a:endParaRPr lang="en-US" sz="1950" dirty="0"/>
          </a:p>
          <a:p>
            <a:pPr>
              <a:buNone/>
            </a:pPr>
            <a:endParaRPr lang="en-US" b="1" dirty="0">
              <a:solidFill>
                <a:srgbClr val="FF0000"/>
              </a:solidFill>
            </a:endParaRPr>
          </a:p>
          <a:p>
            <a:pPr>
              <a:buNone/>
            </a:pPr>
            <a:endParaRPr lang="en-US" dirty="0">
              <a:solidFill>
                <a:srgbClr val="FF0000"/>
              </a:solidFill>
            </a:endParaRPr>
          </a:p>
          <a:p>
            <a:pPr>
              <a:buNone/>
            </a:pPr>
            <a:endParaRPr lang="en-US" dirty="0"/>
          </a:p>
        </p:txBody>
      </p:sp>
    </p:spTree>
    <p:extLst>
      <p:ext uri="{BB962C8B-B14F-4D97-AF65-F5344CB8AC3E}">
        <p14:creationId xmlns:p14="http://schemas.microsoft.com/office/powerpoint/2010/main" val="4095744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3800"/>
              <a:t>Agenda</a:t>
            </a:r>
            <a:br>
              <a:rPr lang="en-US" sz="3800"/>
            </a:br>
            <a:endParaRPr sz="3800"/>
          </a:p>
        </p:txBody>
      </p:sp>
      <p:sp>
        <p:nvSpPr>
          <p:cNvPr id="95" name="Google Shape;95;p20"/>
          <p:cNvSpPr txBox="1">
            <a:spLocks noGrp="1"/>
          </p:cNvSpPr>
          <p:nvPr>
            <p:ph type="body" idx="1"/>
          </p:nvPr>
        </p:nvSpPr>
        <p:spPr>
          <a:xfrm>
            <a:off x="483848" y="1095830"/>
            <a:ext cx="8239238" cy="3590470"/>
          </a:xfrm>
          <a:prstGeom prst="rect">
            <a:avLst/>
          </a:prstGeom>
          <a:noFill/>
          <a:ln>
            <a:noFill/>
          </a:ln>
        </p:spPr>
        <p:txBody>
          <a:bodyPr spcFirstLastPara="1" wrap="square" lIns="68575" tIns="34275" rIns="68575" bIns="34275" anchor="t" anchorCtr="0">
            <a:noAutofit/>
          </a:bodyPr>
          <a:lstStyle/>
          <a:p>
            <a:pPr marL="254000" lvl="0" indent="-381000" algn="l" rtl="0">
              <a:spcBef>
                <a:spcPts val="0"/>
              </a:spcBef>
              <a:spcAft>
                <a:spcPts val="0"/>
              </a:spcAft>
              <a:buSzPts val="3200"/>
              <a:buChar char="•"/>
            </a:pPr>
            <a:r>
              <a:rPr lang="en-US" sz="3100" dirty="0"/>
              <a:t>Budget Timelines and Everyone’s Role</a:t>
            </a:r>
            <a:endParaRPr sz="3100" dirty="0"/>
          </a:p>
          <a:p>
            <a:pPr marL="254000" lvl="0" indent="-381000" algn="l" rtl="0">
              <a:spcBef>
                <a:spcPts val="800"/>
              </a:spcBef>
              <a:spcAft>
                <a:spcPts val="0"/>
              </a:spcAft>
              <a:buSzPts val="3200"/>
              <a:buChar char="•"/>
            </a:pPr>
            <a:r>
              <a:rPr lang="en-US" sz="3100" dirty="0"/>
              <a:t>Funds and Expenditure Classes</a:t>
            </a:r>
            <a:endParaRPr sz="3100" dirty="0"/>
          </a:p>
          <a:p>
            <a:pPr marL="254000" lvl="0" indent="-381000" algn="l" rtl="0">
              <a:spcBef>
                <a:spcPts val="800"/>
              </a:spcBef>
              <a:spcAft>
                <a:spcPts val="0"/>
              </a:spcAft>
              <a:buSzPts val="3200"/>
              <a:buChar char="•"/>
            </a:pPr>
            <a:r>
              <a:rPr lang="en-US" sz="3100" dirty="0"/>
              <a:t>Property Tax Levies and Rates</a:t>
            </a:r>
            <a:endParaRPr sz="3100" dirty="0"/>
          </a:p>
          <a:p>
            <a:pPr marL="254000" lvl="0" indent="-374650" algn="l" rtl="0">
              <a:spcBef>
                <a:spcPts val="800"/>
              </a:spcBef>
              <a:spcAft>
                <a:spcPts val="0"/>
              </a:spcAft>
              <a:buSzPts val="3100"/>
              <a:buChar char="•"/>
            </a:pPr>
            <a:r>
              <a:rPr lang="en-US" sz="3100" dirty="0"/>
              <a:t>Walk Through the Process</a:t>
            </a:r>
            <a:endParaRPr sz="3100" dirty="0"/>
          </a:p>
          <a:p>
            <a:pPr marL="254000" lvl="0" indent="0" algn="l" rtl="0">
              <a:spcBef>
                <a:spcPts val="800"/>
              </a:spcBef>
              <a:spcAft>
                <a:spcPts val="0"/>
              </a:spcAft>
              <a:buNone/>
            </a:pPr>
            <a:endParaRPr sz="1100" dirty="0"/>
          </a:p>
          <a:p>
            <a:pPr marL="254000" lvl="0" indent="-177800" algn="l" rtl="0">
              <a:spcBef>
                <a:spcPts val="800"/>
              </a:spcBef>
              <a:spcAft>
                <a:spcPts val="0"/>
              </a:spcAft>
              <a:buSzPts val="1200"/>
              <a:buNone/>
            </a:pPr>
            <a:endParaRPr sz="1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165D07-C81B-45B3-B0FF-2B09545EAE44}"/>
              </a:ext>
            </a:extLst>
          </p:cNvPr>
          <p:cNvSpPr>
            <a:spLocks noGrp="1"/>
          </p:cNvSpPr>
          <p:nvPr>
            <p:ph type="body" idx="1"/>
          </p:nvPr>
        </p:nvSpPr>
        <p:spPr>
          <a:xfrm>
            <a:off x="377371" y="921657"/>
            <a:ext cx="8137979" cy="3710962"/>
          </a:xfrm>
        </p:spPr>
        <p:txBody>
          <a:bodyPr/>
          <a:lstStyle/>
          <a:p>
            <a:pPr marL="88900" indent="0">
              <a:buNone/>
            </a:pPr>
            <a:r>
              <a:rPr lang="en-US" dirty="0"/>
              <a:t>The following classes of property are subject to taxation at less than 100% of value for 2025 values payable in FY2026/2027:</a:t>
            </a:r>
          </a:p>
          <a:p>
            <a:r>
              <a:rPr lang="en-US" b="1" u="sng" dirty="0">
                <a:effectLst/>
                <a:latin typeface="Work Sans" pitchFamily="2" charset="0"/>
                <a:ea typeface="Times New Roman" panose="02020603050405020304" pitchFamily="18" charset="0"/>
              </a:rPr>
              <a:t>Utility</a:t>
            </a:r>
            <a:r>
              <a:rPr lang="en-US" b="1" dirty="0">
                <a:effectLst/>
                <a:latin typeface="Work Sans" pitchFamily="2" charset="0"/>
                <a:ea typeface="Times New Roman" panose="02020603050405020304" pitchFamily="18" charset="0"/>
              </a:rPr>
              <a:t> Property is to be taxed at a percentage of:	</a:t>
            </a:r>
            <a:br>
              <a:rPr lang="en-US" b="1" dirty="0">
                <a:effectLst/>
                <a:latin typeface="Work Sans" pitchFamily="2" charset="0"/>
                <a:ea typeface="Times New Roman" panose="02020603050405020304" pitchFamily="18" charset="0"/>
              </a:rPr>
            </a:br>
            <a:r>
              <a:rPr lang="en-US" b="1" dirty="0">
                <a:effectLst/>
                <a:latin typeface="Work Sans" pitchFamily="2" charset="0"/>
                <a:ea typeface="Times New Roman" panose="02020603050405020304" pitchFamily="18" charset="0"/>
              </a:rPr>
              <a:t>94.2059%</a:t>
            </a:r>
            <a:r>
              <a:rPr lang="en-US" dirty="0">
                <a:effectLst/>
                <a:latin typeface="Work Sans" pitchFamily="2" charset="0"/>
                <a:ea typeface="Times New Roman" panose="02020603050405020304" pitchFamily="18" charset="0"/>
              </a:rPr>
              <a:t> to the value of utility property valued by IDR pursuant to chapter 437</a:t>
            </a:r>
            <a:br>
              <a:rPr lang="en-US" dirty="0">
                <a:effectLst/>
                <a:latin typeface="Work Sans" pitchFamily="2" charset="0"/>
                <a:ea typeface="Times New Roman" panose="02020603050405020304" pitchFamily="18" charset="0"/>
              </a:rPr>
            </a:br>
            <a:r>
              <a:rPr lang="en-US" b="1" dirty="0">
                <a:effectLst/>
                <a:latin typeface="Work Sans" pitchFamily="2" charset="0"/>
                <a:ea typeface="Times New Roman" panose="02020603050405020304" pitchFamily="18" charset="0"/>
              </a:rPr>
              <a:t>98.0000%</a:t>
            </a:r>
            <a:r>
              <a:rPr lang="en-US" dirty="0">
                <a:effectLst/>
                <a:latin typeface="Work Sans" pitchFamily="2" charset="0"/>
                <a:ea typeface="Times New Roman" panose="02020603050405020304" pitchFamily="18" charset="0"/>
              </a:rPr>
              <a:t> to the value of utility property valued by IDR pursuant to chapters 428 and 438</a:t>
            </a:r>
            <a:endParaRPr lang="en-US" dirty="0">
              <a:latin typeface="Work Sans" pitchFamily="2" charset="0"/>
            </a:endParaRPr>
          </a:p>
        </p:txBody>
      </p:sp>
      <p:sp>
        <p:nvSpPr>
          <p:cNvPr id="3" name="Title 2">
            <a:extLst>
              <a:ext uri="{FF2B5EF4-FFF2-40B4-BE49-F238E27FC236}">
                <a16:creationId xmlns:a16="http://schemas.microsoft.com/office/drawing/2014/main" id="{A647AE9C-BF3A-428B-8E2D-E77C8E707F4D}"/>
              </a:ext>
            </a:extLst>
          </p:cNvPr>
          <p:cNvSpPr>
            <a:spLocks noGrp="1"/>
          </p:cNvSpPr>
          <p:nvPr>
            <p:ph type="title"/>
          </p:nvPr>
        </p:nvSpPr>
        <p:spPr>
          <a:xfrm>
            <a:off x="377371" y="224359"/>
            <a:ext cx="8253062" cy="558000"/>
          </a:xfrm>
        </p:spPr>
        <p:txBody>
          <a:bodyPr/>
          <a:lstStyle/>
          <a:p>
            <a:r>
              <a:rPr lang="en-US" sz="2400" dirty="0"/>
              <a:t>Valuations-Assessment Limitation 2025 for FY26-27</a:t>
            </a:r>
          </a:p>
        </p:txBody>
      </p:sp>
    </p:spTree>
    <p:extLst>
      <p:ext uri="{BB962C8B-B14F-4D97-AF65-F5344CB8AC3E}">
        <p14:creationId xmlns:p14="http://schemas.microsoft.com/office/powerpoint/2010/main" val="1231875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5"/>
          <p:cNvSpPr/>
          <p:nvPr/>
        </p:nvSpPr>
        <p:spPr>
          <a:xfrm>
            <a:off x="1228500" y="469751"/>
            <a:ext cx="6084300" cy="1176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3200" b="1" dirty="0">
                <a:solidFill>
                  <a:schemeClr val="bg2"/>
                </a:solidFill>
                <a:latin typeface="Work Sans" pitchFamily="2" charset="0"/>
                <a:ea typeface="Century Gothic"/>
                <a:cs typeface="Century Gothic"/>
                <a:sym typeface="Century Gothic"/>
              </a:rPr>
              <a:t>How Valuations Tie to Budgets</a:t>
            </a:r>
            <a:endParaRPr sz="1100" b="1" dirty="0">
              <a:solidFill>
                <a:schemeClr val="bg2"/>
              </a:solidFill>
              <a:latin typeface="Work Sans" pitchFamily="2" charset="0"/>
            </a:endParaRPr>
          </a:p>
        </p:txBody>
      </p:sp>
      <p:sp>
        <p:nvSpPr>
          <p:cNvPr id="259" name="Google Shape;259;p45"/>
          <p:cNvSpPr txBox="1"/>
          <p:nvPr/>
        </p:nvSpPr>
        <p:spPr>
          <a:xfrm>
            <a:off x="674914" y="1741714"/>
            <a:ext cx="7567413" cy="222536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600" b="1" dirty="0">
                <a:solidFill>
                  <a:schemeClr val="dk1"/>
                </a:solidFill>
                <a:latin typeface="Work Sans"/>
                <a:ea typeface="Work Sans"/>
                <a:cs typeface="Work Sans"/>
                <a:sym typeface="Work Sans"/>
              </a:rPr>
              <a:t>Taxable Valuation/1000 X Rate   =  Taxes Levied</a:t>
            </a:r>
            <a:endParaRPr sz="1100" dirty="0">
              <a:solidFill>
                <a:schemeClr val="dk1"/>
              </a:solidFill>
              <a:latin typeface="Work Sans"/>
              <a:ea typeface="Work Sans"/>
              <a:cs typeface="Work Sans"/>
              <a:sym typeface="Work Sans"/>
            </a:endParaRPr>
          </a:p>
          <a:p>
            <a:pPr marL="0" marR="0" lvl="0" indent="0" algn="l" rtl="0">
              <a:spcBef>
                <a:spcPts val="0"/>
              </a:spcBef>
              <a:spcAft>
                <a:spcPts val="0"/>
              </a:spcAft>
              <a:buNone/>
            </a:pPr>
            <a:endParaRPr sz="1600" b="1" dirty="0">
              <a:solidFill>
                <a:schemeClr val="dk1"/>
              </a:solidFill>
              <a:latin typeface="Work Sans"/>
              <a:ea typeface="Work Sans"/>
              <a:cs typeface="Work Sans"/>
              <a:sym typeface="Work Sans"/>
            </a:endParaRPr>
          </a:p>
          <a:p>
            <a:pPr marL="165100" marR="0" lvl="0" indent="-165100" algn="l" rtl="0">
              <a:spcBef>
                <a:spcPts val="0"/>
              </a:spcBef>
              <a:spcAft>
                <a:spcPts val="0"/>
              </a:spcAft>
              <a:buClr>
                <a:schemeClr val="dk1"/>
              </a:buClr>
              <a:buSzPts val="1600"/>
              <a:buFont typeface="Work Sans"/>
              <a:buChar char="•"/>
            </a:pPr>
            <a:r>
              <a:rPr lang="en-US" sz="1600" dirty="0">
                <a:solidFill>
                  <a:schemeClr val="dk1"/>
                </a:solidFill>
                <a:latin typeface="Work Sans"/>
                <a:ea typeface="Work Sans"/>
                <a:cs typeface="Work Sans"/>
                <a:sym typeface="Work Sans"/>
              </a:rPr>
              <a:t>Valuation is set by the Assessor and the Department of Revenue</a:t>
            </a:r>
          </a:p>
          <a:p>
            <a:pPr marL="165100" marR="0" lvl="0" indent="-165100" algn="l" rtl="0">
              <a:spcBef>
                <a:spcPts val="0"/>
              </a:spcBef>
              <a:spcAft>
                <a:spcPts val="0"/>
              </a:spcAft>
              <a:buClr>
                <a:schemeClr val="dk1"/>
              </a:buClr>
              <a:buSzPts val="1600"/>
              <a:buFont typeface="Work Sans"/>
              <a:buChar char="•"/>
            </a:pPr>
            <a:r>
              <a:rPr lang="en-US" sz="1600" dirty="0">
                <a:solidFill>
                  <a:schemeClr val="dk1"/>
                </a:solidFill>
                <a:latin typeface="Work Sans"/>
                <a:ea typeface="Work Sans"/>
                <a:cs typeface="Work Sans"/>
                <a:sym typeface="Work Sans"/>
              </a:rPr>
              <a:t>Applicable Assessment limitation is applied by class of property</a:t>
            </a:r>
            <a:endParaRPr sz="1600" dirty="0">
              <a:solidFill>
                <a:schemeClr val="dk1"/>
              </a:solidFill>
              <a:latin typeface="Work Sans"/>
              <a:ea typeface="Work Sans"/>
              <a:cs typeface="Work Sans"/>
              <a:sym typeface="Work Sans"/>
            </a:endParaRPr>
          </a:p>
          <a:p>
            <a:pPr marL="165100" marR="0" lvl="0" indent="-165100" algn="l" rtl="0">
              <a:spcBef>
                <a:spcPts val="0"/>
              </a:spcBef>
              <a:spcAft>
                <a:spcPts val="0"/>
              </a:spcAft>
              <a:buClr>
                <a:schemeClr val="dk1"/>
              </a:buClr>
              <a:buSzPts val="1600"/>
              <a:buFont typeface="Work Sans"/>
              <a:buChar char="•"/>
            </a:pPr>
            <a:r>
              <a:rPr lang="en-US" sz="1600" dirty="0">
                <a:solidFill>
                  <a:schemeClr val="dk1"/>
                </a:solidFill>
                <a:latin typeface="Work Sans"/>
                <a:ea typeface="Work Sans"/>
                <a:cs typeface="Work Sans"/>
                <a:sym typeface="Work Sans"/>
              </a:rPr>
              <a:t>Rates are set by local governments to generate the desired levy (property tax dollars)</a:t>
            </a:r>
            <a:endParaRPr sz="1400" dirty="0">
              <a:solidFill>
                <a:schemeClr val="dk1"/>
              </a:solidFill>
              <a:latin typeface="Work Sans"/>
              <a:ea typeface="Work Sans"/>
              <a:cs typeface="Work Sans"/>
              <a:sym typeface="Work Sans"/>
            </a:endParaRPr>
          </a:p>
        </p:txBody>
      </p:sp>
      <p:sp>
        <p:nvSpPr>
          <p:cNvPr id="260" name="Google Shape;260;p45"/>
          <p:cNvSpPr/>
          <p:nvPr/>
        </p:nvSpPr>
        <p:spPr>
          <a:xfrm>
            <a:off x="7734081" y="2503267"/>
            <a:ext cx="251511" cy="31162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  </a:t>
            </a:r>
            <a:endParaRPr sz="1100"/>
          </a:p>
        </p:txBody>
      </p:sp>
      <p:sp>
        <p:nvSpPr>
          <p:cNvPr id="261" name="Google Shape;261;p45"/>
          <p:cNvSpPr txBox="1"/>
          <p:nvPr/>
        </p:nvSpPr>
        <p:spPr>
          <a:xfrm>
            <a:off x="7637141" y="2493169"/>
            <a:ext cx="305267" cy="157162"/>
          </a:xfrm>
          <a:prstGeom prst="rect">
            <a:avLst/>
          </a:prstGeom>
          <a:noFill/>
          <a:ln>
            <a:noFill/>
          </a:ln>
        </p:spPr>
        <p:txBody>
          <a:bodyPr spcFirstLastPara="1" wrap="square" lIns="51425" tIns="25700" rIns="51425" bIns="25700" anchor="ctr" anchorCtr="0">
            <a:noAutofit/>
          </a:bodyPr>
          <a:lstStyle/>
          <a:p>
            <a:pPr marL="0" marR="0" lvl="0" indent="0" algn="r" rtl="0">
              <a:spcBef>
                <a:spcPts val="0"/>
              </a:spcBef>
              <a:spcAft>
                <a:spcPts val="0"/>
              </a:spcAft>
              <a:buNone/>
            </a:pPr>
            <a:endParaRPr sz="1100" b="1" i="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body" idx="1"/>
          </p:nvPr>
        </p:nvSpPr>
        <p:spPr>
          <a:xfrm>
            <a:off x="571500" y="1054501"/>
            <a:ext cx="7943700" cy="3578100"/>
          </a:xfrm>
          <a:prstGeom prst="rect">
            <a:avLst/>
          </a:prstGeom>
        </p:spPr>
        <p:txBody>
          <a:bodyPr spcFirstLastPara="1" wrap="square" lIns="71100" tIns="35550" rIns="71100" bIns="3555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sz="1700" dirty="0"/>
              <a:t>Tax rate is presented as dollars and cents per thousand dollars of taxable property valuation.</a:t>
            </a:r>
            <a:endParaRPr sz="1700" dirty="0"/>
          </a:p>
          <a:p>
            <a:pPr marL="279400" lvl="0" indent="0" algn="l" rtl="0">
              <a:lnSpc>
                <a:spcPct val="115000"/>
              </a:lnSpc>
              <a:spcBef>
                <a:spcPts val="500"/>
              </a:spcBef>
              <a:spcAft>
                <a:spcPts val="0"/>
              </a:spcAft>
              <a:buClr>
                <a:schemeClr val="dk1"/>
              </a:buClr>
              <a:buSzPts val="1100"/>
              <a:buFont typeface="Arial"/>
              <a:buNone/>
            </a:pPr>
            <a:r>
              <a:rPr lang="en-US" sz="1700" u="sng" dirty="0"/>
              <a:t>Taxable Valuation</a:t>
            </a:r>
            <a:r>
              <a:rPr lang="en-US" sz="1700" dirty="0"/>
              <a:t> </a:t>
            </a:r>
            <a:endParaRPr sz="1700" dirty="0"/>
          </a:p>
          <a:p>
            <a:pPr marL="279400" lvl="0" indent="0" algn="l" rtl="0">
              <a:lnSpc>
                <a:spcPct val="115000"/>
              </a:lnSpc>
              <a:spcBef>
                <a:spcPts val="500"/>
              </a:spcBef>
              <a:spcAft>
                <a:spcPts val="0"/>
              </a:spcAft>
              <a:buClr>
                <a:schemeClr val="dk1"/>
              </a:buClr>
              <a:buSzPts val="1100"/>
              <a:buFont typeface="Arial"/>
              <a:buNone/>
            </a:pPr>
            <a:r>
              <a:rPr lang="en-US" sz="1700" dirty="0"/>
              <a:t>  1000       	x   Tax Rate = Property Tax Dollars (Levy)</a:t>
            </a:r>
            <a:endParaRPr sz="1700" dirty="0"/>
          </a:p>
          <a:p>
            <a:pPr marL="0" lvl="0" indent="0" algn="l" rtl="0">
              <a:lnSpc>
                <a:spcPct val="115000"/>
              </a:lnSpc>
              <a:spcBef>
                <a:spcPts val="600"/>
              </a:spcBef>
              <a:spcAft>
                <a:spcPts val="0"/>
              </a:spcAft>
              <a:buClr>
                <a:schemeClr val="dk1"/>
              </a:buClr>
              <a:buSzPts val="1100"/>
              <a:buFont typeface="Arial"/>
              <a:buNone/>
            </a:pPr>
            <a:r>
              <a:rPr lang="en-US" sz="1700" dirty="0"/>
              <a:t>Example:</a:t>
            </a:r>
            <a:endParaRPr sz="1700" dirty="0"/>
          </a:p>
          <a:p>
            <a:pPr marL="279400" lvl="0" indent="0" algn="l" rtl="0">
              <a:lnSpc>
                <a:spcPct val="115000"/>
              </a:lnSpc>
              <a:spcBef>
                <a:spcPts val="600"/>
              </a:spcBef>
              <a:spcAft>
                <a:spcPts val="0"/>
              </a:spcAft>
              <a:buClr>
                <a:schemeClr val="dk1"/>
              </a:buClr>
              <a:buSzPts val="1100"/>
              <a:buFont typeface="Arial"/>
              <a:buNone/>
            </a:pPr>
            <a:r>
              <a:rPr lang="en-US" sz="1700" dirty="0"/>
              <a:t>Residential home in rural area with an actual value from the assessor of $200,000.</a:t>
            </a:r>
            <a:endParaRPr sz="1700" dirty="0"/>
          </a:p>
          <a:p>
            <a:pPr marL="279400" lvl="0" indent="0" algn="l" rtl="0">
              <a:lnSpc>
                <a:spcPct val="115000"/>
              </a:lnSpc>
              <a:spcBef>
                <a:spcPts val="600"/>
              </a:spcBef>
              <a:spcAft>
                <a:spcPts val="0"/>
              </a:spcAft>
              <a:buClr>
                <a:schemeClr val="dk1"/>
              </a:buClr>
              <a:buSzPts val="1100"/>
              <a:buFont typeface="Arial"/>
              <a:buNone/>
            </a:pPr>
            <a:r>
              <a:rPr lang="en-US" sz="1700" dirty="0"/>
              <a:t>Apply the residential assessment limitation of 44.5345%. </a:t>
            </a:r>
            <a:endParaRPr sz="1700" dirty="0"/>
          </a:p>
          <a:p>
            <a:pPr marL="279400" lvl="0" indent="0" algn="l" rtl="0">
              <a:lnSpc>
                <a:spcPct val="115000"/>
              </a:lnSpc>
              <a:spcBef>
                <a:spcPts val="600"/>
              </a:spcBef>
              <a:spcAft>
                <a:spcPts val="0"/>
              </a:spcAft>
              <a:buClr>
                <a:schemeClr val="dk1"/>
              </a:buClr>
              <a:buSzPts val="1100"/>
              <a:buFont typeface="Arial"/>
              <a:buNone/>
            </a:pPr>
            <a:r>
              <a:rPr lang="en-US" sz="1700" dirty="0"/>
              <a:t>Taxable value is 89,069. </a:t>
            </a:r>
            <a:endParaRPr sz="1700" dirty="0"/>
          </a:p>
          <a:p>
            <a:pPr marL="279400" lvl="0" indent="0" algn="l" rtl="0">
              <a:lnSpc>
                <a:spcPct val="115000"/>
              </a:lnSpc>
              <a:spcBef>
                <a:spcPts val="600"/>
              </a:spcBef>
              <a:spcAft>
                <a:spcPts val="0"/>
              </a:spcAft>
              <a:buClr>
                <a:schemeClr val="dk1"/>
              </a:buClr>
              <a:buSzPts val="1100"/>
              <a:buFont typeface="Arial"/>
              <a:buNone/>
            </a:pPr>
            <a:r>
              <a:rPr lang="en-US" sz="1700" u="sng" dirty="0"/>
              <a:t>89,069</a:t>
            </a:r>
            <a:br>
              <a:rPr lang="en-US" sz="1700" u="sng" dirty="0"/>
            </a:br>
            <a:r>
              <a:rPr lang="en-US" sz="1700" dirty="0"/>
              <a:t>1000     	x          9.50000    = $846.16</a:t>
            </a:r>
            <a:endParaRPr sz="1700" dirty="0"/>
          </a:p>
          <a:p>
            <a:pPr marL="279400" lvl="0" indent="0" algn="l" rtl="0">
              <a:lnSpc>
                <a:spcPct val="115000"/>
              </a:lnSpc>
              <a:spcBef>
                <a:spcPts val="600"/>
              </a:spcBef>
              <a:spcAft>
                <a:spcPts val="0"/>
              </a:spcAft>
              <a:buClr>
                <a:schemeClr val="dk1"/>
              </a:buClr>
              <a:buSzPts val="1100"/>
              <a:buFont typeface="Arial"/>
              <a:buNone/>
            </a:pPr>
            <a:endParaRPr sz="2100" dirty="0">
              <a:latin typeface="Arial"/>
              <a:ea typeface="Arial"/>
              <a:cs typeface="Arial"/>
              <a:sym typeface="Arial"/>
            </a:endParaRPr>
          </a:p>
          <a:p>
            <a:pPr marL="279400" lvl="0" indent="0" algn="l" rtl="0">
              <a:lnSpc>
                <a:spcPct val="115000"/>
              </a:lnSpc>
              <a:spcBef>
                <a:spcPts val="400"/>
              </a:spcBef>
              <a:spcAft>
                <a:spcPts val="0"/>
              </a:spcAft>
              <a:buClr>
                <a:schemeClr val="dk1"/>
              </a:buClr>
              <a:buSzPts val="1100"/>
              <a:buFont typeface="Arial"/>
              <a:buNone/>
            </a:pPr>
            <a:endParaRPr sz="1800" b="1" u="sng"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endParaRPr sz="1800" dirty="0">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endParaRPr sz="2550" dirty="0">
              <a:solidFill>
                <a:srgbClr val="0BD0D9"/>
              </a:solidFill>
              <a:latin typeface="Arial"/>
              <a:ea typeface="Arial"/>
              <a:cs typeface="Arial"/>
              <a:sym typeface="Arial"/>
            </a:endParaRPr>
          </a:p>
          <a:p>
            <a:pPr marL="342900" lvl="0" indent="0" algn="ctr" rtl="0">
              <a:lnSpc>
                <a:spcPct val="115000"/>
              </a:lnSpc>
              <a:spcBef>
                <a:spcPts val="800"/>
              </a:spcBef>
              <a:spcAft>
                <a:spcPts val="0"/>
              </a:spcAft>
              <a:buClr>
                <a:schemeClr val="dk1"/>
              </a:buClr>
              <a:buSzPts val="1100"/>
              <a:buFont typeface="Arial"/>
              <a:buNone/>
            </a:pPr>
            <a:endParaRPr sz="2400" u="sng" dirty="0"/>
          </a:p>
          <a:p>
            <a:pPr marL="0" lvl="0" indent="0" algn="l" rtl="0">
              <a:spcBef>
                <a:spcPts val="900"/>
              </a:spcBef>
              <a:spcAft>
                <a:spcPts val="0"/>
              </a:spcAft>
              <a:buNone/>
            </a:pPr>
            <a:endParaRPr sz="1300" b="1" dirty="0">
              <a:solidFill>
                <a:srgbClr val="222222"/>
              </a:solidFill>
              <a:highlight>
                <a:srgbClr val="FFFFFF"/>
              </a:highlight>
              <a:latin typeface="Arial"/>
              <a:ea typeface="Arial"/>
              <a:cs typeface="Arial"/>
              <a:sym typeface="Arial"/>
            </a:endParaRPr>
          </a:p>
          <a:p>
            <a:pPr marL="0" lvl="0" indent="0" algn="l" rtl="0">
              <a:spcBef>
                <a:spcPts val="900"/>
              </a:spcBef>
              <a:spcAft>
                <a:spcPts val="0"/>
              </a:spcAft>
              <a:buNone/>
            </a:pPr>
            <a:endParaRPr sz="300" b="1" dirty="0">
              <a:solidFill>
                <a:srgbClr val="222222"/>
              </a:solidFill>
              <a:highlight>
                <a:srgbClr val="FFFFFF"/>
              </a:highlight>
              <a:latin typeface="Arial"/>
              <a:ea typeface="Arial"/>
              <a:cs typeface="Arial"/>
              <a:sym typeface="Arial"/>
            </a:endParaRPr>
          </a:p>
          <a:p>
            <a:pPr marL="0" lvl="0" indent="0" algn="l" rtl="0">
              <a:spcBef>
                <a:spcPts val="900"/>
              </a:spcBef>
              <a:spcAft>
                <a:spcPts val="0"/>
              </a:spcAft>
              <a:buNone/>
            </a:pPr>
            <a:endParaRPr sz="300" b="1" dirty="0">
              <a:solidFill>
                <a:srgbClr val="222222"/>
              </a:solidFill>
              <a:highlight>
                <a:srgbClr val="FFFFFF"/>
              </a:highlight>
              <a:latin typeface="Arial"/>
              <a:ea typeface="Arial"/>
              <a:cs typeface="Arial"/>
              <a:sym typeface="Arial"/>
            </a:endParaRPr>
          </a:p>
          <a:p>
            <a:pPr marL="0" lvl="0" indent="0" algn="l" rtl="0">
              <a:spcBef>
                <a:spcPts val="900"/>
              </a:spcBef>
              <a:spcAft>
                <a:spcPts val="0"/>
              </a:spcAft>
              <a:buNone/>
            </a:pPr>
            <a:endParaRPr sz="1400" dirty="0"/>
          </a:p>
          <a:p>
            <a:pPr marL="0" lvl="0" indent="0" algn="l" rtl="0">
              <a:spcBef>
                <a:spcPts val="900"/>
              </a:spcBef>
              <a:spcAft>
                <a:spcPts val="0"/>
              </a:spcAft>
              <a:buNone/>
            </a:pPr>
            <a:endParaRPr sz="1400" dirty="0"/>
          </a:p>
        </p:txBody>
      </p:sp>
      <p:sp>
        <p:nvSpPr>
          <p:cNvPr id="107" name="Google Shape;107;p21"/>
          <p:cNvSpPr txBox="1">
            <a:spLocks noGrp="1"/>
          </p:cNvSpPr>
          <p:nvPr>
            <p:ph type="title"/>
          </p:nvPr>
        </p:nvSpPr>
        <p:spPr>
          <a:xfrm>
            <a:off x="628650" y="224359"/>
            <a:ext cx="78867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US"/>
              <a:t>Property Valuation-Rollback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6"/>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000"/>
              <a:t>County Property Tax Levy</a:t>
            </a:r>
            <a:endParaRPr sz="2300"/>
          </a:p>
        </p:txBody>
      </p:sp>
      <p:sp>
        <p:nvSpPr>
          <p:cNvPr id="267" name="Google Shape;267;p46"/>
          <p:cNvSpPr txBox="1">
            <a:spLocks noGrp="1"/>
          </p:cNvSpPr>
          <p:nvPr>
            <p:ph type="body" idx="1"/>
          </p:nvPr>
        </p:nvSpPr>
        <p:spPr>
          <a:xfrm>
            <a:off x="827484" y="1539688"/>
            <a:ext cx="6709906" cy="3146611"/>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200"/>
              <a:buNone/>
            </a:pPr>
            <a:r>
              <a:rPr lang="en-US" sz="2500"/>
              <a:t>331.301  General powers and limitations.</a:t>
            </a:r>
            <a:endParaRPr sz="2500"/>
          </a:p>
          <a:p>
            <a:pPr marL="254000" lvl="0" indent="-254000" algn="l" rtl="0">
              <a:spcBef>
                <a:spcPts val="800"/>
              </a:spcBef>
              <a:spcAft>
                <a:spcPts val="0"/>
              </a:spcAft>
              <a:buSzPts val="1200"/>
              <a:buNone/>
            </a:pPr>
            <a:r>
              <a:rPr lang="en-US" sz="2500"/>
              <a:t>7.  A county shall not levy a tax unless specifically authorized by a state statute</a:t>
            </a:r>
            <a:endParaRPr sz="2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txBox="1">
            <a:spLocks noGrp="1"/>
          </p:cNvSpPr>
          <p:nvPr>
            <p:ph type="title"/>
          </p:nvPr>
        </p:nvSpPr>
        <p:spPr>
          <a:xfrm>
            <a:off x="1314450" y="342900"/>
            <a:ext cx="6286500" cy="85725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200"/>
              <a:t>Categories of Property Tax Levies</a:t>
            </a:r>
            <a:endParaRPr sz="2200"/>
          </a:p>
        </p:txBody>
      </p:sp>
      <p:sp>
        <p:nvSpPr>
          <p:cNvPr id="273" name="Google Shape;273;p47"/>
          <p:cNvSpPr txBox="1">
            <a:spLocks noGrp="1"/>
          </p:cNvSpPr>
          <p:nvPr>
            <p:ph type="body" idx="1"/>
          </p:nvPr>
        </p:nvSpPr>
        <p:spPr>
          <a:xfrm>
            <a:off x="1182200" y="1115749"/>
            <a:ext cx="6533100" cy="4023900"/>
          </a:xfrm>
          <a:prstGeom prst="rect">
            <a:avLst/>
          </a:prstGeom>
          <a:noFill/>
          <a:ln>
            <a:noFill/>
          </a:ln>
        </p:spPr>
        <p:txBody>
          <a:bodyPr spcFirstLastPara="1" wrap="square" lIns="68575" tIns="34275" rIns="68575" bIns="34275" anchor="t" anchorCtr="0">
            <a:noAutofit/>
          </a:bodyPr>
          <a:lstStyle/>
          <a:p>
            <a:pPr marL="254000" lvl="0" indent="-323850" algn="l" rtl="0">
              <a:spcBef>
                <a:spcPts val="0"/>
              </a:spcBef>
              <a:spcAft>
                <a:spcPts val="0"/>
              </a:spcAft>
              <a:buSzPts val="2300"/>
              <a:buChar char="•"/>
            </a:pPr>
            <a:r>
              <a:rPr lang="en-US" sz="2200" dirty="0"/>
              <a:t>General county services-benefitting all county residents (Basic, Supplemental)</a:t>
            </a:r>
            <a:endParaRPr sz="2200" dirty="0"/>
          </a:p>
          <a:p>
            <a:pPr marL="254000" lvl="0" indent="-323850" algn="l" rtl="0">
              <a:spcBef>
                <a:spcPts val="800"/>
              </a:spcBef>
              <a:spcAft>
                <a:spcPts val="0"/>
              </a:spcAft>
              <a:buSzPts val="2300"/>
              <a:buChar char="•"/>
            </a:pPr>
            <a:r>
              <a:rPr lang="en-US" sz="2200" dirty="0"/>
              <a:t>Rural county services-benefitting those outside cities (Basic, Supplemental)</a:t>
            </a:r>
            <a:endParaRPr sz="2200" dirty="0"/>
          </a:p>
          <a:p>
            <a:pPr marL="254000" lvl="0" indent="-323850" algn="l" rtl="0">
              <a:spcBef>
                <a:spcPts val="800"/>
              </a:spcBef>
              <a:spcAft>
                <a:spcPts val="0"/>
              </a:spcAft>
              <a:buSzPts val="2300"/>
              <a:buChar char="•"/>
            </a:pPr>
            <a:r>
              <a:rPr lang="en-US" sz="2200" dirty="0"/>
              <a:t>Debt service</a:t>
            </a:r>
            <a:endParaRPr sz="2700" dirty="0"/>
          </a:p>
          <a:p>
            <a:pPr marL="254000" lvl="0" indent="-323850" algn="l" rtl="0">
              <a:spcBef>
                <a:spcPts val="800"/>
              </a:spcBef>
              <a:spcAft>
                <a:spcPts val="0"/>
              </a:spcAft>
              <a:buSzPts val="2300"/>
              <a:buChar char="•"/>
            </a:pPr>
            <a:r>
              <a:rPr lang="en-US" sz="2200" dirty="0"/>
              <a:t>Other taxes specifically provided by law</a:t>
            </a:r>
            <a:endParaRPr sz="2200" dirty="0"/>
          </a:p>
          <a:p>
            <a:pPr marL="558800" lvl="1" indent="-292100" algn="l" rtl="0">
              <a:spcBef>
                <a:spcPts val="800"/>
              </a:spcBef>
              <a:spcAft>
                <a:spcPts val="0"/>
              </a:spcAft>
              <a:buSzPts val="2200"/>
              <a:buChar char="•"/>
            </a:pPr>
            <a:r>
              <a:rPr lang="en-US" sz="2200" dirty="0"/>
              <a:t>Examples:</a:t>
            </a:r>
            <a:endParaRPr sz="2200" dirty="0"/>
          </a:p>
          <a:p>
            <a:pPr marL="863600" lvl="2" indent="-247650" algn="l" rtl="0">
              <a:spcBef>
                <a:spcPts val="800"/>
              </a:spcBef>
              <a:spcAft>
                <a:spcPts val="0"/>
              </a:spcAft>
              <a:buSzPts val="2100"/>
              <a:buChar char="•"/>
            </a:pPr>
            <a:r>
              <a:rPr lang="en-US" sz="2200" dirty="0"/>
              <a:t>Emergency Medical Services</a:t>
            </a:r>
            <a:endParaRPr sz="2200" dirty="0"/>
          </a:p>
          <a:p>
            <a:pPr marL="863600" lvl="2" indent="-247650" algn="l" rtl="0">
              <a:spcBef>
                <a:spcPts val="800"/>
              </a:spcBef>
              <a:spcAft>
                <a:spcPts val="0"/>
              </a:spcAft>
              <a:buSzPts val="2100"/>
              <a:buChar char="•"/>
            </a:pPr>
            <a:r>
              <a:rPr lang="en-US" sz="2200" dirty="0"/>
              <a:t>Unified Law</a:t>
            </a:r>
            <a:endParaRPr sz="2200" dirty="0"/>
          </a:p>
          <a:p>
            <a:pPr marL="0" lvl="0" indent="0" algn="l" rtl="0">
              <a:spcBef>
                <a:spcPts val="800"/>
              </a:spcBef>
              <a:spcAft>
                <a:spcPts val="0"/>
              </a:spcAft>
              <a:buSzPts val="1200"/>
              <a:buNone/>
            </a:pPr>
            <a:endParaRPr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a:spLocks noGrp="1"/>
          </p:cNvSpPr>
          <p:nvPr>
            <p:ph type="title"/>
          </p:nvPr>
        </p:nvSpPr>
        <p:spPr>
          <a:xfrm>
            <a:off x="484583" y="339539"/>
            <a:ext cx="7053600" cy="1050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600" dirty="0"/>
              <a:t>Basic Property Tax Levies-FY27 </a:t>
            </a:r>
            <a:endParaRPr sz="2600" dirty="0"/>
          </a:p>
        </p:txBody>
      </p:sp>
      <p:sp>
        <p:nvSpPr>
          <p:cNvPr id="287" name="Google Shape;287;p51"/>
          <p:cNvSpPr txBox="1">
            <a:spLocks noGrp="1"/>
          </p:cNvSpPr>
          <p:nvPr>
            <p:ph type="body" idx="1"/>
          </p:nvPr>
        </p:nvSpPr>
        <p:spPr>
          <a:xfrm>
            <a:off x="587474" y="1010925"/>
            <a:ext cx="7743725" cy="36852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2400"/>
              <a:buChar char="•"/>
            </a:pPr>
            <a:endParaRPr lang="en-US" sz="2200" dirty="0"/>
          </a:p>
          <a:p>
            <a:pPr marL="254000" lvl="0" indent="-254000" algn="l" rtl="0">
              <a:spcBef>
                <a:spcPts val="0"/>
              </a:spcBef>
              <a:spcAft>
                <a:spcPts val="0"/>
              </a:spcAft>
              <a:buSzPts val="2400"/>
              <a:buChar char="•"/>
            </a:pPr>
            <a:r>
              <a:rPr lang="en-US" sz="2200" dirty="0"/>
              <a:t>HF 718 struck 331.426, which allows counties to exceed the General Basic and Rural Basic rates by publishing an extra notice</a:t>
            </a:r>
            <a:endParaRPr sz="2200" dirty="0"/>
          </a:p>
          <a:p>
            <a:pPr marL="254000" lvl="0" indent="-254000" algn="l" rtl="0">
              <a:spcBef>
                <a:spcPts val="500"/>
              </a:spcBef>
              <a:spcAft>
                <a:spcPts val="0"/>
              </a:spcAft>
              <a:buSzPts val="2400"/>
              <a:buChar char="•"/>
            </a:pPr>
            <a:r>
              <a:rPr lang="en-US" sz="2200" dirty="0"/>
              <a:t>Allowed any existing exceeding amount included in FY24 budgets to be included in the base calculation of the maximum basic rates for FY25. This base carries forward.</a:t>
            </a:r>
          </a:p>
          <a:p>
            <a:pPr marL="254000" indent="-254000">
              <a:spcBef>
                <a:spcPts val="500"/>
              </a:spcBef>
              <a:buSzPts val="2400"/>
            </a:pPr>
            <a:r>
              <a:rPr lang="en-US" sz="2200" dirty="0"/>
              <a:t>Requires an election to exceed the basic levies and limits their length moving forward</a:t>
            </a:r>
            <a:endParaRPr lang="en-US" dirty="0"/>
          </a:p>
          <a:p>
            <a:pPr marL="254000" lvl="0" indent="-254000" algn="l" rtl="0">
              <a:spcBef>
                <a:spcPts val="500"/>
              </a:spcBef>
              <a:spcAft>
                <a:spcPts val="0"/>
              </a:spcAft>
              <a:buSzPts val="2400"/>
              <a:buChar char="•"/>
            </a:pPr>
            <a:endParaRPr sz="2200" dirty="0"/>
          </a:p>
          <a:p>
            <a:pPr marL="254000" lvl="0" indent="0" algn="l" rtl="0">
              <a:spcBef>
                <a:spcPts val="500"/>
              </a:spcBef>
              <a:spcAft>
                <a:spcPts val="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2"/>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200" dirty="0"/>
              <a:t>Basic Levies-Changes from HF 718 and SF 2442</a:t>
            </a:r>
            <a:endParaRPr sz="2200" dirty="0"/>
          </a:p>
          <a:p>
            <a:pPr marL="0" lvl="0" indent="0" algn="l" rtl="0">
              <a:spcBef>
                <a:spcPts val="0"/>
              </a:spcBef>
              <a:spcAft>
                <a:spcPts val="0"/>
              </a:spcAft>
              <a:buClr>
                <a:schemeClr val="lt2"/>
              </a:buClr>
              <a:buSzPts val="3200"/>
              <a:buFont typeface="Century Gothic"/>
              <a:buNone/>
            </a:pPr>
            <a:endParaRPr sz="2000" dirty="0"/>
          </a:p>
          <a:p>
            <a:pPr marL="0" lvl="0" indent="0" algn="l" rtl="0">
              <a:spcBef>
                <a:spcPts val="0"/>
              </a:spcBef>
              <a:spcAft>
                <a:spcPts val="0"/>
              </a:spcAft>
              <a:buClr>
                <a:schemeClr val="lt2"/>
              </a:buClr>
              <a:buSzPts val="3200"/>
              <a:buFont typeface="Century Gothic"/>
              <a:buNone/>
            </a:pPr>
            <a:endParaRPr sz="2000" dirty="0"/>
          </a:p>
        </p:txBody>
      </p:sp>
      <p:sp>
        <p:nvSpPr>
          <p:cNvPr id="293" name="Google Shape;293;p52"/>
          <p:cNvSpPr txBox="1">
            <a:spLocks noGrp="1"/>
          </p:cNvSpPr>
          <p:nvPr>
            <p:ph type="body" idx="1"/>
          </p:nvPr>
        </p:nvSpPr>
        <p:spPr>
          <a:xfrm>
            <a:off x="165375" y="894400"/>
            <a:ext cx="8565900" cy="3578100"/>
          </a:xfrm>
          <a:prstGeom prst="rect">
            <a:avLst/>
          </a:prstGeom>
          <a:noFill/>
          <a:ln>
            <a:noFill/>
          </a:ln>
        </p:spPr>
        <p:txBody>
          <a:bodyPr spcFirstLastPara="1" wrap="square" lIns="68575" tIns="34275" rIns="68575" bIns="34275" anchor="t" anchorCtr="0">
            <a:noAutofit/>
          </a:bodyPr>
          <a:lstStyle/>
          <a:p>
            <a:pPr marL="254000" lvl="0" indent="-241300" algn="l" rtl="0">
              <a:spcBef>
                <a:spcPts val="0"/>
              </a:spcBef>
              <a:spcAft>
                <a:spcPts val="0"/>
              </a:spcAft>
              <a:buSzPts val="2200"/>
              <a:buChar char="•"/>
            </a:pPr>
            <a:r>
              <a:rPr lang="en-US" sz="2400" dirty="0"/>
              <a:t>Provided a mechanism for levy rate to be reduced if non-TIF taxable growth triggers are met or exceeded</a:t>
            </a:r>
            <a:endParaRPr sz="2400" dirty="0"/>
          </a:p>
          <a:p>
            <a:pPr marL="254000" lvl="0" indent="-241300" algn="l" rtl="0">
              <a:spcBef>
                <a:spcPts val="500"/>
              </a:spcBef>
              <a:spcAft>
                <a:spcPts val="0"/>
              </a:spcAft>
              <a:buSzPts val="2200"/>
              <a:buChar char="•"/>
            </a:pPr>
            <a:r>
              <a:rPr lang="en-US" sz="2400" dirty="0"/>
              <a:t>Rate each year becomes part of the calculation for the next year</a:t>
            </a:r>
            <a:endParaRPr sz="2400" dirty="0"/>
          </a:p>
          <a:p>
            <a:pPr marL="254000" lvl="0" indent="-241300" algn="l" rtl="0">
              <a:spcBef>
                <a:spcPts val="500"/>
              </a:spcBef>
              <a:spcAft>
                <a:spcPts val="0"/>
              </a:spcAft>
              <a:buSzPts val="2200"/>
              <a:buChar char="•"/>
            </a:pPr>
            <a:r>
              <a:rPr lang="en-US" sz="2400" dirty="0"/>
              <a:t>Maximums will go back to 3.50/3.95 in FY29</a:t>
            </a:r>
            <a:endParaRP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2"/>
          <p:cNvSpPr txBox="1">
            <a:spLocks noGrp="1"/>
          </p:cNvSpPr>
          <p:nvPr>
            <p:ph type="title"/>
          </p:nvPr>
        </p:nvSpPr>
        <p:spPr>
          <a:xfrm>
            <a:off x="484575" y="81950"/>
            <a:ext cx="8296200" cy="1308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r>
              <a:rPr lang="en-US" sz="2800" dirty="0">
                <a:solidFill>
                  <a:schemeClr val="dk2"/>
                </a:solidFill>
              </a:rPr>
              <a:t>Basic Rate </a:t>
            </a:r>
            <a:r>
              <a:rPr lang="en-US" sz="2800" dirty="0">
                <a:solidFill>
                  <a:schemeClr val="bg2"/>
                </a:solidFill>
              </a:rPr>
              <a:t>Calculations for FY27</a:t>
            </a:r>
            <a:endParaRPr sz="2800" u="sng" dirty="0">
              <a:solidFill>
                <a:schemeClr val="bg2"/>
              </a:solidFill>
            </a:endParaRPr>
          </a:p>
        </p:txBody>
      </p:sp>
      <p:sp>
        <p:nvSpPr>
          <p:cNvPr id="417" name="Google Shape;417;p72"/>
          <p:cNvSpPr txBox="1">
            <a:spLocks noGrp="1"/>
          </p:cNvSpPr>
          <p:nvPr>
            <p:ph type="body" idx="1"/>
          </p:nvPr>
        </p:nvSpPr>
        <p:spPr>
          <a:xfrm>
            <a:off x="363225" y="747487"/>
            <a:ext cx="8417674" cy="3435588"/>
          </a:xfrm>
          <a:prstGeom prst="rect">
            <a:avLst/>
          </a:prstGeom>
          <a:noFill/>
          <a:ln>
            <a:noFill/>
          </a:ln>
        </p:spPr>
        <p:txBody>
          <a:bodyPr spcFirstLastPara="1" wrap="square" lIns="68575" tIns="34275" rIns="68575" bIns="34275" anchor="t" anchorCtr="0">
            <a:noAutofit/>
          </a:bodyPr>
          <a:lstStyle/>
          <a:p>
            <a:pPr marL="355600" indent="-342900">
              <a:spcBef>
                <a:spcPts val="500"/>
              </a:spcBef>
              <a:buClr>
                <a:srgbClr val="FF0000"/>
              </a:buClr>
            </a:pPr>
            <a:r>
              <a:rPr lang="en-US" sz="2000" dirty="0">
                <a:solidFill>
                  <a:schemeClr val="tx1"/>
                </a:solidFill>
              </a:rPr>
              <a:t>Reduces levy by constraining growth by 1%, 2% or 3% each year, depending on the trigger hit</a:t>
            </a:r>
            <a:endParaRPr sz="2000" dirty="0">
              <a:solidFill>
                <a:schemeClr val="tx1"/>
              </a:solidFill>
            </a:endParaRPr>
          </a:p>
          <a:p>
            <a:pPr marL="558800" lvl="1" indent="-196850" algn="l" rtl="0">
              <a:spcBef>
                <a:spcPts val="400"/>
              </a:spcBef>
              <a:spcAft>
                <a:spcPts val="0"/>
              </a:spcAft>
              <a:buClr>
                <a:srgbClr val="FF0000"/>
              </a:buClr>
              <a:buSzPts val="1900"/>
              <a:buChar char="•"/>
            </a:pPr>
            <a:r>
              <a:rPr lang="en-US" sz="1700" dirty="0">
                <a:solidFill>
                  <a:schemeClr val="tx1"/>
                </a:solidFill>
              </a:rPr>
              <a:t>Non-TIF taxable growth under 2.75%, no reduction</a:t>
            </a:r>
            <a:endParaRPr sz="1700" dirty="0">
              <a:solidFill>
                <a:schemeClr val="tx1"/>
              </a:solidFill>
            </a:endParaRPr>
          </a:p>
          <a:p>
            <a:pPr marL="558800" lvl="1" indent="-196850" algn="l" rtl="0">
              <a:spcBef>
                <a:spcPts val="400"/>
              </a:spcBef>
              <a:spcAft>
                <a:spcPts val="0"/>
              </a:spcAft>
              <a:buClr>
                <a:srgbClr val="FF0000"/>
              </a:buClr>
              <a:buSzPts val="1900"/>
              <a:buChar char="•"/>
            </a:pPr>
            <a:r>
              <a:rPr lang="en-US" sz="1700" dirty="0">
                <a:solidFill>
                  <a:schemeClr val="tx1"/>
                </a:solidFill>
              </a:rPr>
              <a:t>Non-TIF taxable growth over 2.75% but less than 4%, 1% reduction factor applied</a:t>
            </a:r>
            <a:endParaRPr sz="1700" dirty="0">
              <a:solidFill>
                <a:schemeClr val="tx1"/>
              </a:solidFill>
            </a:endParaRPr>
          </a:p>
          <a:p>
            <a:pPr marL="558800" lvl="1" indent="-184150" algn="l" rtl="0">
              <a:spcBef>
                <a:spcPts val="400"/>
              </a:spcBef>
              <a:spcAft>
                <a:spcPts val="0"/>
              </a:spcAft>
              <a:buClr>
                <a:srgbClr val="FF0000"/>
              </a:buClr>
              <a:buSzPts val="1700"/>
              <a:buChar char="•"/>
            </a:pPr>
            <a:r>
              <a:rPr lang="en-US" sz="1700" dirty="0">
                <a:solidFill>
                  <a:schemeClr val="tx1"/>
                </a:solidFill>
              </a:rPr>
              <a:t>Non-TIF taxable growth over 4% but less than 6%, 2% reduction factor applied</a:t>
            </a:r>
            <a:endParaRPr sz="1700" dirty="0">
              <a:solidFill>
                <a:schemeClr val="tx1"/>
              </a:solidFill>
            </a:endParaRPr>
          </a:p>
          <a:p>
            <a:pPr marL="558800" lvl="1" indent="-196850" algn="l" rtl="0">
              <a:spcBef>
                <a:spcPts val="400"/>
              </a:spcBef>
              <a:spcAft>
                <a:spcPts val="0"/>
              </a:spcAft>
              <a:buClr>
                <a:srgbClr val="FF0000"/>
              </a:buClr>
              <a:buSzPts val="1900"/>
              <a:buChar char="•"/>
            </a:pPr>
            <a:r>
              <a:rPr lang="en-US" sz="1700" dirty="0">
                <a:solidFill>
                  <a:schemeClr val="tx1"/>
                </a:solidFill>
              </a:rPr>
              <a:t>Non-TIF taxable growth over 6%, 3% reduction factor is applied</a:t>
            </a:r>
            <a:endParaRPr lang="en-US" sz="1600" dirty="0">
              <a:solidFill>
                <a:schemeClr val="tx1"/>
              </a:solidFill>
            </a:endParaRPr>
          </a:p>
          <a:p>
            <a:pPr marL="361950" lvl="1" indent="0" algn="l" rtl="0">
              <a:spcBef>
                <a:spcPts val="400"/>
              </a:spcBef>
              <a:spcAft>
                <a:spcPts val="0"/>
              </a:spcAft>
              <a:buClr>
                <a:srgbClr val="FF0000"/>
              </a:buClr>
              <a:buSzPts val="1900"/>
              <a:buNone/>
            </a:pPr>
            <a:endParaRPr lang="en-US" sz="1600" b="1" dirty="0">
              <a:solidFill>
                <a:schemeClr val="tx1"/>
              </a:solidFill>
            </a:endParaRPr>
          </a:p>
          <a:p>
            <a:pPr marL="254000" indent="-241300">
              <a:spcBef>
                <a:spcPts val="500"/>
              </a:spcBef>
              <a:buClr>
                <a:srgbClr val="FF0000"/>
              </a:buClr>
            </a:pPr>
            <a:r>
              <a:rPr lang="en-US" sz="2000" b="1" dirty="0">
                <a:solidFill>
                  <a:schemeClr val="tx1"/>
                </a:solidFill>
              </a:rPr>
              <a:t>Budget forms will make the calculation for you once the county valuations are submitted.</a:t>
            </a:r>
          </a:p>
        </p:txBody>
      </p:sp>
    </p:spTree>
    <p:extLst>
      <p:ext uri="{BB962C8B-B14F-4D97-AF65-F5344CB8AC3E}">
        <p14:creationId xmlns:p14="http://schemas.microsoft.com/office/powerpoint/2010/main" val="3280928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4" name="Picture 3">
            <a:extLst>
              <a:ext uri="{FF2B5EF4-FFF2-40B4-BE49-F238E27FC236}">
                <a16:creationId xmlns:a16="http://schemas.microsoft.com/office/drawing/2014/main" id="{BF899647-06CE-A6DA-BE82-2D6835A91651}"/>
              </a:ext>
            </a:extLst>
          </p:cNvPr>
          <p:cNvPicPr>
            <a:picLocks noChangeAspect="1"/>
          </p:cNvPicPr>
          <p:nvPr/>
        </p:nvPicPr>
        <p:blipFill>
          <a:blip r:embed="rId3"/>
          <a:stretch>
            <a:fillRect/>
          </a:stretch>
        </p:blipFill>
        <p:spPr>
          <a:xfrm>
            <a:off x="325677" y="154377"/>
            <a:ext cx="6876789" cy="411383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3" name="Picture 2">
            <a:extLst>
              <a:ext uri="{FF2B5EF4-FFF2-40B4-BE49-F238E27FC236}">
                <a16:creationId xmlns:a16="http://schemas.microsoft.com/office/drawing/2014/main" id="{ADF45593-24E2-668C-8C69-9F5CA0F89B1B}"/>
              </a:ext>
            </a:extLst>
          </p:cNvPr>
          <p:cNvPicPr>
            <a:picLocks noChangeAspect="1"/>
          </p:cNvPicPr>
          <p:nvPr/>
        </p:nvPicPr>
        <p:blipFill>
          <a:blip r:embed="rId3"/>
          <a:stretch>
            <a:fillRect/>
          </a:stretch>
        </p:blipFill>
        <p:spPr>
          <a:xfrm>
            <a:off x="638827" y="0"/>
            <a:ext cx="7033365" cy="3961536"/>
          </a:xfrm>
          <a:prstGeom prst="rect">
            <a:avLst/>
          </a:prstGeom>
        </p:spPr>
      </p:pic>
    </p:spTree>
    <p:extLst>
      <p:ext uri="{BB962C8B-B14F-4D97-AF65-F5344CB8AC3E}">
        <p14:creationId xmlns:p14="http://schemas.microsoft.com/office/powerpoint/2010/main" val="116928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1540764" y="987552"/>
            <a:ext cx="6345936" cy="3412998"/>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lt2"/>
              </a:buClr>
              <a:buSzPts val="3000"/>
              <a:buFont typeface="Century Gothic"/>
              <a:buNone/>
            </a:pPr>
            <a:r>
              <a:rPr lang="en-US" sz="2500" dirty="0"/>
              <a:t>Budget Process and General Timelines</a:t>
            </a:r>
            <a:endParaRPr sz="25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4" name="Picture 3">
            <a:extLst>
              <a:ext uri="{FF2B5EF4-FFF2-40B4-BE49-F238E27FC236}">
                <a16:creationId xmlns:a16="http://schemas.microsoft.com/office/drawing/2014/main" id="{682F6A6C-C191-93D9-41B9-F5D174DEBFC8}"/>
              </a:ext>
            </a:extLst>
          </p:cNvPr>
          <p:cNvPicPr>
            <a:picLocks noChangeAspect="1"/>
          </p:cNvPicPr>
          <p:nvPr/>
        </p:nvPicPr>
        <p:blipFill>
          <a:blip r:embed="rId3"/>
          <a:stretch>
            <a:fillRect/>
          </a:stretch>
        </p:blipFill>
        <p:spPr>
          <a:xfrm>
            <a:off x="174321" y="156575"/>
            <a:ext cx="7762607" cy="4077222"/>
          </a:xfrm>
          <a:prstGeom prst="rect">
            <a:avLst/>
          </a:prstGeom>
        </p:spPr>
      </p:pic>
    </p:spTree>
    <p:extLst>
      <p:ext uri="{BB962C8B-B14F-4D97-AF65-F5344CB8AC3E}">
        <p14:creationId xmlns:p14="http://schemas.microsoft.com/office/powerpoint/2010/main" val="554692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5"/>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200" dirty="0"/>
              <a:t>Supplemental Property Tax Levies</a:t>
            </a:r>
            <a:endParaRPr sz="2200" dirty="0"/>
          </a:p>
        </p:txBody>
      </p:sp>
      <p:sp>
        <p:nvSpPr>
          <p:cNvPr id="311" name="Google Shape;311;p55"/>
          <p:cNvSpPr txBox="1">
            <a:spLocks noGrp="1"/>
          </p:cNvSpPr>
          <p:nvPr>
            <p:ph type="body" idx="1"/>
          </p:nvPr>
        </p:nvSpPr>
        <p:spPr>
          <a:xfrm>
            <a:off x="666700" y="966850"/>
            <a:ext cx="6870600" cy="3719400"/>
          </a:xfrm>
          <a:prstGeom prst="rect">
            <a:avLst/>
          </a:prstGeom>
          <a:noFill/>
          <a:ln>
            <a:noFill/>
          </a:ln>
        </p:spPr>
        <p:txBody>
          <a:bodyPr spcFirstLastPara="1" wrap="square" lIns="68575" tIns="34275" rIns="68575" bIns="34275" anchor="t" anchorCtr="0">
            <a:noAutofit/>
          </a:bodyPr>
          <a:lstStyle/>
          <a:p>
            <a:pPr marL="254000" lvl="0" indent="-298450" algn="l" rtl="0">
              <a:spcBef>
                <a:spcPts val="0"/>
              </a:spcBef>
              <a:spcAft>
                <a:spcPts val="0"/>
              </a:spcAft>
              <a:buSzPts val="1900"/>
              <a:buChar char="•"/>
            </a:pPr>
            <a:r>
              <a:rPr lang="en-US" sz="1800" dirty="0"/>
              <a:t>Limited in purpose, not amount</a:t>
            </a:r>
            <a:endParaRPr sz="1800" dirty="0"/>
          </a:p>
          <a:p>
            <a:pPr marL="558800" lvl="1" indent="-266700" algn="l" rtl="0">
              <a:spcBef>
                <a:spcPts val="800"/>
              </a:spcBef>
              <a:spcAft>
                <a:spcPts val="0"/>
              </a:spcAft>
              <a:buSzPts val="1800"/>
              <a:buChar char="•"/>
            </a:pPr>
            <a:r>
              <a:rPr lang="en-US" sz="1800" dirty="0"/>
              <a:t>331.424 (1) for general county services</a:t>
            </a:r>
            <a:endParaRPr sz="1800" dirty="0"/>
          </a:p>
          <a:p>
            <a:pPr marL="863600" lvl="2" indent="-222250" algn="l" rtl="0">
              <a:spcBef>
                <a:spcPts val="800"/>
              </a:spcBef>
              <a:spcAft>
                <a:spcPts val="0"/>
              </a:spcAft>
              <a:buSzPts val="1700"/>
              <a:buChar char="•"/>
            </a:pPr>
            <a:r>
              <a:rPr lang="en-US" sz="1800" dirty="0"/>
              <a:t>Examples include elections, FICA, IPERS, health insurance, etc.</a:t>
            </a:r>
            <a:endParaRPr sz="1800" dirty="0"/>
          </a:p>
          <a:p>
            <a:pPr marL="558800" lvl="1" indent="-266700" algn="l" rtl="0">
              <a:spcBef>
                <a:spcPts val="800"/>
              </a:spcBef>
              <a:spcAft>
                <a:spcPts val="0"/>
              </a:spcAft>
              <a:buSzPts val="1800"/>
              <a:buChar char="•"/>
            </a:pPr>
            <a:r>
              <a:rPr lang="en-US" sz="1800" dirty="0"/>
              <a:t>331.424 (2) for rural county services</a:t>
            </a:r>
            <a:endParaRPr sz="1800" dirty="0"/>
          </a:p>
          <a:p>
            <a:pPr marL="254000" lvl="0" indent="-298450" algn="l" rtl="0">
              <a:spcBef>
                <a:spcPts val="800"/>
              </a:spcBef>
              <a:spcAft>
                <a:spcPts val="0"/>
              </a:spcAft>
              <a:buSzPts val="1900"/>
              <a:buChar char="•"/>
            </a:pPr>
            <a:r>
              <a:rPr lang="en-US" sz="1800" dirty="0"/>
              <a:t>General or Rural Basic levy must be at </a:t>
            </a:r>
            <a:r>
              <a:rPr lang="en-US" sz="1800" u="sng" dirty="0"/>
              <a:t>county’s limit </a:t>
            </a:r>
            <a:r>
              <a:rPr lang="en-US" sz="1800" dirty="0"/>
              <a:t>before using the applicable supplemental levy</a:t>
            </a:r>
            <a:endParaRPr sz="1800" dirty="0"/>
          </a:p>
        </p:txBody>
      </p:sp>
      <p:pic>
        <p:nvPicPr>
          <p:cNvPr id="312" name="Google Shape;312;p55" descr="C:\Documents and Settings\cjohnso3\Local Settings\Temporary Internet Files\Content.IE5\O370XK6E\MC900139725[1].wmf"/>
          <p:cNvPicPr preferRelativeResize="0"/>
          <p:nvPr/>
        </p:nvPicPr>
        <p:blipFill rotWithShape="1">
          <a:blip r:embed="rId3">
            <a:alphaModFix/>
          </a:blip>
          <a:srcRect/>
          <a:stretch/>
        </p:blipFill>
        <p:spPr>
          <a:xfrm>
            <a:off x="4709225" y="3555650"/>
            <a:ext cx="2060830" cy="147721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4"/>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200"/>
              <a:t>Debt Service Levy</a:t>
            </a:r>
            <a:endParaRPr sz="2200"/>
          </a:p>
        </p:txBody>
      </p:sp>
      <p:sp>
        <p:nvSpPr>
          <p:cNvPr id="316" name="Google Shape;316;p54"/>
          <p:cNvSpPr txBox="1">
            <a:spLocks noGrp="1"/>
          </p:cNvSpPr>
          <p:nvPr>
            <p:ph type="body" idx="1"/>
          </p:nvPr>
        </p:nvSpPr>
        <p:spPr>
          <a:xfrm>
            <a:off x="666700" y="1092850"/>
            <a:ext cx="6870600" cy="3593400"/>
          </a:xfrm>
          <a:prstGeom prst="rect">
            <a:avLst/>
          </a:prstGeom>
          <a:noFill/>
          <a:ln>
            <a:noFill/>
          </a:ln>
        </p:spPr>
        <p:txBody>
          <a:bodyPr spcFirstLastPara="1" wrap="square" lIns="68575" tIns="34275" rIns="68575" bIns="34275" anchor="t" anchorCtr="0">
            <a:noAutofit/>
          </a:bodyPr>
          <a:lstStyle/>
          <a:p>
            <a:pPr marL="254000" lvl="0" indent="-285750" algn="l" rtl="0">
              <a:spcBef>
                <a:spcPts val="0"/>
              </a:spcBef>
              <a:spcAft>
                <a:spcPts val="0"/>
              </a:spcAft>
              <a:buSzPts val="1700"/>
              <a:buChar char="•"/>
            </a:pPr>
            <a:r>
              <a:rPr lang="en-US" sz="1600"/>
              <a:t>Debt Service Levy to pay</a:t>
            </a:r>
            <a:endParaRPr sz="1600"/>
          </a:p>
          <a:p>
            <a:pPr marL="558800" lvl="1" indent="-254000" algn="l" rtl="0">
              <a:spcBef>
                <a:spcPts val="800"/>
              </a:spcBef>
              <a:spcAft>
                <a:spcPts val="0"/>
              </a:spcAft>
              <a:buSzPts val="1600"/>
              <a:buChar char="•"/>
            </a:pPr>
            <a:r>
              <a:rPr lang="en-US" sz="1600"/>
              <a:t>Certain judgments</a:t>
            </a:r>
            <a:endParaRPr sz="1600"/>
          </a:p>
          <a:p>
            <a:pPr marL="558800" lvl="1" indent="-254000" algn="l" rtl="0">
              <a:spcBef>
                <a:spcPts val="800"/>
              </a:spcBef>
              <a:spcAft>
                <a:spcPts val="0"/>
              </a:spcAft>
              <a:buSzPts val="1600"/>
              <a:buChar char="•"/>
            </a:pPr>
            <a:r>
              <a:rPr lang="en-US" sz="1600"/>
              <a:t>Interest and Principal on General Obligation debt</a:t>
            </a:r>
            <a:endParaRPr sz="1600"/>
          </a:p>
          <a:p>
            <a:pPr marL="558800" lvl="1" indent="-254000" algn="l" rtl="0">
              <a:spcBef>
                <a:spcPts val="800"/>
              </a:spcBef>
              <a:spcAft>
                <a:spcPts val="0"/>
              </a:spcAft>
              <a:buSzPts val="1600"/>
              <a:buChar char="•"/>
            </a:pPr>
            <a:r>
              <a:rPr lang="en-US" sz="1600"/>
              <a:t>Certain payments under a lease or lease purchase agreement</a:t>
            </a:r>
            <a:endParaRPr sz="1600"/>
          </a:p>
          <a:p>
            <a:pPr marL="558800" lvl="1" indent="-254000" algn="l" rtl="0">
              <a:spcBef>
                <a:spcPts val="800"/>
              </a:spcBef>
              <a:spcAft>
                <a:spcPts val="0"/>
              </a:spcAft>
              <a:buSzPts val="1600"/>
              <a:buChar char="•"/>
            </a:pPr>
            <a:r>
              <a:rPr lang="en-US" sz="1600"/>
              <a:t>Lease cost of a joint city/county building</a:t>
            </a:r>
            <a:endParaRPr sz="1600"/>
          </a:p>
          <a:p>
            <a:pPr marL="558800" lvl="1" indent="-215900" algn="l" rtl="0">
              <a:spcBef>
                <a:spcPts val="800"/>
              </a:spcBef>
              <a:spcAft>
                <a:spcPts val="0"/>
              </a:spcAft>
              <a:buSzPts val="1100"/>
              <a:buNone/>
            </a:pPr>
            <a:endParaRPr sz="1100"/>
          </a:p>
        </p:txBody>
      </p:sp>
      <p:pic>
        <p:nvPicPr>
          <p:cNvPr id="317" name="Google Shape;317;p54" descr="C:\Documents and Settings\cjohnso3\Local Settings\Temporary Internet Files\Content.IE5\IHNU0T2M\MP900387492[1].jpg"/>
          <p:cNvPicPr preferRelativeResize="0"/>
          <p:nvPr/>
        </p:nvPicPr>
        <p:blipFill rotWithShape="1">
          <a:blip r:embed="rId3">
            <a:alphaModFix/>
          </a:blip>
          <a:srcRect/>
          <a:stretch/>
        </p:blipFill>
        <p:spPr>
          <a:xfrm>
            <a:off x="3371850" y="3429000"/>
            <a:ext cx="2114550" cy="150837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5"/>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200"/>
              <a:t>Cemetery Levy</a:t>
            </a:r>
            <a:endParaRPr sz="2200"/>
          </a:p>
        </p:txBody>
      </p:sp>
      <p:sp>
        <p:nvSpPr>
          <p:cNvPr id="323" name="Google Shape;323;p55"/>
          <p:cNvSpPr txBox="1">
            <a:spLocks noGrp="1"/>
          </p:cNvSpPr>
          <p:nvPr>
            <p:ph type="body" idx="1"/>
          </p:nvPr>
        </p:nvSpPr>
        <p:spPr>
          <a:xfrm>
            <a:off x="749750" y="1071702"/>
            <a:ext cx="6787500" cy="3614700"/>
          </a:xfrm>
          <a:prstGeom prst="rect">
            <a:avLst/>
          </a:prstGeom>
          <a:noFill/>
          <a:ln>
            <a:noFill/>
          </a:ln>
        </p:spPr>
        <p:txBody>
          <a:bodyPr spcFirstLastPara="1" wrap="square" lIns="68575" tIns="34275" rIns="68575" bIns="34275" anchor="t" anchorCtr="0">
            <a:noAutofit/>
          </a:bodyPr>
          <a:lstStyle/>
          <a:p>
            <a:pPr marL="254000" lvl="0" indent="-304800" algn="l" rtl="0">
              <a:spcBef>
                <a:spcPts val="0"/>
              </a:spcBef>
              <a:spcAft>
                <a:spcPts val="0"/>
              </a:spcAft>
              <a:buSzPts val="2000"/>
              <a:buChar char="•"/>
            </a:pPr>
            <a:r>
              <a:rPr lang="en-US" sz="1900"/>
              <a:t>Levy limit of $0.0675 per $1,000 of taxable valuation to repair and maintain cemeteries under the jurisdiction of the Board of Supervisors (includes Pioneer Cemeteries)</a:t>
            </a:r>
            <a:endParaRPr sz="1900"/>
          </a:p>
          <a:p>
            <a:pPr marL="254000" lvl="0" indent="-304800" algn="l" rtl="0">
              <a:spcBef>
                <a:spcPts val="800"/>
              </a:spcBef>
              <a:spcAft>
                <a:spcPts val="0"/>
              </a:spcAft>
              <a:buSzPts val="2000"/>
              <a:buChar char="•"/>
            </a:pPr>
            <a:r>
              <a:rPr lang="en-US" sz="1900"/>
              <a:t>Levied and accounted for within General Fund</a:t>
            </a:r>
            <a:endParaRPr sz="1900"/>
          </a:p>
          <a:p>
            <a:pPr marL="254000" lvl="0" indent="-304800" algn="l" rtl="0">
              <a:spcBef>
                <a:spcPts val="800"/>
              </a:spcBef>
              <a:spcAft>
                <a:spcPts val="0"/>
              </a:spcAft>
              <a:buSzPts val="2000"/>
              <a:buChar char="•"/>
            </a:pPr>
            <a:r>
              <a:rPr lang="en-US" sz="1900"/>
              <a:t>Around 20 counties use this levy</a:t>
            </a:r>
            <a:endParaRPr sz="19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6"/>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000"/>
              <a:t>Emergency Services Levy</a:t>
            </a:r>
            <a:endParaRPr sz="2000"/>
          </a:p>
        </p:txBody>
      </p:sp>
      <p:sp>
        <p:nvSpPr>
          <p:cNvPr id="329" name="Google Shape;329;p56"/>
          <p:cNvSpPr txBox="1">
            <a:spLocks noGrp="1"/>
          </p:cNvSpPr>
          <p:nvPr>
            <p:ph type="body" idx="1"/>
          </p:nvPr>
        </p:nvSpPr>
        <p:spPr>
          <a:xfrm>
            <a:off x="710875" y="964750"/>
            <a:ext cx="6826500" cy="3721500"/>
          </a:xfrm>
          <a:prstGeom prst="rect">
            <a:avLst/>
          </a:prstGeom>
          <a:noFill/>
          <a:ln>
            <a:noFill/>
          </a:ln>
        </p:spPr>
        <p:txBody>
          <a:bodyPr spcFirstLastPara="1" wrap="square" lIns="68575" tIns="34275" rIns="68575" bIns="34275" anchor="t" anchorCtr="0">
            <a:noAutofit/>
          </a:bodyPr>
          <a:lstStyle/>
          <a:p>
            <a:pPr marL="254000" lvl="0" indent="-298450" algn="l" rtl="0">
              <a:spcBef>
                <a:spcPts val="0"/>
              </a:spcBef>
              <a:spcAft>
                <a:spcPts val="0"/>
              </a:spcAft>
              <a:buSzPts val="1900"/>
              <a:buChar char="•"/>
            </a:pPr>
            <a:r>
              <a:rPr lang="en-US" sz="1800"/>
              <a:t>If county provides fire protection to a township under 331.385, the county shall establish an emergency services fund and may certify taxes in the township not to exceed levy limits in 359.43</a:t>
            </a:r>
            <a:endParaRPr sz="1800"/>
          </a:p>
          <a:p>
            <a:pPr marL="558800" lvl="1" indent="-266700" algn="l" rtl="0">
              <a:spcBef>
                <a:spcPts val="800"/>
              </a:spcBef>
              <a:spcAft>
                <a:spcPts val="0"/>
              </a:spcAft>
              <a:buSzPts val="1800"/>
              <a:buChar char="•"/>
            </a:pPr>
            <a:r>
              <a:rPr lang="en-US" sz="1800"/>
              <a:t>Currently only applicable in Polk County</a:t>
            </a:r>
            <a:endParaRPr sz="1800"/>
          </a:p>
        </p:txBody>
      </p:sp>
      <p:pic>
        <p:nvPicPr>
          <p:cNvPr id="330" name="Google Shape;330;p56" descr="C:\Documents and Settings\cjohnso3\Local Settings\Temporary Internet Files\Content.IE5\IHNU0T2M\MC900056539[1].wmf"/>
          <p:cNvPicPr preferRelativeResize="0"/>
          <p:nvPr/>
        </p:nvPicPr>
        <p:blipFill rotWithShape="1">
          <a:blip r:embed="rId3">
            <a:alphaModFix/>
          </a:blip>
          <a:srcRect/>
          <a:stretch/>
        </p:blipFill>
        <p:spPr>
          <a:xfrm>
            <a:off x="4743450" y="3143251"/>
            <a:ext cx="1885950" cy="175024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7"/>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1900"/>
              <a:t>Unified Law Enforcement Levy</a:t>
            </a:r>
            <a:endParaRPr sz="1900"/>
          </a:p>
        </p:txBody>
      </p:sp>
      <p:sp>
        <p:nvSpPr>
          <p:cNvPr id="336" name="Google Shape;336;p57"/>
          <p:cNvSpPr txBox="1">
            <a:spLocks noGrp="1"/>
          </p:cNvSpPr>
          <p:nvPr>
            <p:ph type="body" idx="1"/>
          </p:nvPr>
        </p:nvSpPr>
        <p:spPr>
          <a:xfrm>
            <a:off x="691425" y="1042525"/>
            <a:ext cx="6846000" cy="36438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200"/>
              <a:buNone/>
            </a:pPr>
            <a:r>
              <a:rPr lang="en-US" sz="1700"/>
              <a:t>Unified law enforcement levy under </a:t>
            </a:r>
            <a:r>
              <a:rPr lang="en-US" sz="1700" i="1"/>
              <a:t>Code of Iowa</a:t>
            </a:r>
            <a:r>
              <a:rPr lang="en-US" sz="1700"/>
              <a:t> Chapter 28E.  </a:t>
            </a:r>
            <a:endParaRPr sz="1700"/>
          </a:p>
          <a:p>
            <a:pPr marL="254000" lvl="0" indent="-292100" algn="l" rtl="0">
              <a:spcBef>
                <a:spcPts val="800"/>
              </a:spcBef>
              <a:spcAft>
                <a:spcPts val="0"/>
              </a:spcAft>
              <a:buSzPts val="1800"/>
              <a:buChar char="•"/>
            </a:pPr>
            <a:r>
              <a:rPr lang="en-US" sz="1700"/>
              <a:t>The county levy is only on property outside of incorporated areas and is limited to $1.50 per thousand dollars of taxable valuation.  </a:t>
            </a:r>
            <a:endParaRPr sz="1700"/>
          </a:p>
          <a:p>
            <a:pPr marL="254000" lvl="0" indent="-292100" algn="l" rtl="0">
              <a:spcBef>
                <a:spcPts val="800"/>
              </a:spcBef>
              <a:spcAft>
                <a:spcPts val="0"/>
              </a:spcAft>
              <a:buSzPts val="1800"/>
              <a:buChar char="•"/>
            </a:pPr>
            <a:r>
              <a:rPr lang="en-US" sz="1700"/>
              <a:t>A vote of the people is required to establish this levy (</a:t>
            </a:r>
            <a:r>
              <a:rPr lang="en-US" sz="1700" i="1"/>
              <a:t>Code of Iowa</a:t>
            </a:r>
            <a:r>
              <a:rPr lang="en-US" sz="1700"/>
              <a:t> Section 28E.22).</a:t>
            </a:r>
            <a:endParaRPr sz="1700"/>
          </a:p>
        </p:txBody>
      </p:sp>
      <p:pic>
        <p:nvPicPr>
          <p:cNvPr id="337" name="Google Shape;337;p57" descr="C:\Documents and Settings\cjohnso3\Local Settings\Temporary Internet Files\Content.IE5\IHNU0T2M\MC900198606[1].wmf"/>
          <p:cNvPicPr preferRelativeResize="0"/>
          <p:nvPr/>
        </p:nvPicPr>
        <p:blipFill rotWithShape="1">
          <a:blip r:embed="rId3">
            <a:alphaModFix/>
          </a:blip>
          <a:srcRect/>
          <a:stretch/>
        </p:blipFill>
        <p:spPr>
          <a:xfrm>
            <a:off x="6784441" y="3371851"/>
            <a:ext cx="1216559" cy="157190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8"/>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1900"/>
              <a:t>Flood and Erosion Control Levy</a:t>
            </a:r>
            <a:endParaRPr sz="1900"/>
          </a:p>
        </p:txBody>
      </p:sp>
      <p:sp>
        <p:nvSpPr>
          <p:cNvPr id="343" name="Google Shape;343;p58"/>
          <p:cNvSpPr txBox="1">
            <a:spLocks noGrp="1"/>
          </p:cNvSpPr>
          <p:nvPr>
            <p:ph type="body" idx="1"/>
          </p:nvPr>
        </p:nvSpPr>
        <p:spPr>
          <a:xfrm>
            <a:off x="681700" y="1149475"/>
            <a:ext cx="6855600" cy="3536700"/>
          </a:xfrm>
          <a:prstGeom prst="rect">
            <a:avLst/>
          </a:prstGeom>
          <a:noFill/>
          <a:ln>
            <a:noFill/>
          </a:ln>
        </p:spPr>
        <p:txBody>
          <a:bodyPr spcFirstLastPara="1" wrap="square" lIns="68575" tIns="34275" rIns="68575" bIns="34275" anchor="t" anchorCtr="0">
            <a:noAutofit/>
          </a:bodyPr>
          <a:lstStyle/>
          <a:p>
            <a:pPr marL="254000" lvl="0" indent="-298450" algn="l" rtl="0">
              <a:spcBef>
                <a:spcPts val="0"/>
              </a:spcBef>
              <a:spcAft>
                <a:spcPts val="0"/>
              </a:spcAft>
              <a:buSzPts val="1900"/>
              <a:buChar char="•"/>
            </a:pPr>
            <a:r>
              <a:rPr lang="en-US" sz="1800"/>
              <a:t>A flood and erosion control purposes levy, to be levied only against agricultural lands valuations.  </a:t>
            </a:r>
            <a:endParaRPr sz="1800"/>
          </a:p>
          <a:p>
            <a:pPr marL="558800" lvl="1" indent="-266700" algn="l" rtl="0">
              <a:spcBef>
                <a:spcPts val="800"/>
              </a:spcBef>
              <a:spcAft>
                <a:spcPts val="0"/>
              </a:spcAft>
              <a:buSzPts val="1800"/>
              <a:buChar char="•"/>
            </a:pPr>
            <a:r>
              <a:rPr lang="en-US" sz="1800"/>
              <a:t>Limited to $0.06750 per thousand dollars of taxable valuation (</a:t>
            </a:r>
            <a:r>
              <a:rPr lang="en-US" sz="1800" i="1"/>
              <a:t>Code of Iowa</a:t>
            </a:r>
            <a:r>
              <a:rPr lang="en-US" sz="1800"/>
              <a:t> Section 161E.9).</a:t>
            </a:r>
            <a:endParaRPr sz="1800"/>
          </a:p>
        </p:txBody>
      </p:sp>
      <p:pic>
        <p:nvPicPr>
          <p:cNvPr id="344" name="Google Shape;344;p58" descr="C:\Documents and Settings\cjohnso3\Local Settings\Temporary Internet Files\Content.IE5\A30ANM5A\MC900153600[1].wmf"/>
          <p:cNvPicPr preferRelativeResize="0"/>
          <p:nvPr/>
        </p:nvPicPr>
        <p:blipFill rotWithShape="1">
          <a:blip r:embed="rId3">
            <a:alphaModFix/>
          </a:blip>
          <a:srcRect/>
          <a:stretch/>
        </p:blipFill>
        <p:spPr>
          <a:xfrm>
            <a:off x="3829050" y="2693295"/>
            <a:ext cx="3086100" cy="217641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9"/>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000"/>
              <a:t>Emergency Medical Services Levy</a:t>
            </a:r>
            <a:endParaRPr sz="2000"/>
          </a:p>
        </p:txBody>
      </p:sp>
      <p:sp>
        <p:nvSpPr>
          <p:cNvPr id="350" name="Google Shape;350;p59"/>
          <p:cNvSpPr txBox="1">
            <a:spLocks noGrp="1"/>
          </p:cNvSpPr>
          <p:nvPr>
            <p:ph type="body" idx="1"/>
          </p:nvPr>
        </p:nvSpPr>
        <p:spPr>
          <a:xfrm>
            <a:off x="769200" y="857800"/>
            <a:ext cx="6768300" cy="3828600"/>
          </a:xfrm>
          <a:prstGeom prst="rect">
            <a:avLst/>
          </a:prstGeom>
          <a:noFill/>
          <a:ln>
            <a:noFill/>
          </a:ln>
        </p:spPr>
        <p:txBody>
          <a:bodyPr spcFirstLastPara="1" wrap="square" lIns="68575" tIns="34275" rIns="68575" bIns="34275" anchor="t" anchorCtr="0">
            <a:noAutofit/>
          </a:bodyPr>
          <a:lstStyle/>
          <a:p>
            <a:pPr marL="254000" lvl="0" indent="-317500" algn="l" rtl="0">
              <a:spcBef>
                <a:spcPts val="0"/>
              </a:spcBef>
              <a:spcAft>
                <a:spcPts val="0"/>
              </a:spcAft>
              <a:buSzPts val="2200"/>
              <a:buChar char="•"/>
            </a:pPr>
            <a:r>
              <a:rPr lang="en-US" sz="2100"/>
              <a:t>Emergency medical services levy for up to 10 or 15 years as approved at an election.  </a:t>
            </a:r>
            <a:endParaRPr sz="2100"/>
          </a:p>
          <a:p>
            <a:pPr marL="558800" lvl="1" indent="-285750" algn="l" rtl="0">
              <a:spcBef>
                <a:spcPts val="800"/>
              </a:spcBef>
              <a:spcAft>
                <a:spcPts val="0"/>
              </a:spcAft>
              <a:buSzPts val="2100"/>
              <a:buChar char="•"/>
            </a:pPr>
            <a:r>
              <a:rPr lang="en-US" sz="2100"/>
              <a:t>Specific process is required-see 422D</a:t>
            </a:r>
            <a:endParaRPr sz="2100"/>
          </a:p>
        </p:txBody>
      </p:sp>
      <p:pic>
        <p:nvPicPr>
          <p:cNvPr id="351" name="Google Shape;351;p59" descr="C:\Documents and Settings\cjohnso3\Local Settings\Temporary Internet Files\Content.IE5\VN70RR17\MC900388716[1].wmf"/>
          <p:cNvPicPr preferRelativeResize="0"/>
          <p:nvPr/>
        </p:nvPicPr>
        <p:blipFill rotWithShape="1">
          <a:blip r:embed="rId3">
            <a:alphaModFix/>
          </a:blip>
          <a:srcRect/>
          <a:stretch/>
        </p:blipFill>
        <p:spPr>
          <a:xfrm>
            <a:off x="2926425" y="3013075"/>
            <a:ext cx="2872719" cy="195873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0"/>
          <p:cNvSpPr txBox="1">
            <a:spLocks noGrp="1"/>
          </p:cNvSpPr>
          <p:nvPr>
            <p:ph type="title"/>
          </p:nvPr>
        </p:nvSpPr>
        <p:spPr>
          <a:xfrm>
            <a:off x="483683" y="290939"/>
            <a:ext cx="7053600" cy="1050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endParaRPr sz="2000"/>
          </a:p>
        </p:txBody>
      </p:sp>
      <p:sp>
        <p:nvSpPr>
          <p:cNvPr id="357" name="Google Shape;357;p60"/>
          <p:cNvSpPr txBox="1">
            <a:spLocks noGrp="1"/>
          </p:cNvSpPr>
          <p:nvPr>
            <p:ph type="body" idx="1"/>
          </p:nvPr>
        </p:nvSpPr>
        <p:spPr>
          <a:xfrm>
            <a:off x="195943" y="488325"/>
            <a:ext cx="8585200" cy="4198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US" sz="3200" dirty="0"/>
              <a:t>County Tax Rates:</a:t>
            </a:r>
            <a:endParaRPr sz="3200" dirty="0"/>
          </a:p>
          <a:p>
            <a:pPr marL="254000" lvl="0" indent="0" algn="l" rtl="0">
              <a:spcBef>
                <a:spcPts val="0"/>
              </a:spcBef>
              <a:spcAft>
                <a:spcPts val="0"/>
              </a:spcAft>
              <a:buNone/>
            </a:pPr>
            <a:r>
              <a:rPr lang="en-US" sz="1800" dirty="0">
                <a:solidFill>
                  <a:srgbClr val="FF0000"/>
                </a:solidFill>
                <a:hlinkClick r:id="rId3"/>
              </a:rPr>
              <a:t>https://dom.iowa.gov/local-government/property-tax-tax-replacement#property-tax-rate-files</a:t>
            </a:r>
            <a:endParaRPr lang="en-US" sz="1800" dirty="0">
              <a:solidFill>
                <a:srgbClr val="FF0000"/>
              </a:solidFill>
            </a:endParaRPr>
          </a:p>
          <a:p>
            <a:pPr marL="254000" lvl="0" indent="0" algn="l" rtl="0">
              <a:spcBef>
                <a:spcPts val="0"/>
              </a:spcBef>
              <a:spcAft>
                <a:spcPts val="0"/>
              </a:spcAft>
              <a:buNone/>
            </a:pPr>
            <a:endParaRPr sz="1600" dirty="0">
              <a:solidFill>
                <a:srgbClr val="FF0000"/>
              </a:solidFill>
            </a:endParaRPr>
          </a:p>
        </p:txBody>
      </p:sp>
      <p:pic>
        <p:nvPicPr>
          <p:cNvPr id="3" name="Picture 2">
            <a:extLst>
              <a:ext uri="{FF2B5EF4-FFF2-40B4-BE49-F238E27FC236}">
                <a16:creationId xmlns:a16="http://schemas.microsoft.com/office/drawing/2014/main" id="{7168E499-65B0-59B3-570C-C6D16D77890D}"/>
              </a:ext>
            </a:extLst>
          </p:cNvPr>
          <p:cNvPicPr>
            <a:picLocks noChangeAspect="1"/>
          </p:cNvPicPr>
          <p:nvPr/>
        </p:nvPicPr>
        <p:blipFill>
          <a:blip r:embed="rId4"/>
          <a:stretch>
            <a:fillRect/>
          </a:stretch>
        </p:blipFill>
        <p:spPr>
          <a:xfrm>
            <a:off x="1255485" y="1961308"/>
            <a:ext cx="4249651" cy="269386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362"/>
        <p:cNvGrpSpPr/>
        <p:nvPr/>
      </p:nvGrpSpPr>
      <p:grpSpPr>
        <a:xfrm>
          <a:off x="0" y="0"/>
          <a:ext cx="0" cy="0"/>
          <a:chOff x="0" y="0"/>
          <a:chExt cx="0" cy="0"/>
        </a:xfrm>
      </p:grpSpPr>
      <p:sp>
        <p:nvSpPr>
          <p:cNvPr id="363" name="Google Shape;363;p61"/>
          <p:cNvSpPr txBox="1">
            <a:spLocks noGrp="1"/>
          </p:cNvSpPr>
          <p:nvPr>
            <p:ph type="title"/>
          </p:nvPr>
        </p:nvSpPr>
        <p:spPr>
          <a:xfrm>
            <a:off x="457200" y="57150"/>
            <a:ext cx="8229600" cy="7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endParaRPr/>
          </a:p>
        </p:txBody>
      </p:sp>
      <p:sp>
        <p:nvSpPr>
          <p:cNvPr id="364" name="Google Shape;364;p61"/>
          <p:cNvSpPr txBox="1">
            <a:spLocks noGrp="1"/>
          </p:cNvSpPr>
          <p:nvPr>
            <p:ph type="sldNum" idx="12"/>
          </p:nvPr>
        </p:nvSpPr>
        <p:spPr>
          <a:xfrm>
            <a:off x="3505200" y="4869656"/>
            <a:ext cx="2133600" cy="273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49</a:t>
            </a:fld>
            <a:endParaRPr/>
          </a:p>
        </p:txBody>
      </p:sp>
      <p:pic>
        <p:nvPicPr>
          <p:cNvPr id="3" name="Picture 2">
            <a:extLst>
              <a:ext uri="{FF2B5EF4-FFF2-40B4-BE49-F238E27FC236}">
                <a16:creationId xmlns:a16="http://schemas.microsoft.com/office/drawing/2014/main" id="{DFF3D533-CEE5-492E-C445-0F4A12445A0D}"/>
              </a:ext>
            </a:extLst>
          </p:cNvPr>
          <p:cNvPicPr>
            <a:picLocks noChangeAspect="1"/>
          </p:cNvPicPr>
          <p:nvPr/>
        </p:nvPicPr>
        <p:blipFill>
          <a:blip r:embed="rId3"/>
          <a:stretch>
            <a:fillRect/>
          </a:stretch>
        </p:blipFill>
        <p:spPr>
          <a:xfrm>
            <a:off x="457199" y="316113"/>
            <a:ext cx="8251869" cy="36172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1485900" y="-800100"/>
            <a:ext cx="5943600" cy="234315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lt2"/>
              </a:buClr>
              <a:buSzPts val="3200"/>
              <a:buFont typeface="Century Gothic"/>
              <a:buNone/>
            </a:pPr>
            <a:br>
              <a:rPr lang="en-US" sz="1100"/>
            </a:br>
            <a:br>
              <a:rPr lang="en-US" sz="1100"/>
            </a:br>
            <a:r>
              <a:rPr lang="en-US" sz="1100"/>
              <a:t>Timelines</a:t>
            </a:r>
            <a:br>
              <a:rPr lang="en-US" sz="1100"/>
            </a:br>
            <a:endParaRPr sz="1100"/>
          </a:p>
        </p:txBody>
      </p:sp>
      <p:sp>
        <p:nvSpPr>
          <p:cNvPr id="106" name="Google Shape;106;p22"/>
          <p:cNvSpPr txBox="1">
            <a:spLocks noGrp="1"/>
          </p:cNvSpPr>
          <p:nvPr>
            <p:ph type="body" idx="1"/>
          </p:nvPr>
        </p:nvSpPr>
        <p:spPr>
          <a:xfrm>
            <a:off x="655250" y="458225"/>
            <a:ext cx="7231500" cy="4582800"/>
          </a:xfrm>
          <a:prstGeom prst="rect">
            <a:avLst/>
          </a:prstGeom>
          <a:noFill/>
          <a:ln>
            <a:noFill/>
          </a:ln>
        </p:spPr>
        <p:txBody>
          <a:bodyPr spcFirstLastPara="1" wrap="square" lIns="68575" tIns="34275" rIns="68575" bIns="34275" anchor="t" anchorCtr="0">
            <a:noAutofit/>
          </a:bodyPr>
          <a:lstStyle/>
          <a:p>
            <a:pPr marL="254000" lvl="0" indent="-254000" algn="l" rtl="0">
              <a:lnSpc>
                <a:spcPct val="70000"/>
              </a:lnSpc>
              <a:spcBef>
                <a:spcPts val="0"/>
              </a:spcBef>
              <a:spcAft>
                <a:spcPts val="0"/>
              </a:spcAft>
              <a:buSzPts val="600"/>
              <a:buNone/>
            </a:pPr>
            <a:endParaRPr sz="1400" dirty="0"/>
          </a:p>
          <a:p>
            <a:pPr marL="254000" lvl="0" indent="-304800" algn="l" rtl="0">
              <a:lnSpc>
                <a:spcPct val="70000"/>
              </a:lnSpc>
              <a:spcBef>
                <a:spcPts val="800"/>
              </a:spcBef>
              <a:spcAft>
                <a:spcPts val="0"/>
              </a:spcAft>
              <a:buSzPts val="1800"/>
              <a:buChar char="•"/>
            </a:pPr>
            <a:r>
              <a:rPr lang="en-US" sz="2100" dirty="0"/>
              <a:t>The </a:t>
            </a:r>
            <a:r>
              <a:rPr lang="en-US" sz="2100" u="sng" dirty="0"/>
              <a:t>fall </a:t>
            </a:r>
            <a:r>
              <a:rPr lang="en-US" sz="2100" dirty="0"/>
              <a:t>is a good time to review established spending policies and labor negotiations for tentative budget proposals</a:t>
            </a:r>
            <a:endParaRPr sz="1800" dirty="0"/>
          </a:p>
          <a:p>
            <a:pPr marL="254000" lvl="0" indent="-304800" algn="l" rtl="0">
              <a:lnSpc>
                <a:spcPct val="70000"/>
              </a:lnSpc>
              <a:spcBef>
                <a:spcPts val="800"/>
              </a:spcBef>
              <a:spcAft>
                <a:spcPts val="0"/>
              </a:spcAft>
              <a:buSzPts val="1800"/>
              <a:buChar char="•"/>
            </a:pPr>
            <a:r>
              <a:rPr lang="en-US" sz="2100" dirty="0"/>
              <a:t>Typically, </a:t>
            </a:r>
            <a:r>
              <a:rPr lang="en-US" sz="2100" u="sng" dirty="0"/>
              <a:t>in November or December </a:t>
            </a:r>
            <a:r>
              <a:rPr lang="en-US" sz="2100" dirty="0"/>
              <a:t>the Auditor (or Budget Director) will furnish budget worksheets to elected officials and department heads to prepare proposed revenues and expenditures for the next fiscal year.</a:t>
            </a:r>
            <a:endParaRPr sz="1800" dirty="0"/>
          </a:p>
          <a:p>
            <a:pPr marL="254000" lvl="1" indent="-304800" algn="l" rtl="0">
              <a:lnSpc>
                <a:spcPct val="70000"/>
              </a:lnSpc>
              <a:spcBef>
                <a:spcPts val="800"/>
              </a:spcBef>
              <a:spcAft>
                <a:spcPts val="0"/>
              </a:spcAft>
              <a:buSzPts val="1800"/>
              <a:buChar char="•"/>
            </a:pPr>
            <a:r>
              <a:rPr lang="en-US" sz="2100" u="sng" dirty="0"/>
              <a:t>County Compensation Board</a:t>
            </a:r>
            <a:r>
              <a:rPr lang="en-US" sz="2100" dirty="0"/>
              <a:t> (if in place) will meet to recommend salary changes for elected officials.</a:t>
            </a:r>
            <a:endParaRPr sz="1800" dirty="0"/>
          </a:p>
          <a:p>
            <a:pPr marL="254000" lvl="0" indent="-304800" algn="l" rtl="0">
              <a:lnSpc>
                <a:spcPct val="70000"/>
              </a:lnSpc>
              <a:spcBef>
                <a:spcPts val="800"/>
              </a:spcBef>
              <a:spcAft>
                <a:spcPts val="0"/>
              </a:spcAft>
              <a:buSzPts val="1800"/>
              <a:buChar char="•"/>
            </a:pPr>
            <a:r>
              <a:rPr lang="en-US" sz="2100" dirty="0"/>
              <a:t>County auditors certifies valuations to DOM and all levy authorities by </a:t>
            </a:r>
            <a:r>
              <a:rPr lang="en-US" sz="2100" u="sng" dirty="0"/>
              <a:t>January 1</a:t>
            </a:r>
            <a:endParaRPr sz="1800" dirty="0"/>
          </a:p>
          <a:p>
            <a:pPr marL="254000" lvl="0" indent="-304800" algn="l" rtl="0">
              <a:lnSpc>
                <a:spcPct val="70000"/>
              </a:lnSpc>
              <a:spcBef>
                <a:spcPts val="800"/>
              </a:spcBef>
              <a:spcAft>
                <a:spcPts val="0"/>
              </a:spcAft>
              <a:buSzPts val="1800"/>
              <a:buChar char="•"/>
            </a:pPr>
            <a:r>
              <a:rPr lang="en-US" sz="2100" dirty="0"/>
              <a:t>County departments submit proposed expenditures and revenue by </a:t>
            </a:r>
            <a:r>
              <a:rPr lang="en-US" sz="2100" u="sng" dirty="0"/>
              <a:t>January 15</a:t>
            </a:r>
            <a:r>
              <a:rPr lang="en-US" sz="2100" dirty="0"/>
              <a:t>. </a:t>
            </a:r>
            <a:endParaRPr sz="1800" dirty="0"/>
          </a:p>
          <a:p>
            <a:pPr marL="254000" lvl="0" indent="0" algn="l" rtl="0">
              <a:lnSpc>
                <a:spcPct val="70000"/>
              </a:lnSpc>
              <a:spcBef>
                <a:spcPts val="800"/>
              </a:spcBef>
              <a:spcAft>
                <a:spcPts val="0"/>
              </a:spcAft>
              <a:buNone/>
            </a:pPr>
            <a:endParaRPr sz="1100" dirty="0"/>
          </a:p>
          <a:p>
            <a:pPr marL="0" lvl="0" indent="0" algn="l" rtl="0">
              <a:lnSpc>
                <a:spcPct val="70000"/>
              </a:lnSpc>
              <a:spcBef>
                <a:spcPts val="800"/>
              </a:spcBef>
              <a:spcAft>
                <a:spcPts val="0"/>
              </a:spcAft>
              <a:buSzPts val="700"/>
              <a:buNone/>
            </a:pPr>
            <a:endParaRPr sz="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369"/>
        <p:cNvGrpSpPr/>
        <p:nvPr/>
      </p:nvGrpSpPr>
      <p:grpSpPr>
        <a:xfrm>
          <a:off x="0" y="0"/>
          <a:ext cx="0" cy="0"/>
          <a:chOff x="0" y="0"/>
          <a:chExt cx="0" cy="0"/>
        </a:xfrm>
      </p:grpSpPr>
      <p:sp>
        <p:nvSpPr>
          <p:cNvPr id="370" name="Google Shape;370;p62"/>
          <p:cNvSpPr txBox="1">
            <a:spLocks noGrp="1"/>
          </p:cNvSpPr>
          <p:nvPr>
            <p:ph type="body" idx="1"/>
          </p:nvPr>
        </p:nvSpPr>
        <p:spPr>
          <a:xfrm>
            <a:off x="345900" y="787150"/>
            <a:ext cx="8798100" cy="39987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24788"/>
              <a:buNone/>
            </a:pPr>
            <a:r>
              <a:rPr lang="en-US" sz="2564" dirty="0">
                <a:latin typeface="Work Sans"/>
                <a:ea typeface="Work Sans"/>
                <a:cs typeface="Work Sans"/>
                <a:sym typeface="Work Sans"/>
              </a:rPr>
              <a:t>Business Property Tax is no long a credit but a reduction of value with a replacement. Budget like Commercial and Industrial Replacement under the 22xx revenue sources.</a:t>
            </a:r>
            <a:endParaRPr sz="2564" dirty="0">
              <a:latin typeface="Work Sans"/>
              <a:ea typeface="Work Sans"/>
              <a:cs typeface="Work Sans"/>
              <a:sym typeface="Work Sans"/>
            </a:endParaRPr>
          </a:p>
          <a:p>
            <a:pPr marL="0" lvl="0" indent="0" algn="l" rtl="0">
              <a:spcBef>
                <a:spcPts val="0"/>
              </a:spcBef>
              <a:spcAft>
                <a:spcPts val="0"/>
              </a:spcAft>
              <a:buClr>
                <a:schemeClr val="dk1"/>
              </a:buClr>
              <a:buSzPct val="124788"/>
              <a:buNone/>
            </a:pPr>
            <a:endParaRPr sz="2564" dirty="0">
              <a:latin typeface="Work Sans"/>
              <a:ea typeface="Work Sans"/>
              <a:cs typeface="Work Sans"/>
              <a:sym typeface="Work Sans"/>
            </a:endParaRPr>
          </a:p>
          <a:p>
            <a:pPr marL="0" lvl="0" indent="0" algn="l" rtl="0">
              <a:spcBef>
                <a:spcPts val="0"/>
              </a:spcBef>
              <a:spcAft>
                <a:spcPts val="0"/>
              </a:spcAft>
              <a:buClr>
                <a:schemeClr val="dk1"/>
              </a:buClr>
              <a:buSzPct val="124788"/>
              <a:buNone/>
            </a:pPr>
            <a:r>
              <a:rPr lang="en-US" sz="2564" dirty="0">
                <a:latin typeface="Work Sans"/>
                <a:ea typeface="Work Sans"/>
                <a:cs typeface="Work Sans"/>
                <a:sym typeface="Work Sans"/>
              </a:rPr>
              <a:t>FY24 was the first year of replacement revenue (Two Tier Replacement) instead of the Business Property Tax credit revenue from the State. </a:t>
            </a:r>
            <a:endParaRPr sz="2564" dirty="0">
              <a:latin typeface="Work Sans"/>
              <a:ea typeface="Work Sans"/>
              <a:cs typeface="Work Sans"/>
              <a:sym typeface="Work Sans"/>
            </a:endParaRPr>
          </a:p>
          <a:p>
            <a:pPr marL="0" lvl="0" indent="0" algn="l" rtl="0">
              <a:spcBef>
                <a:spcPts val="0"/>
              </a:spcBef>
              <a:spcAft>
                <a:spcPts val="0"/>
              </a:spcAft>
              <a:buClr>
                <a:schemeClr val="dk1"/>
              </a:buClr>
              <a:buSzPct val="124788"/>
              <a:buNone/>
            </a:pPr>
            <a:endParaRPr sz="2564" dirty="0">
              <a:latin typeface="Work Sans"/>
              <a:ea typeface="Work Sans"/>
              <a:cs typeface="Work Sans"/>
              <a:sym typeface="Work Sans"/>
            </a:endParaRPr>
          </a:p>
          <a:p>
            <a:pPr marL="0" lvl="0" indent="0" algn="l" rtl="0">
              <a:spcBef>
                <a:spcPts val="0"/>
              </a:spcBef>
              <a:spcAft>
                <a:spcPts val="0"/>
              </a:spcAft>
              <a:buClr>
                <a:schemeClr val="dk1"/>
              </a:buClr>
              <a:buSzPct val="124788"/>
              <a:buNone/>
            </a:pPr>
            <a:r>
              <a:rPr lang="en-US" sz="2564" dirty="0">
                <a:latin typeface="Work Sans"/>
                <a:ea typeface="Work Sans"/>
                <a:cs typeface="Work Sans"/>
                <a:sym typeface="Work Sans"/>
              </a:rPr>
              <a:t>You may want to review what was received to estimate your FY27 replacement revenue. </a:t>
            </a:r>
            <a:endParaRPr sz="2564" dirty="0">
              <a:latin typeface="Work Sans"/>
              <a:ea typeface="Work Sans"/>
              <a:cs typeface="Work Sans"/>
              <a:sym typeface="Work Sans"/>
            </a:endParaRPr>
          </a:p>
          <a:p>
            <a:pPr marL="0" lvl="0" indent="0" algn="l" rtl="0">
              <a:spcBef>
                <a:spcPts val="640"/>
              </a:spcBef>
              <a:spcAft>
                <a:spcPts val="0"/>
              </a:spcAft>
              <a:buClr>
                <a:schemeClr val="dk1"/>
              </a:buClr>
              <a:buSzPct val="145454"/>
              <a:buNone/>
            </a:pPr>
            <a:endParaRPr dirty="0"/>
          </a:p>
          <a:p>
            <a:pPr marL="0" lvl="0" indent="0" algn="l" rtl="0">
              <a:spcBef>
                <a:spcPts val="640"/>
              </a:spcBef>
              <a:spcAft>
                <a:spcPts val="0"/>
              </a:spcAft>
              <a:buClr>
                <a:schemeClr val="dk1"/>
              </a:buClr>
              <a:buSzPct val="145454"/>
              <a:buNone/>
            </a:pPr>
            <a:r>
              <a:rPr lang="en-US" dirty="0"/>
              <a:t>	</a:t>
            </a:r>
            <a:endParaRPr dirty="0"/>
          </a:p>
          <a:p>
            <a:pPr marL="342900" lvl="0" indent="-139700" algn="l" rtl="0">
              <a:spcBef>
                <a:spcPts val="640"/>
              </a:spcBef>
              <a:spcAft>
                <a:spcPts val="0"/>
              </a:spcAft>
              <a:buClr>
                <a:schemeClr val="dk1"/>
              </a:buClr>
              <a:buSzPct val="145454"/>
              <a:buNone/>
            </a:pPr>
            <a:endParaRPr dirty="0"/>
          </a:p>
          <a:p>
            <a:pPr marL="0" lvl="0" indent="0" algn="l" rtl="0">
              <a:spcBef>
                <a:spcPts val="640"/>
              </a:spcBef>
              <a:spcAft>
                <a:spcPts val="0"/>
              </a:spcAft>
              <a:buClr>
                <a:schemeClr val="dk1"/>
              </a:buClr>
              <a:buSzPct val="145454"/>
              <a:buNone/>
            </a:pPr>
            <a:endParaRPr dirty="0"/>
          </a:p>
        </p:txBody>
      </p:sp>
      <p:sp>
        <p:nvSpPr>
          <p:cNvPr id="371" name="Google Shape;371;p62"/>
          <p:cNvSpPr txBox="1">
            <a:spLocks noGrp="1"/>
          </p:cNvSpPr>
          <p:nvPr>
            <p:ph type="title"/>
          </p:nvPr>
        </p:nvSpPr>
        <p:spPr>
          <a:xfrm>
            <a:off x="392824" y="212950"/>
            <a:ext cx="8543700" cy="5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Century"/>
              <a:buNone/>
            </a:pPr>
            <a:r>
              <a:rPr lang="en-US" sz="3600">
                <a:latin typeface="Work Sans"/>
                <a:ea typeface="Work Sans"/>
                <a:cs typeface="Work Sans"/>
                <a:sym typeface="Work Sans"/>
              </a:rPr>
              <a:t>Business Property Tax Replacement</a:t>
            </a:r>
            <a:endParaRPr>
              <a:latin typeface="Work Sans"/>
              <a:ea typeface="Work Sans"/>
              <a:cs typeface="Work Sans"/>
              <a:sym typeface="Work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375"/>
        <p:cNvGrpSpPr/>
        <p:nvPr/>
      </p:nvGrpSpPr>
      <p:grpSpPr>
        <a:xfrm>
          <a:off x="0" y="0"/>
          <a:ext cx="0" cy="0"/>
          <a:chOff x="0" y="0"/>
          <a:chExt cx="0" cy="0"/>
        </a:xfrm>
      </p:grpSpPr>
      <p:sp>
        <p:nvSpPr>
          <p:cNvPr id="376" name="Google Shape;376;p63"/>
          <p:cNvSpPr txBox="1">
            <a:spLocks noGrp="1"/>
          </p:cNvSpPr>
          <p:nvPr>
            <p:ph type="body" idx="1"/>
          </p:nvPr>
        </p:nvSpPr>
        <p:spPr>
          <a:xfrm>
            <a:off x="452749" y="1347050"/>
            <a:ext cx="8459022" cy="343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2434"/>
              <a:buNone/>
            </a:pPr>
            <a:r>
              <a:rPr lang="en-US" sz="3123" dirty="0">
                <a:latin typeface="Work Sans"/>
                <a:ea typeface="Work Sans"/>
                <a:cs typeface="Work Sans"/>
                <a:sym typeface="Work Sans"/>
              </a:rPr>
              <a:t>DOM has estimated future C&amp;I replacements throughout the phase out.</a:t>
            </a:r>
            <a:endParaRPr sz="3123" dirty="0">
              <a:latin typeface="Work Sans"/>
              <a:ea typeface="Work Sans"/>
              <a:cs typeface="Work Sans"/>
              <a:sym typeface="Work Sans"/>
            </a:endParaRPr>
          </a:p>
          <a:p>
            <a:pPr marL="0" lvl="0" indent="0" algn="l" rtl="0">
              <a:spcBef>
                <a:spcPts val="640"/>
              </a:spcBef>
              <a:spcAft>
                <a:spcPts val="0"/>
              </a:spcAft>
              <a:buClr>
                <a:schemeClr val="dk1"/>
              </a:buClr>
              <a:buSzPct val="102434"/>
              <a:buNone/>
            </a:pPr>
            <a:endParaRPr sz="3123" dirty="0"/>
          </a:p>
          <a:p>
            <a:pPr marL="0" lvl="0" indent="0" algn="l" rtl="0">
              <a:spcBef>
                <a:spcPts val="1200"/>
              </a:spcBef>
              <a:spcAft>
                <a:spcPts val="0"/>
              </a:spcAft>
              <a:buClr>
                <a:schemeClr val="dk1"/>
              </a:buClr>
              <a:buSzPct val="145454"/>
              <a:buNone/>
            </a:pPr>
            <a:r>
              <a:rPr lang="en-US" sz="1800" dirty="0">
                <a:latin typeface="Work Sans" pitchFamily="2" charset="0"/>
                <a:hlinkClick r:id="rId3"/>
              </a:rPr>
              <a:t>https://dom.iowa.gov/local-government/property-tax-tax-replacement#commercial-amp-industrial-replacement</a:t>
            </a:r>
            <a:endParaRPr lang="en-US" sz="1800" dirty="0">
              <a:latin typeface="Work Sans" pitchFamily="2" charset="0"/>
            </a:endParaRPr>
          </a:p>
          <a:p>
            <a:pPr marL="0" lvl="0" indent="0" algn="l" rtl="0">
              <a:spcBef>
                <a:spcPts val="1200"/>
              </a:spcBef>
              <a:spcAft>
                <a:spcPts val="0"/>
              </a:spcAft>
              <a:buClr>
                <a:schemeClr val="dk1"/>
              </a:buClr>
              <a:buSzPct val="145454"/>
              <a:buNone/>
            </a:pPr>
            <a:endParaRPr sz="1800" dirty="0">
              <a:latin typeface="Work Sans" pitchFamily="2" charset="0"/>
            </a:endParaRPr>
          </a:p>
          <a:p>
            <a:pPr marL="0" lvl="0" indent="0" algn="l" rtl="0">
              <a:spcBef>
                <a:spcPts val="640"/>
              </a:spcBef>
              <a:spcAft>
                <a:spcPts val="0"/>
              </a:spcAft>
              <a:buClr>
                <a:schemeClr val="dk1"/>
              </a:buClr>
              <a:buSzPct val="145454"/>
              <a:buNone/>
            </a:pPr>
            <a:r>
              <a:rPr lang="en-US" dirty="0"/>
              <a:t>	</a:t>
            </a:r>
            <a:endParaRPr dirty="0"/>
          </a:p>
          <a:p>
            <a:pPr marL="0" lvl="0" indent="0" algn="l" rtl="0">
              <a:spcBef>
                <a:spcPts val="640"/>
              </a:spcBef>
              <a:spcAft>
                <a:spcPts val="0"/>
              </a:spcAft>
              <a:buClr>
                <a:schemeClr val="dk1"/>
              </a:buClr>
              <a:buSzPct val="145454"/>
              <a:buNone/>
            </a:pPr>
            <a:r>
              <a:rPr lang="en-US" dirty="0"/>
              <a:t>	</a:t>
            </a:r>
            <a:endParaRPr dirty="0"/>
          </a:p>
          <a:p>
            <a:pPr marL="342900" lvl="0" indent="-139700" algn="l" rtl="0">
              <a:spcBef>
                <a:spcPts val="640"/>
              </a:spcBef>
              <a:spcAft>
                <a:spcPts val="0"/>
              </a:spcAft>
              <a:buClr>
                <a:schemeClr val="dk1"/>
              </a:buClr>
              <a:buSzPct val="145454"/>
              <a:buNone/>
            </a:pPr>
            <a:endParaRPr dirty="0"/>
          </a:p>
          <a:p>
            <a:pPr marL="0" lvl="0" indent="0" algn="l" rtl="0">
              <a:spcBef>
                <a:spcPts val="640"/>
              </a:spcBef>
              <a:spcAft>
                <a:spcPts val="0"/>
              </a:spcAft>
              <a:buClr>
                <a:schemeClr val="dk1"/>
              </a:buClr>
              <a:buSzPct val="145454"/>
              <a:buNone/>
            </a:pPr>
            <a:endParaRPr dirty="0"/>
          </a:p>
        </p:txBody>
      </p:sp>
      <p:sp>
        <p:nvSpPr>
          <p:cNvPr id="377" name="Google Shape;377;p63"/>
          <p:cNvSpPr txBox="1">
            <a:spLocks noGrp="1"/>
          </p:cNvSpPr>
          <p:nvPr>
            <p:ph type="title"/>
          </p:nvPr>
        </p:nvSpPr>
        <p:spPr>
          <a:xfrm>
            <a:off x="452761" y="228600"/>
            <a:ext cx="8234100" cy="5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Century"/>
              <a:buNone/>
            </a:pPr>
            <a:r>
              <a:rPr lang="en-US" sz="3600">
                <a:latin typeface="Work Sans"/>
                <a:ea typeface="Work Sans"/>
                <a:cs typeface="Work Sans"/>
                <a:sym typeface="Work Sans"/>
              </a:rPr>
              <a:t>Commercial &amp; Industrial Phase Out</a:t>
            </a:r>
            <a:endParaRPr>
              <a:latin typeface="Work Sans"/>
              <a:ea typeface="Work Sans"/>
              <a:cs typeface="Work Sans"/>
              <a:sym typeface="Work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381"/>
        <p:cNvGrpSpPr/>
        <p:nvPr/>
      </p:nvGrpSpPr>
      <p:grpSpPr>
        <a:xfrm>
          <a:off x="0" y="0"/>
          <a:ext cx="0" cy="0"/>
          <a:chOff x="0" y="0"/>
          <a:chExt cx="0" cy="0"/>
        </a:xfrm>
      </p:grpSpPr>
      <p:sp>
        <p:nvSpPr>
          <p:cNvPr id="382" name="Google Shape;382;p64"/>
          <p:cNvSpPr txBox="1">
            <a:spLocks noGrp="1"/>
          </p:cNvSpPr>
          <p:nvPr>
            <p:ph type="body" idx="1"/>
          </p:nvPr>
        </p:nvSpPr>
        <p:spPr>
          <a:xfrm>
            <a:off x="242850" y="932475"/>
            <a:ext cx="8855100" cy="43416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15000"/>
              </a:lnSpc>
              <a:spcBef>
                <a:spcPts val="1200"/>
              </a:spcBef>
              <a:spcAft>
                <a:spcPts val="0"/>
              </a:spcAft>
              <a:buClr>
                <a:schemeClr val="dk1"/>
              </a:buClr>
              <a:buSzPct val="25143"/>
              <a:buFont typeface="Arial"/>
              <a:buNone/>
            </a:pPr>
            <a:r>
              <a:rPr lang="en-US" sz="4374" u="sng" dirty="0">
                <a:latin typeface="Work Sans"/>
                <a:ea typeface="Work Sans"/>
                <a:cs typeface="Work Sans"/>
                <a:sym typeface="Work Sans"/>
              </a:rPr>
              <a:t>Homestead Exemption</a:t>
            </a:r>
            <a:endParaRPr sz="4374" u="sng" dirty="0">
              <a:latin typeface="Work Sans"/>
              <a:ea typeface="Work Sans"/>
              <a:cs typeface="Work Sans"/>
              <a:sym typeface="Work Sans"/>
            </a:endParaRPr>
          </a:p>
          <a:p>
            <a:pPr marL="0" lvl="0" indent="0" algn="l" rtl="0">
              <a:lnSpc>
                <a:spcPct val="115000"/>
              </a:lnSpc>
              <a:spcBef>
                <a:spcPts val="1200"/>
              </a:spcBef>
              <a:spcAft>
                <a:spcPts val="0"/>
              </a:spcAft>
              <a:buClr>
                <a:schemeClr val="dk1"/>
              </a:buClr>
              <a:buSzPct val="25143"/>
              <a:buFont typeface="Arial"/>
              <a:buNone/>
            </a:pPr>
            <a:r>
              <a:rPr lang="en-US" sz="4374" dirty="0">
                <a:latin typeface="Work Sans"/>
                <a:ea typeface="Work Sans"/>
                <a:cs typeface="Work Sans"/>
                <a:sym typeface="Work Sans"/>
              </a:rPr>
              <a:t>HF 718 retains the existing homestead credit and adds a homestead exemption for individuals 65 and over. Those individuals receive a property valuation exemption of 6,500 for FY26 and beyond. There is no state replacement revenue for this exemption.</a:t>
            </a:r>
            <a:endParaRPr sz="4374" dirty="0">
              <a:latin typeface="Work Sans"/>
              <a:ea typeface="Work Sans"/>
              <a:cs typeface="Work Sans"/>
              <a:sym typeface="Work Sans"/>
            </a:endParaRPr>
          </a:p>
          <a:p>
            <a:pPr marL="0" lvl="0" indent="0" algn="l" rtl="0">
              <a:lnSpc>
                <a:spcPct val="115000"/>
              </a:lnSpc>
              <a:spcBef>
                <a:spcPts val="1200"/>
              </a:spcBef>
              <a:spcAft>
                <a:spcPts val="0"/>
              </a:spcAft>
              <a:buClr>
                <a:schemeClr val="dk1"/>
              </a:buClr>
              <a:buSzPct val="25143"/>
              <a:buFont typeface="Arial"/>
              <a:buNone/>
            </a:pPr>
            <a:r>
              <a:rPr lang="en-US" sz="4374" u="sng" dirty="0">
                <a:latin typeface="Work Sans"/>
                <a:ea typeface="Work Sans"/>
                <a:cs typeface="Work Sans"/>
                <a:sym typeface="Work Sans"/>
              </a:rPr>
              <a:t> </a:t>
            </a:r>
            <a:endParaRPr sz="4374" u="sng" dirty="0">
              <a:latin typeface="Work Sans"/>
              <a:ea typeface="Work Sans"/>
              <a:cs typeface="Work Sans"/>
              <a:sym typeface="Work Sans"/>
            </a:endParaRPr>
          </a:p>
          <a:p>
            <a:pPr marL="0" lvl="0" indent="0" algn="l" rtl="0">
              <a:lnSpc>
                <a:spcPct val="115000"/>
              </a:lnSpc>
              <a:spcBef>
                <a:spcPts val="1200"/>
              </a:spcBef>
              <a:spcAft>
                <a:spcPts val="0"/>
              </a:spcAft>
              <a:buClr>
                <a:schemeClr val="dk1"/>
              </a:buClr>
              <a:buSzPct val="25143"/>
              <a:buFont typeface="Arial"/>
              <a:buNone/>
            </a:pPr>
            <a:r>
              <a:rPr lang="en-US" sz="4374" u="sng" dirty="0">
                <a:latin typeface="Work Sans"/>
                <a:ea typeface="Work Sans"/>
                <a:cs typeface="Work Sans"/>
                <a:sym typeface="Work Sans"/>
              </a:rPr>
              <a:t>Military Exemption</a:t>
            </a:r>
            <a:endParaRPr sz="4374" u="sng" dirty="0">
              <a:latin typeface="Work Sans"/>
              <a:ea typeface="Work Sans"/>
              <a:cs typeface="Work Sans"/>
              <a:sym typeface="Work Sans"/>
            </a:endParaRPr>
          </a:p>
          <a:p>
            <a:pPr marL="0" lvl="0" indent="0" algn="l" rtl="0">
              <a:lnSpc>
                <a:spcPct val="115000"/>
              </a:lnSpc>
              <a:spcBef>
                <a:spcPts val="1200"/>
              </a:spcBef>
              <a:spcAft>
                <a:spcPts val="0"/>
              </a:spcAft>
              <a:buClr>
                <a:schemeClr val="dk1"/>
              </a:buClr>
              <a:buSzPct val="25143"/>
              <a:buFont typeface="Arial"/>
              <a:buNone/>
            </a:pPr>
            <a:r>
              <a:rPr lang="en-US" sz="4374" dirty="0">
                <a:latin typeface="Work Sans"/>
                <a:ea typeface="Work Sans"/>
                <a:cs typeface="Work Sans"/>
                <a:sym typeface="Work Sans"/>
              </a:rPr>
              <a:t>HF 718 also increased the military property valuation exemption from 1,852 to 4,000 for FY25 and after. The military exemption will not be funded by the state.</a:t>
            </a:r>
            <a:endParaRPr sz="4374" dirty="0">
              <a:latin typeface="Work Sans"/>
              <a:ea typeface="Work Sans"/>
              <a:cs typeface="Work Sans"/>
              <a:sym typeface="Work Sans"/>
            </a:endParaRPr>
          </a:p>
          <a:p>
            <a:pPr marL="0" lvl="0" indent="0" algn="l" rtl="0">
              <a:spcBef>
                <a:spcPts val="640"/>
              </a:spcBef>
              <a:spcAft>
                <a:spcPts val="0"/>
              </a:spcAft>
              <a:buClr>
                <a:schemeClr val="dk1"/>
              </a:buClr>
              <a:buSzPct val="145454"/>
              <a:buNone/>
            </a:pPr>
            <a:endParaRPr dirty="0"/>
          </a:p>
          <a:p>
            <a:pPr marL="0" lvl="0" indent="0" algn="l" rtl="0">
              <a:spcBef>
                <a:spcPts val="640"/>
              </a:spcBef>
              <a:spcAft>
                <a:spcPts val="0"/>
              </a:spcAft>
              <a:buClr>
                <a:schemeClr val="dk1"/>
              </a:buClr>
              <a:buSzPct val="145454"/>
              <a:buNone/>
            </a:pPr>
            <a:r>
              <a:rPr lang="en-US" dirty="0"/>
              <a:t>	</a:t>
            </a:r>
            <a:endParaRPr dirty="0"/>
          </a:p>
          <a:p>
            <a:pPr marL="342900" lvl="0" indent="-139700" algn="l" rtl="0">
              <a:spcBef>
                <a:spcPts val="640"/>
              </a:spcBef>
              <a:spcAft>
                <a:spcPts val="0"/>
              </a:spcAft>
              <a:buClr>
                <a:schemeClr val="dk1"/>
              </a:buClr>
              <a:buSzPct val="145454"/>
              <a:buNone/>
            </a:pPr>
            <a:endParaRPr dirty="0"/>
          </a:p>
          <a:p>
            <a:pPr marL="0" lvl="0" indent="0" algn="l" rtl="0">
              <a:spcBef>
                <a:spcPts val="640"/>
              </a:spcBef>
              <a:spcAft>
                <a:spcPts val="0"/>
              </a:spcAft>
              <a:buClr>
                <a:schemeClr val="dk1"/>
              </a:buClr>
              <a:buSzPct val="145454"/>
              <a:buNone/>
            </a:pPr>
            <a:endParaRPr dirty="0"/>
          </a:p>
        </p:txBody>
      </p:sp>
      <p:sp>
        <p:nvSpPr>
          <p:cNvPr id="383" name="Google Shape;383;p64"/>
          <p:cNvSpPr txBox="1">
            <a:spLocks noGrp="1"/>
          </p:cNvSpPr>
          <p:nvPr>
            <p:ph type="title"/>
          </p:nvPr>
        </p:nvSpPr>
        <p:spPr>
          <a:xfrm>
            <a:off x="452750" y="228600"/>
            <a:ext cx="8483700" cy="5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Century"/>
              <a:buNone/>
            </a:pPr>
            <a:r>
              <a:rPr lang="en-US" sz="3600">
                <a:latin typeface="Work Sans"/>
                <a:ea typeface="Work Sans"/>
                <a:cs typeface="Work Sans"/>
                <a:sym typeface="Work Sans"/>
              </a:rPr>
              <a:t>Homestead and Military Exemptions</a:t>
            </a:r>
            <a:endParaRPr>
              <a:latin typeface="Work Sans"/>
              <a:ea typeface="Work Sans"/>
              <a:cs typeface="Work Sans"/>
              <a:sym typeface="Work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5"/>
          <p:cNvSpPr txBox="1">
            <a:spLocks noGrp="1"/>
          </p:cNvSpPr>
          <p:nvPr>
            <p:ph type="title"/>
          </p:nvPr>
        </p:nvSpPr>
        <p:spPr>
          <a:xfrm>
            <a:off x="1540764" y="987552"/>
            <a:ext cx="6345936" cy="3412998"/>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lt2"/>
              </a:buClr>
              <a:buSzPts val="3000"/>
              <a:buFont typeface="Century Gothic"/>
              <a:buNone/>
            </a:pPr>
            <a:r>
              <a:rPr lang="en-US" sz="3300"/>
              <a:t>Walk Through the Budget Process Timelines</a:t>
            </a:r>
            <a:endParaRPr sz="33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6"/>
          <p:cNvSpPr txBox="1">
            <a:spLocks noGrp="1"/>
          </p:cNvSpPr>
          <p:nvPr>
            <p:ph type="title"/>
          </p:nvPr>
        </p:nvSpPr>
        <p:spPr>
          <a:xfrm>
            <a:off x="483858" y="329814"/>
            <a:ext cx="7053600" cy="1050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endParaRPr sz="2700" dirty="0"/>
          </a:p>
        </p:txBody>
      </p:sp>
      <p:sp>
        <p:nvSpPr>
          <p:cNvPr id="394" name="Google Shape;394;p66"/>
          <p:cNvSpPr txBox="1">
            <a:spLocks noGrp="1"/>
          </p:cNvSpPr>
          <p:nvPr>
            <p:ph type="body" idx="1"/>
          </p:nvPr>
        </p:nvSpPr>
        <p:spPr>
          <a:xfrm>
            <a:off x="483850" y="799450"/>
            <a:ext cx="8442900" cy="4297500"/>
          </a:xfrm>
          <a:prstGeom prst="rect">
            <a:avLst/>
          </a:prstGeom>
          <a:noFill/>
          <a:ln>
            <a:noFill/>
          </a:ln>
        </p:spPr>
        <p:txBody>
          <a:bodyPr spcFirstLastPara="1" wrap="square" lIns="68575" tIns="34275" rIns="68575" bIns="34275" anchor="t" anchorCtr="0">
            <a:noAutofit/>
          </a:bodyPr>
          <a:lstStyle/>
          <a:p>
            <a:pPr marL="12700" lvl="0" indent="0" algn="l" rtl="0">
              <a:lnSpc>
                <a:spcPct val="115000"/>
              </a:lnSpc>
              <a:spcBef>
                <a:spcPts val="600"/>
              </a:spcBef>
              <a:spcAft>
                <a:spcPts val="0"/>
              </a:spcAft>
              <a:buNone/>
            </a:pPr>
            <a:endParaRPr sz="1700" dirty="0"/>
          </a:p>
          <a:p>
            <a:pPr marL="12700" lvl="0" indent="0" algn="l" rtl="0">
              <a:lnSpc>
                <a:spcPct val="115000"/>
              </a:lnSpc>
              <a:spcBef>
                <a:spcPts val="600"/>
              </a:spcBef>
              <a:spcAft>
                <a:spcPts val="0"/>
              </a:spcAft>
              <a:buNone/>
            </a:pPr>
            <a:endParaRPr sz="1500" dirty="0"/>
          </a:p>
          <a:p>
            <a:pPr marL="12700" lvl="0" indent="0" algn="l" rtl="0">
              <a:lnSpc>
                <a:spcPct val="115000"/>
              </a:lnSpc>
              <a:spcBef>
                <a:spcPts val="700"/>
              </a:spcBef>
              <a:spcAft>
                <a:spcPts val="0"/>
              </a:spcAft>
              <a:buNone/>
            </a:pPr>
            <a:endParaRPr sz="2800" dirty="0">
              <a:latin typeface="Garamond"/>
              <a:ea typeface="Garamond"/>
              <a:cs typeface="Garamond"/>
              <a:sym typeface="Garamond"/>
            </a:endParaRPr>
          </a:p>
        </p:txBody>
      </p:sp>
      <p:pic>
        <p:nvPicPr>
          <p:cNvPr id="3" name="Picture 2">
            <a:extLst>
              <a:ext uri="{FF2B5EF4-FFF2-40B4-BE49-F238E27FC236}">
                <a16:creationId xmlns:a16="http://schemas.microsoft.com/office/drawing/2014/main" id="{5C4FAA09-35B4-09FA-BBA8-E34054BA997A}"/>
              </a:ext>
            </a:extLst>
          </p:cNvPr>
          <p:cNvPicPr>
            <a:picLocks noChangeAspect="1"/>
          </p:cNvPicPr>
          <p:nvPr/>
        </p:nvPicPr>
        <p:blipFill>
          <a:blip r:embed="rId3"/>
          <a:stretch>
            <a:fillRect/>
          </a:stretch>
        </p:blipFill>
        <p:spPr>
          <a:xfrm>
            <a:off x="483850" y="329814"/>
            <a:ext cx="6828677" cy="411578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E5DA5D-B800-4704-8B5E-EE8537441A67}"/>
              </a:ext>
            </a:extLst>
          </p:cNvPr>
          <p:cNvSpPr>
            <a:spLocks noGrp="1"/>
          </p:cNvSpPr>
          <p:nvPr>
            <p:ph type="body" idx="1"/>
          </p:nvPr>
        </p:nvSpPr>
        <p:spPr>
          <a:xfrm>
            <a:off x="188686" y="899886"/>
            <a:ext cx="8326664" cy="3732733"/>
          </a:xfrm>
        </p:spPr>
        <p:txBody>
          <a:bodyPr/>
          <a:lstStyle/>
          <a:p>
            <a:r>
              <a:rPr lang="en-US" b="1" dirty="0">
                <a:solidFill>
                  <a:schemeClr val="tx1"/>
                </a:solidFill>
              </a:rPr>
              <a:t>BY MARCH 5 at 4:00 p.m.</a:t>
            </a:r>
            <a:endParaRPr lang="en-US" dirty="0">
              <a:solidFill>
                <a:schemeClr val="tx1"/>
              </a:solidFill>
            </a:endParaRPr>
          </a:p>
          <a:p>
            <a:pPr lvl="1"/>
            <a:r>
              <a:rPr lang="en-US" dirty="0">
                <a:solidFill>
                  <a:schemeClr val="tx1"/>
                </a:solidFill>
              </a:rPr>
              <a:t>Cities, Counties and Schools enter Proposed Property Tax Notice Hearing (1st hearing) </a:t>
            </a:r>
            <a:r>
              <a:rPr lang="en-US" b="1" dirty="0">
                <a:solidFill>
                  <a:schemeClr val="tx1"/>
                </a:solidFill>
              </a:rPr>
              <a:t>information</a:t>
            </a:r>
            <a:r>
              <a:rPr lang="en-US" dirty="0">
                <a:solidFill>
                  <a:schemeClr val="tx1"/>
                </a:solidFill>
              </a:rPr>
              <a:t> in DOM Online Budget System. This information is used for the Proposed Property Tax notice hearing statement mailed by County Auditors to taxpayers.</a:t>
            </a:r>
          </a:p>
          <a:p>
            <a:pPr lvl="1"/>
            <a:r>
              <a:rPr lang="en-US" dirty="0">
                <a:solidFill>
                  <a:schemeClr val="tx1"/>
                </a:solidFill>
              </a:rPr>
              <a:t>If a county (or city) fails to file all necessary information with the department of management by 4:00 p.m. on March 5, taxes levied by the county (or city) shall be limited to the prior yearns budget amount.</a:t>
            </a:r>
          </a:p>
        </p:txBody>
      </p:sp>
      <p:sp>
        <p:nvSpPr>
          <p:cNvPr id="4" name="Title 3">
            <a:extLst>
              <a:ext uri="{FF2B5EF4-FFF2-40B4-BE49-F238E27FC236}">
                <a16:creationId xmlns:a16="http://schemas.microsoft.com/office/drawing/2014/main" id="{BBE69754-061C-45E4-B23C-03B360451CA4}"/>
              </a:ext>
            </a:extLst>
          </p:cNvPr>
          <p:cNvSpPr>
            <a:spLocks noGrp="1"/>
          </p:cNvSpPr>
          <p:nvPr>
            <p:ph type="title"/>
          </p:nvPr>
        </p:nvSpPr>
        <p:spPr/>
        <p:txBody>
          <a:bodyPr/>
          <a:lstStyle/>
          <a:p>
            <a:r>
              <a:rPr lang="en-US" dirty="0"/>
              <a:t>Important Deadline</a:t>
            </a:r>
            <a:endParaRPr lang="en-US" dirty="0">
              <a:solidFill>
                <a:schemeClr val="accent4"/>
              </a:solidFill>
            </a:endParaRPr>
          </a:p>
        </p:txBody>
      </p:sp>
    </p:spTree>
    <p:extLst>
      <p:ext uri="{BB962C8B-B14F-4D97-AF65-F5344CB8AC3E}">
        <p14:creationId xmlns:p14="http://schemas.microsoft.com/office/powerpoint/2010/main" val="992774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7B2D2-9F26-42B1-8522-312CC72BE889}"/>
              </a:ext>
            </a:extLst>
          </p:cNvPr>
          <p:cNvSpPr>
            <a:spLocks noGrp="1"/>
          </p:cNvSpPr>
          <p:nvPr>
            <p:ph type="body" idx="1"/>
          </p:nvPr>
        </p:nvSpPr>
        <p:spPr>
          <a:xfrm>
            <a:off x="261257" y="595086"/>
            <a:ext cx="8254093" cy="4121407"/>
          </a:xfrm>
        </p:spPr>
        <p:txBody>
          <a:bodyPr/>
          <a:lstStyle/>
          <a:p>
            <a:pPr marL="88898" indent="0">
              <a:buNone/>
            </a:pPr>
            <a:r>
              <a:rPr lang="en-US" sz="1600" b="1" dirty="0">
                <a:solidFill>
                  <a:schemeClr val="tx1"/>
                </a:solidFill>
              </a:rPr>
              <a:t>ON MARCH 15</a:t>
            </a:r>
          </a:p>
          <a:p>
            <a:pPr lvl="1"/>
            <a:r>
              <a:rPr lang="en-US" sz="1600" dirty="0">
                <a:solidFill>
                  <a:schemeClr val="tx1"/>
                </a:solidFill>
              </a:rPr>
              <a:t>County Auditors mail Proposed Property Tax notice statements to taxpayers in their county.</a:t>
            </a:r>
          </a:p>
          <a:p>
            <a:pPr marL="88898" indent="0">
              <a:buNone/>
            </a:pPr>
            <a:r>
              <a:rPr lang="en-US" sz="1600" b="1" u="sng" dirty="0">
                <a:solidFill>
                  <a:schemeClr val="tx1"/>
                </a:solidFill>
              </a:rPr>
              <a:t>NO EARLIER</a:t>
            </a:r>
            <a:r>
              <a:rPr lang="en-US" sz="1600" b="1" dirty="0">
                <a:solidFill>
                  <a:schemeClr val="tx1"/>
                </a:solidFill>
              </a:rPr>
              <a:t> THAN MARCH 20</a:t>
            </a:r>
          </a:p>
          <a:p>
            <a:pPr lvl="1"/>
            <a:r>
              <a:rPr lang="en-US" sz="1600" dirty="0">
                <a:solidFill>
                  <a:schemeClr val="tx1"/>
                </a:solidFill>
              </a:rPr>
              <a:t>Cities/Counties/Schools hold </a:t>
            </a:r>
            <a:r>
              <a:rPr lang="en-US" sz="1600" dirty="0"/>
              <a:t>their 1st hearing, this one on the Proposed Property Tax levy</a:t>
            </a:r>
          </a:p>
          <a:p>
            <a:pPr lvl="2"/>
            <a:r>
              <a:rPr lang="en-US" dirty="0"/>
              <a:t>In addition to the mailing, notice must have been published/posted no later than 10, not more than 20 days prior to the date of hearing</a:t>
            </a:r>
          </a:p>
          <a:p>
            <a:pPr marL="88898" indent="0">
              <a:buNone/>
            </a:pPr>
            <a:r>
              <a:rPr lang="en-US" sz="1600" b="1" dirty="0"/>
              <a:t>BY APRIL 30</a:t>
            </a:r>
          </a:p>
          <a:p>
            <a:pPr lvl="1"/>
            <a:r>
              <a:rPr lang="en-US" sz="1600" dirty="0"/>
              <a:t>Cities/Counties/Schools hold 2nd hearing, this one is the regular hearing on the full budget</a:t>
            </a:r>
          </a:p>
          <a:p>
            <a:pPr lvl="2"/>
            <a:r>
              <a:rPr lang="en-US" dirty="0"/>
              <a:t>Notice must have been published/posted no later than </a:t>
            </a:r>
            <a:br>
              <a:rPr lang="en-US" dirty="0"/>
            </a:br>
            <a:r>
              <a:rPr lang="en-US" dirty="0"/>
              <a:t>10, not more than 20 days prior to the date of hearing</a:t>
            </a:r>
          </a:p>
        </p:txBody>
      </p:sp>
      <p:sp>
        <p:nvSpPr>
          <p:cNvPr id="3" name="Title 2">
            <a:extLst>
              <a:ext uri="{FF2B5EF4-FFF2-40B4-BE49-F238E27FC236}">
                <a16:creationId xmlns:a16="http://schemas.microsoft.com/office/drawing/2014/main" id="{0443852F-AA6A-4A80-B8D1-AC0D96E40150}"/>
              </a:ext>
            </a:extLst>
          </p:cNvPr>
          <p:cNvSpPr>
            <a:spLocks noGrp="1"/>
          </p:cNvSpPr>
          <p:nvPr>
            <p:ph type="title"/>
          </p:nvPr>
        </p:nvSpPr>
        <p:spPr/>
        <p:txBody>
          <a:bodyPr/>
          <a:lstStyle/>
          <a:p>
            <a:r>
              <a:rPr lang="en-US" dirty="0"/>
              <a:t>Important Deadlines</a:t>
            </a:r>
          </a:p>
        </p:txBody>
      </p:sp>
    </p:spTree>
    <p:extLst>
      <p:ext uri="{BB962C8B-B14F-4D97-AF65-F5344CB8AC3E}">
        <p14:creationId xmlns:p14="http://schemas.microsoft.com/office/powerpoint/2010/main" val="594346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32484E-18F4-4565-8A10-94CBF3B02F5A}"/>
              </a:ext>
            </a:extLst>
          </p:cNvPr>
          <p:cNvSpPr>
            <a:spLocks noGrp="1"/>
          </p:cNvSpPr>
          <p:nvPr>
            <p:ph type="body" idx="1"/>
          </p:nvPr>
        </p:nvSpPr>
        <p:spPr>
          <a:xfrm>
            <a:off x="457200" y="936171"/>
            <a:ext cx="8058150" cy="3696448"/>
          </a:xfrm>
        </p:spPr>
        <p:txBody>
          <a:bodyPr/>
          <a:lstStyle/>
          <a:p>
            <a:r>
              <a:rPr lang="en-US" dirty="0">
                <a:solidFill>
                  <a:schemeClr val="tx1"/>
                </a:solidFill>
              </a:rPr>
              <a:t>Requires notice be published of this public hearing in the same manner as the regular budget notice (for counties, all official newspapers)</a:t>
            </a:r>
          </a:p>
          <a:p>
            <a:endParaRPr lang="en-US" dirty="0">
              <a:solidFill>
                <a:schemeClr val="tx1"/>
              </a:solidFill>
            </a:endParaRPr>
          </a:p>
          <a:p>
            <a:r>
              <a:rPr lang="en-US" dirty="0">
                <a:solidFill>
                  <a:schemeClr val="tx1"/>
                </a:solidFill>
              </a:rPr>
              <a:t>Requires it be placed on local government’s web page and social media </a:t>
            </a:r>
            <a:r>
              <a:rPr lang="en-US" b="1" dirty="0">
                <a:solidFill>
                  <a:schemeClr val="tx1"/>
                </a:solidFill>
              </a:rPr>
              <a:t>on a date no later than the date of publication of the notice.</a:t>
            </a:r>
          </a:p>
        </p:txBody>
      </p:sp>
      <p:sp>
        <p:nvSpPr>
          <p:cNvPr id="3" name="Title 2">
            <a:extLst>
              <a:ext uri="{FF2B5EF4-FFF2-40B4-BE49-F238E27FC236}">
                <a16:creationId xmlns:a16="http://schemas.microsoft.com/office/drawing/2014/main" id="{1C465F48-2576-47D3-9620-43413F728F6C}"/>
              </a:ext>
            </a:extLst>
          </p:cNvPr>
          <p:cNvSpPr>
            <a:spLocks noGrp="1"/>
          </p:cNvSpPr>
          <p:nvPr>
            <p:ph type="title"/>
          </p:nvPr>
        </p:nvSpPr>
        <p:spPr/>
        <p:txBody>
          <a:bodyPr/>
          <a:lstStyle/>
          <a:p>
            <a:r>
              <a:rPr lang="en-US" dirty="0"/>
              <a:t>Proposed Tax Levy Hearing</a:t>
            </a:r>
          </a:p>
        </p:txBody>
      </p:sp>
    </p:spTree>
    <p:extLst>
      <p:ext uri="{BB962C8B-B14F-4D97-AF65-F5344CB8AC3E}">
        <p14:creationId xmlns:p14="http://schemas.microsoft.com/office/powerpoint/2010/main" val="607313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7"/>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200" dirty="0"/>
              <a:t>Proposed Property Tax Levy Hearing</a:t>
            </a:r>
            <a:endParaRPr sz="2700" dirty="0"/>
          </a:p>
        </p:txBody>
      </p:sp>
      <p:sp>
        <p:nvSpPr>
          <p:cNvPr id="401" name="Google Shape;401;p67"/>
          <p:cNvSpPr txBox="1">
            <a:spLocks noGrp="1"/>
          </p:cNvSpPr>
          <p:nvPr>
            <p:ph type="body" idx="1"/>
          </p:nvPr>
        </p:nvSpPr>
        <p:spPr>
          <a:xfrm>
            <a:off x="251621" y="704840"/>
            <a:ext cx="8175567" cy="4099121"/>
          </a:xfrm>
          <a:prstGeom prst="rect">
            <a:avLst/>
          </a:prstGeom>
          <a:noFill/>
          <a:ln>
            <a:noFill/>
          </a:ln>
        </p:spPr>
        <p:txBody>
          <a:bodyPr spcFirstLastPara="1" wrap="square" lIns="68575" tIns="34275" rIns="68575" bIns="34275" anchor="t" anchorCtr="0">
            <a:noAutofit/>
          </a:bodyPr>
          <a:lstStyle/>
          <a:p>
            <a:pPr marL="12700" lvl="0" indent="0" algn="l" rtl="0">
              <a:lnSpc>
                <a:spcPct val="115000"/>
              </a:lnSpc>
              <a:spcBef>
                <a:spcPts val="700"/>
              </a:spcBef>
              <a:spcAft>
                <a:spcPts val="0"/>
              </a:spcAft>
              <a:buNone/>
            </a:pPr>
            <a:r>
              <a:rPr lang="en-US" sz="2000" dirty="0"/>
              <a:t>Requires </a:t>
            </a:r>
            <a:r>
              <a:rPr lang="en-US" sz="2000" b="1" u="sng" dirty="0"/>
              <a:t>cities, counties and schools  to set a date for a hearing on their tax asking. Notice of the hearing AND a mailing to be sent by the county auditor by March 15 will be provided to taxpayers. </a:t>
            </a:r>
            <a:endParaRPr sz="2000" b="1" u="sng" dirty="0"/>
          </a:p>
          <a:p>
            <a:pPr marL="12700" lvl="0" indent="0" algn="l" rtl="0">
              <a:lnSpc>
                <a:spcPct val="115000"/>
              </a:lnSpc>
              <a:spcBef>
                <a:spcPts val="700"/>
              </a:spcBef>
              <a:spcAft>
                <a:spcPts val="0"/>
              </a:spcAft>
              <a:buNone/>
            </a:pPr>
            <a:r>
              <a:rPr lang="en-US" sz="2000" b="1" dirty="0"/>
              <a:t>These will include the following information.</a:t>
            </a:r>
            <a:endParaRPr sz="2000" b="1" dirty="0"/>
          </a:p>
          <a:p>
            <a:pPr marL="12700" lvl="0" indent="0" algn="l" rtl="0">
              <a:lnSpc>
                <a:spcPct val="115000"/>
              </a:lnSpc>
              <a:spcBef>
                <a:spcPts val="600"/>
              </a:spcBef>
              <a:spcAft>
                <a:spcPts val="0"/>
              </a:spcAft>
              <a:buNone/>
            </a:pPr>
            <a:r>
              <a:rPr lang="en-US" sz="1700" dirty="0"/>
              <a:t>–Total Current Year Tax Rate and Dollars (DOM Provides)</a:t>
            </a:r>
            <a:endParaRPr sz="1700" dirty="0"/>
          </a:p>
          <a:p>
            <a:pPr marL="12700" lvl="0" indent="0" algn="l" rtl="0">
              <a:lnSpc>
                <a:spcPct val="115000"/>
              </a:lnSpc>
              <a:spcBef>
                <a:spcPts val="600"/>
              </a:spcBef>
              <a:spcAft>
                <a:spcPts val="0"/>
              </a:spcAft>
              <a:buNone/>
            </a:pPr>
            <a:r>
              <a:rPr lang="en-US" sz="1700" dirty="0"/>
              <a:t>–Proposed Budget Year Tax Rate and Dollars (local gov provides via hearing notice)</a:t>
            </a:r>
            <a:endParaRPr sz="1700" dirty="0"/>
          </a:p>
          <a:p>
            <a:pPr marL="12700" lvl="0" indent="0" algn="l" rtl="0">
              <a:lnSpc>
                <a:spcPct val="115000"/>
              </a:lnSpc>
              <a:spcBef>
                <a:spcPts val="600"/>
              </a:spcBef>
              <a:spcAft>
                <a:spcPts val="0"/>
              </a:spcAft>
              <a:buNone/>
            </a:pPr>
            <a:r>
              <a:rPr lang="en-US" sz="1700" dirty="0"/>
              <a:t>–If there is an increase, an explanation of the reasons for the increase, detailing specific purposes or programs(local gov provides via hearing notice)</a:t>
            </a:r>
            <a:endParaRPr sz="1700" dirty="0"/>
          </a:p>
          <a:p>
            <a:pPr marL="12700" lvl="0" indent="0" algn="l" rtl="0">
              <a:lnSpc>
                <a:spcPct val="115000"/>
              </a:lnSpc>
              <a:spcBef>
                <a:spcPts val="600"/>
              </a:spcBef>
              <a:spcAft>
                <a:spcPts val="0"/>
              </a:spcAft>
              <a:buNone/>
            </a:pPr>
            <a:endParaRPr sz="1500" dirty="0"/>
          </a:p>
          <a:p>
            <a:pPr marL="12700" lvl="0" indent="0" algn="l" rtl="0">
              <a:lnSpc>
                <a:spcPct val="115000"/>
              </a:lnSpc>
              <a:spcBef>
                <a:spcPts val="700"/>
              </a:spcBef>
              <a:spcAft>
                <a:spcPts val="0"/>
              </a:spcAft>
              <a:buClr>
                <a:schemeClr val="dk1"/>
              </a:buClr>
              <a:buSzPts val="1100"/>
              <a:buFont typeface="Arial"/>
              <a:buNone/>
            </a:pPr>
            <a:endParaRPr sz="2800" dirty="0">
              <a:latin typeface="Garamond"/>
              <a:ea typeface="Garamond"/>
              <a:cs typeface="Garamond"/>
              <a:sym typeface="Garamon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8"/>
          <p:cNvSpPr txBox="1">
            <a:spLocks noGrp="1"/>
          </p:cNvSpPr>
          <p:nvPr>
            <p:ph type="title"/>
          </p:nvPr>
        </p:nvSpPr>
        <p:spPr>
          <a:xfrm>
            <a:off x="484583" y="339539"/>
            <a:ext cx="7053600" cy="1050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200" dirty="0"/>
              <a:t>Proposed Property Tax Levy Hearing</a:t>
            </a:r>
            <a:endParaRPr sz="2700" dirty="0"/>
          </a:p>
        </p:txBody>
      </p:sp>
      <p:sp>
        <p:nvSpPr>
          <p:cNvPr id="407" name="Google Shape;407;p68"/>
          <p:cNvSpPr txBox="1">
            <a:spLocks noGrp="1"/>
          </p:cNvSpPr>
          <p:nvPr>
            <p:ph type="body" idx="1"/>
          </p:nvPr>
        </p:nvSpPr>
        <p:spPr>
          <a:xfrm>
            <a:off x="483850" y="799450"/>
            <a:ext cx="8248500" cy="41193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700"/>
              </a:spcBef>
              <a:spcAft>
                <a:spcPts val="0"/>
              </a:spcAft>
              <a:buNone/>
            </a:pPr>
            <a:r>
              <a:rPr lang="en-US" sz="2000" b="1"/>
              <a:t>These will include the following information.</a:t>
            </a:r>
            <a:endParaRPr sz="1700"/>
          </a:p>
          <a:p>
            <a:pPr marL="12700" lvl="0" indent="0" algn="l" rtl="0">
              <a:lnSpc>
                <a:spcPct val="115000"/>
              </a:lnSpc>
              <a:spcBef>
                <a:spcPts val="600"/>
              </a:spcBef>
              <a:spcAft>
                <a:spcPts val="0"/>
              </a:spcAft>
              <a:buNone/>
            </a:pPr>
            <a:r>
              <a:rPr lang="en-US" sz="1700"/>
              <a:t>–An example of the tax impact on a residential and commercial property (DOM Provides)</a:t>
            </a:r>
            <a:endParaRPr sz="1700"/>
          </a:p>
          <a:p>
            <a:pPr marL="12700" lvl="0" indent="0" algn="l" rtl="0">
              <a:lnSpc>
                <a:spcPct val="115000"/>
              </a:lnSpc>
              <a:spcBef>
                <a:spcPts val="600"/>
              </a:spcBef>
              <a:spcAft>
                <a:spcPts val="0"/>
              </a:spcAft>
              <a:buNone/>
            </a:pPr>
            <a:r>
              <a:rPr lang="en-US" sz="1700"/>
              <a:t>–Percentage of current year property tax rate in relation to other levy authorities (DOM Provides)</a:t>
            </a:r>
            <a:endParaRPr sz="1700"/>
          </a:p>
          <a:p>
            <a:pPr marL="12700" lvl="0" indent="0" algn="l" rtl="0">
              <a:lnSpc>
                <a:spcPct val="115000"/>
              </a:lnSpc>
              <a:spcBef>
                <a:spcPts val="600"/>
              </a:spcBef>
              <a:spcAft>
                <a:spcPts val="0"/>
              </a:spcAft>
              <a:buNone/>
            </a:pPr>
            <a:r>
              <a:rPr lang="en-US" sz="1700"/>
              <a:t>–Time, Date and Place of hearing on this proposal (local gov provides via hearing notice). </a:t>
            </a:r>
            <a:r>
              <a:rPr lang="en-US" sz="1700" u="sng"/>
              <a:t>CANNOT OCCUR DURING ANOTHER MEETING</a:t>
            </a:r>
            <a:endParaRPr sz="1700" u="sng"/>
          </a:p>
          <a:p>
            <a:pPr marL="12700" lvl="0" indent="0" algn="l" rtl="0">
              <a:lnSpc>
                <a:spcPct val="115000"/>
              </a:lnSpc>
              <a:spcBef>
                <a:spcPts val="600"/>
              </a:spcBef>
              <a:spcAft>
                <a:spcPts val="0"/>
              </a:spcAft>
              <a:buNone/>
            </a:pPr>
            <a:r>
              <a:rPr lang="en-US" sz="1700"/>
              <a:t>Requires notice be published of this public hearing in the same manner as the regular budget notice. Requires it be placed on local government’s web page and social media</a:t>
            </a:r>
            <a:endParaRPr sz="1700"/>
          </a:p>
          <a:p>
            <a:pPr marL="12700" lvl="0" indent="0" algn="l" rtl="0">
              <a:lnSpc>
                <a:spcPct val="115000"/>
              </a:lnSpc>
              <a:spcBef>
                <a:spcPts val="700"/>
              </a:spcBef>
              <a:spcAft>
                <a:spcPts val="0"/>
              </a:spcAft>
              <a:buNone/>
            </a:pPr>
            <a:endParaRPr sz="2800">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1485900" y="-800100"/>
            <a:ext cx="5943600" cy="23430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lt2"/>
              </a:buClr>
              <a:buSzPts val="3200"/>
              <a:buFont typeface="Century Gothic"/>
              <a:buNone/>
            </a:pPr>
            <a:br>
              <a:rPr lang="en-US" sz="1100"/>
            </a:br>
            <a:br>
              <a:rPr lang="en-US" sz="1100"/>
            </a:br>
            <a:r>
              <a:rPr lang="en-US" sz="1100"/>
              <a:t>Timelines</a:t>
            </a:r>
            <a:br>
              <a:rPr lang="en-US" sz="1100"/>
            </a:br>
            <a:endParaRPr sz="1100"/>
          </a:p>
        </p:txBody>
      </p:sp>
      <p:sp>
        <p:nvSpPr>
          <p:cNvPr id="112" name="Google Shape;112;p23"/>
          <p:cNvSpPr txBox="1">
            <a:spLocks noGrp="1"/>
          </p:cNvSpPr>
          <p:nvPr>
            <p:ph type="body" idx="1"/>
          </p:nvPr>
        </p:nvSpPr>
        <p:spPr>
          <a:xfrm>
            <a:off x="224971" y="0"/>
            <a:ext cx="8643258" cy="5041300"/>
          </a:xfrm>
          <a:prstGeom prst="rect">
            <a:avLst/>
          </a:prstGeom>
          <a:noFill/>
          <a:ln>
            <a:noFill/>
          </a:ln>
        </p:spPr>
        <p:txBody>
          <a:bodyPr spcFirstLastPara="1" wrap="square" lIns="68575" tIns="34275" rIns="68575" bIns="34275" anchor="t" anchorCtr="0">
            <a:noAutofit/>
          </a:bodyPr>
          <a:lstStyle/>
          <a:p>
            <a:pPr marL="254000" lvl="0" indent="0" algn="l" rtl="0">
              <a:lnSpc>
                <a:spcPct val="70000"/>
              </a:lnSpc>
              <a:spcBef>
                <a:spcPts val="800"/>
              </a:spcBef>
              <a:spcAft>
                <a:spcPts val="0"/>
              </a:spcAft>
              <a:buNone/>
            </a:pPr>
            <a:endParaRPr sz="1100" dirty="0"/>
          </a:p>
          <a:p>
            <a:pPr marL="254000" lvl="0" indent="-317500" algn="l" rtl="0">
              <a:lnSpc>
                <a:spcPct val="70000"/>
              </a:lnSpc>
              <a:spcBef>
                <a:spcPts val="800"/>
              </a:spcBef>
              <a:spcAft>
                <a:spcPts val="0"/>
              </a:spcAft>
              <a:buSzPts val="2000"/>
              <a:buChar char="•"/>
            </a:pPr>
            <a:r>
              <a:rPr lang="en-US" sz="2300" dirty="0"/>
              <a:t>The board files the proposed budget with the auditor, allowing enough time for the budget to be lawfully published and certified (</a:t>
            </a:r>
            <a:r>
              <a:rPr lang="en-US" sz="2300" u="sng" dirty="0"/>
              <a:t>by January 20</a:t>
            </a:r>
            <a:r>
              <a:rPr lang="en-US" sz="2300" dirty="0"/>
              <a:t>). </a:t>
            </a:r>
            <a:endParaRPr sz="2000" dirty="0"/>
          </a:p>
          <a:p>
            <a:pPr marL="254000" lvl="0" indent="-317500" algn="l" rtl="0">
              <a:lnSpc>
                <a:spcPct val="70000"/>
              </a:lnSpc>
              <a:spcBef>
                <a:spcPts val="800"/>
              </a:spcBef>
              <a:spcAft>
                <a:spcPts val="0"/>
              </a:spcAft>
              <a:buSzPts val="2000"/>
              <a:buChar char="•"/>
            </a:pPr>
            <a:r>
              <a:rPr lang="en-US" sz="2300" dirty="0"/>
              <a:t>The notice of proposed tax is published and posted on applicable county social media </a:t>
            </a:r>
            <a:r>
              <a:rPr lang="en-US" sz="2300" u="sng" dirty="0"/>
              <a:t>“not less than 10 nor more than 20 days” before the hearing.</a:t>
            </a:r>
            <a:endParaRPr sz="2300" u="sng" dirty="0"/>
          </a:p>
          <a:p>
            <a:pPr marL="254000" lvl="0" indent="-336550" algn="l" rtl="0">
              <a:lnSpc>
                <a:spcPct val="70000"/>
              </a:lnSpc>
              <a:spcBef>
                <a:spcPts val="800"/>
              </a:spcBef>
              <a:spcAft>
                <a:spcPts val="0"/>
              </a:spcAft>
              <a:buSzPts val="2300"/>
              <a:buChar char="•"/>
            </a:pPr>
            <a:r>
              <a:rPr lang="en-US" sz="2300" u="sng" dirty="0"/>
              <a:t>A mailing </a:t>
            </a:r>
            <a:r>
              <a:rPr lang="en-US" sz="2300" dirty="0"/>
              <a:t>is sent to taxpayers to alert them to the proposed tax hearing, as well as their school hearing and city if applicable. (by March 15)</a:t>
            </a:r>
            <a:endParaRPr sz="2300" dirty="0"/>
          </a:p>
          <a:p>
            <a:pPr marL="254000" lvl="0" indent="-317500" algn="l" rtl="0">
              <a:lnSpc>
                <a:spcPct val="70000"/>
              </a:lnSpc>
              <a:spcBef>
                <a:spcPts val="800"/>
              </a:spcBef>
              <a:spcAft>
                <a:spcPts val="0"/>
              </a:spcAft>
              <a:buSzPts val="2000"/>
              <a:buChar char="•"/>
            </a:pPr>
            <a:r>
              <a:rPr lang="en-US" sz="2300" dirty="0"/>
              <a:t>The </a:t>
            </a:r>
            <a:r>
              <a:rPr lang="en-US" sz="2300" u="sng" dirty="0"/>
              <a:t>hearing is held for taxpayers </a:t>
            </a:r>
            <a:r>
              <a:rPr lang="en-US" sz="2300" dirty="0"/>
              <a:t>and residents of the county to present to the board their objections to, or arguments in favor of, the county proposed tax. (no earlier than March 20)</a:t>
            </a:r>
            <a:endParaRPr sz="2000" dirty="0"/>
          </a:p>
          <a:p>
            <a:pPr marL="254000" lvl="0" indent="0" algn="l" rtl="0">
              <a:lnSpc>
                <a:spcPct val="70000"/>
              </a:lnSpc>
              <a:spcBef>
                <a:spcPts val="800"/>
              </a:spcBef>
              <a:spcAft>
                <a:spcPts val="0"/>
              </a:spcAft>
              <a:buNone/>
            </a:pPr>
            <a:endParaRPr sz="1100" dirty="0"/>
          </a:p>
          <a:p>
            <a:pPr marL="0" lvl="0" indent="0" algn="l" rtl="0">
              <a:lnSpc>
                <a:spcPct val="70000"/>
              </a:lnSpc>
              <a:spcBef>
                <a:spcPts val="800"/>
              </a:spcBef>
              <a:spcAft>
                <a:spcPts val="0"/>
              </a:spcAft>
              <a:buSzPts val="700"/>
              <a:buNone/>
            </a:pPr>
            <a:endParaRPr sz="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849256-D8E2-4606-AA9E-AC5F7006C071}"/>
              </a:ext>
            </a:extLst>
          </p:cNvPr>
          <p:cNvSpPr>
            <a:spLocks noGrp="1"/>
          </p:cNvSpPr>
          <p:nvPr>
            <p:ph type="body" idx="1"/>
          </p:nvPr>
        </p:nvSpPr>
        <p:spPr>
          <a:xfrm>
            <a:off x="457200" y="928914"/>
            <a:ext cx="8058150" cy="3703705"/>
          </a:xfrm>
        </p:spPr>
        <p:txBody>
          <a:bodyPr/>
          <a:lstStyle/>
          <a:p>
            <a:r>
              <a:rPr lang="en-US" dirty="0"/>
              <a:t>Public Hearing is separate from any other meeting and no other business shall be conducted at the hearing</a:t>
            </a:r>
          </a:p>
          <a:p>
            <a:endParaRPr lang="en-US" dirty="0"/>
          </a:p>
          <a:p>
            <a:r>
              <a:rPr lang="en-US" dirty="0"/>
              <a:t>No action required after the hearing. </a:t>
            </a:r>
          </a:p>
          <a:p>
            <a:endParaRPr lang="en-US" dirty="0"/>
          </a:p>
          <a:p>
            <a:r>
              <a:rPr lang="en-US" dirty="0"/>
              <a:t>The local government may decrease but NOT increase the property tax adopted in the final budget.</a:t>
            </a:r>
          </a:p>
          <a:p>
            <a:endParaRPr lang="en-US" dirty="0"/>
          </a:p>
        </p:txBody>
      </p:sp>
      <p:sp>
        <p:nvSpPr>
          <p:cNvPr id="3" name="Title 2">
            <a:extLst>
              <a:ext uri="{FF2B5EF4-FFF2-40B4-BE49-F238E27FC236}">
                <a16:creationId xmlns:a16="http://schemas.microsoft.com/office/drawing/2014/main" id="{601F3EEC-60F1-479A-AD3A-85F5C95DB9D2}"/>
              </a:ext>
            </a:extLst>
          </p:cNvPr>
          <p:cNvSpPr>
            <a:spLocks noGrp="1"/>
          </p:cNvSpPr>
          <p:nvPr>
            <p:ph type="title"/>
          </p:nvPr>
        </p:nvSpPr>
        <p:spPr/>
        <p:txBody>
          <a:bodyPr/>
          <a:lstStyle/>
          <a:p>
            <a:r>
              <a:rPr lang="en-US" dirty="0"/>
              <a:t>Proposed Tax Levy Hearing</a:t>
            </a:r>
          </a:p>
        </p:txBody>
      </p:sp>
    </p:spTree>
    <p:extLst>
      <p:ext uri="{BB962C8B-B14F-4D97-AF65-F5344CB8AC3E}">
        <p14:creationId xmlns:p14="http://schemas.microsoft.com/office/powerpoint/2010/main" val="2779544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8"/>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1900"/>
              <a:t>Budget Public Hearing Notice</a:t>
            </a:r>
            <a:endParaRPr sz="1900"/>
          </a:p>
        </p:txBody>
      </p:sp>
      <p:sp>
        <p:nvSpPr>
          <p:cNvPr id="330" name="Google Shape;330;p58"/>
          <p:cNvSpPr txBox="1">
            <a:spLocks noGrp="1"/>
          </p:cNvSpPr>
          <p:nvPr>
            <p:ph type="body" idx="1"/>
          </p:nvPr>
        </p:nvSpPr>
        <p:spPr>
          <a:xfrm>
            <a:off x="484575" y="818900"/>
            <a:ext cx="7868700" cy="3867300"/>
          </a:xfrm>
          <a:prstGeom prst="rect">
            <a:avLst/>
          </a:prstGeom>
          <a:noFill/>
          <a:ln>
            <a:noFill/>
          </a:ln>
        </p:spPr>
        <p:txBody>
          <a:bodyPr spcFirstLastPara="1" wrap="square" lIns="68575" tIns="34275" rIns="68575" bIns="34275" anchor="t" anchorCtr="0">
            <a:noAutofit/>
          </a:bodyPr>
          <a:lstStyle/>
          <a:p>
            <a:pPr marL="254000" lvl="0" indent="-298450" algn="l" rtl="0">
              <a:lnSpc>
                <a:spcPct val="115000"/>
              </a:lnSpc>
              <a:spcBef>
                <a:spcPts val="800"/>
              </a:spcBef>
              <a:spcAft>
                <a:spcPts val="0"/>
              </a:spcAft>
              <a:buSzPts val="1700"/>
              <a:buChar char="•"/>
            </a:pPr>
            <a:r>
              <a:rPr lang="en-US" sz="1700" dirty="0"/>
              <a:t>At that point, the county proceeds with the budget process as always (set a date for public hearing, with a notice published/posted not less than 10 no more than 20 days from the hearing date.)</a:t>
            </a:r>
            <a:endParaRPr sz="1700" dirty="0"/>
          </a:p>
          <a:p>
            <a:pPr marL="254000" lvl="0" indent="-298450" algn="l" rtl="0">
              <a:lnSpc>
                <a:spcPct val="115000"/>
              </a:lnSpc>
              <a:spcBef>
                <a:spcPts val="0"/>
              </a:spcBef>
              <a:spcAft>
                <a:spcPts val="0"/>
              </a:spcAft>
              <a:buSzPts val="1700"/>
              <a:buChar char="•"/>
            </a:pPr>
            <a:r>
              <a:rPr lang="en-US" sz="1700" dirty="0"/>
              <a:t>Requires the regular public hearing notice for the budget to include a statement regarding the process to protest a county budget-DOM has included this in the forms.</a:t>
            </a:r>
            <a:endParaRPr sz="1700" dirty="0"/>
          </a:p>
          <a:p>
            <a:pPr marL="254000" lvl="0" indent="-285750" algn="l" rtl="0">
              <a:spcBef>
                <a:spcPts val="0"/>
              </a:spcBef>
              <a:spcAft>
                <a:spcPts val="0"/>
              </a:spcAft>
              <a:buSzPts val="1700"/>
              <a:buChar char="•"/>
            </a:pPr>
            <a:r>
              <a:rPr lang="en-US" sz="1700" dirty="0"/>
              <a:t>Notice of public hearing published in all county newspapers selected under </a:t>
            </a:r>
            <a:r>
              <a:rPr lang="en-US" sz="1700" i="1" dirty="0"/>
              <a:t>Code of Iowa </a:t>
            </a:r>
            <a:r>
              <a:rPr lang="en-US" sz="1700" dirty="0"/>
              <a:t>Chapter 349.</a:t>
            </a:r>
            <a:endParaRPr sz="1700" dirty="0"/>
          </a:p>
          <a:p>
            <a:pPr marL="254000" lvl="0" indent="-285750" algn="l" rtl="0">
              <a:spcBef>
                <a:spcPts val="800"/>
              </a:spcBef>
              <a:spcAft>
                <a:spcPts val="0"/>
              </a:spcAft>
              <a:buSzPts val="1700"/>
              <a:buChar char="•"/>
            </a:pPr>
            <a:r>
              <a:rPr lang="en-US" sz="1700" dirty="0"/>
              <a:t>Must be published not less than 10 nor more than 20 days before the hearing.</a:t>
            </a:r>
            <a:endParaRPr sz="1700" dirty="0"/>
          </a:p>
          <a:p>
            <a:pPr marL="254000" lvl="0" indent="-285750" algn="l" rtl="0">
              <a:spcBef>
                <a:spcPts val="800"/>
              </a:spcBef>
              <a:spcAft>
                <a:spcPts val="0"/>
              </a:spcAft>
              <a:buSzPts val="1700"/>
              <a:buChar char="•"/>
            </a:pPr>
            <a:r>
              <a:rPr lang="en-US" sz="1700" dirty="0"/>
              <a:t>Budgeted expenditures and levies may be reduced as a result of the public hearing, but </a:t>
            </a:r>
            <a:r>
              <a:rPr lang="en-US" sz="1700" u="sng" dirty="0"/>
              <a:t>may not be increased.</a:t>
            </a:r>
            <a:endParaRPr sz="1700" dirty="0"/>
          </a:p>
          <a:p>
            <a:pPr marL="0" lvl="0" indent="0" algn="l" rtl="0">
              <a:spcBef>
                <a:spcPts val="800"/>
              </a:spcBef>
              <a:spcAft>
                <a:spcPts val="0"/>
              </a:spcAft>
              <a:buSzPts val="1200"/>
              <a:buNone/>
            </a:pPr>
            <a:endParaRPr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animEffect transition="in" filter="fade">
                                      <p:cBhvr>
                                        <p:cTn id="7" dur="1000"/>
                                        <p:tgtEl>
                                          <p:spTgt spid="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xEl>
                                              <p:pRg st="1" end="1"/>
                                            </p:txEl>
                                          </p:spTgt>
                                        </p:tgtEl>
                                        <p:attrNameLst>
                                          <p:attrName>style.visibility</p:attrName>
                                        </p:attrNameLst>
                                      </p:cBhvr>
                                      <p:to>
                                        <p:strVal val="visible"/>
                                      </p:to>
                                    </p:set>
                                    <p:animEffect transition="in" filter="fade">
                                      <p:cBhvr>
                                        <p:cTn id="12" dur="1000"/>
                                        <p:tgtEl>
                                          <p:spTgt spid="3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
                                            <p:txEl>
                                              <p:pRg st="2" end="2"/>
                                            </p:txEl>
                                          </p:spTgt>
                                        </p:tgtEl>
                                        <p:attrNameLst>
                                          <p:attrName>style.visibility</p:attrName>
                                        </p:attrNameLst>
                                      </p:cBhvr>
                                      <p:to>
                                        <p:strVal val="visible"/>
                                      </p:to>
                                    </p:set>
                                    <p:animEffect transition="in" filter="fade">
                                      <p:cBhvr>
                                        <p:cTn id="17" dur="1000"/>
                                        <p:tgtEl>
                                          <p:spTgt spid="3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xEl>
                                              <p:pRg st="3" end="3"/>
                                            </p:txEl>
                                          </p:spTgt>
                                        </p:tgtEl>
                                        <p:attrNameLst>
                                          <p:attrName>style.visibility</p:attrName>
                                        </p:attrNameLst>
                                      </p:cBhvr>
                                      <p:to>
                                        <p:strVal val="visible"/>
                                      </p:to>
                                    </p:set>
                                    <p:animEffect transition="in" filter="fade">
                                      <p:cBhvr>
                                        <p:cTn id="22" dur="1000"/>
                                        <p:tgtEl>
                                          <p:spTgt spid="3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
                                            <p:txEl>
                                              <p:pRg st="4" end="4"/>
                                            </p:txEl>
                                          </p:spTgt>
                                        </p:tgtEl>
                                        <p:attrNameLst>
                                          <p:attrName>style.visibility</p:attrName>
                                        </p:attrNameLst>
                                      </p:cBhvr>
                                      <p:to>
                                        <p:strVal val="visible"/>
                                      </p:to>
                                    </p:set>
                                    <p:animEffect transition="in" filter="fade">
                                      <p:cBhvr>
                                        <p:cTn id="27" dur="1000"/>
                                        <p:tgtEl>
                                          <p:spTgt spid="3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
                                            <p:txEl>
                                              <p:pRg st="5" end="5"/>
                                            </p:txEl>
                                          </p:spTgt>
                                        </p:tgtEl>
                                        <p:attrNameLst>
                                          <p:attrName>style.visibility</p:attrName>
                                        </p:attrNameLst>
                                      </p:cBhvr>
                                      <p:to>
                                        <p:strVal val="visible"/>
                                      </p:to>
                                    </p:set>
                                    <p:animEffect transition="in" filter="fade">
                                      <p:cBhvr>
                                        <p:cTn id="32" dur="1000"/>
                                        <p:tgtEl>
                                          <p:spTgt spid="3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0"/>
          <p:cNvSpPr txBox="1">
            <a:spLocks noGrp="1"/>
          </p:cNvSpPr>
          <p:nvPr>
            <p:ph type="title"/>
          </p:nvPr>
        </p:nvSpPr>
        <p:spPr>
          <a:xfrm>
            <a:off x="285751" y="339539"/>
            <a:ext cx="7429500" cy="1032062"/>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000"/>
              <a:t>Budget Public Hearing</a:t>
            </a:r>
            <a:endParaRPr sz="2000"/>
          </a:p>
        </p:txBody>
      </p:sp>
      <p:sp>
        <p:nvSpPr>
          <p:cNvPr id="419" name="Google Shape;419;p70"/>
          <p:cNvSpPr txBox="1">
            <a:spLocks noGrp="1"/>
          </p:cNvSpPr>
          <p:nvPr>
            <p:ph type="body" idx="1"/>
          </p:nvPr>
        </p:nvSpPr>
        <p:spPr>
          <a:xfrm>
            <a:off x="609599" y="732971"/>
            <a:ext cx="7429500" cy="3880908"/>
          </a:xfrm>
          <a:prstGeom prst="rect">
            <a:avLst/>
          </a:prstGeom>
          <a:noFill/>
          <a:ln>
            <a:noFill/>
          </a:ln>
        </p:spPr>
        <p:txBody>
          <a:bodyPr spcFirstLastPara="1" wrap="square" lIns="68575" tIns="34275" rIns="68575" bIns="34275" anchor="t" anchorCtr="0">
            <a:noAutofit/>
          </a:bodyPr>
          <a:lstStyle/>
          <a:p>
            <a:pPr marL="254000" lvl="0" indent="-285750" algn="l" rtl="0">
              <a:spcBef>
                <a:spcPts val="0"/>
              </a:spcBef>
              <a:spcAft>
                <a:spcPts val="0"/>
              </a:spcAft>
              <a:buSzPts val="1500"/>
              <a:buChar char="•"/>
            </a:pPr>
            <a:r>
              <a:rPr lang="en-US" sz="1800" dirty="0"/>
              <a:t>Your opportunity to communicate to your public the overview of the proposed budget</a:t>
            </a:r>
            <a:endParaRPr sz="1500" dirty="0"/>
          </a:p>
          <a:p>
            <a:pPr marL="254000" lvl="0" indent="-285750" algn="l" rtl="0">
              <a:spcBef>
                <a:spcPts val="800"/>
              </a:spcBef>
              <a:spcAft>
                <a:spcPts val="0"/>
              </a:spcAft>
              <a:buSzPts val="1500"/>
              <a:buChar char="•"/>
            </a:pPr>
            <a:r>
              <a:rPr lang="en-US" sz="1800" dirty="0"/>
              <a:t>Budget Summary </a:t>
            </a:r>
            <a:endParaRPr sz="1500" dirty="0"/>
          </a:p>
          <a:p>
            <a:pPr marL="469900" lvl="1" indent="-234950" algn="l" rtl="0">
              <a:spcBef>
                <a:spcPts val="800"/>
              </a:spcBef>
              <a:spcAft>
                <a:spcPts val="0"/>
              </a:spcAft>
              <a:buSzPts val="1500"/>
              <a:buChar char="•"/>
            </a:pPr>
            <a:r>
              <a:rPr lang="en-US" sz="1500" dirty="0"/>
              <a:t>Explains any change in the countywide levy rate</a:t>
            </a:r>
            <a:endParaRPr sz="1500" dirty="0"/>
          </a:p>
          <a:p>
            <a:pPr marL="469900" lvl="1" indent="-234950" algn="l" rtl="0">
              <a:spcBef>
                <a:spcPts val="800"/>
              </a:spcBef>
              <a:spcAft>
                <a:spcPts val="0"/>
              </a:spcAft>
              <a:buSzPts val="1500"/>
              <a:buChar char="•"/>
            </a:pPr>
            <a:r>
              <a:rPr lang="en-US" sz="1500" dirty="0"/>
              <a:t>Impact to property owner taxes</a:t>
            </a:r>
            <a:endParaRPr sz="1500" dirty="0"/>
          </a:p>
          <a:p>
            <a:pPr marL="469900" lvl="1" indent="-234950" algn="l" rtl="0">
              <a:spcBef>
                <a:spcPts val="800"/>
              </a:spcBef>
              <a:spcAft>
                <a:spcPts val="0"/>
              </a:spcAft>
              <a:buSzPts val="1500"/>
              <a:buChar char="•"/>
            </a:pPr>
            <a:r>
              <a:rPr lang="en-US" sz="1500" dirty="0"/>
              <a:t>Any changes which result in increased cost to the county for services</a:t>
            </a:r>
            <a:endParaRPr sz="1500" dirty="0"/>
          </a:p>
          <a:p>
            <a:pPr marL="469900" lvl="1" indent="-234950" algn="l" rtl="0">
              <a:spcBef>
                <a:spcPts val="800"/>
              </a:spcBef>
              <a:spcAft>
                <a:spcPts val="0"/>
              </a:spcAft>
              <a:buSzPts val="1500"/>
              <a:buChar char="•"/>
            </a:pPr>
            <a:r>
              <a:rPr lang="en-US" sz="1500" dirty="0"/>
              <a:t>Any changes in Treasurer’s interest earnings</a:t>
            </a:r>
            <a:endParaRPr sz="1500" dirty="0"/>
          </a:p>
          <a:p>
            <a:pPr marL="469900" lvl="1" indent="-234950" algn="l" rtl="0">
              <a:spcBef>
                <a:spcPts val="800"/>
              </a:spcBef>
              <a:spcAft>
                <a:spcPts val="0"/>
              </a:spcAft>
              <a:buSzPts val="1500"/>
              <a:buChar char="•"/>
            </a:pPr>
            <a:r>
              <a:rPr lang="en-US" sz="1500" dirty="0"/>
              <a:t>Overall wage and benefit changes or limits</a:t>
            </a:r>
            <a:endParaRPr sz="1500" dirty="0"/>
          </a:p>
          <a:p>
            <a:pPr marL="254000" lvl="0" indent="-285750" algn="l" rtl="0">
              <a:spcBef>
                <a:spcPts val="800"/>
              </a:spcBef>
              <a:spcAft>
                <a:spcPts val="0"/>
              </a:spcAft>
              <a:buSzPts val="1500"/>
              <a:buChar char="•"/>
            </a:pPr>
            <a:r>
              <a:rPr lang="en-US" sz="1800" dirty="0"/>
              <a:t>Graphs and Charts will be helpful in explaining comparisons to prior years</a:t>
            </a:r>
            <a:endParaRPr sz="1500" dirty="0"/>
          </a:p>
          <a:p>
            <a:pPr marL="0" lvl="0" indent="0" algn="l" rtl="0">
              <a:spcBef>
                <a:spcPts val="800"/>
              </a:spcBef>
              <a:spcAft>
                <a:spcPts val="0"/>
              </a:spcAft>
              <a:buSzPts val="1100"/>
              <a:buNone/>
            </a:pPr>
            <a:endParaRPr sz="1400" dirty="0"/>
          </a:p>
          <a:p>
            <a:pPr marL="254000" lvl="0" indent="-254000" algn="l" rtl="0">
              <a:spcBef>
                <a:spcPts val="800"/>
              </a:spcBef>
              <a:spcAft>
                <a:spcPts val="0"/>
              </a:spcAft>
              <a:buSzPts val="1200"/>
              <a:buFont typeface="Noto Sans Symbols"/>
              <a:buNone/>
            </a:pPr>
            <a:endParaRPr sz="11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0"/>
          <p:cNvSpPr txBox="1">
            <a:spLocks noGrp="1"/>
          </p:cNvSpPr>
          <p:nvPr>
            <p:ph type="title"/>
          </p:nvPr>
        </p:nvSpPr>
        <p:spPr>
          <a:xfrm>
            <a:off x="484583" y="339539"/>
            <a:ext cx="7053600" cy="1050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000"/>
              <a:t>Budget Adoption  and Deadline</a:t>
            </a:r>
            <a:endParaRPr sz="2000"/>
          </a:p>
        </p:txBody>
      </p:sp>
      <p:sp>
        <p:nvSpPr>
          <p:cNvPr id="342" name="Google Shape;342;p60"/>
          <p:cNvSpPr txBox="1">
            <a:spLocks noGrp="1"/>
          </p:cNvSpPr>
          <p:nvPr>
            <p:ph type="body" idx="1"/>
          </p:nvPr>
        </p:nvSpPr>
        <p:spPr>
          <a:xfrm>
            <a:off x="228600" y="914400"/>
            <a:ext cx="8342400" cy="3230700"/>
          </a:xfrm>
          <a:prstGeom prst="rect">
            <a:avLst/>
          </a:prstGeom>
          <a:noFill/>
          <a:ln>
            <a:noFill/>
          </a:ln>
        </p:spPr>
        <p:txBody>
          <a:bodyPr spcFirstLastPara="1" wrap="square" lIns="68575" tIns="34275" rIns="68575" bIns="34275" anchor="t" anchorCtr="0">
            <a:noAutofit/>
          </a:bodyPr>
          <a:lstStyle/>
          <a:p>
            <a:pPr marL="342900" lvl="1" indent="0" algn="l" rtl="0">
              <a:spcBef>
                <a:spcPts val="0"/>
              </a:spcBef>
              <a:spcAft>
                <a:spcPts val="0"/>
              </a:spcAft>
              <a:buSzPts val="1400"/>
              <a:buNone/>
            </a:pPr>
            <a:r>
              <a:rPr lang="en-US" sz="2100"/>
              <a:t>After the public hearing, the Board adopts the budget by resolution and the county auditor files the budget.</a:t>
            </a:r>
            <a:endParaRPr sz="1400"/>
          </a:p>
          <a:p>
            <a:pPr marL="342900" lvl="1" indent="0" algn="l" rtl="0">
              <a:spcBef>
                <a:spcPts val="800"/>
              </a:spcBef>
              <a:spcAft>
                <a:spcPts val="0"/>
              </a:spcAft>
              <a:buSzPts val="1400"/>
              <a:buNone/>
            </a:pPr>
            <a:r>
              <a:rPr lang="en-US" sz="2100"/>
              <a:t>Budget submission deadline for counties is </a:t>
            </a:r>
            <a:r>
              <a:rPr lang="en-US" sz="2100" b="1"/>
              <a:t>April 30</a:t>
            </a:r>
            <a:r>
              <a:rPr lang="en-US" sz="1400" b="1"/>
              <a:t> </a:t>
            </a:r>
            <a:endParaRPr sz="1400"/>
          </a:p>
          <a:p>
            <a:pPr marL="342900" lvl="1" indent="0" algn="l" rtl="0">
              <a:spcBef>
                <a:spcPts val="800"/>
              </a:spcBef>
              <a:spcAft>
                <a:spcPts val="0"/>
              </a:spcAft>
              <a:buSzPts val="1100"/>
              <a:buNone/>
            </a:pPr>
            <a:endParaRPr sz="1100" b="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1"/>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300"/>
              <a:t>Late Budgets</a:t>
            </a:r>
            <a:endParaRPr sz="2300"/>
          </a:p>
        </p:txBody>
      </p:sp>
      <p:sp>
        <p:nvSpPr>
          <p:cNvPr id="350" name="Google Shape;350;p61"/>
          <p:cNvSpPr txBox="1">
            <a:spLocks noGrp="1"/>
          </p:cNvSpPr>
          <p:nvPr>
            <p:ph type="body" idx="1"/>
          </p:nvPr>
        </p:nvSpPr>
        <p:spPr>
          <a:xfrm>
            <a:off x="827475" y="966850"/>
            <a:ext cx="6710700" cy="3719400"/>
          </a:xfrm>
          <a:prstGeom prst="rect">
            <a:avLst/>
          </a:prstGeom>
          <a:noFill/>
          <a:ln>
            <a:noFill/>
          </a:ln>
        </p:spPr>
        <p:txBody>
          <a:bodyPr spcFirstLastPara="1" wrap="square" lIns="68575" tIns="34275" rIns="68575" bIns="34275" anchor="t" anchorCtr="0">
            <a:noAutofit/>
          </a:bodyPr>
          <a:lstStyle/>
          <a:p>
            <a:pPr marL="254000" lvl="0" indent="-311150" algn="l" rtl="0">
              <a:spcBef>
                <a:spcPts val="0"/>
              </a:spcBef>
              <a:spcAft>
                <a:spcPts val="0"/>
              </a:spcAft>
              <a:buSzPts val="2100"/>
              <a:buChar char="•"/>
            </a:pPr>
            <a:r>
              <a:rPr lang="en-US" sz="2000"/>
              <a:t>Taxes levied by a county whose budget is certified after April 30 shall be limited to the prior year’s budget amount.  </a:t>
            </a:r>
            <a:endParaRPr sz="2000"/>
          </a:p>
          <a:p>
            <a:pPr marL="254000" lvl="0" indent="-311150" algn="l" rtl="0">
              <a:spcBef>
                <a:spcPts val="800"/>
              </a:spcBef>
              <a:spcAft>
                <a:spcPts val="0"/>
              </a:spcAft>
              <a:buSzPts val="2100"/>
              <a:buChar char="•"/>
            </a:pPr>
            <a:r>
              <a:rPr lang="en-US" sz="2000"/>
              <a:t>The penalty may be waived by the director of the DOM if the county demonstrates to the satisfaction of the director that the deadline was missed because of </a:t>
            </a:r>
            <a:r>
              <a:rPr lang="en-US" sz="2000" i="1" u="sng"/>
              <a:t>circumstances beyond the control of the county-SF 2442 sets specific reasons</a:t>
            </a:r>
            <a:endParaRPr sz="2200" i="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FF9F88-CDD0-4532-BD84-CD885BE51600}"/>
              </a:ext>
            </a:extLst>
          </p:cNvPr>
          <p:cNvSpPr>
            <a:spLocks noGrp="1"/>
          </p:cNvSpPr>
          <p:nvPr>
            <p:ph type="body" idx="1"/>
          </p:nvPr>
        </p:nvSpPr>
        <p:spPr>
          <a:xfrm>
            <a:off x="319313" y="638629"/>
            <a:ext cx="8592457" cy="4347028"/>
          </a:xfrm>
        </p:spPr>
        <p:txBody>
          <a:bodyPr/>
          <a:lstStyle/>
          <a:p>
            <a:pPr marL="88898" indent="0">
              <a:buNone/>
            </a:pPr>
            <a:r>
              <a:rPr lang="en-US" sz="1600" dirty="0"/>
              <a:t>DOM can waive penalty for late filed city/county budgets for only the following reasons:</a:t>
            </a:r>
          </a:p>
          <a:p>
            <a:pPr marL="556022" indent="0">
              <a:buNone/>
            </a:pPr>
            <a:r>
              <a:rPr lang="en-US" sz="1600" dirty="0">
                <a:solidFill>
                  <a:schemeClr val="tx1"/>
                </a:solidFill>
              </a:rPr>
              <a:t>(1) A newspaper failed to publish a notice of hearing as required under section 24.2A after the city/county gave the newspaper sufficient time to publish the notice. </a:t>
            </a:r>
          </a:p>
          <a:p>
            <a:pPr marL="556022" indent="0">
              <a:buNone/>
            </a:pPr>
            <a:r>
              <a:rPr lang="en-US" sz="1600" dirty="0">
                <a:solidFill>
                  <a:schemeClr val="tx1"/>
                </a:solidFill>
              </a:rPr>
              <a:t>(2) A verifiable public emergency or weather-related event which forced the cancellation of a public hearing as required under section 24.2A.</a:t>
            </a:r>
          </a:p>
          <a:p>
            <a:pPr marL="556022" indent="0">
              <a:buNone/>
            </a:pPr>
            <a:r>
              <a:rPr lang="en-US" sz="1600" dirty="0">
                <a:solidFill>
                  <a:schemeClr val="tx1"/>
                </a:solidFill>
              </a:rPr>
              <a:t>(3) An illness or unexpected vacancy of one or more board/council members caused a lack of a quorum necessary to hold a hearing as required under section 24.2A. </a:t>
            </a:r>
          </a:p>
          <a:p>
            <a:pPr marL="556022" indent="0">
              <a:buNone/>
            </a:pPr>
            <a:r>
              <a:rPr lang="en-US" sz="1600" dirty="0">
                <a:solidFill>
                  <a:schemeClr val="tx1"/>
                </a:solidFill>
              </a:rPr>
              <a:t>(4) A failure of state software or a state process caused the board to miss the required date to certify the city/county's budget.</a:t>
            </a:r>
          </a:p>
        </p:txBody>
      </p:sp>
      <p:sp>
        <p:nvSpPr>
          <p:cNvPr id="3" name="Title 2">
            <a:extLst>
              <a:ext uri="{FF2B5EF4-FFF2-40B4-BE49-F238E27FC236}">
                <a16:creationId xmlns:a16="http://schemas.microsoft.com/office/drawing/2014/main" id="{FDE34976-E224-4D28-9F61-6DA88AB8DAA2}"/>
              </a:ext>
            </a:extLst>
          </p:cNvPr>
          <p:cNvSpPr>
            <a:spLocks noGrp="1"/>
          </p:cNvSpPr>
          <p:nvPr>
            <p:ph type="title"/>
          </p:nvPr>
        </p:nvSpPr>
        <p:spPr/>
        <p:txBody>
          <a:bodyPr/>
          <a:lstStyle/>
          <a:p>
            <a:r>
              <a:rPr lang="en-US" sz="3200" dirty="0"/>
              <a:t>Budget Extensions-Limited Reasons</a:t>
            </a:r>
          </a:p>
        </p:txBody>
      </p:sp>
    </p:spTree>
    <p:extLst>
      <p:ext uri="{BB962C8B-B14F-4D97-AF65-F5344CB8AC3E}">
        <p14:creationId xmlns:p14="http://schemas.microsoft.com/office/powerpoint/2010/main" val="42166656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497D2-7ACB-483B-B810-E1F5121CE154}"/>
              </a:ext>
            </a:extLst>
          </p:cNvPr>
          <p:cNvSpPr>
            <a:spLocks noGrp="1"/>
          </p:cNvSpPr>
          <p:nvPr>
            <p:ph type="body" idx="1"/>
          </p:nvPr>
        </p:nvSpPr>
        <p:spPr>
          <a:xfrm>
            <a:off x="304801" y="725714"/>
            <a:ext cx="8210550" cy="4113705"/>
          </a:xfrm>
        </p:spPr>
        <p:txBody>
          <a:bodyPr/>
          <a:lstStyle/>
          <a:p>
            <a:pPr marL="88898" indent="0">
              <a:buNone/>
            </a:pPr>
            <a:r>
              <a:rPr lang="en-US" sz="1800" dirty="0"/>
              <a:t>Prevents a city/county from having not property taxes in a year because of a late budget.</a:t>
            </a:r>
          </a:p>
          <a:p>
            <a:pPr lvl="1"/>
            <a:r>
              <a:rPr lang="en-US" sz="1800" dirty="0">
                <a:solidFill>
                  <a:schemeClr val="tx1"/>
                </a:solidFill>
              </a:rPr>
              <a:t>A city/county may collect taxes for a fiscal year for which no budget has been certified, but the county shall not distribute any funds collected for a fiscal year until the city/county certifies its budget and transmits the certified budget to the county auditor. </a:t>
            </a:r>
          </a:p>
          <a:p>
            <a:pPr lvl="1"/>
            <a:r>
              <a:rPr lang="en-US" sz="1800" dirty="0">
                <a:solidFill>
                  <a:schemeClr val="tx1"/>
                </a:solidFill>
              </a:rPr>
              <a:t>Taxes levied by a city/county whose budget is certified after April 30 shall be limited to the taxes levied for the previous fiscal year subject to applicable levy rate limits in this chapter. However, that amount shall not exceed the amount the county could collect based on property assessments for the fiscal year for which the county failed to certify property taxes.</a:t>
            </a:r>
          </a:p>
        </p:txBody>
      </p:sp>
      <p:sp>
        <p:nvSpPr>
          <p:cNvPr id="3" name="Title 2">
            <a:extLst>
              <a:ext uri="{FF2B5EF4-FFF2-40B4-BE49-F238E27FC236}">
                <a16:creationId xmlns:a16="http://schemas.microsoft.com/office/drawing/2014/main" id="{274D07BC-FAC6-4B9C-8A6B-723C4595F44A}"/>
              </a:ext>
            </a:extLst>
          </p:cNvPr>
          <p:cNvSpPr>
            <a:spLocks noGrp="1"/>
          </p:cNvSpPr>
          <p:nvPr>
            <p:ph type="title"/>
          </p:nvPr>
        </p:nvSpPr>
        <p:spPr/>
        <p:txBody>
          <a:bodyPr/>
          <a:lstStyle/>
          <a:p>
            <a:r>
              <a:rPr lang="en-US" dirty="0"/>
              <a:t>Penalty Implementations</a:t>
            </a:r>
          </a:p>
        </p:txBody>
      </p:sp>
    </p:spTree>
    <p:extLst>
      <p:ext uri="{BB962C8B-B14F-4D97-AF65-F5344CB8AC3E}">
        <p14:creationId xmlns:p14="http://schemas.microsoft.com/office/powerpoint/2010/main" val="2290294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3"/>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200"/>
              <a:t>Budget Protests</a:t>
            </a:r>
            <a:endParaRPr sz="2200"/>
          </a:p>
        </p:txBody>
      </p:sp>
      <p:sp>
        <p:nvSpPr>
          <p:cNvPr id="439" name="Google Shape;439;p73"/>
          <p:cNvSpPr txBox="1">
            <a:spLocks noGrp="1"/>
          </p:cNvSpPr>
          <p:nvPr>
            <p:ph type="body" idx="1"/>
          </p:nvPr>
        </p:nvSpPr>
        <p:spPr>
          <a:xfrm>
            <a:off x="827474" y="1092850"/>
            <a:ext cx="7147800" cy="3593400"/>
          </a:xfrm>
          <a:prstGeom prst="rect">
            <a:avLst/>
          </a:prstGeom>
          <a:noFill/>
          <a:ln>
            <a:noFill/>
          </a:ln>
        </p:spPr>
        <p:txBody>
          <a:bodyPr spcFirstLastPara="1" wrap="square" lIns="68575" tIns="34275" rIns="68575" bIns="34275" anchor="t" anchorCtr="0">
            <a:noAutofit/>
          </a:bodyPr>
          <a:lstStyle/>
          <a:p>
            <a:pPr marL="254000" lvl="0" indent="-330200" algn="l" rtl="0">
              <a:spcBef>
                <a:spcPts val="0"/>
              </a:spcBef>
              <a:spcAft>
                <a:spcPts val="0"/>
              </a:spcAft>
              <a:buSzPts val="2400"/>
              <a:buChar char="•"/>
            </a:pPr>
            <a:r>
              <a:rPr lang="en-US" sz="2300"/>
              <a:t>Budget Protest deadline is May 10 to accommodate later budget deadline.</a:t>
            </a:r>
            <a:endParaRPr sz="2300"/>
          </a:p>
          <a:p>
            <a:pPr marL="254000" lvl="0" indent="-330200" algn="l" rtl="0">
              <a:spcBef>
                <a:spcPts val="800"/>
              </a:spcBef>
              <a:spcAft>
                <a:spcPts val="0"/>
              </a:spcAft>
              <a:buSzPts val="2400"/>
              <a:buChar char="•"/>
            </a:pPr>
            <a:r>
              <a:rPr lang="en-US" sz="2300"/>
              <a:t>Budget hearing notice must include information on protesting the budget (DOM added language to the hearing notice.)</a:t>
            </a:r>
            <a:endParaRPr sz="2300" i="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4"/>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500"/>
              <a:t>Budget Protests</a:t>
            </a:r>
            <a:endParaRPr sz="3700"/>
          </a:p>
        </p:txBody>
      </p:sp>
      <p:sp>
        <p:nvSpPr>
          <p:cNvPr id="445" name="Google Shape;445;p74"/>
          <p:cNvSpPr txBox="1">
            <a:spLocks noGrp="1"/>
          </p:cNvSpPr>
          <p:nvPr>
            <p:ph type="body" idx="1"/>
          </p:nvPr>
        </p:nvSpPr>
        <p:spPr>
          <a:xfrm>
            <a:off x="620875" y="1081400"/>
            <a:ext cx="6916500" cy="3604800"/>
          </a:xfrm>
          <a:prstGeom prst="rect">
            <a:avLst/>
          </a:prstGeom>
          <a:noFill/>
          <a:ln>
            <a:noFill/>
          </a:ln>
        </p:spPr>
        <p:txBody>
          <a:bodyPr spcFirstLastPara="1" wrap="square" lIns="68575" tIns="34275" rIns="68575" bIns="34275" anchor="t" anchorCtr="0">
            <a:noAutofit/>
          </a:bodyPr>
          <a:lstStyle/>
          <a:p>
            <a:pPr marL="254000" lvl="0" indent="-298450" algn="l" rtl="0">
              <a:spcBef>
                <a:spcPts val="0"/>
              </a:spcBef>
              <a:spcAft>
                <a:spcPts val="0"/>
              </a:spcAft>
              <a:buSzPts val="1900"/>
              <a:buChar char="•"/>
            </a:pPr>
            <a:r>
              <a:rPr lang="en-US" sz="1800"/>
              <a:t>Protesting a local government budget is covered under </a:t>
            </a:r>
            <a:r>
              <a:rPr lang="en-US" sz="1800" i="1"/>
              <a:t>Code of Iowa </a:t>
            </a:r>
            <a:r>
              <a:rPr lang="en-US" sz="1800"/>
              <a:t>Section 24.27. Persons affected by the proposed budget, expenditure or tax levy, or by any item thereof, may appeal the budget by filing a petition and appeal with the county auditor of the county in which the local government is located.</a:t>
            </a:r>
            <a:endParaRPr sz="1800"/>
          </a:p>
          <a:p>
            <a:pPr marL="254000" lvl="0" indent="-298450" algn="l" rtl="0">
              <a:spcBef>
                <a:spcPts val="800"/>
              </a:spcBef>
              <a:spcAft>
                <a:spcPts val="0"/>
              </a:spcAft>
              <a:buSzPts val="1900"/>
              <a:buChar char="•"/>
            </a:pPr>
            <a:r>
              <a:rPr lang="en-US" sz="1800"/>
              <a:t>Protests to county budgets require at least 100 signatures</a:t>
            </a:r>
            <a:endParaRPr sz="1800"/>
          </a:p>
          <a:p>
            <a:pPr marL="254000" lvl="0" indent="-298450" algn="l" rtl="0">
              <a:spcBef>
                <a:spcPts val="800"/>
              </a:spcBef>
              <a:spcAft>
                <a:spcPts val="0"/>
              </a:spcAft>
              <a:buSzPts val="1900"/>
              <a:buChar char="•"/>
            </a:pPr>
            <a:r>
              <a:rPr lang="en-US" sz="1800"/>
              <a:t>County Auditor forwards protest document to State Appeal Board</a:t>
            </a:r>
            <a:endParaRPr sz="21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5"/>
          <p:cNvSpPr txBox="1">
            <a:spLocks noGrp="1"/>
          </p:cNvSpPr>
          <p:nvPr>
            <p:ph type="title"/>
          </p:nvPr>
        </p:nvSpPr>
        <p:spPr>
          <a:xfrm>
            <a:off x="484583" y="339539"/>
            <a:ext cx="7053600" cy="1050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100"/>
              <a:t>Appropriations</a:t>
            </a:r>
            <a:endParaRPr sz="2100"/>
          </a:p>
        </p:txBody>
      </p:sp>
      <p:sp>
        <p:nvSpPr>
          <p:cNvPr id="451" name="Google Shape;451;p75"/>
          <p:cNvSpPr txBox="1">
            <a:spLocks noGrp="1"/>
          </p:cNvSpPr>
          <p:nvPr>
            <p:ph type="body" idx="1"/>
          </p:nvPr>
        </p:nvSpPr>
        <p:spPr>
          <a:xfrm>
            <a:off x="609824" y="998451"/>
            <a:ext cx="7125000" cy="33363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200"/>
              <a:buNone/>
            </a:pPr>
            <a:r>
              <a:rPr lang="en-US" sz="2000"/>
              <a:t>The board must appropriate, by resolution, the amounts deemed necessary for each of the different county officers and departments during the ensuing fiscal year.  </a:t>
            </a:r>
            <a:endParaRPr sz="2000"/>
          </a:p>
          <a:p>
            <a:pPr marL="254000" lvl="0" indent="-254000" algn="l" rtl="0">
              <a:spcBef>
                <a:spcPts val="800"/>
              </a:spcBef>
              <a:spcAft>
                <a:spcPts val="0"/>
              </a:spcAft>
              <a:buSzPts val="1200"/>
              <a:buNone/>
            </a:pPr>
            <a:r>
              <a:rPr lang="en-US" sz="2000"/>
              <a:t>Without an appropriation, expenditures are not authorized.  Appropriations need not be made in any specific level of detail.  </a:t>
            </a:r>
            <a:endParaRPr sz="2000"/>
          </a:p>
          <a:p>
            <a:pPr marL="254000" lvl="0" indent="-254000" algn="l" rtl="0">
              <a:spcBef>
                <a:spcPts val="800"/>
              </a:spcBef>
              <a:spcAft>
                <a:spcPts val="0"/>
              </a:spcAft>
              <a:buSzPts val="1200"/>
              <a:buNone/>
            </a:pPr>
            <a:r>
              <a:rPr lang="en-US" sz="2000"/>
              <a:t>It is unlawful for a county official to authorize an expenditure larger than the amount, which has been appropriated by the board of supervisors (</a:t>
            </a:r>
            <a:r>
              <a:rPr lang="en-US" sz="2000" i="1"/>
              <a:t>Code of Iowa</a:t>
            </a:r>
            <a:r>
              <a:rPr lang="en-US" sz="2000"/>
              <a:t> Section 331.437).</a:t>
            </a:r>
            <a:endParaRPr sz="2000"/>
          </a:p>
          <a:p>
            <a:pPr marL="254000" lvl="0" indent="-177800" algn="l" rtl="0">
              <a:spcBef>
                <a:spcPts val="800"/>
              </a:spcBef>
              <a:spcAft>
                <a:spcPts val="0"/>
              </a:spcAft>
              <a:buSzPts val="1200"/>
              <a:buNone/>
            </a:pP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1485900" y="-228600"/>
            <a:ext cx="6172200" cy="13716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lt2"/>
              </a:buClr>
              <a:buSzPts val="2800"/>
              <a:buFont typeface="Century Gothic"/>
              <a:buNone/>
            </a:pPr>
            <a:br>
              <a:rPr lang="en-US" sz="2800"/>
            </a:br>
            <a:br>
              <a:rPr lang="en-US" sz="2800"/>
            </a:br>
            <a:endParaRPr sz="2800"/>
          </a:p>
        </p:txBody>
      </p:sp>
      <p:sp>
        <p:nvSpPr>
          <p:cNvPr id="118" name="Google Shape;118;p24"/>
          <p:cNvSpPr txBox="1">
            <a:spLocks noGrp="1"/>
          </p:cNvSpPr>
          <p:nvPr>
            <p:ph type="body" idx="1"/>
          </p:nvPr>
        </p:nvSpPr>
        <p:spPr>
          <a:xfrm>
            <a:off x="253875" y="414600"/>
            <a:ext cx="8148000" cy="4397100"/>
          </a:xfrm>
          <a:prstGeom prst="rect">
            <a:avLst/>
          </a:prstGeom>
          <a:noFill/>
          <a:ln>
            <a:noFill/>
          </a:ln>
        </p:spPr>
        <p:txBody>
          <a:bodyPr spcFirstLastPara="1" wrap="square" lIns="68575" tIns="34275" rIns="68575" bIns="34275" anchor="t" anchorCtr="0">
            <a:noAutofit/>
          </a:bodyPr>
          <a:lstStyle/>
          <a:p>
            <a:pPr marL="254000" lvl="0" indent="-254000" algn="l" rtl="0">
              <a:lnSpc>
                <a:spcPct val="70000"/>
              </a:lnSpc>
              <a:spcBef>
                <a:spcPts val="0"/>
              </a:spcBef>
              <a:spcAft>
                <a:spcPts val="0"/>
              </a:spcAft>
              <a:buSzPts val="1000"/>
              <a:buNone/>
            </a:pPr>
            <a:endParaRPr sz="1300"/>
          </a:p>
          <a:p>
            <a:pPr marL="254000" lvl="0" indent="-298450" algn="l" rtl="0">
              <a:lnSpc>
                <a:spcPct val="70000"/>
              </a:lnSpc>
              <a:spcBef>
                <a:spcPts val="800"/>
              </a:spcBef>
              <a:spcAft>
                <a:spcPts val="0"/>
              </a:spcAft>
              <a:buSzPts val="1900"/>
              <a:buChar char="•"/>
            </a:pPr>
            <a:r>
              <a:rPr lang="en-US" sz="2200"/>
              <a:t>The </a:t>
            </a:r>
            <a:r>
              <a:rPr lang="en-US" sz="2200" u="sng"/>
              <a:t>regular notice of public hearing and proposed budget </a:t>
            </a:r>
            <a:r>
              <a:rPr lang="en-US" sz="2200"/>
              <a:t>summary is published “not less than 10 nor more than 20 days” before the hearing.</a:t>
            </a:r>
            <a:endParaRPr sz="1800"/>
          </a:p>
          <a:p>
            <a:pPr marL="254000" lvl="0" indent="-298450" algn="l" rtl="0">
              <a:lnSpc>
                <a:spcPct val="70000"/>
              </a:lnSpc>
              <a:spcBef>
                <a:spcPts val="800"/>
              </a:spcBef>
              <a:spcAft>
                <a:spcPts val="0"/>
              </a:spcAft>
              <a:buSzPts val="1900"/>
              <a:buChar char="•"/>
            </a:pPr>
            <a:r>
              <a:rPr lang="en-US" sz="2200"/>
              <a:t>The </a:t>
            </a:r>
            <a:r>
              <a:rPr lang="en-US" sz="2200" u="sng"/>
              <a:t>hearing is held </a:t>
            </a:r>
            <a:r>
              <a:rPr lang="en-US" sz="2200"/>
              <a:t>for taxpayers and residents of the county to present to the board their objections to, or arguments in favor of, any part of the budget.</a:t>
            </a:r>
            <a:endParaRPr sz="1800"/>
          </a:p>
          <a:p>
            <a:pPr marL="254000" lvl="0" indent="-298450" algn="l" rtl="0">
              <a:lnSpc>
                <a:spcPct val="70000"/>
              </a:lnSpc>
              <a:spcBef>
                <a:spcPts val="800"/>
              </a:spcBef>
              <a:spcAft>
                <a:spcPts val="0"/>
              </a:spcAft>
              <a:buSzPts val="1900"/>
              <a:buChar char="•"/>
            </a:pPr>
            <a:r>
              <a:rPr lang="en-US" sz="2200"/>
              <a:t>The </a:t>
            </a:r>
            <a:r>
              <a:rPr lang="en-US" sz="2200" u="sng"/>
              <a:t>board adopts the budget by resolution</a:t>
            </a:r>
            <a:r>
              <a:rPr lang="en-US" sz="2200"/>
              <a:t>.</a:t>
            </a:r>
            <a:endParaRPr sz="1800"/>
          </a:p>
          <a:p>
            <a:pPr marL="254000" lvl="0" indent="-298450" algn="l" rtl="0">
              <a:lnSpc>
                <a:spcPct val="70000"/>
              </a:lnSpc>
              <a:spcBef>
                <a:spcPts val="800"/>
              </a:spcBef>
              <a:spcAft>
                <a:spcPts val="0"/>
              </a:spcAft>
              <a:buSzPts val="1900"/>
              <a:buChar char="•"/>
            </a:pPr>
            <a:r>
              <a:rPr lang="en-US" sz="2200"/>
              <a:t>The board directs the auditor to properly </a:t>
            </a:r>
            <a:r>
              <a:rPr lang="en-US" sz="2200" u="sng"/>
              <a:t>certify and file by April 30</a:t>
            </a:r>
            <a:endParaRPr sz="1800"/>
          </a:p>
          <a:p>
            <a:pPr marL="254000" lvl="0" indent="0" algn="l" rtl="0">
              <a:lnSpc>
                <a:spcPct val="70000"/>
              </a:lnSpc>
              <a:spcBef>
                <a:spcPts val="800"/>
              </a:spcBef>
              <a:spcAft>
                <a:spcPts val="0"/>
              </a:spcAft>
              <a:buNone/>
            </a:pPr>
            <a:endParaRPr sz="1100"/>
          </a:p>
          <a:p>
            <a:pPr marL="0" lvl="0" indent="0" algn="l" rtl="0">
              <a:lnSpc>
                <a:spcPct val="70000"/>
              </a:lnSpc>
              <a:spcBef>
                <a:spcPts val="800"/>
              </a:spcBef>
              <a:spcAft>
                <a:spcPts val="0"/>
              </a:spcAft>
              <a:buSzPts val="1000"/>
              <a:buNone/>
            </a:pPr>
            <a:endParaRPr sz="1300"/>
          </a:p>
          <a:p>
            <a:pPr marL="254000" lvl="0" indent="-190500" algn="l" rtl="0">
              <a:lnSpc>
                <a:spcPct val="70000"/>
              </a:lnSpc>
              <a:spcBef>
                <a:spcPts val="800"/>
              </a:spcBef>
              <a:spcAft>
                <a:spcPts val="0"/>
              </a:spcAft>
              <a:buSzPts val="1000"/>
              <a:buNone/>
            </a:pPr>
            <a:endParaRPr sz="13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6"/>
          <p:cNvSpPr txBox="1">
            <a:spLocks noGrp="1"/>
          </p:cNvSpPr>
          <p:nvPr>
            <p:ph type="title"/>
          </p:nvPr>
        </p:nvSpPr>
        <p:spPr>
          <a:xfrm>
            <a:off x="1314450" y="171450"/>
            <a:ext cx="6457950" cy="959644"/>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2300"/>
              <a:buFont typeface="Century Gothic"/>
              <a:buNone/>
            </a:pPr>
            <a:br>
              <a:rPr lang="en-US" sz="2300"/>
            </a:br>
            <a:br>
              <a:rPr lang="en-US" sz="2300"/>
            </a:br>
            <a:r>
              <a:rPr lang="en-US" sz="2300"/>
              <a:t>Changing Departmental Appropriations</a:t>
            </a:r>
            <a:endParaRPr sz="1100"/>
          </a:p>
        </p:txBody>
      </p:sp>
      <p:sp>
        <p:nvSpPr>
          <p:cNvPr id="458" name="Google Shape;458;p76"/>
          <p:cNvSpPr txBox="1">
            <a:spLocks noGrp="1"/>
          </p:cNvSpPr>
          <p:nvPr>
            <p:ph type="body" idx="1"/>
          </p:nvPr>
        </p:nvSpPr>
        <p:spPr>
          <a:xfrm>
            <a:off x="941650" y="1310500"/>
            <a:ext cx="7239900" cy="40044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200"/>
              <a:buNone/>
            </a:pPr>
            <a:r>
              <a:rPr lang="en-US" sz="1800"/>
              <a:t>Increases or decreases in departmental appropriations do not require a budget amendment, as long as none of the 10 major classes of expenditures are to be increased.  Instead, changes in departmental appropriations may be provided by resolution at any regular meeting of the board.  Obviously, any increases in departmental appropriations will have to be offset by decreases in other departmental appropriations, so individual expenditure class amounts are not exceeded.</a:t>
            </a:r>
            <a:endParaRPr sz="1800"/>
          </a:p>
          <a:p>
            <a:pPr marL="254000" lvl="0" indent="-177800" algn="l" rtl="0">
              <a:spcBef>
                <a:spcPts val="800"/>
              </a:spcBef>
              <a:spcAft>
                <a:spcPts val="0"/>
              </a:spcAft>
              <a:buSzPts val="1200"/>
              <a:buNone/>
            </a:pPr>
            <a:endParaRPr sz="11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7"/>
          <p:cNvSpPr txBox="1">
            <a:spLocks noGrp="1"/>
          </p:cNvSpPr>
          <p:nvPr>
            <p:ph type="title"/>
          </p:nvPr>
        </p:nvSpPr>
        <p:spPr>
          <a:xfrm>
            <a:off x="1485900" y="400050"/>
            <a:ext cx="6172200" cy="685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2300"/>
              <a:buFont typeface="Century Gothic"/>
              <a:buNone/>
            </a:pPr>
            <a:br>
              <a:rPr lang="en-US" sz="2300"/>
            </a:br>
            <a:r>
              <a:rPr lang="en-US" sz="2300"/>
              <a:t>Changing Departmental Appropriations</a:t>
            </a:r>
            <a:endParaRPr sz="1100"/>
          </a:p>
        </p:txBody>
      </p:sp>
      <p:sp>
        <p:nvSpPr>
          <p:cNvPr id="464" name="Google Shape;464;p77"/>
          <p:cNvSpPr txBox="1">
            <a:spLocks noGrp="1"/>
          </p:cNvSpPr>
          <p:nvPr>
            <p:ph type="body" idx="1"/>
          </p:nvPr>
        </p:nvSpPr>
        <p:spPr>
          <a:xfrm>
            <a:off x="1239475" y="1447975"/>
            <a:ext cx="6361500" cy="39240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200"/>
              <a:buNone/>
            </a:pPr>
            <a:r>
              <a:rPr lang="en-US" sz="1900"/>
              <a:t>Decreases in appropriations for an office or department of more than 10 percent or $5,000, whichever is greater, are not effective until the board holds a public hearing on the proposed decrease, and publishes notice of the hearing not less than 10 nor more than 20 days prior to the hearing, in all of the county newspapers selected under </a:t>
            </a:r>
            <a:r>
              <a:rPr lang="en-US" sz="1900" i="1"/>
              <a:t>Code of Iowa</a:t>
            </a:r>
            <a:r>
              <a:rPr lang="en-US" sz="1900"/>
              <a:t> Chapter 349 (</a:t>
            </a:r>
            <a:r>
              <a:rPr lang="en-US" sz="1900" i="1"/>
              <a:t>Code of Iowa</a:t>
            </a:r>
            <a:r>
              <a:rPr lang="en-US" sz="1900"/>
              <a:t> Section 331.434(6)).</a:t>
            </a:r>
            <a:endParaRPr sz="1900"/>
          </a:p>
          <a:p>
            <a:pPr marL="254000" lvl="0" indent="-177800" algn="l" rtl="0">
              <a:spcBef>
                <a:spcPts val="800"/>
              </a:spcBef>
              <a:spcAft>
                <a:spcPts val="0"/>
              </a:spcAft>
              <a:buSzPts val="1200"/>
              <a:buNone/>
            </a:pPr>
            <a:endParaRPr sz="11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8"/>
          <p:cNvSpPr txBox="1">
            <a:spLocks noGrp="1"/>
          </p:cNvSpPr>
          <p:nvPr>
            <p:ph type="title"/>
          </p:nvPr>
        </p:nvSpPr>
        <p:spPr>
          <a:xfrm>
            <a:off x="484583" y="339539"/>
            <a:ext cx="7053600" cy="1050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2200"/>
              <a:t>Budget Amendment</a:t>
            </a:r>
            <a:endParaRPr sz="2200"/>
          </a:p>
        </p:txBody>
      </p:sp>
      <p:sp>
        <p:nvSpPr>
          <p:cNvPr id="470" name="Google Shape;470;p78"/>
          <p:cNvSpPr txBox="1">
            <a:spLocks noGrp="1"/>
          </p:cNvSpPr>
          <p:nvPr>
            <p:ph type="body" idx="1"/>
          </p:nvPr>
        </p:nvSpPr>
        <p:spPr>
          <a:xfrm>
            <a:off x="437600" y="852275"/>
            <a:ext cx="7099800" cy="38340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200"/>
              <a:buNone/>
            </a:pPr>
            <a:r>
              <a:rPr lang="en-US" sz="1800" dirty="0"/>
              <a:t>A budget amendment is required for any increase in the totals for any one of the major classes of expenditures listed on the adopted budget summary.</a:t>
            </a:r>
            <a:r>
              <a:rPr lang="en-US" sz="1800" u="sng" dirty="0"/>
              <a:t> The amendment must be effective before the expenditure amounts are exceeded.</a:t>
            </a:r>
            <a:r>
              <a:rPr lang="en-US" sz="1800" dirty="0"/>
              <a:t>  </a:t>
            </a:r>
            <a:endParaRPr sz="1800" dirty="0"/>
          </a:p>
          <a:p>
            <a:pPr marL="254000" lvl="0" indent="-254000" algn="l" rtl="0">
              <a:spcBef>
                <a:spcPts val="800"/>
              </a:spcBef>
              <a:spcAft>
                <a:spcPts val="0"/>
              </a:spcAft>
              <a:buSzPts val="1200"/>
              <a:buFont typeface="Noto Sans Symbols"/>
              <a:buNone/>
            </a:pPr>
            <a:endParaRPr sz="1800" dirty="0"/>
          </a:p>
          <a:p>
            <a:pPr marL="254000" lvl="0" indent="-254000" algn="l" rtl="0">
              <a:spcBef>
                <a:spcPts val="800"/>
              </a:spcBef>
              <a:spcAft>
                <a:spcPts val="0"/>
              </a:spcAft>
              <a:buSzPts val="1200"/>
              <a:buFont typeface="Noto Sans Symbols"/>
              <a:buNone/>
            </a:pPr>
            <a:r>
              <a:rPr lang="en-US" sz="1800" dirty="0"/>
              <a:t>Budget amendments require the same notice and hearing procedures as required for the adoption of the original budget.  </a:t>
            </a:r>
            <a:endParaRPr sz="1800" dirty="0"/>
          </a:p>
          <a:p>
            <a:pPr marL="254000" lvl="0" indent="-254000" algn="l" rtl="0">
              <a:spcBef>
                <a:spcPts val="800"/>
              </a:spcBef>
              <a:spcAft>
                <a:spcPts val="0"/>
              </a:spcAft>
              <a:buSzPts val="1200"/>
              <a:buFont typeface="Noto Sans Symbols"/>
              <a:buNone/>
            </a:pPr>
            <a:endParaRPr sz="1800" dirty="0"/>
          </a:p>
          <a:p>
            <a:pPr marL="254000" lvl="0" indent="-254000" algn="l" rtl="0">
              <a:spcBef>
                <a:spcPts val="800"/>
              </a:spcBef>
              <a:spcAft>
                <a:spcPts val="0"/>
              </a:spcAft>
              <a:buSzPts val="1200"/>
              <a:buFont typeface="Noto Sans Symbols"/>
              <a:buNone/>
            </a:pPr>
            <a:r>
              <a:rPr lang="en-US" sz="1800" dirty="0"/>
              <a:t>Budget amendments are subject to protest.  An amendment of a budget after May 31, which is properly protested but without adequate time for hearing and decision on the protest by June 30, is void.  </a:t>
            </a:r>
            <a:endParaRPr sz="1800" dirty="0"/>
          </a:p>
          <a:p>
            <a:pPr marL="254000" lvl="0" indent="-177800" algn="l" rtl="0">
              <a:spcBef>
                <a:spcPts val="800"/>
              </a:spcBef>
              <a:spcAft>
                <a:spcPts val="0"/>
              </a:spcAft>
              <a:buSzPts val="1200"/>
              <a:buNone/>
            </a:pPr>
            <a:endParaRPr sz="1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474"/>
        <p:cNvGrpSpPr/>
        <p:nvPr/>
      </p:nvGrpSpPr>
      <p:grpSpPr>
        <a:xfrm>
          <a:off x="0" y="0"/>
          <a:ext cx="0" cy="0"/>
          <a:chOff x="0" y="0"/>
          <a:chExt cx="0" cy="0"/>
        </a:xfrm>
      </p:grpSpPr>
      <p:sp>
        <p:nvSpPr>
          <p:cNvPr id="475" name="Google Shape;475;p79"/>
          <p:cNvSpPr txBox="1">
            <a:spLocks noGrp="1"/>
          </p:cNvSpPr>
          <p:nvPr>
            <p:ph type="title"/>
          </p:nvPr>
        </p:nvSpPr>
        <p:spPr>
          <a:xfrm>
            <a:off x="457200" y="57150"/>
            <a:ext cx="8229600" cy="7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dirty="0">
                <a:latin typeface="Work Sans"/>
                <a:ea typeface="Work Sans"/>
                <a:cs typeface="Work Sans"/>
                <a:sym typeface="Work Sans"/>
              </a:rPr>
              <a:t>Budget Amendment Online Form</a:t>
            </a:r>
            <a:endParaRPr dirty="0">
              <a:latin typeface="Work Sans"/>
              <a:ea typeface="Work Sans"/>
              <a:cs typeface="Work Sans"/>
              <a:sym typeface="Work Sans"/>
            </a:endParaRPr>
          </a:p>
        </p:txBody>
      </p:sp>
      <p:sp>
        <p:nvSpPr>
          <p:cNvPr id="476" name="Google Shape;476;p79"/>
          <p:cNvSpPr txBox="1">
            <a:spLocks noGrp="1"/>
          </p:cNvSpPr>
          <p:nvPr>
            <p:ph type="body" idx="1"/>
          </p:nvPr>
        </p:nvSpPr>
        <p:spPr>
          <a:xfrm>
            <a:off x="457200" y="971550"/>
            <a:ext cx="8229600" cy="348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a:latin typeface="Work Sans"/>
                <a:ea typeface="Work Sans"/>
                <a:cs typeface="Work Sans"/>
                <a:sym typeface="Work Sans"/>
              </a:rPr>
              <a:t>The amendment form is found by logging into this same online system you use to adopt your budget and selecting “Amend” on your current year budget.</a:t>
            </a:r>
            <a:endParaRPr dirty="0">
              <a:latin typeface="Work Sans"/>
              <a:ea typeface="Work Sans"/>
              <a:cs typeface="Work Sans"/>
              <a:sym typeface="Work Sans"/>
            </a:endParaRPr>
          </a:p>
          <a:p>
            <a:pPr marL="342900" lvl="0" indent="-342900" algn="l" rtl="0">
              <a:spcBef>
                <a:spcPts val="640"/>
              </a:spcBef>
              <a:spcAft>
                <a:spcPts val="0"/>
              </a:spcAft>
              <a:buClr>
                <a:schemeClr val="dk1"/>
              </a:buClr>
              <a:buSzPts val="3200"/>
              <a:buChar char="•"/>
            </a:pPr>
            <a:r>
              <a:rPr lang="en-US" dirty="0">
                <a:latin typeface="Work Sans"/>
                <a:ea typeface="Work Sans"/>
                <a:cs typeface="Work Sans"/>
                <a:sym typeface="Work Sans"/>
              </a:rPr>
              <a:t>You can access instructions within the online amendment form itself. </a:t>
            </a:r>
            <a:endParaRPr dirty="0">
              <a:latin typeface="Work Sans"/>
              <a:ea typeface="Work Sans"/>
              <a:cs typeface="Work Sans"/>
              <a:sym typeface="Work San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480"/>
        <p:cNvGrpSpPr/>
        <p:nvPr/>
      </p:nvGrpSpPr>
      <p:grpSpPr>
        <a:xfrm>
          <a:off x="0" y="0"/>
          <a:ext cx="0" cy="0"/>
          <a:chOff x="0" y="0"/>
          <a:chExt cx="0" cy="0"/>
        </a:xfrm>
      </p:grpSpPr>
      <p:sp>
        <p:nvSpPr>
          <p:cNvPr id="481" name="Google Shape;481;p80"/>
          <p:cNvSpPr txBox="1">
            <a:spLocks noGrp="1"/>
          </p:cNvSpPr>
          <p:nvPr>
            <p:ph type="title"/>
          </p:nvPr>
        </p:nvSpPr>
        <p:spPr>
          <a:xfrm>
            <a:off x="722313" y="3305177"/>
            <a:ext cx="7772400" cy="102155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700"/>
              <a:buFont typeface="Arial Black"/>
              <a:buNone/>
            </a:pPr>
            <a:r>
              <a:rPr lang="en-US" sz="2700"/>
              <a:t>ONLINE BUDGET SYSTEM</a:t>
            </a:r>
            <a:endParaRPr/>
          </a:p>
        </p:txBody>
      </p:sp>
      <p:sp>
        <p:nvSpPr>
          <p:cNvPr id="482" name="Google Shape;482;p80"/>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1500"/>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486"/>
        <p:cNvGrpSpPr/>
        <p:nvPr/>
      </p:nvGrpSpPr>
      <p:grpSpPr>
        <a:xfrm>
          <a:off x="0" y="0"/>
          <a:ext cx="0" cy="0"/>
          <a:chOff x="0" y="0"/>
          <a:chExt cx="0" cy="0"/>
        </a:xfrm>
      </p:grpSpPr>
      <p:sp>
        <p:nvSpPr>
          <p:cNvPr id="487" name="Google Shape;487;p81"/>
          <p:cNvSpPr txBox="1">
            <a:spLocks noGrp="1"/>
          </p:cNvSpPr>
          <p:nvPr>
            <p:ph type="body" idx="1"/>
          </p:nvPr>
        </p:nvSpPr>
        <p:spPr>
          <a:xfrm>
            <a:off x="506325" y="971550"/>
            <a:ext cx="8485500" cy="3695400"/>
          </a:xfrm>
          <a:prstGeom prst="rect">
            <a:avLst/>
          </a:prstGeom>
          <a:noFill/>
          <a:ln>
            <a:noFill/>
          </a:ln>
        </p:spPr>
        <p:txBody>
          <a:bodyPr spcFirstLastPara="1" wrap="square" lIns="91425" tIns="45700" rIns="91425" bIns="45700" anchor="t" anchorCtr="0">
            <a:normAutofit fontScale="92500" lnSpcReduction="10000"/>
          </a:bodyPr>
          <a:lstStyle/>
          <a:p>
            <a:pPr marL="342900" lvl="0" indent="-314325" algn="l" rtl="0">
              <a:spcBef>
                <a:spcPts val="0"/>
              </a:spcBef>
              <a:spcAft>
                <a:spcPts val="0"/>
              </a:spcAft>
              <a:buClr>
                <a:schemeClr val="dk1"/>
              </a:buClr>
              <a:buSzPct val="100000"/>
              <a:buChar char="•"/>
            </a:pPr>
            <a:r>
              <a:rPr lang="en-US" sz="3000" dirty="0">
                <a:latin typeface="Work Sans"/>
                <a:ea typeface="Work Sans"/>
                <a:cs typeface="Work Sans"/>
                <a:sym typeface="Work Sans"/>
              </a:rPr>
              <a:t>Log in access should transfer from last year-let me know if someone needs access that does not have it.</a:t>
            </a:r>
            <a:endParaRPr dirty="0">
              <a:latin typeface="Work Sans"/>
              <a:ea typeface="Work Sans"/>
              <a:cs typeface="Work Sans"/>
              <a:sym typeface="Work Sans"/>
            </a:endParaRPr>
          </a:p>
          <a:p>
            <a:pPr marL="342900" lvl="0" indent="-314325" algn="l" rtl="0">
              <a:spcBef>
                <a:spcPts val="555"/>
              </a:spcBef>
              <a:spcAft>
                <a:spcPts val="0"/>
              </a:spcAft>
              <a:buClr>
                <a:schemeClr val="dk1"/>
              </a:buClr>
              <a:buSzPct val="100000"/>
              <a:buChar char="•"/>
            </a:pPr>
            <a:r>
              <a:rPr lang="en-US" sz="3000" dirty="0">
                <a:latin typeface="Work Sans"/>
                <a:ea typeface="Work Sans"/>
                <a:cs typeface="Work Sans"/>
                <a:sym typeface="Work Sans"/>
              </a:rPr>
              <a:t>If you use the tab key during data entry, it will move between the cells in which you can enter data.  You can also use the arrow keys side to side and up and down.  </a:t>
            </a:r>
            <a:endParaRPr dirty="0">
              <a:latin typeface="Work Sans"/>
              <a:ea typeface="Work Sans"/>
              <a:cs typeface="Work Sans"/>
              <a:sym typeface="Work Sans"/>
            </a:endParaRPr>
          </a:p>
          <a:p>
            <a:pPr marL="342900" lvl="0" indent="-314325" algn="l" rtl="0">
              <a:spcBef>
                <a:spcPts val="555"/>
              </a:spcBef>
              <a:spcAft>
                <a:spcPts val="0"/>
              </a:spcAft>
              <a:buClr>
                <a:schemeClr val="dk1"/>
              </a:buClr>
              <a:buSzPct val="100000"/>
              <a:buChar char="•"/>
            </a:pPr>
            <a:r>
              <a:rPr lang="en-US" sz="3000" dirty="0">
                <a:latin typeface="Work Sans"/>
                <a:ea typeface="Work Sans"/>
                <a:cs typeface="Work Sans"/>
                <a:sym typeface="Work Sans"/>
              </a:rPr>
              <a:t>Ending fund balances are produced by subtracting the sum of all expenditures from the sum of beginning balances and revenues. </a:t>
            </a:r>
            <a:endParaRPr dirty="0">
              <a:latin typeface="Work Sans"/>
              <a:ea typeface="Work Sans"/>
              <a:cs typeface="Work Sans"/>
              <a:sym typeface="Work Sans"/>
            </a:endParaRPr>
          </a:p>
          <a:p>
            <a:pPr marL="342900" lvl="0" indent="0" algn="l" rtl="0">
              <a:spcBef>
                <a:spcPts val="555"/>
              </a:spcBef>
              <a:spcAft>
                <a:spcPts val="0"/>
              </a:spcAft>
              <a:buNone/>
            </a:pPr>
            <a:endParaRPr dirty="0">
              <a:latin typeface="Work Sans"/>
              <a:ea typeface="Work Sans"/>
              <a:cs typeface="Work Sans"/>
              <a:sym typeface="Work Sans"/>
            </a:endParaRPr>
          </a:p>
          <a:p>
            <a:pPr marL="342900" lvl="0" indent="-154940" algn="l" rtl="0">
              <a:spcBef>
                <a:spcPts val="592"/>
              </a:spcBef>
              <a:spcAft>
                <a:spcPts val="0"/>
              </a:spcAft>
              <a:buClr>
                <a:schemeClr val="dk1"/>
              </a:buClr>
              <a:buSzPct val="145454"/>
              <a:buNone/>
            </a:pPr>
            <a:endParaRPr dirty="0"/>
          </a:p>
          <a:p>
            <a:pPr marL="0" lvl="0" indent="0" algn="l" rtl="0">
              <a:spcBef>
                <a:spcPts val="592"/>
              </a:spcBef>
              <a:spcAft>
                <a:spcPts val="0"/>
              </a:spcAft>
              <a:buClr>
                <a:schemeClr val="dk1"/>
              </a:buClr>
              <a:buSzPct val="145454"/>
              <a:buNone/>
            </a:pPr>
            <a:endParaRPr dirty="0"/>
          </a:p>
        </p:txBody>
      </p:sp>
      <p:sp>
        <p:nvSpPr>
          <p:cNvPr id="488" name="Google Shape;488;p81"/>
          <p:cNvSpPr txBox="1">
            <a:spLocks noGrp="1"/>
          </p:cNvSpPr>
          <p:nvPr>
            <p:ph type="title"/>
          </p:nvPr>
        </p:nvSpPr>
        <p:spPr>
          <a:xfrm>
            <a:off x="342900" y="74414"/>
            <a:ext cx="88392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dirty="0">
                <a:latin typeface="Work Sans"/>
                <a:ea typeface="Work Sans"/>
                <a:cs typeface="Work Sans"/>
                <a:sym typeface="Work Sans"/>
              </a:rPr>
              <a:t>Budget System for FY27</a:t>
            </a:r>
            <a:endParaRPr dirty="0">
              <a:latin typeface="Work Sans"/>
              <a:ea typeface="Work Sans"/>
              <a:cs typeface="Work Sans"/>
              <a:sym typeface="Work San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Shape 492"/>
        <p:cNvGrpSpPr/>
        <p:nvPr/>
      </p:nvGrpSpPr>
      <p:grpSpPr>
        <a:xfrm>
          <a:off x="0" y="0"/>
          <a:ext cx="0" cy="0"/>
          <a:chOff x="0" y="0"/>
          <a:chExt cx="0" cy="0"/>
        </a:xfrm>
      </p:grpSpPr>
      <p:sp>
        <p:nvSpPr>
          <p:cNvPr id="493" name="Google Shape;493;p82"/>
          <p:cNvSpPr/>
          <p:nvPr/>
        </p:nvSpPr>
        <p:spPr>
          <a:xfrm>
            <a:off x="457200" y="142875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82"/>
          <p:cNvSpPr/>
          <p:nvPr/>
        </p:nvSpPr>
        <p:spPr>
          <a:xfrm>
            <a:off x="457200" y="317182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82"/>
          <p:cNvSpPr/>
          <p:nvPr/>
        </p:nvSpPr>
        <p:spPr>
          <a:xfrm>
            <a:off x="128300" y="253000"/>
            <a:ext cx="8774700" cy="96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Garamond"/>
              <a:buNone/>
            </a:pPr>
            <a:endParaRPr sz="2000"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2000"/>
              <a:buFont typeface="Garamond"/>
              <a:buNone/>
            </a:pPr>
            <a:endParaRPr sz="2000" dirty="0">
              <a:solidFill>
                <a:schemeClr val="dk1"/>
              </a:solidFill>
              <a:latin typeface="Work Sans"/>
              <a:ea typeface="Work Sans"/>
              <a:cs typeface="Work Sans"/>
              <a:sym typeface="Work Sans"/>
            </a:endParaRPr>
          </a:p>
          <a:p>
            <a:pPr marL="0" marR="0" lvl="0" indent="0" algn="l" rtl="0">
              <a:lnSpc>
                <a:spcPct val="100000"/>
              </a:lnSpc>
              <a:spcBef>
                <a:spcPts val="0"/>
              </a:spcBef>
              <a:spcAft>
                <a:spcPts val="0"/>
              </a:spcAft>
              <a:buClr>
                <a:schemeClr val="dk1"/>
              </a:buClr>
              <a:buSzPts val="2000"/>
              <a:buFont typeface="Garamond"/>
              <a:buNone/>
            </a:pPr>
            <a:endParaRPr sz="2000" dirty="0">
              <a:solidFill>
                <a:schemeClr val="dk1"/>
              </a:solidFill>
              <a:latin typeface="Work Sans"/>
              <a:ea typeface="Work Sans"/>
              <a:cs typeface="Work Sans"/>
              <a:sym typeface="Work Sans"/>
            </a:endParaRPr>
          </a:p>
          <a:p>
            <a:pPr marL="0" marR="0" lvl="0" indent="0" algn="l" rtl="0">
              <a:spcBef>
                <a:spcPts val="0"/>
              </a:spcBef>
              <a:spcAft>
                <a:spcPts val="0"/>
              </a:spcAft>
              <a:buNone/>
            </a:pPr>
            <a:endParaRPr sz="2000" dirty="0">
              <a:solidFill>
                <a:schemeClr val="dk1"/>
              </a:solidFill>
              <a:latin typeface="Work Sans"/>
              <a:ea typeface="Work Sans"/>
              <a:cs typeface="Work Sans"/>
              <a:sym typeface="Work Sans"/>
            </a:endParaRPr>
          </a:p>
          <a:p>
            <a:pPr marL="0" marR="0" lvl="0" indent="0" algn="l" rtl="0">
              <a:spcBef>
                <a:spcPts val="0"/>
              </a:spcBef>
              <a:spcAft>
                <a:spcPts val="0"/>
              </a:spcAft>
              <a:buNone/>
            </a:pPr>
            <a:endParaRPr sz="2000" i="0" u="none" strike="noStrike" cap="none" dirty="0">
              <a:solidFill>
                <a:schemeClr val="dk1"/>
              </a:solidFill>
              <a:latin typeface="Work Sans"/>
              <a:ea typeface="Work Sans"/>
              <a:cs typeface="Work Sans"/>
              <a:sym typeface="Work Sans"/>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5FBD365B-7A27-0CFC-7AD3-90189D620358}"/>
              </a:ext>
            </a:extLst>
          </p:cNvPr>
          <p:cNvSpPr txBox="1"/>
          <p:nvPr/>
        </p:nvSpPr>
        <p:spPr>
          <a:xfrm>
            <a:off x="457200" y="690980"/>
            <a:ext cx="8229600" cy="615553"/>
          </a:xfrm>
          <a:prstGeom prst="rect">
            <a:avLst/>
          </a:prstGeom>
          <a:noFill/>
        </p:spPr>
        <p:txBody>
          <a:bodyPr wrap="square">
            <a:spAutoFit/>
          </a:bodyPr>
          <a:lstStyle/>
          <a:p>
            <a:r>
              <a:rPr lang="en-US" sz="2000" dirty="0">
                <a:latin typeface="Work Sans" pitchFamily="2" charset="0"/>
                <a:hlinkClick r:id="rId3"/>
              </a:rPr>
              <a:t>https://dom.iowa.gov/local-government/county-resources</a:t>
            </a:r>
            <a:endParaRPr lang="en-US" sz="2000" dirty="0">
              <a:latin typeface="Work Sans" pitchFamily="2" charset="0"/>
            </a:endParaRPr>
          </a:p>
          <a:p>
            <a:endParaRPr lang="en-US" dirty="0"/>
          </a:p>
        </p:txBody>
      </p:sp>
      <p:pic>
        <p:nvPicPr>
          <p:cNvPr id="5" name="Picture 4">
            <a:extLst>
              <a:ext uri="{FF2B5EF4-FFF2-40B4-BE49-F238E27FC236}">
                <a16:creationId xmlns:a16="http://schemas.microsoft.com/office/drawing/2014/main" id="{1E90DEBB-C2C3-D13E-BF67-6FA12574EBBA}"/>
              </a:ext>
            </a:extLst>
          </p:cNvPr>
          <p:cNvPicPr>
            <a:picLocks noChangeAspect="1"/>
          </p:cNvPicPr>
          <p:nvPr/>
        </p:nvPicPr>
        <p:blipFill>
          <a:blip r:embed="rId4"/>
          <a:stretch>
            <a:fillRect/>
          </a:stretch>
        </p:blipFill>
        <p:spPr>
          <a:xfrm>
            <a:off x="1037411" y="1306533"/>
            <a:ext cx="4122777" cy="2994920"/>
          </a:xfrm>
          <a:prstGeom prst="rect">
            <a:avLst/>
          </a:prstGeom>
        </p:spPr>
      </p:pic>
      <p:cxnSp>
        <p:nvCxnSpPr>
          <p:cNvPr id="7" name="Straight Arrow Connector 6">
            <a:extLst>
              <a:ext uri="{FF2B5EF4-FFF2-40B4-BE49-F238E27FC236}">
                <a16:creationId xmlns:a16="http://schemas.microsoft.com/office/drawing/2014/main" id="{99933CD5-9A8F-12DD-223C-96FB3F69A675}"/>
              </a:ext>
            </a:extLst>
          </p:cNvPr>
          <p:cNvCxnSpPr/>
          <p:nvPr/>
        </p:nvCxnSpPr>
        <p:spPr>
          <a:xfrm flipH="1">
            <a:off x="5087257" y="2387600"/>
            <a:ext cx="1647372" cy="67491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500"/>
        <p:cNvGrpSpPr/>
        <p:nvPr/>
      </p:nvGrpSpPr>
      <p:grpSpPr>
        <a:xfrm>
          <a:off x="0" y="0"/>
          <a:ext cx="0" cy="0"/>
          <a:chOff x="0" y="0"/>
          <a:chExt cx="0" cy="0"/>
        </a:xfrm>
      </p:grpSpPr>
      <p:pic>
        <p:nvPicPr>
          <p:cNvPr id="3" name="Picture 2">
            <a:extLst>
              <a:ext uri="{FF2B5EF4-FFF2-40B4-BE49-F238E27FC236}">
                <a16:creationId xmlns:a16="http://schemas.microsoft.com/office/drawing/2014/main" id="{B7C56981-F500-9D9F-2F89-5740E9611E0F}"/>
              </a:ext>
            </a:extLst>
          </p:cNvPr>
          <p:cNvPicPr>
            <a:picLocks noChangeAspect="1"/>
          </p:cNvPicPr>
          <p:nvPr/>
        </p:nvPicPr>
        <p:blipFill>
          <a:blip r:embed="rId3"/>
          <a:stretch>
            <a:fillRect/>
          </a:stretch>
        </p:blipFill>
        <p:spPr>
          <a:xfrm>
            <a:off x="430171" y="830429"/>
            <a:ext cx="8283658" cy="348264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505"/>
        <p:cNvGrpSpPr/>
        <p:nvPr/>
      </p:nvGrpSpPr>
      <p:grpSpPr>
        <a:xfrm>
          <a:off x="0" y="0"/>
          <a:ext cx="0" cy="0"/>
          <a:chOff x="0" y="0"/>
          <a:chExt cx="0" cy="0"/>
        </a:xfrm>
      </p:grpSpPr>
      <p:sp>
        <p:nvSpPr>
          <p:cNvPr id="506" name="Google Shape;506;p84"/>
          <p:cNvSpPr/>
          <p:nvPr/>
        </p:nvSpPr>
        <p:spPr>
          <a:xfrm>
            <a:off x="457200" y="142875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84"/>
          <p:cNvSpPr/>
          <p:nvPr/>
        </p:nvSpPr>
        <p:spPr>
          <a:xfrm>
            <a:off x="457200" y="317182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84"/>
          <p:cNvSpPr/>
          <p:nvPr/>
        </p:nvSpPr>
        <p:spPr>
          <a:xfrm>
            <a:off x="304800" y="228600"/>
            <a:ext cx="7395600" cy="233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Work Sans"/>
                <a:ea typeface="Work Sans"/>
                <a:cs typeface="Work Sans"/>
                <a:sym typeface="Work Sans"/>
              </a:rPr>
              <a:t>To begin your budget:</a:t>
            </a:r>
            <a:endParaRPr sz="1000">
              <a:latin typeface="Work Sans"/>
              <a:ea typeface="Work Sans"/>
              <a:cs typeface="Work Sans"/>
              <a:sym typeface="Work Sans"/>
            </a:endParaRPr>
          </a:p>
          <a:p>
            <a:pPr marL="0" marR="0" lvl="0" indent="0" algn="l" rtl="0">
              <a:spcBef>
                <a:spcPts val="0"/>
              </a:spcBef>
              <a:spcAft>
                <a:spcPts val="0"/>
              </a:spcAft>
              <a:buNone/>
            </a:pPr>
            <a:r>
              <a:rPr lang="en-US" sz="2400" b="1">
                <a:solidFill>
                  <a:schemeClr val="dk1"/>
                </a:solidFill>
                <a:latin typeface="Work Sans"/>
                <a:ea typeface="Work Sans"/>
                <a:cs typeface="Work Sans"/>
                <a:sym typeface="Work Sans"/>
              </a:rPr>
              <a:t> </a:t>
            </a:r>
            <a:endParaRPr sz="1000">
              <a:latin typeface="Work Sans"/>
              <a:ea typeface="Work Sans"/>
              <a:cs typeface="Work Sans"/>
              <a:sym typeface="Work Sans"/>
            </a:endParaRPr>
          </a:p>
          <a:p>
            <a:pPr marL="0" marR="0" lvl="0" indent="0" algn="just" rtl="0">
              <a:spcBef>
                <a:spcPts val="0"/>
              </a:spcBef>
              <a:spcAft>
                <a:spcPts val="0"/>
              </a:spcAft>
              <a:buNone/>
            </a:pPr>
            <a:r>
              <a:rPr lang="en-US" sz="2400">
                <a:solidFill>
                  <a:srgbClr val="000000"/>
                </a:solidFill>
                <a:latin typeface="Work Sans"/>
                <a:ea typeface="Work Sans"/>
                <a:cs typeface="Work Sans"/>
                <a:sym typeface="Work Sans"/>
              </a:rPr>
              <a:t>Login using your Enterprise A&amp;A an Account ID and password. </a:t>
            </a:r>
            <a:endParaRPr sz="1000">
              <a:latin typeface="Work Sans"/>
              <a:ea typeface="Work Sans"/>
              <a:cs typeface="Work Sans"/>
              <a:sym typeface="Work Sans"/>
            </a:endParaRPr>
          </a:p>
          <a:p>
            <a:pPr marL="0" marR="0" lvl="0" indent="0" algn="just" rtl="0">
              <a:spcBef>
                <a:spcPts val="0"/>
              </a:spcBef>
              <a:spcAft>
                <a:spcPts val="0"/>
              </a:spcAft>
              <a:buNone/>
            </a:pPr>
            <a:endParaRPr sz="2800">
              <a:solidFill>
                <a:srgbClr val="000000"/>
              </a:solidFill>
              <a:latin typeface="Garamond"/>
              <a:ea typeface="Garamond"/>
              <a:cs typeface="Garamond"/>
              <a:sym typeface="Garamond"/>
            </a:endParaRPr>
          </a:p>
        </p:txBody>
      </p:sp>
      <p:pic>
        <p:nvPicPr>
          <p:cNvPr id="509" name="Google Shape;509;p84"/>
          <p:cNvPicPr preferRelativeResize="0"/>
          <p:nvPr/>
        </p:nvPicPr>
        <p:blipFill rotWithShape="1">
          <a:blip r:embed="rId3">
            <a:alphaModFix/>
          </a:blip>
          <a:srcRect/>
          <a:stretch/>
        </p:blipFill>
        <p:spPr>
          <a:xfrm>
            <a:off x="3898625" y="1814550"/>
            <a:ext cx="3866500" cy="3255550"/>
          </a:xfrm>
          <a:prstGeom prst="rect">
            <a:avLst/>
          </a:prstGeom>
          <a:noFill/>
          <a:ln>
            <a:noFill/>
          </a:ln>
        </p:spPr>
      </p:pic>
      <p:pic>
        <p:nvPicPr>
          <p:cNvPr id="510" name="Google Shape;510;p84"/>
          <p:cNvPicPr preferRelativeResize="0"/>
          <p:nvPr/>
        </p:nvPicPr>
        <p:blipFill rotWithShape="1">
          <a:blip r:embed="rId4">
            <a:alphaModFix/>
          </a:blip>
          <a:srcRect/>
          <a:stretch/>
        </p:blipFill>
        <p:spPr>
          <a:xfrm>
            <a:off x="457200" y="2458446"/>
            <a:ext cx="3149349" cy="2611654"/>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514"/>
        <p:cNvGrpSpPr/>
        <p:nvPr/>
      </p:nvGrpSpPr>
      <p:grpSpPr>
        <a:xfrm>
          <a:off x="0" y="0"/>
          <a:ext cx="0" cy="0"/>
          <a:chOff x="0" y="0"/>
          <a:chExt cx="0" cy="0"/>
        </a:xfrm>
      </p:grpSpPr>
      <p:sp>
        <p:nvSpPr>
          <p:cNvPr id="515" name="Google Shape;515;p85"/>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latin typeface="Work Sans"/>
                <a:ea typeface="Work Sans"/>
                <a:cs typeface="Work Sans"/>
                <a:sym typeface="Work Sans"/>
              </a:rPr>
              <a:t>Budget Screen</a:t>
            </a:r>
            <a:endParaRPr>
              <a:latin typeface="Work Sans"/>
              <a:ea typeface="Work Sans"/>
              <a:cs typeface="Work Sans"/>
              <a:sym typeface="Work Sans"/>
            </a:endParaRPr>
          </a:p>
        </p:txBody>
      </p:sp>
      <p:sp>
        <p:nvSpPr>
          <p:cNvPr id="516" name="Google Shape;516;p85"/>
          <p:cNvSpPr/>
          <p:nvPr/>
        </p:nvSpPr>
        <p:spPr>
          <a:xfrm>
            <a:off x="533400" y="1085850"/>
            <a:ext cx="7772400" cy="90024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300" dirty="0">
                <a:solidFill>
                  <a:schemeClr val="dk1"/>
                </a:solidFill>
                <a:latin typeface="Work Sans"/>
                <a:ea typeface="Work Sans"/>
                <a:cs typeface="Work Sans"/>
                <a:sym typeface="Work Sans"/>
              </a:rPr>
              <a:t>The new FY27 budget as well as the current year budget and other recent budgets created in the system will be displayed.</a:t>
            </a:r>
            <a:endParaRPr sz="1900" dirty="0">
              <a:latin typeface="Work Sans"/>
              <a:ea typeface="Work Sans"/>
              <a:cs typeface="Work Sans"/>
              <a:sym typeface="Work Sans"/>
            </a:endParaRPr>
          </a:p>
          <a:p>
            <a:pPr marL="0" marR="0" lvl="0" indent="0" algn="just" rtl="0">
              <a:spcBef>
                <a:spcPts val="0"/>
              </a:spcBef>
              <a:spcAft>
                <a:spcPts val="0"/>
              </a:spcAft>
              <a:buNone/>
            </a:pPr>
            <a:r>
              <a:rPr lang="en-US" sz="2300" dirty="0">
                <a:solidFill>
                  <a:schemeClr val="dk1"/>
                </a:solidFill>
                <a:latin typeface="Work Sans"/>
                <a:ea typeface="Work Sans"/>
                <a:cs typeface="Work Sans"/>
                <a:sym typeface="Work Sans"/>
              </a:rPr>
              <a:t>Click the “Edit” icon to enter a budget to view, enter data and print. </a:t>
            </a:r>
            <a:endParaRPr sz="2300" dirty="0">
              <a:solidFill>
                <a:schemeClr val="dk1"/>
              </a:solidFill>
              <a:latin typeface="Work Sans"/>
              <a:ea typeface="Work Sans"/>
              <a:cs typeface="Work Sans"/>
              <a:sym typeface="Work Sans"/>
            </a:endParaRPr>
          </a:p>
          <a:p>
            <a:pPr marL="0" marR="0" lvl="0" indent="0" algn="just" rtl="0">
              <a:spcBef>
                <a:spcPts val="0"/>
              </a:spcBef>
              <a:spcAft>
                <a:spcPts val="0"/>
              </a:spcAft>
              <a:buNone/>
            </a:pPr>
            <a:r>
              <a:rPr lang="en-US" sz="2300" dirty="0">
                <a:solidFill>
                  <a:schemeClr val="dk1"/>
                </a:solidFill>
                <a:latin typeface="Work Sans"/>
                <a:ea typeface="Work Sans"/>
                <a:cs typeface="Work Sans"/>
                <a:sym typeface="Work Sans"/>
              </a:rPr>
              <a:t>You can view and amend your current year budget also from this screen.</a:t>
            </a:r>
            <a:endParaRPr sz="2500" dirty="0">
              <a:solidFill>
                <a:schemeClr val="dk1"/>
              </a:solidFill>
              <a:latin typeface="Work Sans"/>
              <a:ea typeface="Work Sans"/>
              <a:cs typeface="Work Sans"/>
              <a:sym typeface="Work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1485900" y="-228600"/>
            <a:ext cx="6172200" cy="13716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lt2"/>
              </a:buClr>
              <a:buSzPts val="2800"/>
              <a:buFont typeface="Century Gothic"/>
              <a:buNone/>
            </a:pPr>
            <a:br>
              <a:rPr lang="en-US" sz="2800"/>
            </a:br>
            <a:br>
              <a:rPr lang="en-US" sz="2800"/>
            </a:br>
            <a:endParaRPr sz="2800"/>
          </a:p>
        </p:txBody>
      </p:sp>
      <p:sp>
        <p:nvSpPr>
          <p:cNvPr id="124" name="Google Shape;124;p25"/>
          <p:cNvSpPr txBox="1">
            <a:spLocks noGrp="1"/>
          </p:cNvSpPr>
          <p:nvPr>
            <p:ph type="body" idx="1"/>
          </p:nvPr>
        </p:nvSpPr>
        <p:spPr>
          <a:xfrm>
            <a:off x="759475" y="553125"/>
            <a:ext cx="7651554" cy="43620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800"/>
              </a:spcBef>
              <a:spcAft>
                <a:spcPts val="0"/>
              </a:spcAft>
              <a:buNone/>
            </a:pPr>
            <a:endParaRPr sz="1100" dirty="0"/>
          </a:p>
          <a:p>
            <a:pPr marL="254000" lvl="0" indent="-292100" algn="l" rtl="0">
              <a:lnSpc>
                <a:spcPct val="70000"/>
              </a:lnSpc>
              <a:spcBef>
                <a:spcPts val="800"/>
              </a:spcBef>
              <a:spcAft>
                <a:spcPts val="0"/>
              </a:spcAft>
              <a:buSzPts val="1800"/>
              <a:buChar char="•"/>
            </a:pPr>
            <a:r>
              <a:rPr lang="en-US" sz="2100" dirty="0"/>
              <a:t>Citizens have until </a:t>
            </a:r>
            <a:r>
              <a:rPr lang="en-US" sz="2100" u="sng" dirty="0"/>
              <a:t>May 10 to file a budget protest</a:t>
            </a:r>
            <a:r>
              <a:rPr lang="en-US" sz="2100" dirty="0"/>
              <a:t>.</a:t>
            </a:r>
            <a:endParaRPr sz="1700" dirty="0"/>
          </a:p>
          <a:p>
            <a:pPr marL="254000" lvl="0" indent="-292100" algn="l" rtl="0">
              <a:lnSpc>
                <a:spcPct val="70000"/>
              </a:lnSpc>
              <a:spcBef>
                <a:spcPts val="800"/>
              </a:spcBef>
              <a:spcAft>
                <a:spcPts val="0"/>
              </a:spcAft>
              <a:buSzPts val="1800"/>
              <a:buChar char="•"/>
            </a:pPr>
            <a:r>
              <a:rPr lang="en-US" sz="2100" dirty="0"/>
              <a:t>County auditors certify county budget (and other local government budgets.)</a:t>
            </a:r>
            <a:endParaRPr sz="1700" dirty="0"/>
          </a:p>
          <a:p>
            <a:pPr marL="254000" lvl="0" indent="-292100" algn="l" rtl="0">
              <a:lnSpc>
                <a:spcPct val="70000"/>
              </a:lnSpc>
              <a:spcBef>
                <a:spcPts val="800"/>
              </a:spcBef>
              <a:spcAft>
                <a:spcPts val="0"/>
              </a:spcAft>
              <a:buSzPts val="1800"/>
              <a:buChar char="•"/>
            </a:pPr>
            <a:r>
              <a:rPr lang="en-US" sz="2100" dirty="0"/>
              <a:t>DOM certifies property tax rates to county auditors by June 15.</a:t>
            </a:r>
            <a:endParaRPr sz="1700" dirty="0"/>
          </a:p>
          <a:p>
            <a:pPr marL="254000" lvl="0" indent="-292100" algn="l" rtl="0">
              <a:lnSpc>
                <a:spcPct val="70000"/>
              </a:lnSpc>
              <a:spcBef>
                <a:spcPts val="800"/>
              </a:spcBef>
              <a:spcAft>
                <a:spcPts val="0"/>
              </a:spcAft>
              <a:buSzPts val="1800"/>
              <a:buChar char="•"/>
            </a:pPr>
            <a:r>
              <a:rPr lang="en-US" sz="2100" dirty="0"/>
              <a:t>County auditor provides tax list to county treasurer by June 30 </a:t>
            </a:r>
            <a:endParaRPr sz="1700" dirty="0"/>
          </a:p>
          <a:p>
            <a:pPr marL="254000" lvl="0" indent="-292100" algn="l" rtl="0">
              <a:lnSpc>
                <a:spcPct val="70000"/>
              </a:lnSpc>
              <a:spcBef>
                <a:spcPts val="800"/>
              </a:spcBef>
              <a:spcAft>
                <a:spcPts val="0"/>
              </a:spcAft>
              <a:buSzPts val="1800"/>
              <a:buChar char="•"/>
            </a:pPr>
            <a:r>
              <a:rPr lang="en-US" sz="2100" dirty="0"/>
              <a:t>The </a:t>
            </a:r>
            <a:r>
              <a:rPr lang="en-US" sz="2100" u="sng" dirty="0"/>
              <a:t>Board of Supervisors appropriate, by resolution</a:t>
            </a:r>
            <a:r>
              <a:rPr lang="en-US" sz="2100" dirty="0"/>
              <a:t>, the amounts necessary for each county officer and department during the ensuing fiscal year.</a:t>
            </a:r>
            <a:endParaRPr sz="1700" dirty="0"/>
          </a:p>
          <a:p>
            <a:pPr marL="0" lvl="0" indent="0" algn="l" rtl="0">
              <a:lnSpc>
                <a:spcPct val="70000"/>
              </a:lnSpc>
              <a:spcBef>
                <a:spcPts val="800"/>
              </a:spcBef>
              <a:spcAft>
                <a:spcPts val="0"/>
              </a:spcAft>
              <a:buSzPts val="1000"/>
              <a:buNone/>
            </a:pPr>
            <a:endParaRPr sz="1300" dirty="0"/>
          </a:p>
          <a:p>
            <a:pPr marL="254000" lvl="0" indent="-190500" algn="l" rtl="0">
              <a:lnSpc>
                <a:spcPct val="70000"/>
              </a:lnSpc>
              <a:spcBef>
                <a:spcPts val="800"/>
              </a:spcBef>
              <a:spcAft>
                <a:spcPts val="0"/>
              </a:spcAft>
              <a:buSzPts val="1000"/>
              <a:buNone/>
            </a:pPr>
            <a:endParaRPr sz="13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520"/>
        <p:cNvGrpSpPr/>
        <p:nvPr/>
      </p:nvGrpSpPr>
      <p:grpSpPr>
        <a:xfrm>
          <a:off x="0" y="0"/>
          <a:ext cx="0" cy="0"/>
          <a:chOff x="0" y="0"/>
          <a:chExt cx="0" cy="0"/>
        </a:xfrm>
      </p:grpSpPr>
      <p:sp>
        <p:nvSpPr>
          <p:cNvPr id="521" name="Google Shape;521;p86"/>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latin typeface="Work Sans"/>
                <a:ea typeface="Work Sans"/>
                <a:cs typeface="Work Sans"/>
                <a:sym typeface="Work Sans"/>
              </a:rPr>
              <a:t>Budget Tabs or Pages</a:t>
            </a:r>
            <a:endParaRPr>
              <a:latin typeface="Work Sans"/>
              <a:ea typeface="Work Sans"/>
              <a:cs typeface="Work Sans"/>
              <a:sym typeface="Work Sans"/>
            </a:endParaRPr>
          </a:p>
        </p:txBody>
      </p:sp>
      <p:sp>
        <p:nvSpPr>
          <p:cNvPr id="522" name="Google Shape;522;p86"/>
          <p:cNvSpPr txBox="1"/>
          <p:nvPr/>
        </p:nvSpPr>
        <p:spPr>
          <a:xfrm>
            <a:off x="390000" y="1354750"/>
            <a:ext cx="8459100" cy="4561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900" dirty="0">
                <a:solidFill>
                  <a:schemeClr val="dk1"/>
                </a:solidFill>
                <a:latin typeface="Work Sans"/>
                <a:ea typeface="Work Sans"/>
                <a:cs typeface="Work Sans"/>
                <a:sym typeface="Work Sans"/>
              </a:rPr>
              <a:t>The pages of the budget are tabs across the top of the screen. The regular budget hearing notice is the “Budget Adoption Notice” tab. The property tax levy notice required is the “Proposed Tax Notice” tab. The budget summary is the “Budget Summary” tab. The Adopted of Budget and Certificate of Taxes tab is the “Property Tax” tab. Revenues detail is found in the “Revenues Detail” tab. Service Area Expenditures are found as “Service Area 1-0“. The Long Term Debt Schedule is found in the tab by that name.</a:t>
            </a:r>
            <a:endParaRPr sz="1900" dirty="0">
              <a:solidFill>
                <a:schemeClr val="dk1"/>
              </a:solidFill>
              <a:latin typeface="Work Sans"/>
              <a:ea typeface="Work Sans"/>
              <a:cs typeface="Work Sans"/>
              <a:sym typeface="Work Sans"/>
            </a:endParaRPr>
          </a:p>
          <a:p>
            <a:pPr marL="0" lvl="0" indent="0" algn="l" rtl="0">
              <a:lnSpc>
                <a:spcPct val="115000"/>
              </a:lnSpc>
              <a:spcBef>
                <a:spcPts val="0"/>
              </a:spcBef>
              <a:spcAft>
                <a:spcPts val="0"/>
              </a:spcAft>
              <a:buClr>
                <a:schemeClr val="dk1"/>
              </a:buClr>
              <a:buSzPts val="1100"/>
              <a:buFont typeface="Arial"/>
              <a:buNone/>
            </a:pPr>
            <a:r>
              <a:rPr lang="en-US" sz="1900" dirty="0">
                <a:solidFill>
                  <a:schemeClr val="dk1"/>
                </a:solidFill>
                <a:latin typeface="Work Sans"/>
                <a:ea typeface="Work Sans"/>
                <a:cs typeface="Work Sans"/>
                <a:sym typeface="Work Sans"/>
              </a:rPr>
              <a:t>You WOULD ONLY use exceed the Exceed Gen and Exceed Rural tab if you held an election to exceed these in FY27. If not, you can ignore that tab.</a:t>
            </a:r>
            <a:endParaRPr sz="1900" dirty="0">
              <a:solidFill>
                <a:schemeClr val="dk1"/>
              </a:solidFill>
              <a:latin typeface="Work Sans"/>
              <a:ea typeface="Work Sans"/>
              <a:cs typeface="Work Sans"/>
              <a:sym typeface="Work Sans"/>
            </a:endParaRPr>
          </a:p>
          <a:p>
            <a:pPr marL="0" marR="0" lvl="0" indent="0" algn="l" rtl="0">
              <a:spcBef>
                <a:spcPts val="0"/>
              </a:spcBef>
              <a:spcAft>
                <a:spcPts val="0"/>
              </a:spcAft>
              <a:buNone/>
            </a:pPr>
            <a:endParaRPr sz="3200" dirty="0">
              <a:solidFill>
                <a:schemeClr val="dk1"/>
              </a:solidFill>
              <a:latin typeface="Garamond"/>
              <a:ea typeface="Garamond"/>
              <a:cs typeface="Garamond"/>
              <a:sym typeface="Garamond"/>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18323832-AC62-A537-B4EC-D5DE0325B623}"/>
              </a:ext>
            </a:extLst>
          </p:cNvPr>
          <p:cNvPicPr>
            <a:picLocks noChangeAspect="1"/>
          </p:cNvPicPr>
          <p:nvPr/>
        </p:nvPicPr>
        <p:blipFill>
          <a:blip r:embed="rId3"/>
          <a:stretch>
            <a:fillRect/>
          </a:stretch>
        </p:blipFill>
        <p:spPr>
          <a:xfrm>
            <a:off x="101600" y="624114"/>
            <a:ext cx="8809117" cy="861498"/>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527"/>
        <p:cNvGrpSpPr/>
        <p:nvPr/>
      </p:nvGrpSpPr>
      <p:grpSpPr>
        <a:xfrm>
          <a:off x="0" y="0"/>
          <a:ext cx="0" cy="0"/>
          <a:chOff x="0" y="0"/>
          <a:chExt cx="0" cy="0"/>
        </a:xfrm>
      </p:grpSpPr>
      <p:sp>
        <p:nvSpPr>
          <p:cNvPr id="528" name="Google Shape;528;p87"/>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latin typeface="Work Sans"/>
                <a:ea typeface="Work Sans"/>
                <a:cs typeface="Work Sans"/>
                <a:sym typeface="Work Sans"/>
              </a:rPr>
              <a:t>Proposed Tax Notice</a:t>
            </a:r>
            <a:endParaRPr>
              <a:latin typeface="Work Sans"/>
              <a:ea typeface="Work Sans"/>
              <a:cs typeface="Work Sans"/>
              <a:sym typeface="Work Sans"/>
            </a:endParaRPr>
          </a:p>
        </p:txBody>
      </p:sp>
      <p:sp>
        <p:nvSpPr>
          <p:cNvPr id="529" name="Google Shape;529;p87"/>
          <p:cNvSpPr txBox="1"/>
          <p:nvPr/>
        </p:nvSpPr>
        <p:spPr>
          <a:xfrm>
            <a:off x="302500" y="993925"/>
            <a:ext cx="8384400" cy="316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700"/>
              </a:spcBef>
              <a:spcAft>
                <a:spcPts val="0"/>
              </a:spcAft>
              <a:buNone/>
            </a:pPr>
            <a:r>
              <a:rPr lang="en-US" sz="2300">
                <a:solidFill>
                  <a:schemeClr val="dk1"/>
                </a:solidFill>
                <a:latin typeface="Work Sans"/>
                <a:ea typeface="Work Sans"/>
                <a:cs typeface="Work Sans"/>
                <a:sym typeface="Work Sans"/>
              </a:rPr>
              <a:t>Per statutory requirements, your first task will be to complete the Proposed Tax Notice sheet. </a:t>
            </a:r>
            <a:endParaRPr sz="2300">
              <a:solidFill>
                <a:schemeClr val="dk1"/>
              </a:solidFill>
              <a:latin typeface="Work Sans"/>
              <a:ea typeface="Work Sans"/>
              <a:cs typeface="Work Sans"/>
              <a:sym typeface="Work Sans"/>
            </a:endParaRPr>
          </a:p>
          <a:p>
            <a:pPr marL="0" lvl="0" indent="0" algn="l" rtl="0">
              <a:lnSpc>
                <a:spcPct val="115000"/>
              </a:lnSpc>
              <a:spcBef>
                <a:spcPts val="700"/>
              </a:spcBef>
              <a:spcAft>
                <a:spcPts val="0"/>
              </a:spcAft>
              <a:buNone/>
            </a:pPr>
            <a:r>
              <a:rPr lang="en-US" sz="2300">
                <a:solidFill>
                  <a:schemeClr val="dk1"/>
                </a:solidFill>
                <a:latin typeface="Work Sans"/>
                <a:ea typeface="Work Sans"/>
                <a:cs typeface="Work Sans"/>
                <a:sym typeface="Work Sans"/>
              </a:rPr>
              <a:t>You will note that some data has been populated for you utilizing previously filed current year data.</a:t>
            </a:r>
            <a:endParaRPr sz="2300">
              <a:solidFill>
                <a:schemeClr val="dk1"/>
              </a:solidFill>
              <a:latin typeface="Work Sans"/>
              <a:ea typeface="Work Sans"/>
              <a:cs typeface="Work Sans"/>
              <a:sym typeface="Work Sans"/>
            </a:endParaRPr>
          </a:p>
          <a:p>
            <a:pPr marL="0" lvl="0" indent="0" algn="l" rtl="0">
              <a:lnSpc>
                <a:spcPct val="115000"/>
              </a:lnSpc>
              <a:spcBef>
                <a:spcPts val="700"/>
              </a:spcBef>
              <a:spcAft>
                <a:spcPts val="0"/>
              </a:spcAft>
              <a:buNone/>
            </a:pPr>
            <a:r>
              <a:rPr lang="en-US" sz="2300">
                <a:solidFill>
                  <a:schemeClr val="dk1"/>
                </a:solidFill>
                <a:latin typeface="Work Sans"/>
                <a:ea typeface="Work Sans"/>
                <a:cs typeface="Work Sans"/>
                <a:sym typeface="Work Sans"/>
              </a:rPr>
              <a:t>Other data will pull from what you complete on the Property Tax tab, as that is where you will input your tax asking information.</a:t>
            </a:r>
            <a:endParaRPr sz="2300">
              <a:solidFill>
                <a:schemeClr val="dk1"/>
              </a:solidFill>
              <a:latin typeface="Work Sans"/>
              <a:ea typeface="Work Sans"/>
              <a:cs typeface="Work Sans"/>
              <a:sym typeface="Work San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533"/>
        <p:cNvGrpSpPr/>
        <p:nvPr/>
      </p:nvGrpSpPr>
      <p:grpSpPr>
        <a:xfrm>
          <a:off x="0" y="0"/>
          <a:ext cx="0" cy="0"/>
          <a:chOff x="0" y="0"/>
          <a:chExt cx="0" cy="0"/>
        </a:xfrm>
      </p:grpSpPr>
      <p:sp>
        <p:nvSpPr>
          <p:cNvPr id="534" name="Google Shape;534;p88"/>
          <p:cNvSpPr txBox="1">
            <a:spLocks noGrp="1"/>
          </p:cNvSpPr>
          <p:nvPr>
            <p:ph type="title"/>
          </p:nvPr>
        </p:nvSpPr>
        <p:spPr>
          <a:xfrm>
            <a:off x="457200" y="57150"/>
            <a:ext cx="8229600" cy="7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latin typeface="Work Sans"/>
                <a:ea typeface="Work Sans"/>
                <a:cs typeface="Work Sans"/>
                <a:sym typeface="Work Sans"/>
              </a:rPr>
              <a:t>Proposed Tax Notice</a:t>
            </a:r>
            <a:endParaRPr>
              <a:latin typeface="Work Sans"/>
              <a:ea typeface="Work Sans"/>
              <a:cs typeface="Work Sans"/>
              <a:sym typeface="Work Sans"/>
            </a:endParaRPr>
          </a:p>
        </p:txBody>
      </p:sp>
      <p:sp>
        <p:nvSpPr>
          <p:cNvPr id="535" name="Google Shape;535;p88"/>
          <p:cNvSpPr txBox="1"/>
          <p:nvPr/>
        </p:nvSpPr>
        <p:spPr>
          <a:xfrm>
            <a:off x="302500" y="993925"/>
            <a:ext cx="8384400" cy="53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700"/>
              </a:spcBef>
              <a:spcAft>
                <a:spcPts val="0"/>
              </a:spcAft>
              <a:buNone/>
            </a:pPr>
            <a:endParaRPr sz="2300">
              <a:solidFill>
                <a:schemeClr val="dk1"/>
              </a:solidFill>
              <a:latin typeface="Work Sans"/>
              <a:ea typeface="Work Sans"/>
              <a:cs typeface="Work Sans"/>
              <a:sym typeface="Work Sans"/>
            </a:endParaRPr>
          </a:p>
        </p:txBody>
      </p:sp>
      <p:pic>
        <p:nvPicPr>
          <p:cNvPr id="3" name="Picture 2">
            <a:extLst>
              <a:ext uri="{FF2B5EF4-FFF2-40B4-BE49-F238E27FC236}">
                <a16:creationId xmlns:a16="http://schemas.microsoft.com/office/drawing/2014/main" id="{8DD03E7E-3630-F19A-9A46-43F1B3E9CB17}"/>
              </a:ext>
            </a:extLst>
          </p:cNvPr>
          <p:cNvPicPr>
            <a:picLocks noChangeAspect="1"/>
          </p:cNvPicPr>
          <p:nvPr/>
        </p:nvPicPr>
        <p:blipFill>
          <a:blip r:embed="rId3"/>
          <a:stretch>
            <a:fillRect/>
          </a:stretch>
        </p:blipFill>
        <p:spPr>
          <a:xfrm>
            <a:off x="522514" y="822750"/>
            <a:ext cx="7300686" cy="4017445"/>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540"/>
        <p:cNvGrpSpPr/>
        <p:nvPr/>
      </p:nvGrpSpPr>
      <p:grpSpPr>
        <a:xfrm>
          <a:off x="0" y="0"/>
          <a:ext cx="0" cy="0"/>
          <a:chOff x="0" y="0"/>
          <a:chExt cx="0" cy="0"/>
        </a:xfrm>
      </p:grpSpPr>
      <p:sp>
        <p:nvSpPr>
          <p:cNvPr id="541" name="Google Shape;541;p89"/>
          <p:cNvSpPr txBox="1">
            <a:spLocks noGrp="1"/>
          </p:cNvSpPr>
          <p:nvPr>
            <p:ph type="title"/>
          </p:nvPr>
        </p:nvSpPr>
        <p:spPr>
          <a:xfrm>
            <a:off x="457200" y="57150"/>
            <a:ext cx="8229600" cy="7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solidFill>
                  <a:schemeClr val="dk2"/>
                </a:solidFill>
                <a:latin typeface="Work Sans"/>
                <a:ea typeface="Work Sans"/>
                <a:cs typeface="Work Sans"/>
                <a:sym typeface="Work Sans"/>
              </a:rPr>
              <a:t>Proposed Tax Notice</a:t>
            </a:r>
            <a:endParaRPr>
              <a:latin typeface="Work Sans"/>
              <a:ea typeface="Work Sans"/>
              <a:cs typeface="Work Sans"/>
              <a:sym typeface="Work Sans"/>
            </a:endParaRPr>
          </a:p>
        </p:txBody>
      </p:sp>
      <p:sp>
        <p:nvSpPr>
          <p:cNvPr id="542" name="Google Shape;542;p89"/>
          <p:cNvSpPr txBox="1"/>
          <p:nvPr/>
        </p:nvSpPr>
        <p:spPr>
          <a:xfrm>
            <a:off x="302500" y="993925"/>
            <a:ext cx="8384400" cy="243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3200">
                <a:solidFill>
                  <a:schemeClr val="dk1"/>
                </a:solidFill>
                <a:latin typeface="Work Sans"/>
                <a:ea typeface="Work Sans"/>
                <a:cs typeface="Work Sans"/>
                <a:sym typeface="Work Sans"/>
              </a:rPr>
              <a:t>Upon completion of the Proposed Tax Notice form, you will select the button “Tax Notice Propose” at the top left.</a:t>
            </a:r>
            <a:endParaRPr sz="3200">
              <a:solidFill>
                <a:schemeClr val="dk1"/>
              </a:solidFill>
              <a:latin typeface="Work Sans"/>
              <a:ea typeface="Work Sans"/>
              <a:cs typeface="Work Sans"/>
              <a:sym typeface="Work Sans"/>
            </a:endParaRPr>
          </a:p>
          <a:p>
            <a:pPr marL="0" lvl="0" indent="0" algn="l" rtl="0">
              <a:lnSpc>
                <a:spcPct val="115000"/>
              </a:lnSpc>
              <a:spcBef>
                <a:spcPts val="700"/>
              </a:spcBef>
              <a:spcAft>
                <a:spcPts val="0"/>
              </a:spcAft>
              <a:buNone/>
            </a:pPr>
            <a:endParaRPr sz="3000">
              <a:solidFill>
                <a:schemeClr val="dk1"/>
              </a:solidFill>
              <a:latin typeface="Garamond"/>
              <a:ea typeface="Garamond"/>
              <a:cs typeface="Garamond"/>
              <a:sym typeface="Garamon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Shape 546"/>
        <p:cNvGrpSpPr/>
        <p:nvPr/>
      </p:nvGrpSpPr>
      <p:grpSpPr>
        <a:xfrm>
          <a:off x="0" y="0"/>
          <a:ext cx="0" cy="0"/>
          <a:chOff x="0" y="0"/>
          <a:chExt cx="0" cy="0"/>
        </a:xfrm>
      </p:grpSpPr>
      <p:sp>
        <p:nvSpPr>
          <p:cNvPr id="547" name="Google Shape;547;p90"/>
          <p:cNvSpPr txBox="1">
            <a:spLocks noGrp="1"/>
          </p:cNvSpPr>
          <p:nvPr>
            <p:ph type="title"/>
          </p:nvPr>
        </p:nvSpPr>
        <p:spPr>
          <a:xfrm>
            <a:off x="457200" y="57150"/>
            <a:ext cx="8229600" cy="7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solidFill>
                  <a:schemeClr val="dk2"/>
                </a:solidFill>
                <a:latin typeface="Work Sans"/>
                <a:ea typeface="Work Sans"/>
                <a:cs typeface="Work Sans"/>
                <a:sym typeface="Work Sans"/>
              </a:rPr>
              <a:t>Proposed Tax Notice</a:t>
            </a:r>
            <a:endParaRPr>
              <a:latin typeface="Work Sans"/>
              <a:ea typeface="Work Sans"/>
              <a:cs typeface="Work Sans"/>
              <a:sym typeface="Work Sans"/>
            </a:endParaRPr>
          </a:p>
        </p:txBody>
      </p:sp>
      <p:sp>
        <p:nvSpPr>
          <p:cNvPr id="548" name="Google Shape;548;p90"/>
          <p:cNvSpPr txBox="1"/>
          <p:nvPr/>
        </p:nvSpPr>
        <p:spPr>
          <a:xfrm>
            <a:off x="239486" y="740229"/>
            <a:ext cx="8447414" cy="540555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700"/>
              </a:spcBef>
              <a:spcAft>
                <a:spcPts val="0"/>
              </a:spcAft>
              <a:buNone/>
            </a:pPr>
            <a:r>
              <a:rPr lang="en-US" sz="2800" dirty="0">
                <a:solidFill>
                  <a:schemeClr val="dk1"/>
                </a:solidFill>
                <a:latin typeface="Work Sans"/>
                <a:ea typeface="Work Sans"/>
                <a:cs typeface="Work Sans"/>
                <a:sym typeface="Work Sans"/>
              </a:rPr>
              <a:t>This will generate a hearing notice for you to publish in the paper/post on applicable online sites. You will need to enter the hearing date, time and place, these populate on the printed notice.</a:t>
            </a:r>
            <a:endParaRPr sz="2800" dirty="0">
              <a:solidFill>
                <a:schemeClr val="dk1"/>
              </a:solidFill>
              <a:latin typeface="Work Sans"/>
              <a:ea typeface="Work Sans"/>
              <a:cs typeface="Work Sans"/>
              <a:sym typeface="Work Sans"/>
            </a:endParaRPr>
          </a:p>
          <a:p>
            <a:pPr marL="0" lvl="0" indent="0" algn="l" rtl="0">
              <a:lnSpc>
                <a:spcPct val="115000"/>
              </a:lnSpc>
              <a:spcBef>
                <a:spcPts val="700"/>
              </a:spcBef>
              <a:spcAft>
                <a:spcPts val="0"/>
              </a:spcAft>
              <a:buNone/>
            </a:pPr>
            <a:r>
              <a:rPr lang="en-US" sz="2400" b="1" dirty="0">
                <a:solidFill>
                  <a:schemeClr val="dk1"/>
                </a:solidFill>
                <a:latin typeface="Work Sans"/>
                <a:ea typeface="Work Sans"/>
                <a:cs typeface="Work Sans"/>
                <a:sym typeface="Work Sans"/>
              </a:rPr>
              <a:t>IN ADDITION, this provides the information needed by the county auditor to do the required mailing. Must be done by March 5 at 4:00 p.m.</a:t>
            </a:r>
            <a:endParaRPr sz="2400" b="1" dirty="0">
              <a:solidFill>
                <a:schemeClr val="dk1"/>
              </a:solidFill>
              <a:latin typeface="Work Sans"/>
              <a:ea typeface="Work Sans"/>
              <a:cs typeface="Work Sans"/>
              <a:sym typeface="Work Sans"/>
            </a:endParaRPr>
          </a:p>
          <a:p>
            <a:pPr marL="0" lvl="0" indent="0" algn="l" rtl="0">
              <a:lnSpc>
                <a:spcPct val="115000"/>
              </a:lnSpc>
              <a:spcBef>
                <a:spcPts val="800"/>
              </a:spcBef>
              <a:spcAft>
                <a:spcPts val="0"/>
              </a:spcAft>
              <a:buNone/>
            </a:pPr>
            <a:endParaRPr sz="3200" dirty="0">
              <a:solidFill>
                <a:schemeClr val="dk1"/>
              </a:solidFill>
              <a:latin typeface="Garamond"/>
              <a:ea typeface="Garamond"/>
              <a:cs typeface="Garamond"/>
              <a:sym typeface="Garamond"/>
            </a:endParaRPr>
          </a:p>
          <a:p>
            <a:pPr marL="0" lvl="0" indent="0" algn="l" rtl="0">
              <a:lnSpc>
                <a:spcPct val="115000"/>
              </a:lnSpc>
              <a:spcBef>
                <a:spcPts val="700"/>
              </a:spcBef>
              <a:spcAft>
                <a:spcPts val="0"/>
              </a:spcAft>
              <a:buNone/>
            </a:pPr>
            <a:endParaRPr sz="3000" dirty="0">
              <a:solidFill>
                <a:schemeClr val="dk1"/>
              </a:solidFill>
              <a:latin typeface="Garamond"/>
              <a:ea typeface="Garamond"/>
              <a:cs typeface="Garamond"/>
              <a:sym typeface="Garamon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552"/>
        <p:cNvGrpSpPr/>
        <p:nvPr/>
      </p:nvGrpSpPr>
      <p:grpSpPr>
        <a:xfrm>
          <a:off x="0" y="0"/>
          <a:ext cx="0" cy="0"/>
          <a:chOff x="0" y="0"/>
          <a:chExt cx="0" cy="0"/>
        </a:xfrm>
      </p:grpSpPr>
      <p:sp>
        <p:nvSpPr>
          <p:cNvPr id="553" name="Google Shape;553;p91"/>
          <p:cNvSpPr txBox="1">
            <a:spLocks noGrp="1"/>
          </p:cNvSpPr>
          <p:nvPr>
            <p:ph type="title"/>
          </p:nvPr>
        </p:nvSpPr>
        <p:spPr>
          <a:xfrm>
            <a:off x="457200" y="57150"/>
            <a:ext cx="8229600" cy="7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solidFill>
                  <a:schemeClr val="dk2"/>
                </a:solidFill>
                <a:latin typeface="Work Sans"/>
                <a:ea typeface="Work Sans"/>
                <a:cs typeface="Work Sans"/>
                <a:sym typeface="Work Sans"/>
              </a:rPr>
              <a:t>Proposed Tax Notice</a:t>
            </a:r>
            <a:endParaRPr>
              <a:latin typeface="Work Sans"/>
              <a:ea typeface="Work Sans"/>
              <a:cs typeface="Work Sans"/>
              <a:sym typeface="Work Sans"/>
            </a:endParaRPr>
          </a:p>
        </p:txBody>
      </p:sp>
      <p:sp>
        <p:nvSpPr>
          <p:cNvPr id="554" name="Google Shape;554;p91"/>
          <p:cNvSpPr txBox="1"/>
          <p:nvPr/>
        </p:nvSpPr>
        <p:spPr>
          <a:xfrm>
            <a:off x="302500" y="993925"/>
            <a:ext cx="8384400" cy="538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3200">
                <a:solidFill>
                  <a:schemeClr val="dk1"/>
                </a:solidFill>
                <a:latin typeface="Work Sans"/>
                <a:ea typeface="Work Sans"/>
                <a:cs typeface="Work Sans"/>
                <a:sym typeface="Work Sans"/>
              </a:rPr>
              <a:t>You can enter data into the supplementary pages of the budget forms at any time during the process but you MUST complete the Proposed Tax Notice process prior to proposing the entire budget for publishing. </a:t>
            </a:r>
            <a:endParaRPr sz="3200">
              <a:solidFill>
                <a:schemeClr val="dk1"/>
              </a:solidFill>
              <a:latin typeface="Work Sans"/>
              <a:ea typeface="Work Sans"/>
              <a:cs typeface="Work Sans"/>
              <a:sym typeface="Work Sans"/>
            </a:endParaRPr>
          </a:p>
          <a:p>
            <a:pPr marL="0" lvl="0" indent="0" algn="l" rtl="0">
              <a:lnSpc>
                <a:spcPct val="115000"/>
              </a:lnSpc>
              <a:spcBef>
                <a:spcPts val="700"/>
              </a:spcBef>
              <a:spcAft>
                <a:spcPts val="0"/>
              </a:spcAft>
              <a:buNone/>
            </a:pPr>
            <a:endParaRPr sz="2800">
              <a:solidFill>
                <a:schemeClr val="dk1"/>
              </a:solidFill>
              <a:latin typeface="Garamond"/>
              <a:ea typeface="Garamond"/>
              <a:cs typeface="Garamond"/>
              <a:sym typeface="Garamond"/>
            </a:endParaRPr>
          </a:p>
          <a:p>
            <a:pPr marL="0" lvl="0" indent="0" algn="l" rtl="0">
              <a:lnSpc>
                <a:spcPct val="115000"/>
              </a:lnSpc>
              <a:spcBef>
                <a:spcPts val="800"/>
              </a:spcBef>
              <a:spcAft>
                <a:spcPts val="0"/>
              </a:spcAft>
              <a:buNone/>
            </a:pPr>
            <a:endParaRPr sz="3200">
              <a:solidFill>
                <a:schemeClr val="dk1"/>
              </a:solidFill>
              <a:latin typeface="Garamond"/>
              <a:ea typeface="Garamond"/>
              <a:cs typeface="Garamond"/>
              <a:sym typeface="Garamond"/>
            </a:endParaRPr>
          </a:p>
          <a:p>
            <a:pPr marL="0" lvl="0" indent="0" algn="l" rtl="0">
              <a:lnSpc>
                <a:spcPct val="115000"/>
              </a:lnSpc>
              <a:spcBef>
                <a:spcPts val="700"/>
              </a:spcBef>
              <a:spcAft>
                <a:spcPts val="0"/>
              </a:spcAft>
              <a:buNone/>
            </a:pPr>
            <a:endParaRPr sz="3000">
              <a:solidFill>
                <a:schemeClr val="dk1"/>
              </a:solidFill>
              <a:latin typeface="Garamond"/>
              <a:ea typeface="Garamond"/>
              <a:cs typeface="Garamond"/>
              <a:sym typeface="Garamon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558"/>
        <p:cNvGrpSpPr/>
        <p:nvPr/>
      </p:nvGrpSpPr>
      <p:grpSpPr>
        <a:xfrm>
          <a:off x="0" y="0"/>
          <a:ext cx="0" cy="0"/>
          <a:chOff x="0" y="0"/>
          <a:chExt cx="0" cy="0"/>
        </a:xfrm>
      </p:grpSpPr>
      <p:sp>
        <p:nvSpPr>
          <p:cNvPr id="559" name="Google Shape;559;p92"/>
          <p:cNvSpPr txBox="1">
            <a:spLocks noGrp="1"/>
          </p:cNvSpPr>
          <p:nvPr>
            <p:ph type="title"/>
          </p:nvPr>
        </p:nvSpPr>
        <p:spPr>
          <a:xfrm>
            <a:off x="457200" y="57150"/>
            <a:ext cx="8229600" cy="7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solidFill>
                  <a:schemeClr val="dk2"/>
                </a:solidFill>
                <a:latin typeface="Work Sans"/>
                <a:ea typeface="Work Sans"/>
                <a:cs typeface="Work Sans"/>
                <a:sym typeface="Work Sans"/>
              </a:rPr>
              <a:t>Proposed Tax Notice</a:t>
            </a:r>
            <a:endParaRPr/>
          </a:p>
        </p:txBody>
      </p:sp>
      <p:sp>
        <p:nvSpPr>
          <p:cNvPr id="560" name="Google Shape;560;p92"/>
          <p:cNvSpPr txBox="1"/>
          <p:nvPr/>
        </p:nvSpPr>
        <p:spPr>
          <a:xfrm>
            <a:off x="268514" y="718457"/>
            <a:ext cx="8418386" cy="675876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700"/>
              </a:spcBef>
              <a:spcAft>
                <a:spcPts val="0"/>
              </a:spcAft>
              <a:buNone/>
            </a:pPr>
            <a:r>
              <a:rPr lang="en-US" sz="2700" dirty="0">
                <a:solidFill>
                  <a:schemeClr val="dk1"/>
                </a:solidFill>
                <a:latin typeface="Work Sans"/>
                <a:ea typeface="Work Sans"/>
                <a:cs typeface="Work Sans"/>
                <a:sym typeface="Work Sans"/>
              </a:rPr>
              <a:t>You cannot “Propose/Publish” the regular budget notice until the Proposed Tax Notice has been proposed. The “Propose/Publish” button will be </a:t>
            </a:r>
            <a:r>
              <a:rPr lang="en-US" sz="2700" u="sng" dirty="0">
                <a:solidFill>
                  <a:schemeClr val="dk1"/>
                </a:solidFill>
                <a:latin typeface="Work Sans"/>
                <a:ea typeface="Work Sans"/>
                <a:cs typeface="Work Sans"/>
                <a:sym typeface="Work Sans"/>
              </a:rPr>
              <a:t>greyed</a:t>
            </a:r>
            <a:r>
              <a:rPr lang="en-US" sz="2700" dirty="0">
                <a:solidFill>
                  <a:schemeClr val="dk1"/>
                </a:solidFill>
                <a:latin typeface="Work Sans"/>
                <a:ea typeface="Work Sans"/>
                <a:cs typeface="Work Sans"/>
                <a:sym typeface="Work Sans"/>
              </a:rPr>
              <a:t> out until the Proposed Tax Notice process has been completed. Once you have “proposed” the Proposed Tax Notice, you will see the “Propose/Publish” (for the regular hearing notice) will be blue and available.</a:t>
            </a:r>
            <a:endParaRPr sz="2700" dirty="0">
              <a:solidFill>
                <a:schemeClr val="dk1"/>
              </a:solidFill>
              <a:latin typeface="Work Sans"/>
              <a:ea typeface="Work Sans"/>
              <a:cs typeface="Work Sans"/>
              <a:sym typeface="Work Sans"/>
            </a:endParaRPr>
          </a:p>
          <a:p>
            <a:pPr marL="0" lvl="0" indent="0" algn="l" rtl="0">
              <a:lnSpc>
                <a:spcPct val="115000"/>
              </a:lnSpc>
              <a:spcBef>
                <a:spcPts val="800"/>
              </a:spcBef>
              <a:spcAft>
                <a:spcPts val="0"/>
              </a:spcAft>
              <a:buNone/>
            </a:pPr>
            <a:endParaRPr sz="3200" dirty="0">
              <a:solidFill>
                <a:schemeClr val="dk1"/>
              </a:solidFill>
              <a:latin typeface="Garamond"/>
              <a:ea typeface="Garamond"/>
              <a:cs typeface="Garamond"/>
              <a:sym typeface="Garamond"/>
            </a:endParaRPr>
          </a:p>
          <a:p>
            <a:pPr marL="0" lvl="0" indent="0" algn="l" rtl="0">
              <a:lnSpc>
                <a:spcPct val="115000"/>
              </a:lnSpc>
              <a:spcBef>
                <a:spcPts val="700"/>
              </a:spcBef>
              <a:spcAft>
                <a:spcPts val="0"/>
              </a:spcAft>
              <a:buNone/>
            </a:pPr>
            <a:endParaRPr sz="2800" dirty="0">
              <a:solidFill>
                <a:schemeClr val="dk1"/>
              </a:solidFill>
              <a:latin typeface="Garamond"/>
              <a:ea typeface="Garamond"/>
              <a:cs typeface="Garamond"/>
              <a:sym typeface="Garamond"/>
            </a:endParaRPr>
          </a:p>
          <a:p>
            <a:pPr marL="0" lvl="0" indent="0" algn="l" rtl="0">
              <a:lnSpc>
                <a:spcPct val="115000"/>
              </a:lnSpc>
              <a:spcBef>
                <a:spcPts val="800"/>
              </a:spcBef>
              <a:spcAft>
                <a:spcPts val="0"/>
              </a:spcAft>
              <a:buNone/>
            </a:pPr>
            <a:endParaRPr sz="3200" dirty="0">
              <a:solidFill>
                <a:schemeClr val="dk1"/>
              </a:solidFill>
              <a:latin typeface="Garamond"/>
              <a:ea typeface="Garamond"/>
              <a:cs typeface="Garamond"/>
              <a:sym typeface="Garamond"/>
            </a:endParaRPr>
          </a:p>
          <a:p>
            <a:pPr marL="0" lvl="0" indent="0" algn="l" rtl="0">
              <a:lnSpc>
                <a:spcPct val="115000"/>
              </a:lnSpc>
              <a:spcBef>
                <a:spcPts val="700"/>
              </a:spcBef>
              <a:spcAft>
                <a:spcPts val="0"/>
              </a:spcAft>
              <a:buNone/>
            </a:pPr>
            <a:endParaRPr sz="3000" dirty="0">
              <a:solidFill>
                <a:schemeClr val="dk1"/>
              </a:solidFill>
              <a:latin typeface="Garamond"/>
              <a:ea typeface="Garamond"/>
              <a:cs typeface="Garamond"/>
              <a:sym typeface="Garamon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Shape 564"/>
        <p:cNvGrpSpPr/>
        <p:nvPr/>
      </p:nvGrpSpPr>
      <p:grpSpPr>
        <a:xfrm>
          <a:off x="0" y="0"/>
          <a:ext cx="0" cy="0"/>
          <a:chOff x="0" y="0"/>
          <a:chExt cx="0" cy="0"/>
        </a:xfrm>
      </p:grpSpPr>
      <p:sp>
        <p:nvSpPr>
          <p:cNvPr id="565" name="Google Shape;565;p93"/>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latin typeface="Work Sans"/>
                <a:ea typeface="Work Sans"/>
                <a:cs typeface="Work Sans"/>
                <a:sym typeface="Work Sans"/>
              </a:rPr>
              <a:t>Valuations Populated</a:t>
            </a:r>
            <a:endParaRPr>
              <a:latin typeface="Work Sans"/>
              <a:ea typeface="Work Sans"/>
              <a:cs typeface="Work Sans"/>
              <a:sym typeface="Work Sans"/>
            </a:endParaRPr>
          </a:p>
        </p:txBody>
      </p:sp>
      <p:sp>
        <p:nvSpPr>
          <p:cNvPr id="566" name="Google Shape;566;p93"/>
          <p:cNvSpPr txBox="1">
            <a:spLocks noGrp="1"/>
          </p:cNvSpPr>
          <p:nvPr>
            <p:ph type="body" idx="1"/>
          </p:nvPr>
        </p:nvSpPr>
        <p:spPr>
          <a:xfrm>
            <a:off x="457200" y="971550"/>
            <a:ext cx="8229600" cy="348615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ct val="100000"/>
              <a:buNone/>
            </a:pPr>
            <a:r>
              <a:rPr lang="en-US" sz="3000" dirty="0">
                <a:latin typeface="Work Sans"/>
                <a:ea typeface="Work Sans"/>
                <a:cs typeface="Work Sans"/>
                <a:sym typeface="Work Sans"/>
              </a:rPr>
              <a:t>Once the 2025 valuations are filed in your county, the FY27 valuations figures need to complete the budget will be populated. </a:t>
            </a:r>
            <a:endParaRPr dirty="0">
              <a:latin typeface="Work Sans"/>
              <a:ea typeface="Work Sans"/>
              <a:cs typeface="Work Sans"/>
              <a:sym typeface="Work Sans"/>
            </a:endParaRPr>
          </a:p>
          <a:p>
            <a:pPr marL="0" lvl="0" indent="0" algn="l" rtl="0">
              <a:spcBef>
                <a:spcPts val="600"/>
              </a:spcBef>
              <a:spcAft>
                <a:spcPts val="0"/>
              </a:spcAft>
              <a:buClr>
                <a:schemeClr val="dk1"/>
              </a:buClr>
              <a:buSzPct val="100000"/>
              <a:buNone/>
            </a:pPr>
            <a:endParaRPr sz="3000" dirty="0">
              <a:latin typeface="Work Sans"/>
              <a:ea typeface="Work Sans"/>
              <a:cs typeface="Work Sans"/>
              <a:sym typeface="Work Sans"/>
            </a:endParaRPr>
          </a:p>
          <a:p>
            <a:pPr marL="0" lvl="0" indent="0" algn="l" rtl="0">
              <a:spcBef>
                <a:spcPts val="600"/>
              </a:spcBef>
              <a:spcAft>
                <a:spcPts val="0"/>
              </a:spcAft>
              <a:buClr>
                <a:schemeClr val="dk1"/>
              </a:buClr>
              <a:buSzPct val="100000"/>
              <a:buNone/>
            </a:pPr>
            <a:r>
              <a:rPr lang="en-US" sz="3000" dirty="0">
                <a:latin typeface="Work Sans"/>
                <a:ea typeface="Work Sans"/>
                <a:cs typeface="Work Sans"/>
                <a:sym typeface="Work Sans"/>
              </a:rPr>
              <a:t>Until valuations are filed or if the county auditor “</a:t>
            </a:r>
            <a:r>
              <a:rPr lang="en-US" sz="3000" dirty="0" err="1">
                <a:latin typeface="Work Sans"/>
                <a:ea typeface="Work Sans"/>
                <a:cs typeface="Work Sans"/>
                <a:sym typeface="Work Sans"/>
              </a:rPr>
              <a:t>Unfiles</a:t>
            </a:r>
            <a:r>
              <a:rPr lang="en-US" sz="3000" dirty="0">
                <a:latin typeface="Work Sans"/>
                <a:ea typeface="Work Sans"/>
                <a:cs typeface="Work Sans"/>
                <a:sym typeface="Work Sans"/>
              </a:rPr>
              <a:t>” valuations, you will see the following notice on the top of your budget forms. </a:t>
            </a:r>
            <a:endParaRPr dirty="0">
              <a:latin typeface="Work Sans"/>
              <a:ea typeface="Work Sans"/>
              <a:cs typeface="Work Sans"/>
              <a:sym typeface="Work Sans"/>
            </a:endParaRPr>
          </a:p>
          <a:p>
            <a:pPr marL="0" lvl="0" indent="0" algn="l" rtl="0">
              <a:spcBef>
                <a:spcPts val="600"/>
              </a:spcBef>
              <a:spcAft>
                <a:spcPts val="0"/>
              </a:spcAft>
              <a:buClr>
                <a:schemeClr val="dk1"/>
              </a:buClr>
              <a:buSzPct val="100000"/>
              <a:buNone/>
            </a:pPr>
            <a:endParaRPr sz="3000" dirty="0"/>
          </a:p>
          <a:p>
            <a:pPr marL="0" lvl="0" indent="0" algn="l" rtl="0">
              <a:spcBef>
                <a:spcPts val="640"/>
              </a:spcBef>
              <a:spcAft>
                <a:spcPts val="0"/>
              </a:spcAft>
              <a:buClr>
                <a:schemeClr val="dk1"/>
              </a:buClr>
              <a:buSzPct val="145454"/>
              <a:buNone/>
            </a:pPr>
            <a:endParaRPr dirty="0"/>
          </a:p>
        </p:txBody>
      </p:sp>
      <p:pic>
        <p:nvPicPr>
          <p:cNvPr id="567" name="Google Shape;567;p93"/>
          <p:cNvPicPr preferRelativeResize="0"/>
          <p:nvPr/>
        </p:nvPicPr>
        <p:blipFill rotWithShape="1">
          <a:blip r:embed="rId3">
            <a:alphaModFix/>
          </a:blip>
          <a:srcRect/>
          <a:stretch/>
        </p:blipFill>
        <p:spPr>
          <a:xfrm>
            <a:off x="457204" y="4240973"/>
            <a:ext cx="8229598" cy="423806"/>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Shape 571"/>
        <p:cNvGrpSpPr/>
        <p:nvPr/>
      </p:nvGrpSpPr>
      <p:grpSpPr>
        <a:xfrm>
          <a:off x="0" y="0"/>
          <a:ext cx="0" cy="0"/>
          <a:chOff x="0" y="0"/>
          <a:chExt cx="0" cy="0"/>
        </a:xfrm>
      </p:grpSpPr>
      <p:sp>
        <p:nvSpPr>
          <p:cNvPr id="572" name="Google Shape;572;p94"/>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latin typeface="Work Sans"/>
                <a:ea typeface="Work Sans"/>
                <a:cs typeface="Work Sans"/>
                <a:sym typeface="Work Sans"/>
              </a:rPr>
              <a:t>Budget Actions</a:t>
            </a:r>
            <a:endParaRPr>
              <a:latin typeface="Work Sans"/>
              <a:ea typeface="Work Sans"/>
              <a:cs typeface="Work Sans"/>
              <a:sym typeface="Work Sans"/>
            </a:endParaRPr>
          </a:p>
        </p:txBody>
      </p:sp>
      <p:pic>
        <p:nvPicPr>
          <p:cNvPr id="573" name="Google Shape;573;p94"/>
          <p:cNvPicPr preferRelativeResize="0">
            <a:picLocks noGrp="1"/>
          </p:cNvPicPr>
          <p:nvPr>
            <p:ph type="body" idx="1"/>
          </p:nvPr>
        </p:nvPicPr>
        <p:blipFill rotWithShape="1">
          <a:blip r:embed="rId3">
            <a:alphaModFix/>
          </a:blip>
          <a:srcRect/>
          <a:stretch/>
        </p:blipFill>
        <p:spPr>
          <a:xfrm>
            <a:off x="1025037" y="1143000"/>
            <a:ext cx="6295030" cy="857250"/>
          </a:xfrm>
          <a:prstGeom prst="rect">
            <a:avLst/>
          </a:prstGeom>
          <a:noFill/>
          <a:ln>
            <a:noFill/>
          </a:ln>
        </p:spPr>
      </p:pic>
      <p:sp>
        <p:nvSpPr>
          <p:cNvPr id="574" name="Google Shape;574;p94"/>
          <p:cNvSpPr/>
          <p:nvPr/>
        </p:nvSpPr>
        <p:spPr>
          <a:xfrm>
            <a:off x="457201" y="2000251"/>
            <a:ext cx="7924800" cy="71558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rgbClr val="000000"/>
                </a:solidFill>
                <a:latin typeface="Work Sans"/>
                <a:ea typeface="Work Sans"/>
                <a:cs typeface="Work Sans"/>
                <a:sym typeface="Work Sans"/>
              </a:rPr>
              <a:t>Once in the budget you can “Check Errors”, “Save” and “Print” at any time.</a:t>
            </a:r>
            <a:endParaRPr sz="2800">
              <a:solidFill>
                <a:srgbClr val="000000"/>
              </a:solidFill>
              <a:latin typeface="Work Sans"/>
              <a:ea typeface="Work Sans"/>
              <a:cs typeface="Work Sans"/>
              <a:sym typeface="Work San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Shape 578"/>
        <p:cNvGrpSpPr/>
        <p:nvPr/>
      </p:nvGrpSpPr>
      <p:grpSpPr>
        <a:xfrm>
          <a:off x="0" y="0"/>
          <a:ext cx="0" cy="0"/>
          <a:chOff x="0" y="0"/>
          <a:chExt cx="0" cy="0"/>
        </a:xfrm>
      </p:grpSpPr>
      <p:sp>
        <p:nvSpPr>
          <p:cNvPr id="579" name="Google Shape;579;p95"/>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latin typeface="Work Sans"/>
                <a:ea typeface="Work Sans"/>
                <a:cs typeface="Work Sans"/>
                <a:sym typeface="Work Sans"/>
              </a:rPr>
              <a:t>Printing and Saving Budget</a:t>
            </a:r>
            <a:endParaRPr>
              <a:latin typeface="Work Sans"/>
              <a:ea typeface="Work Sans"/>
              <a:cs typeface="Work Sans"/>
              <a:sym typeface="Work Sans"/>
            </a:endParaRPr>
          </a:p>
        </p:txBody>
      </p:sp>
      <p:sp>
        <p:nvSpPr>
          <p:cNvPr id="580" name="Google Shape;580;p95"/>
          <p:cNvSpPr/>
          <p:nvPr/>
        </p:nvSpPr>
        <p:spPr>
          <a:xfrm>
            <a:off x="562976" y="2164625"/>
            <a:ext cx="8340300" cy="256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100" dirty="0">
                <a:solidFill>
                  <a:schemeClr val="dk1"/>
                </a:solidFill>
                <a:latin typeface="Work Sans"/>
                <a:ea typeface="Work Sans"/>
                <a:cs typeface="Work Sans"/>
                <a:sym typeface="Work Sans"/>
              </a:rPr>
              <a:t>You can print the full budget at any time and now can print only the Current Tab. </a:t>
            </a:r>
            <a:endParaRPr sz="900" dirty="0">
              <a:latin typeface="Work Sans"/>
              <a:ea typeface="Work Sans"/>
              <a:cs typeface="Work Sans"/>
              <a:sym typeface="Work Sans"/>
            </a:endParaRPr>
          </a:p>
          <a:p>
            <a:pPr marL="0" marR="0" lvl="0" indent="0" algn="l" rtl="0">
              <a:spcBef>
                <a:spcPts val="0"/>
              </a:spcBef>
              <a:spcAft>
                <a:spcPts val="0"/>
              </a:spcAft>
              <a:buNone/>
            </a:pPr>
            <a:r>
              <a:rPr lang="en-US" sz="3100" dirty="0">
                <a:solidFill>
                  <a:schemeClr val="dk1"/>
                </a:solidFill>
                <a:latin typeface="Work Sans"/>
                <a:ea typeface="Work Sans"/>
                <a:cs typeface="Work Sans"/>
                <a:sym typeface="Work Sans"/>
              </a:rPr>
              <a:t>Upon proposing your budget for publication, you can also print only the Publication Notice. </a:t>
            </a:r>
            <a:endParaRPr sz="3100" dirty="0">
              <a:solidFill>
                <a:schemeClr val="dk1"/>
              </a:solidFill>
              <a:latin typeface="Work Sans"/>
              <a:ea typeface="Work Sans"/>
              <a:cs typeface="Work Sans"/>
              <a:sym typeface="Work Sans"/>
            </a:endParaRPr>
          </a:p>
        </p:txBody>
      </p:sp>
      <p:pic>
        <p:nvPicPr>
          <p:cNvPr id="581" name="Google Shape;581;p95"/>
          <p:cNvPicPr preferRelativeResize="0"/>
          <p:nvPr/>
        </p:nvPicPr>
        <p:blipFill rotWithShape="1">
          <a:blip r:embed="rId3">
            <a:alphaModFix/>
          </a:blip>
          <a:srcRect/>
          <a:stretch/>
        </p:blipFill>
        <p:spPr>
          <a:xfrm>
            <a:off x="1219200" y="822722"/>
            <a:ext cx="2814638" cy="12215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1028700" y="-593202"/>
            <a:ext cx="6769925" cy="1645488"/>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lt2"/>
              </a:buClr>
              <a:buSzPts val="2800"/>
              <a:buFont typeface="Century Gothic"/>
              <a:buNone/>
            </a:pPr>
            <a:br>
              <a:rPr lang="en-US" sz="2800" dirty="0"/>
            </a:br>
            <a:br>
              <a:rPr lang="en-US" sz="2800" dirty="0"/>
            </a:br>
            <a:r>
              <a:rPr lang="en-US" sz="2800" dirty="0"/>
              <a:t>Department of Management’s Role</a:t>
            </a:r>
            <a:br>
              <a:rPr lang="en-US" sz="2800" dirty="0"/>
            </a:br>
            <a:endParaRPr sz="2800" dirty="0"/>
          </a:p>
        </p:txBody>
      </p:sp>
      <p:sp>
        <p:nvSpPr>
          <p:cNvPr id="130" name="Google Shape;130;p26"/>
          <p:cNvSpPr txBox="1">
            <a:spLocks noGrp="1"/>
          </p:cNvSpPr>
          <p:nvPr>
            <p:ph type="body" idx="1"/>
          </p:nvPr>
        </p:nvSpPr>
        <p:spPr>
          <a:xfrm>
            <a:off x="827474" y="1170050"/>
            <a:ext cx="7492800" cy="3516300"/>
          </a:xfrm>
          <a:prstGeom prst="rect">
            <a:avLst/>
          </a:prstGeom>
          <a:noFill/>
          <a:ln>
            <a:noFill/>
          </a:ln>
        </p:spPr>
        <p:txBody>
          <a:bodyPr spcFirstLastPara="1" wrap="square" lIns="68575" tIns="34275" rIns="68575" bIns="34275" anchor="t" anchorCtr="0">
            <a:noAutofit/>
          </a:bodyPr>
          <a:lstStyle/>
          <a:p>
            <a:pPr marL="254000" lvl="0" indent="-254000" algn="ctr" rtl="0">
              <a:spcBef>
                <a:spcPts val="0"/>
              </a:spcBef>
              <a:spcAft>
                <a:spcPts val="0"/>
              </a:spcAft>
              <a:buSzPts val="1200"/>
              <a:buNone/>
            </a:pPr>
            <a:r>
              <a:rPr lang="en-US" sz="1900" dirty="0"/>
              <a:t>DOM provides the forms (including web-based), instructions, technical assistance for all local government budgets</a:t>
            </a:r>
            <a:endParaRPr sz="1900" dirty="0"/>
          </a:p>
          <a:p>
            <a:pPr marL="254000" lvl="0" indent="-254000" algn="ctr" rtl="0">
              <a:spcBef>
                <a:spcPts val="0"/>
              </a:spcBef>
              <a:spcAft>
                <a:spcPts val="0"/>
              </a:spcAft>
              <a:buSzPts val="1200"/>
              <a:buNone/>
            </a:pPr>
            <a:endParaRPr sz="1900" dirty="0"/>
          </a:p>
          <a:p>
            <a:pPr marL="254000" lvl="0" indent="-254000" algn="ctr" rtl="0">
              <a:spcBef>
                <a:spcPts val="0"/>
              </a:spcBef>
              <a:spcAft>
                <a:spcPts val="0"/>
              </a:spcAft>
              <a:buSzPts val="1200"/>
              <a:buNone/>
            </a:pPr>
            <a:endParaRPr sz="1900" dirty="0"/>
          </a:p>
          <a:p>
            <a:pPr marL="254000" lvl="0" indent="-254000" algn="ctr" rtl="0">
              <a:spcBef>
                <a:spcPts val="800"/>
              </a:spcBef>
              <a:spcAft>
                <a:spcPts val="0"/>
              </a:spcAft>
              <a:buSzPts val="1200"/>
              <a:buFont typeface="Noto Sans Symbols"/>
              <a:buNone/>
            </a:pPr>
            <a:r>
              <a:rPr lang="en-US" sz="2000" dirty="0">
                <a:hlinkClick r:id="rId3"/>
              </a:rPr>
              <a:t>https://dom.iowa.gov/local-government/county-resources</a:t>
            </a:r>
            <a:endParaRPr lang="en-US" sz="2000" dirty="0"/>
          </a:p>
          <a:p>
            <a:pPr marL="254000" lvl="0" indent="-254000" algn="ctr" rtl="0">
              <a:spcBef>
                <a:spcPts val="800"/>
              </a:spcBef>
              <a:spcAft>
                <a:spcPts val="0"/>
              </a:spcAft>
              <a:buSzPts val="1200"/>
              <a:buFont typeface="Noto Sans Symbols"/>
              <a:buNone/>
            </a:pPr>
            <a:endParaRPr sz="1100" dirty="0"/>
          </a:p>
        </p:txBody>
      </p:sp>
      <p:sp>
        <p:nvSpPr>
          <p:cNvPr id="131" name="Google Shape;131;p26"/>
          <p:cNvSpPr/>
          <p:nvPr/>
        </p:nvSpPr>
        <p:spPr>
          <a:xfrm>
            <a:off x="769025" y="2202451"/>
            <a:ext cx="7029600" cy="738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br>
              <a:rPr lang="en-US" sz="1400" b="0" i="0" u="none" strike="noStrike" cap="none" dirty="0">
                <a:solidFill>
                  <a:schemeClr val="lt1"/>
                </a:solidFill>
                <a:latin typeface="Century Gothic"/>
                <a:ea typeface="Century Gothic"/>
                <a:cs typeface="Century Gothic"/>
                <a:sym typeface="Century Gothic"/>
              </a:rPr>
            </a:br>
            <a:endParaRPr sz="1400" dirty="0">
              <a:solidFill>
                <a:schemeClr val="lt1"/>
              </a:solidFill>
              <a:latin typeface="Century Gothic"/>
              <a:ea typeface="Century Gothic"/>
              <a:cs typeface="Century Gothic"/>
              <a:sym typeface="Century Gothic"/>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585"/>
        <p:cNvGrpSpPr/>
        <p:nvPr/>
      </p:nvGrpSpPr>
      <p:grpSpPr>
        <a:xfrm>
          <a:off x="0" y="0"/>
          <a:ext cx="0" cy="0"/>
          <a:chOff x="0" y="0"/>
          <a:chExt cx="0" cy="0"/>
        </a:xfrm>
      </p:grpSpPr>
      <p:sp>
        <p:nvSpPr>
          <p:cNvPr id="586" name="Google Shape;586;p96"/>
          <p:cNvSpPr txBox="1">
            <a:spLocks noGrp="1"/>
          </p:cNvSpPr>
          <p:nvPr>
            <p:ph type="title"/>
          </p:nvPr>
        </p:nvSpPr>
        <p:spPr>
          <a:xfrm>
            <a:off x="457200" y="57150"/>
            <a:ext cx="8229600" cy="32575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Garamond"/>
              <a:buNone/>
            </a:pPr>
            <a:r>
              <a:rPr lang="en-US" sz="3200">
                <a:latin typeface="Work Sans"/>
                <a:ea typeface="Work Sans"/>
                <a:cs typeface="Work Sans"/>
                <a:sym typeface="Work Sans"/>
              </a:rPr>
              <a:t>If in Google Chrome, you can select your local printer or “Save to PDF” as your destination. Thereby printing a hardcopy or choosing to save a PDF version to your machine. </a:t>
            </a:r>
            <a:br>
              <a:rPr lang="en-US"/>
            </a:br>
            <a:endParaRPr/>
          </a:p>
        </p:txBody>
      </p:sp>
      <p:pic>
        <p:nvPicPr>
          <p:cNvPr id="587" name="Google Shape;587;p96"/>
          <p:cNvPicPr preferRelativeResize="0"/>
          <p:nvPr/>
        </p:nvPicPr>
        <p:blipFill rotWithShape="1">
          <a:blip r:embed="rId3">
            <a:alphaModFix/>
          </a:blip>
          <a:srcRect/>
          <a:stretch/>
        </p:blipFill>
        <p:spPr>
          <a:xfrm>
            <a:off x="304800" y="2914650"/>
            <a:ext cx="6286500" cy="11430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Shape 591"/>
        <p:cNvGrpSpPr/>
        <p:nvPr/>
      </p:nvGrpSpPr>
      <p:grpSpPr>
        <a:xfrm>
          <a:off x="0" y="0"/>
          <a:ext cx="0" cy="0"/>
          <a:chOff x="0" y="0"/>
          <a:chExt cx="0" cy="0"/>
        </a:xfrm>
      </p:grpSpPr>
      <p:sp>
        <p:nvSpPr>
          <p:cNvPr id="592" name="Google Shape;592;p97"/>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latin typeface="Work Sans"/>
                <a:ea typeface="Work Sans"/>
                <a:cs typeface="Work Sans"/>
                <a:sym typeface="Work Sans"/>
              </a:rPr>
              <a:t>Check Errors</a:t>
            </a:r>
            <a:endParaRPr>
              <a:latin typeface="Work Sans"/>
              <a:ea typeface="Work Sans"/>
              <a:cs typeface="Work Sans"/>
              <a:sym typeface="Work Sans"/>
            </a:endParaRPr>
          </a:p>
        </p:txBody>
      </p:sp>
      <p:pic>
        <p:nvPicPr>
          <p:cNvPr id="593" name="Google Shape;593;p97"/>
          <p:cNvPicPr preferRelativeResize="0"/>
          <p:nvPr/>
        </p:nvPicPr>
        <p:blipFill>
          <a:blip r:embed="rId3">
            <a:alphaModFix/>
          </a:blip>
          <a:stretch>
            <a:fillRect/>
          </a:stretch>
        </p:blipFill>
        <p:spPr>
          <a:xfrm>
            <a:off x="1941425" y="770922"/>
            <a:ext cx="3972168" cy="4015978"/>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Shape 597"/>
        <p:cNvGrpSpPr/>
        <p:nvPr/>
      </p:nvGrpSpPr>
      <p:grpSpPr>
        <a:xfrm>
          <a:off x="0" y="0"/>
          <a:ext cx="0" cy="0"/>
          <a:chOff x="0" y="0"/>
          <a:chExt cx="0" cy="0"/>
        </a:xfrm>
      </p:grpSpPr>
      <p:sp>
        <p:nvSpPr>
          <p:cNvPr id="598" name="Google Shape;598;p98"/>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a:latin typeface="Work Sans"/>
                <a:ea typeface="Work Sans"/>
                <a:cs typeface="Work Sans"/>
                <a:sym typeface="Work Sans"/>
              </a:rPr>
              <a:t>Check Errors</a:t>
            </a:r>
            <a:endParaRPr>
              <a:latin typeface="Work Sans"/>
              <a:ea typeface="Work Sans"/>
              <a:cs typeface="Work Sans"/>
              <a:sym typeface="Work Sans"/>
            </a:endParaRPr>
          </a:p>
        </p:txBody>
      </p:sp>
      <p:pic>
        <p:nvPicPr>
          <p:cNvPr id="599" name="Google Shape;599;p98"/>
          <p:cNvPicPr preferRelativeResize="0"/>
          <p:nvPr/>
        </p:nvPicPr>
        <p:blipFill rotWithShape="1">
          <a:blip r:embed="rId3">
            <a:alphaModFix/>
          </a:blip>
          <a:srcRect/>
          <a:stretch/>
        </p:blipFill>
        <p:spPr>
          <a:xfrm>
            <a:off x="1676400" y="988330"/>
            <a:ext cx="3771900" cy="1307306"/>
          </a:xfrm>
          <a:prstGeom prst="rect">
            <a:avLst/>
          </a:prstGeom>
          <a:noFill/>
          <a:ln>
            <a:noFill/>
          </a:ln>
        </p:spPr>
      </p:pic>
      <p:sp>
        <p:nvSpPr>
          <p:cNvPr id="600" name="Google Shape;600;p98"/>
          <p:cNvSpPr/>
          <p:nvPr/>
        </p:nvSpPr>
        <p:spPr>
          <a:xfrm>
            <a:off x="656492" y="2461245"/>
            <a:ext cx="7649308" cy="11772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Work Sans"/>
                <a:ea typeface="Work Sans"/>
                <a:cs typeface="Work Sans"/>
                <a:sym typeface="Work Sans"/>
              </a:rPr>
              <a:t>When error free, you can Propose/Publish your budget to obtain the budget hearing notice to publish.</a:t>
            </a:r>
            <a:endParaRPr sz="3200" b="1">
              <a:solidFill>
                <a:schemeClr val="dk1"/>
              </a:solidFill>
              <a:latin typeface="Work Sans"/>
              <a:ea typeface="Work Sans"/>
              <a:cs typeface="Work Sans"/>
              <a:sym typeface="Work San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Shape 604"/>
        <p:cNvGrpSpPr/>
        <p:nvPr/>
      </p:nvGrpSpPr>
      <p:grpSpPr>
        <a:xfrm>
          <a:off x="0" y="0"/>
          <a:ext cx="0" cy="0"/>
          <a:chOff x="0" y="0"/>
          <a:chExt cx="0" cy="0"/>
        </a:xfrm>
      </p:grpSpPr>
      <p:sp>
        <p:nvSpPr>
          <p:cNvPr id="605" name="Google Shape;605;p99"/>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a:latin typeface="Work Sans"/>
                <a:ea typeface="Work Sans"/>
                <a:cs typeface="Work Sans"/>
                <a:sym typeface="Work Sans"/>
              </a:rPr>
              <a:t>Propose/Publish Regular Budget Notice</a:t>
            </a:r>
            <a:endParaRPr>
              <a:latin typeface="Work Sans"/>
              <a:ea typeface="Work Sans"/>
              <a:cs typeface="Work Sans"/>
              <a:sym typeface="Work Sans"/>
            </a:endParaRPr>
          </a:p>
        </p:txBody>
      </p:sp>
      <p:pic>
        <p:nvPicPr>
          <p:cNvPr id="606" name="Google Shape;606;p99"/>
          <p:cNvPicPr preferRelativeResize="0"/>
          <p:nvPr/>
        </p:nvPicPr>
        <p:blipFill rotWithShape="1">
          <a:blip r:embed="rId3">
            <a:alphaModFix/>
          </a:blip>
          <a:srcRect l="49719"/>
          <a:stretch/>
        </p:blipFill>
        <p:spPr>
          <a:xfrm>
            <a:off x="468925" y="677077"/>
            <a:ext cx="3396000" cy="939125"/>
          </a:xfrm>
          <a:prstGeom prst="rect">
            <a:avLst/>
          </a:prstGeom>
          <a:noFill/>
          <a:ln>
            <a:noFill/>
          </a:ln>
        </p:spPr>
      </p:pic>
      <p:sp>
        <p:nvSpPr>
          <p:cNvPr id="607" name="Google Shape;607;p99"/>
          <p:cNvSpPr/>
          <p:nvPr/>
        </p:nvSpPr>
        <p:spPr>
          <a:xfrm>
            <a:off x="457200" y="1548131"/>
            <a:ext cx="8001000" cy="8736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rgbClr val="000000"/>
                </a:solidFill>
                <a:latin typeface="Work Sans"/>
                <a:ea typeface="Work Sans"/>
                <a:cs typeface="Work Sans"/>
                <a:sym typeface="Work Sans"/>
              </a:rPr>
              <a:t>You will get a screen to enter the date, time and place for the hearing notice for the regular budget hearing.</a:t>
            </a:r>
            <a:endParaRPr sz="2000">
              <a:solidFill>
                <a:srgbClr val="000000"/>
              </a:solidFill>
              <a:latin typeface="Work Sans"/>
              <a:ea typeface="Work Sans"/>
              <a:cs typeface="Work Sans"/>
              <a:sym typeface="Work Sans"/>
            </a:endParaRPr>
          </a:p>
        </p:txBody>
      </p:sp>
      <p:pic>
        <p:nvPicPr>
          <p:cNvPr id="608" name="Google Shape;608;p99"/>
          <p:cNvPicPr preferRelativeResize="0"/>
          <p:nvPr/>
        </p:nvPicPr>
        <p:blipFill rotWithShape="1">
          <a:blip r:embed="rId4">
            <a:alphaModFix/>
          </a:blip>
          <a:srcRect/>
          <a:stretch/>
        </p:blipFill>
        <p:spPr>
          <a:xfrm>
            <a:off x="4296150" y="2389583"/>
            <a:ext cx="1950497" cy="2753917"/>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Shape 612"/>
        <p:cNvGrpSpPr/>
        <p:nvPr/>
      </p:nvGrpSpPr>
      <p:grpSpPr>
        <a:xfrm>
          <a:off x="0" y="0"/>
          <a:ext cx="0" cy="0"/>
          <a:chOff x="0" y="0"/>
          <a:chExt cx="0" cy="0"/>
        </a:xfrm>
      </p:grpSpPr>
      <p:sp>
        <p:nvSpPr>
          <p:cNvPr id="613" name="Google Shape;613;p100"/>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a:latin typeface="Work Sans"/>
                <a:ea typeface="Work Sans"/>
                <a:cs typeface="Work Sans"/>
                <a:sym typeface="Work Sans"/>
              </a:rPr>
              <a:t>Propose/Publish Regular Budget Notice</a:t>
            </a:r>
            <a:endParaRPr>
              <a:latin typeface="Work Sans"/>
              <a:ea typeface="Work Sans"/>
              <a:cs typeface="Work Sans"/>
              <a:sym typeface="Work Sans"/>
            </a:endParaRPr>
          </a:p>
        </p:txBody>
      </p:sp>
      <p:sp>
        <p:nvSpPr>
          <p:cNvPr id="614" name="Google Shape;614;p100"/>
          <p:cNvSpPr/>
          <p:nvPr/>
        </p:nvSpPr>
        <p:spPr>
          <a:xfrm>
            <a:off x="454268" y="1028700"/>
            <a:ext cx="8229599" cy="76174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rgbClr val="000000"/>
                </a:solidFill>
                <a:latin typeface="Work Sans"/>
                <a:ea typeface="Work Sans"/>
                <a:cs typeface="Work Sans"/>
                <a:sym typeface="Work Sans"/>
              </a:rPr>
              <a:t>The system will generate a notice you can print or save to your system. </a:t>
            </a:r>
            <a:endParaRPr>
              <a:latin typeface="Work Sans"/>
              <a:ea typeface="Work Sans"/>
              <a:cs typeface="Work Sans"/>
              <a:sym typeface="Work Sans"/>
            </a:endParaRPr>
          </a:p>
          <a:p>
            <a:pPr marL="0" marR="0" lvl="0" indent="0" algn="just" rtl="0">
              <a:spcBef>
                <a:spcPts val="0"/>
              </a:spcBef>
              <a:spcAft>
                <a:spcPts val="0"/>
              </a:spcAft>
              <a:buNone/>
            </a:pPr>
            <a:r>
              <a:rPr lang="en-US" sz="2000">
                <a:solidFill>
                  <a:srgbClr val="000000"/>
                </a:solidFill>
                <a:latin typeface="Work Sans"/>
                <a:ea typeface="Work Sans"/>
                <a:cs typeface="Work Sans"/>
                <a:sym typeface="Work Sans"/>
              </a:rPr>
              <a:t>You can also access the public hearing notice at any time after proposing by going to Print at the top right. </a:t>
            </a:r>
            <a:endParaRPr sz="2000">
              <a:solidFill>
                <a:srgbClr val="000000"/>
              </a:solidFill>
              <a:latin typeface="Work Sans"/>
              <a:ea typeface="Work Sans"/>
              <a:cs typeface="Work Sans"/>
              <a:sym typeface="Work Sans"/>
            </a:endParaRPr>
          </a:p>
        </p:txBody>
      </p:sp>
      <p:pic>
        <p:nvPicPr>
          <p:cNvPr id="615" name="Google Shape;615;p100"/>
          <p:cNvPicPr preferRelativeResize="0"/>
          <p:nvPr/>
        </p:nvPicPr>
        <p:blipFill rotWithShape="1">
          <a:blip r:embed="rId3">
            <a:alphaModFix/>
          </a:blip>
          <a:srcRect/>
          <a:stretch/>
        </p:blipFill>
        <p:spPr>
          <a:xfrm>
            <a:off x="1981200" y="2396014"/>
            <a:ext cx="4800600" cy="2083509"/>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Shape 619"/>
        <p:cNvGrpSpPr/>
        <p:nvPr/>
      </p:nvGrpSpPr>
      <p:grpSpPr>
        <a:xfrm>
          <a:off x="0" y="0"/>
          <a:ext cx="0" cy="0"/>
          <a:chOff x="0" y="0"/>
          <a:chExt cx="0" cy="0"/>
        </a:xfrm>
      </p:grpSpPr>
      <p:sp>
        <p:nvSpPr>
          <p:cNvPr id="620" name="Google Shape;620;p101"/>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a:latin typeface="Work Sans"/>
                <a:ea typeface="Work Sans"/>
                <a:cs typeface="Work Sans"/>
                <a:sym typeface="Work Sans"/>
              </a:rPr>
              <a:t>Adopt the Budget</a:t>
            </a:r>
            <a:endParaRPr>
              <a:latin typeface="Work Sans"/>
              <a:ea typeface="Work Sans"/>
              <a:cs typeface="Work Sans"/>
              <a:sym typeface="Work Sans"/>
            </a:endParaRPr>
          </a:p>
        </p:txBody>
      </p:sp>
      <p:sp>
        <p:nvSpPr>
          <p:cNvPr id="621" name="Google Shape;621;p101"/>
          <p:cNvSpPr/>
          <p:nvPr/>
        </p:nvSpPr>
        <p:spPr>
          <a:xfrm>
            <a:off x="454268" y="1028700"/>
            <a:ext cx="8229599" cy="1454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Work Sans"/>
                <a:ea typeface="Work Sans"/>
                <a:cs typeface="Work Sans"/>
                <a:sym typeface="Work Sans"/>
              </a:rPr>
              <a:t>Following the public hearing, the Board may make any allowable revisions (decreasing tax asking or expenditures) to the budget by Return to Draft (which just opens the budget for edits) and making changes.  The budget is again “Propose/Publish” (although not published in the newspaper again-leave the original publication date the same unless republishing for some reason) and now ready to “Adopt”.</a:t>
            </a:r>
            <a:endParaRPr>
              <a:latin typeface="Work Sans"/>
              <a:ea typeface="Work Sans"/>
              <a:cs typeface="Work Sans"/>
              <a:sym typeface="Work Sans"/>
            </a:endParaRPr>
          </a:p>
        </p:txBody>
      </p:sp>
      <p:pic>
        <p:nvPicPr>
          <p:cNvPr id="622" name="Google Shape;622;p101"/>
          <p:cNvPicPr preferRelativeResize="0"/>
          <p:nvPr/>
        </p:nvPicPr>
        <p:blipFill rotWithShape="1">
          <a:blip r:embed="rId3">
            <a:alphaModFix/>
          </a:blip>
          <a:srcRect/>
          <a:stretch/>
        </p:blipFill>
        <p:spPr>
          <a:xfrm>
            <a:off x="1971050" y="3292532"/>
            <a:ext cx="4904031" cy="1297081"/>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Shape 626"/>
        <p:cNvGrpSpPr/>
        <p:nvPr/>
      </p:nvGrpSpPr>
      <p:grpSpPr>
        <a:xfrm>
          <a:off x="0" y="0"/>
          <a:ext cx="0" cy="0"/>
          <a:chOff x="0" y="0"/>
          <a:chExt cx="0" cy="0"/>
        </a:xfrm>
      </p:grpSpPr>
      <p:sp>
        <p:nvSpPr>
          <p:cNvPr id="627" name="Google Shape;627;p102"/>
          <p:cNvSpPr txBox="1">
            <a:spLocks noGrp="1"/>
          </p:cNvSpPr>
          <p:nvPr>
            <p:ph type="title"/>
          </p:nvPr>
        </p:nvSpPr>
        <p:spPr>
          <a:xfrm>
            <a:off x="454275" y="47425"/>
            <a:ext cx="8229600" cy="7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a:latin typeface="Work Sans"/>
                <a:ea typeface="Work Sans"/>
                <a:cs typeface="Work Sans"/>
                <a:sym typeface="Work Sans"/>
              </a:rPr>
              <a:t>Adopt the Budget</a:t>
            </a:r>
            <a:endParaRPr>
              <a:latin typeface="Work Sans"/>
              <a:ea typeface="Work Sans"/>
              <a:cs typeface="Work Sans"/>
              <a:sym typeface="Work Sans"/>
            </a:endParaRPr>
          </a:p>
        </p:txBody>
      </p:sp>
      <p:sp>
        <p:nvSpPr>
          <p:cNvPr id="628" name="Google Shape;628;p102"/>
          <p:cNvSpPr/>
          <p:nvPr/>
        </p:nvSpPr>
        <p:spPr>
          <a:xfrm>
            <a:off x="454268" y="1028700"/>
            <a:ext cx="8229599" cy="900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Work Sans"/>
                <a:ea typeface="Work Sans"/>
                <a:cs typeface="Work Sans"/>
                <a:sym typeface="Work Sans"/>
              </a:rPr>
              <a:t>If no revisions are needed, you just click “Adopt” to proceed with the budget as currently presented. Enter your Adoption date and resolution number and click “Adopt”.</a:t>
            </a:r>
            <a:endParaRPr sz="1000">
              <a:latin typeface="Work Sans"/>
              <a:ea typeface="Work Sans"/>
              <a:cs typeface="Work Sans"/>
              <a:sym typeface="Work Sans"/>
            </a:endParaRPr>
          </a:p>
        </p:txBody>
      </p:sp>
      <p:pic>
        <p:nvPicPr>
          <p:cNvPr id="629" name="Google Shape;629;p102"/>
          <p:cNvPicPr preferRelativeResize="0"/>
          <p:nvPr/>
        </p:nvPicPr>
        <p:blipFill>
          <a:blip r:embed="rId3">
            <a:alphaModFix/>
          </a:blip>
          <a:stretch>
            <a:fillRect/>
          </a:stretch>
        </p:blipFill>
        <p:spPr>
          <a:xfrm>
            <a:off x="2767900" y="2144622"/>
            <a:ext cx="2909753" cy="2909753"/>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Shape 633"/>
        <p:cNvGrpSpPr/>
        <p:nvPr/>
      </p:nvGrpSpPr>
      <p:grpSpPr>
        <a:xfrm>
          <a:off x="0" y="0"/>
          <a:ext cx="0" cy="0"/>
          <a:chOff x="0" y="0"/>
          <a:chExt cx="0" cy="0"/>
        </a:xfrm>
      </p:grpSpPr>
      <p:sp>
        <p:nvSpPr>
          <p:cNvPr id="634" name="Google Shape;634;p103"/>
          <p:cNvSpPr txBox="1">
            <a:spLocks noGrp="1"/>
          </p:cNvSpPr>
          <p:nvPr>
            <p:ph type="body" idx="1"/>
          </p:nvPr>
        </p:nvSpPr>
        <p:spPr>
          <a:xfrm>
            <a:off x="533400" y="971550"/>
            <a:ext cx="8458200" cy="3714750"/>
          </a:xfrm>
          <a:prstGeom prst="rect">
            <a:avLst/>
          </a:prstGeom>
          <a:noFill/>
          <a:ln>
            <a:noFill/>
          </a:ln>
        </p:spPr>
        <p:txBody>
          <a:bodyPr spcFirstLastPara="1" wrap="square" lIns="91425" tIns="45700" rIns="91425" bIns="45700" anchor="t" anchorCtr="0">
            <a:normAutofit fontScale="85000" lnSpcReduction="20000"/>
          </a:bodyPr>
          <a:lstStyle/>
          <a:p>
            <a:pPr marL="342900" lvl="0" indent="-297180" algn="l" rtl="0">
              <a:lnSpc>
                <a:spcPct val="115000"/>
              </a:lnSpc>
              <a:spcBef>
                <a:spcPts val="800"/>
              </a:spcBef>
              <a:spcAft>
                <a:spcPts val="0"/>
              </a:spcAft>
              <a:buSzPct val="100000"/>
              <a:buChar char="•"/>
            </a:pPr>
            <a:r>
              <a:rPr lang="en-US" sz="3200">
                <a:latin typeface="Work Sans"/>
                <a:ea typeface="Work Sans"/>
                <a:cs typeface="Work Sans"/>
                <a:sym typeface="Work Sans"/>
              </a:rPr>
              <a:t>File the following documents with the county auditor:</a:t>
            </a:r>
            <a:endParaRPr sz="3200">
              <a:latin typeface="Work Sans"/>
              <a:ea typeface="Work Sans"/>
              <a:cs typeface="Work Sans"/>
              <a:sym typeface="Work Sans"/>
            </a:endParaRPr>
          </a:p>
          <a:p>
            <a:pPr marL="342900" lvl="0" indent="-297180" algn="l" rtl="0">
              <a:lnSpc>
                <a:spcPct val="115000"/>
              </a:lnSpc>
              <a:spcBef>
                <a:spcPts val="0"/>
              </a:spcBef>
              <a:spcAft>
                <a:spcPts val="0"/>
              </a:spcAft>
              <a:buSzPct val="100000"/>
              <a:buChar char="•"/>
            </a:pPr>
            <a:r>
              <a:rPr lang="en-US" sz="3200">
                <a:latin typeface="Work Sans"/>
                <a:ea typeface="Work Sans"/>
                <a:cs typeface="Work Sans"/>
                <a:sym typeface="Work Sans"/>
              </a:rPr>
              <a:t>Proof of Publication for Proposed Tax Notice</a:t>
            </a:r>
            <a:endParaRPr sz="3200">
              <a:latin typeface="Work Sans"/>
              <a:ea typeface="Work Sans"/>
              <a:cs typeface="Work Sans"/>
              <a:sym typeface="Work Sans"/>
            </a:endParaRPr>
          </a:p>
          <a:p>
            <a:pPr marL="342900" lvl="0" indent="-297180" algn="l" rtl="0">
              <a:lnSpc>
                <a:spcPct val="115000"/>
              </a:lnSpc>
              <a:spcBef>
                <a:spcPts val="0"/>
              </a:spcBef>
              <a:spcAft>
                <a:spcPts val="0"/>
              </a:spcAft>
              <a:buSzPct val="100000"/>
              <a:buChar char="•"/>
            </a:pPr>
            <a:r>
              <a:rPr lang="en-US" sz="3200">
                <a:latin typeface="Work Sans"/>
                <a:ea typeface="Work Sans"/>
                <a:cs typeface="Work Sans"/>
                <a:sym typeface="Work Sans"/>
              </a:rPr>
              <a:t>Proof of Publication for Regular Budget Notice</a:t>
            </a:r>
            <a:endParaRPr sz="3200">
              <a:latin typeface="Work Sans"/>
              <a:ea typeface="Work Sans"/>
              <a:cs typeface="Work Sans"/>
              <a:sym typeface="Work Sans"/>
            </a:endParaRPr>
          </a:p>
          <a:p>
            <a:pPr marL="342900" lvl="0" indent="-297180" algn="l" rtl="0">
              <a:lnSpc>
                <a:spcPct val="115000"/>
              </a:lnSpc>
              <a:spcBef>
                <a:spcPts val="0"/>
              </a:spcBef>
              <a:spcAft>
                <a:spcPts val="0"/>
              </a:spcAft>
              <a:buSzPct val="100000"/>
              <a:buChar char="•"/>
            </a:pPr>
            <a:r>
              <a:rPr lang="en-US" sz="3200">
                <a:latin typeface="Work Sans"/>
                <a:ea typeface="Work Sans"/>
                <a:cs typeface="Work Sans"/>
                <a:sym typeface="Work Sans"/>
              </a:rPr>
              <a:t>Signed Adopted budget and supplementary pages (also recommend filing the budget resolution)</a:t>
            </a:r>
            <a:endParaRPr sz="3200">
              <a:latin typeface="Work Sans"/>
              <a:ea typeface="Work Sans"/>
              <a:cs typeface="Work Sans"/>
              <a:sym typeface="Work Sans"/>
            </a:endParaRPr>
          </a:p>
          <a:p>
            <a:pPr marL="342900" lvl="0" indent="0" algn="l" rtl="0">
              <a:spcBef>
                <a:spcPts val="640"/>
              </a:spcBef>
              <a:spcAft>
                <a:spcPts val="0"/>
              </a:spcAft>
              <a:buNone/>
            </a:pPr>
            <a:endParaRPr>
              <a:latin typeface="Work Sans"/>
              <a:ea typeface="Work Sans"/>
              <a:cs typeface="Work Sans"/>
              <a:sym typeface="Work Sans"/>
            </a:endParaRPr>
          </a:p>
          <a:p>
            <a:pPr marL="0" lvl="0" indent="0" algn="l" rtl="0">
              <a:spcBef>
                <a:spcPts val="640"/>
              </a:spcBef>
              <a:spcAft>
                <a:spcPts val="0"/>
              </a:spcAft>
              <a:buClr>
                <a:schemeClr val="dk1"/>
              </a:buClr>
              <a:buSzPct val="145454"/>
              <a:buNone/>
            </a:pPr>
            <a:r>
              <a:rPr lang="en-US"/>
              <a:t>	</a:t>
            </a:r>
            <a:endParaRPr/>
          </a:p>
          <a:p>
            <a:pPr marL="342900" lvl="0" indent="-139700" algn="l" rtl="0">
              <a:spcBef>
                <a:spcPts val="640"/>
              </a:spcBef>
              <a:spcAft>
                <a:spcPts val="0"/>
              </a:spcAft>
              <a:buClr>
                <a:schemeClr val="dk1"/>
              </a:buClr>
              <a:buSzPct val="145454"/>
              <a:buNone/>
            </a:pPr>
            <a:endParaRPr/>
          </a:p>
          <a:p>
            <a:pPr marL="0" lvl="0" indent="0" algn="l" rtl="0">
              <a:spcBef>
                <a:spcPts val="640"/>
              </a:spcBef>
              <a:spcAft>
                <a:spcPts val="0"/>
              </a:spcAft>
              <a:buClr>
                <a:schemeClr val="dk1"/>
              </a:buClr>
              <a:buSzPct val="145454"/>
              <a:buNone/>
            </a:pPr>
            <a:endParaRPr/>
          </a:p>
        </p:txBody>
      </p:sp>
      <p:sp>
        <p:nvSpPr>
          <p:cNvPr id="635" name="Google Shape;635;p103"/>
          <p:cNvSpPr txBox="1">
            <a:spLocks noGrp="1"/>
          </p:cNvSpPr>
          <p:nvPr>
            <p:ph type="title"/>
          </p:nvPr>
        </p:nvSpPr>
        <p:spPr>
          <a:xfrm>
            <a:off x="342900" y="74414"/>
            <a:ext cx="88392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a:latin typeface="Work Sans"/>
                <a:ea typeface="Work Sans"/>
                <a:cs typeface="Work Sans"/>
                <a:sym typeface="Work Sans"/>
              </a:rPr>
              <a:t>Budget Documents Filed with Auditor</a:t>
            </a:r>
            <a:endParaRPr>
              <a:latin typeface="Work Sans"/>
              <a:ea typeface="Work Sans"/>
              <a:cs typeface="Work Sans"/>
              <a:sym typeface="Work San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33">
          <a:extLst>
            <a:ext uri="{FF2B5EF4-FFF2-40B4-BE49-F238E27FC236}">
              <a16:creationId xmlns:a16="http://schemas.microsoft.com/office/drawing/2014/main" id="{E32D888D-D88E-9BD6-210D-C18F1CBD382E}"/>
            </a:ext>
          </a:extLst>
        </p:cNvPr>
        <p:cNvGrpSpPr/>
        <p:nvPr/>
      </p:nvGrpSpPr>
      <p:grpSpPr>
        <a:xfrm>
          <a:off x="0" y="0"/>
          <a:ext cx="0" cy="0"/>
          <a:chOff x="0" y="0"/>
          <a:chExt cx="0" cy="0"/>
        </a:xfrm>
      </p:grpSpPr>
      <p:sp>
        <p:nvSpPr>
          <p:cNvPr id="634" name="Google Shape;634;p103">
            <a:extLst>
              <a:ext uri="{FF2B5EF4-FFF2-40B4-BE49-F238E27FC236}">
                <a16:creationId xmlns:a16="http://schemas.microsoft.com/office/drawing/2014/main" id="{B4BE7E93-9BCE-B82E-724F-7EF67DE32ABF}"/>
              </a:ext>
            </a:extLst>
          </p:cNvPr>
          <p:cNvSpPr txBox="1">
            <a:spLocks noGrp="1"/>
          </p:cNvSpPr>
          <p:nvPr>
            <p:ph type="body" idx="1"/>
          </p:nvPr>
        </p:nvSpPr>
        <p:spPr>
          <a:xfrm>
            <a:off x="533400" y="971550"/>
            <a:ext cx="8458200" cy="3714750"/>
          </a:xfrm>
          <a:prstGeom prst="rect">
            <a:avLst/>
          </a:prstGeom>
          <a:noFill/>
          <a:ln>
            <a:noFill/>
          </a:ln>
        </p:spPr>
        <p:txBody>
          <a:bodyPr spcFirstLastPara="1" wrap="square" lIns="91425" tIns="45700" rIns="91425" bIns="45700" anchor="t" anchorCtr="0">
            <a:normAutofit/>
          </a:bodyPr>
          <a:lstStyle/>
          <a:p>
            <a:pPr marL="342900" indent="0">
              <a:spcBef>
                <a:spcPts val="640"/>
              </a:spcBef>
              <a:buNone/>
            </a:pPr>
            <a:r>
              <a:rPr lang="en-US" sz="1800" dirty="0">
                <a:effectLst/>
                <a:latin typeface="Work Sans" pitchFamily="2" charset="0"/>
                <a:ea typeface="Times New Roman" panose="02020603050405020304" pitchFamily="18" charset="0"/>
              </a:rPr>
              <a:t>We will also offer an option to upload your signed budget and proof of publication </a:t>
            </a:r>
            <a:r>
              <a:rPr lang="en-US" sz="1800" i="1" dirty="0">
                <a:effectLst/>
                <a:latin typeface="Work Sans" pitchFamily="2" charset="0"/>
                <a:ea typeface="Times New Roman" panose="02020603050405020304" pitchFamily="18" charset="0"/>
              </a:rPr>
              <a:t>via the online system</a:t>
            </a:r>
            <a:r>
              <a:rPr lang="en-US" sz="1800" dirty="0">
                <a:effectLst/>
                <a:latin typeface="Work Sans" pitchFamily="2" charset="0"/>
                <a:ea typeface="Times New Roman" panose="02020603050405020304" pitchFamily="18" charset="0"/>
              </a:rPr>
              <a:t> for the county auditor to then download for their certification:</a:t>
            </a:r>
          </a:p>
          <a:p>
            <a:pPr marL="342900" lvl="0" indent="0" algn="l" rtl="0">
              <a:spcBef>
                <a:spcPts val="640"/>
              </a:spcBef>
              <a:spcAft>
                <a:spcPts val="0"/>
              </a:spcAft>
              <a:buNone/>
            </a:pPr>
            <a:endParaRPr dirty="0">
              <a:latin typeface="Work Sans"/>
              <a:ea typeface="Work Sans"/>
              <a:cs typeface="Work Sans"/>
              <a:sym typeface="Work Sans"/>
            </a:endParaRPr>
          </a:p>
          <a:p>
            <a:pPr marL="0" lvl="0" indent="0" algn="l" rtl="0">
              <a:spcBef>
                <a:spcPts val="640"/>
              </a:spcBef>
              <a:spcAft>
                <a:spcPts val="0"/>
              </a:spcAft>
              <a:buClr>
                <a:schemeClr val="dk1"/>
              </a:buClr>
              <a:buSzPct val="145454"/>
              <a:buNone/>
            </a:pPr>
            <a:r>
              <a:rPr lang="en-US" dirty="0"/>
              <a:t>	</a:t>
            </a:r>
            <a:endParaRPr dirty="0"/>
          </a:p>
          <a:p>
            <a:pPr marL="342900" lvl="0" indent="-139700" algn="l" rtl="0">
              <a:spcBef>
                <a:spcPts val="640"/>
              </a:spcBef>
              <a:spcAft>
                <a:spcPts val="0"/>
              </a:spcAft>
              <a:buClr>
                <a:schemeClr val="dk1"/>
              </a:buClr>
              <a:buSzPct val="145454"/>
              <a:buNone/>
            </a:pPr>
            <a:endParaRPr dirty="0"/>
          </a:p>
          <a:p>
            <a:pPr marL="0" lvl="0" indent="0" algn="l" rtl="0">
              <a:spcBef>
                <a:spcPts val="640"/>
              </a:spcBef>
              <a:spcAft>
                <a:spcPts val="0"/>
              </a:spcAft>
              <a:buClr>
                <a:schemeClr val="dk1"/>
              </a:buClr>
              <a:buSzPct val="145454"/>
              <a:buNone/>
            </a:pPr>
            <a:endParaRPr dirty="0"/>
          </a:p>
        </p:txBody>
      </p:sp>
      <p:sp>
        <p:nvSpPr>
          <p:cNvPr id="635" name="Google Shape;635;p103">
            <a:extLst>
              <a:ext uri="{FF2B5EF4-FFF2-40B4-BE49-F238E27FC236}">
                <a16:creationId xmlns:a16="http://schemas.microsoft.com/office/drawing/2014/main" id="{79DFA081-386C-A89C-BDF9-D82A4328E19D}"/>
              </a:ext>
            </a:extLst>
          </p:cNvPr>
          <p:cNvSpPr txBox="1">
            <a:spLocks noGrp="1"/>
          </p:cNvSpPr>
          <p:nvPr>
            <p:ph type="title"/>
          </p:nvPr>
        </p:nvSpPr>
        <p:spPr>
          <a:xfrm>
            <a:off x="342900" y="74414"/>
            <a:ext cx="88392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dirty="0">
                <a:latin typeface="Work Sans"/>
                <a:ea typeface="Work Sans"/>
                <a:cs typeface="Work Sans"/>
                <a:sym typeface="Work Sans"/>
              </a:rPr>
              <a:t>Budget Documents Filed with Auditor</a:t>
            </a:r>
            <a:endParaRPr dirty="0">
              <a:latin typeface="Work Sans"/>
              <a:ea typeface="Work Sans"/>
              <a:cs typeface="Work Sans"/>
              <a:sym typeface="Work Sans"/>
            </a:endParaRPr>
          </a:p>
        </p:txBody>
      </p:sp>
      <p:pic>
        <p:nvPicPr>
          <p:cNvPr id="7" name="Picture 6">
            <a:extLst>
              <a:ext uri="{FF2B5EF4-FFF2-40B4-BE49-F238E27FC236}">
                <a16:creationId xmlns:a16="http://schemas.microsoft.com/office/drawing/2014/main" id="{FDC4DD06-7143-0762-8789-F2A0A178CB19}"/>
              </a:ext>
            </a:extLst>
          </p:cNvPr>
          <p:cNvPicPr>
            <a:picLocks noChangeAspect="1"/>
          </p:cNvPicPr>
          <p:nvPr/>
        </p:nvPicPr>
        <p:blipFill>
          <a:blip r:embed="rId3"/>
          <a:stretch>
            <a:fillRect/>
          </a:stretch>
        </p:blipFill>
        <p:spPr>
          <a:xfrm>
            <a:off x="2444324" y="2181506"/>
            <a:ext cx="3423389" cy="1588520"/>
          </a:xfrm>
          <a:prstGeom prst="rect">
            <a:avLst/>
          </a:prstGeom>
        </p:spPr>
      </p:pic>
    </p:spTree>
    <p:extLst>
      <p:ext uri="{BB962C8B-B14F-4D97-AF65-F5344CB8AC3E}">
        <p14:creationId xmlns:p14="http://schemas.microsoft.com/office/powerpoint/2010/main" val="6173252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33">
          <a:extLst>
            <a:ext uri="{FF2B5EF4-FFF2-40B4-BE49-F238E27FC236}">
              <a16:creationId xmlns:a16="http://schemas.microsoft.com/office/drawing/2014/main" id="{10F2F57C-2AF2-76D0-5233-1BB2DFC6D1DC}"/>
            </a:ext>
          </a:extLst>
        </p:cNvPr>
        <p:cNvGrpSpPr/>
        <p:nvPr/>
      </p:nvGrpSpPr>
      <p:grpSpPr>
        <a:xfrm>
          <a:off x="0" y="0"/>
          <a:ext cx="0" cy="0"/>
          <a:chOff x="0" y="0"/>
          <a:chExt cx="0" cy="0"/>
        </a:xfrm>
      </p:grpSpPr>
      <p:sp>
        <p:nvSpPr>
          <p:cNvPr id="634" name="Google Shape;634;p103">
            <a:extLst>
              <a:ext uri="{FF2B5EF4-FFF2-40B4-BE49-F238E27FC236}">
                <a16:creationId xmlns:a16="http://schemas.microsoft.com/office/drawing/2014/main" id="{B94EB385-43A4-C9E0-8A0F-70AF75739462}"/>
              </a:ext>
            </a:extLst>
          </p:cNvPr>
          <p:cNvSpPr txBox="1">
            <a:spLocks noGrp="1"/>
          </p:cNvSpPr>
          <p:nvPr>
            <p:ph type="body" idx="1"/>
          </p:nvPr>
        </p:nvSpPr>
        <p:spPr>
          <a:xfrm>
            <a:off x="533400" y="971550"/>
            <a:ext cx="8458200" cy="3714750"/>
          </a:xfrm>
          <a:prstGeom prst="rect">
            <a:avLst/>
          </a:prstGeom>
          <a:noFill/>
          <a:ln>
            <a:noFill/>
          </a:ln>
        </p:spPr>
        <p:txBody>
          <a:bodyPr spcFirstLastPara="1" wrap="square" lIns="91425" tIns="45700" rIns="91425" bIns="45700" anchor="t" anchorCtr="0">
            <a:normAutofit/>
          </a:bodyPr>
          <a:lstStyle/>
          <a:p>
            <a:pPr marL="342900" lvl="0" indent="0" algn="l" rtl="0">
              <a:spcBef>
                <a:spcPts val="640"/>
              </a:spcBef>
              <a:spcAft>
                <a:spcPts val="0"/>
              </a:spcAft>
              <a:buNone/>
            </a:pPr>
            <a:endParaRPr dirty="0">
              <a:latin typeface="Work Sans"/>
              <a:ea typeface="Work Sans"/>
              <a:cs typeface="Work Sans"/>
              <a:sym typeface="Work Sans"/>
            </a:endParaRPr>
          </a:p>
          <a:p>
            <a:pPr marL="0" lvl="0" indent="0" algn="l" rtl="0">
              <a:spcBef>
                <a:spcPts val="640"/>
              </a:spcBef>
              <a:spcAft>
                <a:spcPts val="0"/>
              </a:spcAft>
              <a:buClr>
                <a:schemeClr val="dk1"/>
              </a:buClr>
              <a:buSzPct val="145454"/>
              <a:buNone/>
            </a:pPr>
            <a:r>
              <a:rPr lang="en-US" dirty="0"/>
              <a:t>	</a:t>
            </a:r>
            <a:endParaRPr dirty="0"/>
          </a:p>
          <a:p>
            <a:pPr marL="342900" lvl="0" indent="-139700" algn="l" rtl="0">
              <a:spcBef>
                <a:spcPts val="640"/>
              </a:spcBef>
              <a:spcAft>
                <a:spcPts val="0"/>
              </a:spcAft>
              <a:buClr>
                <a:schemeClr val="dk1"/>
              </a:buClr>
              <a:buSzPct val="145454"/>
              <a:buNone/>
            </a:pPr>
            <a:endParaRPr dirty="0"/>
          </a:p>
          <a:p>
            <a:pPr marL="0" lvl="0" indent="0" algn="l" rtl="0">
              <a:spcBef>
                <a:spcPts val="640"/>
              </a:spcBef>
              <a:spcAft>
                <a:spcPts val="0"/>
              </a:spcAft>
              <a:buClr>
                <a:schemeClr val="dk1"/>
              </a:buClr>
              <a:buSzPct val="145454"/>
              <a:buNone/>
            </a:pPr>
            <a:endParaRPr dirty="0"/>
          </a:p>
        </p:txBody>
      </p:sp>
      <p:sp>
        <p:nvSpPr>
          <p:cNvPr id="635" name="Google Shape;635;p103">
            <a:extLst>
              <a:ext uri="{FF2B5EF4-FFF2-40B4-BE49-F238E27FC236}">
                <a16:creationId xmlns:a16="http://schemas.microsoft.com/office/drawing/2014/main" id="{D99BE826-DFBE-CB45-FBE7-07AD9CB1C58C}"/>
              </a:ext>
            </a:extLst>
          </p:cNvPr>
          <p:cNvSpPr txBox="1">
            <a:spLocks noGrp="1"/>
          </p:cNvSpPr>
          <p:nvPr>
            <p:ph type="title"/>
          </p:nvPr>
        </p:nvSpPr>
        <p:spPr>
          <a:xfrm>
            <a:off x="342900" y="74414"/>
            <a:ext cx="88392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a:latin typeface="Work Sans"/>
                <a:ea typeface="Work Sans"/>
                <a:cs typeface="Work Sans"/>
                <a:sym typeface="Work Sans"/>
              </a:rPr>
              <a:t>Budget Documents Filed with Auditor</a:t>
            </a:r>
            <a:endParaRPr>
              <a:latin typeface="Work Sans"/>
              <a:ea typeface="Work Sans"/>
              <a:cs typeface="Work Sans"/>
              <a:sym typeface="Work Sans"/>
            </a:endParaRPr>
          </a:p>
        </p:txBody>
      </p:sp>
      <p:pic>
        <p:nvPicPr>
          <p:cNvPr id="3" name="Picture 2">
            <a:extLst>
              <a:ext uri="{FF2B5EF4-FFF2-40B4-BE49-F238E27FC236}">
                <a16:creationId xmlns:a16="http://schemas.microsoft.com/office/drawing/2014/main" id="{B95962A4-542E-5C8F-A609-88B0B1F4E337}"/>
              </a:ext>
            </a:extLst>
          </p:cNvPr>
          <p:cNvPicPr>
            <a:picLocks noChangeAspect="1"/>
          </p:cNvPicPr>
          <p:nvPr/>
        </p:nvPicPr>
        <p:blipFill>
          <a:blip r:embed="rId3"/>
          <a:stretch>
            <a:fillRect/>
          </a:stretch>
        </p:blipFill>
        <p:spPr>
          <a:xfrm>
            <a:off x="1774250" y="742950"/>
            <a:ext cx="3566814" cy="4171950"/>
          </a:xfrm>
          <a:prstGeom prst="rect">
            <a:avLst/>
          </a:prstGeom>
        </p:spPr>
      </p:pic>
    </p:spTree>
    <p:extLst>
      <p:ext uri="{BB962C8B-B14F-4D97-AF65-F5344CB8AC3E}">
        <p14:creationId xmlns:p14="http://schemas.microsoft.com/office/powerpoint/2010/main" val="1137767805"/>
      </p:ext>
    </p:extLst>
  </p:cSld>
  <p:clrMapOvr>
    <a:masterClrMapping/>
  </p:clrMapOvr>
</p:sld>
</file>

<file path=ppt/theme/theme1.xml><?xml version="1.0" encoding="utf-8"?>
<a:theme xmlns:a="http://schemas.openxmlformats.org/drawingml/2006/main" name="DOM DoIT">
  <a:themeElements>
    <a:clrScheme name="Office">
      <a:dk1>
        <a:srgbClr val="000000"/>
      </a:dk1>
      <a:lt1>
        <a:srgbClr val="FFFFFF"/>
      </a:lt1>
      <a:dk2>
        <a:srgbClr val="03617A"/>
      </a:dk2>
      <a:lt2>
        <a:srgbClr val="C6D667"/>
      </a:lt2>
      <a:accent1>
        <a:srgbClr val="70C7B8"/>
      </a:accent1>
      <a:accent2>
        <a:srgbClr val="1A405C"/>
      </a:accent2>
      <a:accent3>
        <a:srgbClr val="E0A624"/>
      </a:accent3>
      <a:accent4>
        <a:srgbClr val="E33D2E"/>
      </a:accent4>
      <a:accent5>
        <a:srgbClr val="C16125"/>
      </a:accent5>
      <a:accent6>
        <a:srgbClr val="2E3030"/>
      </a:accent6>
      <a:hlink>
        <a:srgbClr val="1C5DB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5438</Words>
  <Application>Microsoft Office PowerPoint</Application>
  <PresentationFormat>On-screen Show (16:9)</PresentationFormat>
  <Paragraphs>452</Paragraphs>
  <Slides>102</Slides>
  <Notes>91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102</vt:i4>
      </vt:variant>
    </vt:vector>
  </HeadingPairs>
  <TitlesOfParts>
    <vt:vector size="113" baseType="lpstr">
      <vt:lpstr>Arial Black</vt:lpstr>
      <vt:lpstr>Garamond</vt:lpstr>
      <vt:lpstr>Arial</vt:lpstr>
      <vt:lpstr>Work Sans Black</vt:lpstr>
      <vt:lpstr>Work Sans</vt:lpstr>
      <vt:lpstr>Century</vt:lpstr>
      <vt:lpstr>Century Gothic</vt:lpstr>
      <vt:lpstr>Calibri</vt:lpstr>
      <vt:lpstr>Noto Sans Symbols</vt:lpstr>
      <vt:lpstr>Times New Roman</vt:lpstr>
      <vt:lpstr>DOM DoIT</vt:lpstr>
      <vt:lpstr>Carrie Johnson Fiscal &amp; Policy Analyst Sr. January 15, 2026 </vt:lpstr>
      <vt:lpstr>       County Budgeting Basics  </vt:lpstr>
      <vt:lpstr>Agenda </vt:lpstr>
      <vt:lpstr>Budget Process and General Timelines</vt:lpstr>
      <vt:lpstr>  Timelines </vt:lpstr>
      <vt:lpstr>  Timelines </vt:lpstr>
      <vt:lpstr>  </vt:lpstr>
      <vt:lpstr>  </vt:lpstr>
      <vt:lpstr>  Department of Management’s Role </vt:lpstr>
      <vt:lpstr>County Department Roles</vt:lpstr>
      <vt:lpstr>County Auditor’s Role</vt:lpstr>
      <vt:lpstr>County Supervisors’ Role</vt:lpstr>
      <vt:lpstr>County Auditor’s Role-Certification </vt:lpstr>
      <vt:lpstr>Department of Management’s Finalization </vt:lpstr>
      <vt:lpstr>Funds and Expenditure Classification</vt:lpstr>
      <vt:lpstr>Types of Funds</vt:lpstr>
      <vt:lpstr>Types of Funds</vt:lpstr>
      <vt:lpstr>Types of Funds, cont.</vt:lpstr>
      <vt:lpstr>PowerPoint Presentation</vt:lpstr>
      <vt:lpstr>PowerPoint Presentation</vt:lpstr>
      <vt:lpstr>PowerPoint Presentation</vt:lpstr>
      <vt:lpstr>PowerPoint Presentation</vt:lpstr>
      <vt:lpstr>PowerPoint Presentation</vt:lpstr>
      <vt:lpstr>PowerPoint Presentation</vt:lpstr>
      <vt:lpstr>Classification by Function</vt:lpstr>
      <vt:lpstr>Summary of Functions</vt:lpstr>
      <vt:lpstr>Tax Rates and Levies</vt:lpstr>
      <vt:lpstr>Valuations-Assessment Limitation 2025 for FY26-27</vt:lpstr>
      <vt:lpstr>Valuations-Assessment Limitation 2025 for FY26-27</vt:lpstr>
      <vt:lpstr>Valuations-Assessment Limitation 2025 for FY26-27</vt:lpstr>
      <vt:lpstr>PowerPoint Presentation</vt:lpstr>
      <vt:lpstr>Property Valuation-Rollback </vt:lpstr>
      <vt:lpstr>County Property Tax Levy</vt:lpstr>
      <vt:lpstr>Categories of Property Tax Levies</vt:lpstr>
      <vt:lpstr>Basic Property Tax Levies-FY27 </vt:lpstr>
      <vt:lpstr>Basic Levies-Changes from HF 718 and SF 2442  </vt:lpstr>
      <vt:lpstr>Basic Rate Calculations for FY27</vt:lpstr>
      <vt:lpstr>PowerPoint Presentation</vt:lpstr>
      <vt:lpstr>PowerPoint Presentation</vt:lpstr>
      <vt:lpstr>PowerPoint Presentation</vt:lpstr>
      <vt:lpstr>Supplemental Property Tax Levies</vt:lpstr>
      <vt:lpstr>Debt Service Levy</vt:lpstr>
      <vt:lpstr>Cemetery Levy</vt:lpstr>
      <vt:lpstr>Emergency Services Levy</vt:lpstr>
      <vt:lpstr>Unified Law Enforcement Levy</vt:lpstr>
      <vt:lpstr>Flood and Erosion Control Levy</vt:lpstr>
      <vt:lpstr>Emergency Medical Services Levy</vt:lpstr>
      <vt:lpstr>PowerPoint Presentation</vt:lpstr>
      <vt:lpstr>PowerPoint Presentation</vt:lpstr>
      <vt:lpstr>Business Property Tax Replacement</vt:lpstr>
      <vt:lpstr>Commercial &amp; Industrial Phase Out</vt:lpstr>
      <vt:lpstr>Homestead and Military Exemptions</vt:lpstr>
      <vt:lpstr>Walk Through the Budget Process Timelines</vt:lpstr>
      <vt:lpstr>PowerPoint Presentation</vt:lpstr>
      <vt:lpstr>Important Deadline</vt:lpstr>
      <vt:lpstr>Important Deadlines</vt:lpstr>
      <vt:lpstr>Proposed Tax Levy Hearing</vt:lpstr>
      <vt:lpstr>Proposed Property Tax Levy Hearing</vt:lpstr>
      <vt:lpstr>Proposed Property Tax Levy Hearing</vt:lpstr>
      <vt:lpstr>Proposed Tax Levy Hearing</vt:lpstr>
      <vt:lpstr>Budget Public Hearing Notice</vt:lpstr>
      <vt:lpstr>Budget Public Hearing</vt:lpstr>
      <vt:lpstr>Budget Adoption  and Deadline</vt:lpstr>
      <vt:lpstr>Late Budgets</vt:lpstr>
      <vt:lpstr>Budget Extensions-Limited Reasons</vt:lpstr>
      <vt:lpstr>Penalty Implementations</vt:lpstr>
      <vt:lpstr>Budget Protests</vt:lpstr>
      <vt:lpstr>Budget Protests</vt:lpstr>
      <vt:lpstr>Appropriations</vt:lpstr>
      <vt:lpstr>  Changing Departmental Appropriations</vt:lpstr>
      <vt:lpstr> Changing Departmental Appropriations</vt:lpstr>
      <vt:lpstr>Budget Amendment</vt:lpstr>
      <vt:lpstr>Budget Amendment Online Form</vt:lpstr>
      <vt:lpstr>ONLINE BUDGET SYSTEM</vt:lpstr>
      <vt:lpstr>Budget System for FY27</vt:lpstr>
      <vt:lpstr>PowerPoint Presentation</vt:lpstr>
      <vt:lpstr>PowerPoint Presentation</vt:lpstr>
      <vt:lpstr>PowerPoint Presentation</vt:lpstr>
      <vt:lpstr>Budget Screen</vt:lpstr>
      <vt:lpstr>Budget Tabs or Pages</vt:lpstr>
      <vt:lpstr>Proposed Tax Notice</vt:lpstr>
      <vt:lpstr>Proposed Tax Notice</vt:lpstr>
      <vt:lpstr>Proposed Tax Notice</vt:lpstr>
      <vt:lpstr>Proposed Tax Notice</vt:lpstr>
      <vt:lpstr>Proposed Tax Notice</vt:lpstr>
      <vt:lpstr>Proposed Tax Notice</vt:lpstr>
      <vt:lpstr>Valuations Populated</vt:lpstr>
      <vt:lpstr>Budget Actions</vt:lpstr>
      <vt:lpstr>Printing and Saving Budget</vt:lpstr>
      <vt:lpstr>If in Google Chrome, you can select your local printer or “Save to PDF” as your destination. Thereby printing a hardcopy or choosing to save a PDF version to your machine.  </vt:lpstr>
      <vt:lpstr>Check Errors</vt:lpstr>
      <vt:lpstr>Check Errors</vt:lpstr>
      <vt:lpstr>Propose/Publish Regular Budget Notice</vt:lpstr>
      <vt:lpstr>Propose/Publish Regular Budget Notice</vt:lpstr>
      <vt:lpstr>Adopt the Budget</vt:lpstr>
      <vt:lpstr>Adopt the Budget</vt:lpstr>
      <vt:lpstr>Budget Documents Filed with Auditor</vt:lpstr>
      <vt:lpstr>Budget Documents Filed with Auditor</vt:lpstr>
      <vt:lpstr>Budget Documents Filed with Auditor</vt:lpstr>
      <vt:lpstr>PowerPoint Presentation</vt:lpstr>
      <vt:lpstr>PowerPoint Presentation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Carrie Johnson Fiscal &amp; Policy Analyst Sr. January 23, 2025 </dc:title>
  <dc:creator>Johnson, Carrie</dc:creator>
  <cp:lastModifiedBy>Johnson, Carrie</cp:lastModifiedBy>
  <cp:revision>17</cp:revision>
  <dcterms:modified xsi:type="dcterms:W3CDTF">2026-01-15T18:43:57Z</dcterms:modified>
</cp:coreProperties>
</file>