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80"/>
  </p:notesMasterIdLst>
  <p:sldIdLst>
    <p:sldId id="256" r:id="rId2"/>
    <p:sldId id="257" r:id="rId3"/>
    <p:sldId id="258" r:id="rId4"/>
    <p:sldId id="259" r:id="rId5"/>
    <p:sldId id="800" r:id="rId6"/>
    <p:sldId id="814" r:id="rId7"/>
    <p:sldId id="813" r:id="rId8"/>
    <p:sldId id="802" r:id="rId9"/>
    <p:sldId id="270" r:id="rId10"/>
    <p:sldId id="816" r:id="rId11"/>
    <p:sldId id="830" r:id="rId12"/>
    <p:sldId id="846" r:id="rId13"/>
    <p:sldId id="827" r:id="rId14"/>
    <p:sldId id="828" r:id="rId15"/>
    <p:sldId id="831" r:id="rId16"/>
    <p:sldId id="835" r:id="rId17"/>
    <p:sldId id="832" r:id="rId18"/>
    <p:sldId id="833" r:id="rId19"/>
    <p:sldId id="823" r:id="rId20"/>
    <p:sldId id="829" r:id="rId21"/>
    <p:sldId id="836" r:id="rId22"/>
    <p:sldId id="840" r:id="rId23"/>
    <p:sldId id="841" r:id="rId24"/>
    <p:sldId id="803" r:id="rId25"/>
    <p:sldId id="842" r:id="rId26"/>
    <p:sldId id="843" r:id="rId27"/>
    <p:sldId id="844" r:id="rId28"/>
    <p:sldId id="845" r:id="rId29"/>
    <p:sldId id="847" r:id="rId30"/>
    <p:sldId id="804" r:id="rId31"/>
    <p:sldId id="805" r:id="rId32"/>
    <p:sldId id="806" r:id="rId33"/>
    <p:sldId id="807" r:id="rId34"/>
    <p:sldId id="808" r:id="rId35"/>
    <p:sldId id="809" r:id="rId36"/>
    <p:sldId id="810" r:id="rId37"/>
    <p:sldId id="811" r:id="rId38"/>
    <p:sldId id="812" r:id="rId39"/>
    <p:sldId id="282" r:id="rId40"/>
    <p:sldId id="399" r:id="rId41"/>
    <p:sldId id="400" r:id="rId42"/>
    <p:sldId id="401" r:id="rId43"/>
    <p:sldId id="402" r:id="rId44"/>
    <p:sldId id="403" r:id="rId45"/>
    <p:sldId id="404" r:id="rId46"/>
    <p:sldId id="405" r:id="rId47"/>
    <p:sldId id="406" r:id="rId48"/>
    <p:sldId id="407" r:id="rId49"/>
    <p:sldId id="408" r:id="rId50"/>
    <p:sldId id="824" r:id="rId51"/>
    <p:sldId id="825" r:id="rId52"/>
    <p:sldId id="826" r:id="rId53"/>
    <p:sldId id="409" r:id="rId54"/>
    <p:sldId id="318" r:id="rId55"/>
    <p:sldId id="319" r:id="rId56"/>
    <p:sldId id="815" r:id="rId57"/>
    <p:sldId id="320" r:id="rId58"/>
    <p:sldId id="321" r:id="rId59"/>
    <p:sldId id="322" r:id="rId60"/>
    <p:sldId id="817" r:id="rId61"/>
    <p:sldId id="323" r:id="rId62"/>
    <p:sldId id="818" r:id="rId63"/>
    <p:sldId id="819" r:id="rId64"/>
    <p:sldId id="820" r:id="rId65"/>
    <p:sldId id="324" r:id="rId66"/>
    <p:sldId id="329" r:id="rId67"/>
    <p:sldId id="821" r:id="rId68"/>
    <p:sldId id="822" r:id="rId69"/>
    <p:sldId id="336" r:id="rId70"/>
    <p:sldId id="337" r:id="rId71"/>
    <p:sldId id="338" r:id="rId72"/>
    <p:sldId id="339" r:id="rId73"/>
    <p:sldId id="340" r:id="rId74"/>
    <p:sldId id="341" r:id="rId75"/>
    <p:sldId id="395" r:id="rId76"/>
    <p:sldId id="396" r:id="rId77"/>
    <p:sldId id="397" r:id="rId78"/>
    <p:sldId id="342" r:id="rId79"/>
  </p:sldIdLst>
  <p:sldSz cx="9144000" cy="5143500" type="screen16x9"/>
  <p:notesSz cx="6858000" cy="9144000"/>
  <p:embeddedFontLst>
    <p:embeddedFont>
      <p:font typeface="Arial Black" panose="020B0A04020102020204" pitchFamily="34" charset="0"/>
      <p:bold r:id="rId81"/>
    </p:embeddedFont>
    <p:embeddedFont>
      <p:font typeface="Century" panose="02040604050505020304" pitchFamily="18" charset="0"/>
      <p:regular r:id="rId82"/>
    </p:embeddedFont>
    <p:embeddedFont>
      <p:font typeface="Century Gothic" panose="020B0502020202020204" pitchFamily="34" charset="0"/>
      <p:regular r:id="rId83"/>
      <p:bold r:id="rId84"/>
      <p:italic r:id="rId85"/>
      <p:boldItalic r:id="rId86"/>
    </p:embeddedFont>
    <p:embeddedFont>
      <p:font typeface="Garamond" panose="02020404030301010803" pitchFamily="18" charset="0"/>
      <p:regular r:id="rId87"/>
      <p:bold r:id="rId88"/>
      <p:italic r:id="rId89"/>
      <p:boldItalic r:id="rId90"/>
    </p:embeddedFont>
    <p:embeddedFont>
      <p:font typeface="Work Sans" pitchFamily="2" charset="0"/>
      <p:regular r:id="rId91"/>
      <p:bold r:id="rId92"/>
      <p:italic r:id="rId93"/>
      <p:boldItalic r:id="rId94"/>
    </p:embeddedFont>
    <p:embeddedFont>
      <p:font typeface="Work Sans Black" pitchFamily="2" charset="0"/>
      <p:bold r:id="rId95"/>
      <p:boldItalic r:id="rId9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802" y="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4.fntdata"/><Relationship Id="rId89" Type="http://schemas.openxmlformats.org/officeDocument/2006/relationships/font" Target="fonts/font9.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font" Target="fonts/font10.fntdata"/><Relationship Id="rId95" Type="http://schemas.openxmlformats.org/officeDocument/2006/relationships/font" Target="fonts/font15.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notesMaster" Target="notesMasters/notesMaster1.xml"/><Relationship Id="rId85"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3.fntdata"/><Relationship Id="rId88" Type="http://schemas.openxmlformats.org/officeDocument/2006/relationships/font" Target="fonts/font8.fntdata"/><Relationship Id="rId91" Type="http://schemas.openxmlformats.org/officeDocument/2006/relationships/font" Target="fonts/font11.fntdata"/><Relationship Id="rId96"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font" Target="fonts/font1.fntdata"/><Relationship Id="rId86" Type="http://schemas.openxmlformats.org/officeDocument/2006/relationships/font" Target="fonts/font6.fntdata"/><Relationship Id="rId94" Type="http://schemas.openxmlformats.org/officeDocument/2006/relationships/font" Target="fonts/font14.fntdata"/><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2.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7.fntdata"/><Relationship Id="rId61" Type="http://schemas.openxmlformats.org/officeDocument/2006/relationships/slide" Target="slides/slide60.xml"/><Relationship Id="rId82" Type="http://schemas.openxmlformats.org/officeDocument/2006/relationships/font" Target="fonts/font2.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13.fntdata"/><Relationship Id="rId9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0"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93e2d10681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93e2d10681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2a2859a1dff_0_105: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479" name="Google Shape;479;g2a2859a1dff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2a2859a1dff_0_110: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485" name="Google Shape;485;g2a2859a1dff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a:extLst>
            <a:ext uri="{FF2B5EF4-FFF2-40B4-BE49-F238E27FC236}">
              <a16:creationId xmlns:a16="http://schemas.microsoft.com/office/drawing/2014/main" id="{18C715EF-1A67-065C-341B-56F8443519BB}"/>
            </a:ext>
          </a:extLst>
        </p:cNvPr>
        <p:cNvGrpSpPr/>
        <p:nvPr/>
      </p:nvGrpSpPr>
      <p:grpSpPr>
        <a:xfrm>
          <a:off x="0" y="0"/>
          <a:ext cx="0" cy="0"/>
          <a:chOff x="0" y="0"/>
          <a:chExt cx="0" cy="0"/>
        </a:xfrm>
      </p:grpSpPr>
      <p:sp>
        <p:nvSpPr>
          <p:cNvPr id="484" name="Google Shape;484;g2a2859a1dff_0_110:notes">
            <a:extLst>
              <a:ext uri="{FF2B5EF4-FFF2-40B4-BE49-F238E27FC236}">
                <a16:creationId xmlns:a16="http://schemas.microsoft.com/office/drawing/2014/main" id="{71A22D9C-70C0-EE40-4E6B-D3718F9C7279}"/>
              </a:ext>
            </a:extLst>
          </p:cNvPr>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485" name="Google Shape;485;g2a2859a1dff_0_110:notes">
            <a:extLst>
              <a:ext uri="{FF2B5EF4-FFF2-40B4-BE49-F238E27FC236}">
                <a16:creationId xmlns:a16="http://schemas.microsoft.com/office/drawing/2014/main" id="{FBF56D7A-984B-6073-B160-C240279C1CC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905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2a2859a1dff_0_116: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491" name="Google Shape;491;g2a2859a1dff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2a2859a1dff_0_125: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499" name="Google Shape;499;g2a2859a1dff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2a2859a1dff_0_130: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504" name="Google Shape;504;g2a2859a1dff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a:extLst>
            <a:ext uri="{FF2B5EF4-FFF2-40B4-BE49-F238E27FC236}">
              <a16:creationId xmlns:a16="http://schemas.microsoft.com/office/drawing/2014/main" id="{3CCC8B68-2353-F7FB-CCD8-E1F3E6B0A516}"/>
            </a:ext>
          </a:extLst>
        </p:cNvPr>
        <p:cNvGrpSpPr/>
        <p:nvPr/>
      </p:nvGrpSpPr>
      <p:grpSpPr>
        <a:xfrm>
          <a:off x="0" y="0"/>
          <a:ext cx="0" cy="0"/>
          <a:chOff x="0" y="0"/>
          <a:chExt cx="0" cy="0"/>
        </a:xfrm>
      </p:grpSpPr>
      <p:sp>
        <p:nvSpPr>
          <p:cNvPr id="503" name="Google Shape;503;g2a2859a1dff_0_130:notes">
            <a:extLst>
              <a:ext uri="{FF2B5EF4-FFF2-40B4-BE49-F238E27FC236}">
                <a16:creationId xmlns:a16="http://schemas.microsoft.com/office/drawing/2014/main" id="{EFAA2B82-27AA-E7A6-6891-D96C607DA315}"/>
              </a:ext>
            </a:extLst>
          </p:cNvPr>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504" name="Google Shape;504;g2a2859a1dff_0_130:notes">
            <a:extLst>
              <a:ext uri="{FF2B5EF4-FFF2-40B4-BE49-F238E27FC236}">
                <a16:creationId xmlns:a16="http://schemas.microsoft.com/office/drawing/2014/main" id="{5C2AB6DB-A165-D99C-4D05-88C2841091E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6823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2a2859a1dff_0_137: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513" name="Google Shape;513;g2a2859a1dff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a:extLst>
            <a:ext uri="{FF2B5EF4-FFF2-40B4-BE49-F238E27FC236}">
              <a16:creationId xmlns:a16="http://schemas.microsoft.com/office/drawing/2014/main" id="{33794CF1-F2AB-7478-4FA1-19FD4AD99A6E}"/>
            </a:ext>
          </a:extLst>
        </p:cNvPr>
        <p:cNvGrpSpPr/>
        <p:nvPr/>
      </p:nvGrpSpPr>
      <p:grpSpPr>
        <a:xfrm>
          <a:off x="0" y="0"/>
          <a:ext cx="0" cy="0"/>
          <a:chOff x="0" y="0"/>
          <a:chExt cx="0" cy="0"/>
        </a:xfrm>
      </p:grpSpPr>
      <p:sp>
        <p:nvSpPr>
          <p:cNvPr id="512" name="Google Shape;512;g2a2859a1dff_0_137:notes">
            <a:extLst>
              <a:ext uri="{FF2B5EF4-FFF2-40B4-BE49-F238E27FC236}">
                <a16:creationId xmlns:a16="http://schemas.microsoft.com/office/drawing/2014/main" id="{D0EBF437-3794-B65C-7656-E24380ADBE12}"/>
              </a:ext>
            </a:extLst>
          </p:cNvPr>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513" name="Google Shape;513;g2a2859a1dff_0_137:notes">
            <a:extLst>
              <a:ext uri="{FF2B5EF4-FFF2-40B4-BE49-F238E27FC236}">
                <a16:creationId xmlns:a16="http://schemas.microsoft.com/office/drawing/2014/main" id="{CF81238D-8D8A-55DF-0B57-CA7FC60F29E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603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a:extLst>
            <a:ext uri="{FF2B5EF4-FFF2-40B4-BE49-F238E27FC236}">
              <a16:creationId xmlns:a16="http://schemas.microsoft.com/office/drawing/2014/main" id="{90E68B86-794D-FBA6-663A-F0293B7387EE}"/>
            </a:ext>
          </a:extLst>
        </p:cNvPr>
        <p:cNvGrpSpPr/>
        <p:nvPr/>
      </p:nvGrpSpPr>
      <p:grpSpPr>
        <a:xfrm>
          <a:off x="0" y="0"/>
          <a:ext cx="0" cy="0"/>
          <a:chOff x="0" y="0"/>
          <a:chExt cx="0" cy="0"/>
        </a:xfrm>
      </p:grpSpPr>
      <p:sp>
        <p:nvSpPr>
          <p:cNvPr id="512" name="Google Shape;512;g2a2859a1dff_0_137:notes">
            <a:extLst>
              <a:ext uri="{FF2B5EF4-FFF2-40B4-BE49-F238E27FC236}">
                <a16:creationId xmlns:a16="http://schemas.microsoft.com/office/drawing/2014/main" id="{39ECBA9B-80AB-A499-181A-31DD283625BC}"/>
              </a:ext>
            </a:extLst>
          </p:cNvPr>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513" name="Google Shape;513;g2a2859a1dff_0_137:notes">
            <a:extLst>
              <a:ext uri="{FF2B5EF4-FFF2-40B4-BE49-F238E27FC236}">
                <a16:creationId xmlns:a16="http://schemas.microsoft.com/office/drawing/2014/main" id="{4467BE7E-3B91-CE03-1CDF-24A82C5DA87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7320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62f7cb783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7" name="Google Shape;87;g262f7cb783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a:extLst>
            <a:ext uri="{FF2B5EF4-FFF2-40B4-BE49-F238E27FC236}">
              <a16:creationId xmlns:a16="http://schemas.microsoft.com/office/drawing/2014/main" id="{9C19C7D0-48C6-574A-22D8-CC28E203D6BD}"/>
            </a:ext>
          </a:extLst>
        </p:cNvPr>
        <p:cNvGrpSpPr/>
        <p:nvPr/>
      </p:nvGrpSpPr>
      <p:grpSpPr>
        <a:xfrm>
          <a:off x="0" y="0"/>
          <a:ext cx="0" cy="0"/>
          <a:chOff x="0" y="0"/>
          <a:chExt cx="0" cy="0"/>
        </a:xfrm>
      </p:grpSpPr>
      <p:sp>
        <p:nvSpPr>
          <p:cNvPr id="503" name="Google Shape;503;g2a2859a1dff_0_130:notes">
            <a:extLst>
              <a:ext uri="{FF2B5EF4-FFF2-40B4-BE49-F238E27FC236}">
                <a16:creationId xmlns:a16="http://schemas.microsoft.com/office/drawing/2014/main" id="{29D64A63-CA45-956E-B84E-A13B1F9EBBBE}"/>
              </a:ext>
            </a:extLst>
          </p:cNvPr>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504" name="Google Shape;504;g2a2859a1dff_0_130:notes">
            <a:extLst>
              <a:ext uri="{FF2B5EF4-FFF2-40B4-BE49-F238E27FC236}">
                <a16:creationId xmlns:a16="http://schemas.microsoft.com/office/drawing/2014/main" id="{F29801B4-F401-00CD-1247-1EA3DB8EF55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8368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2a2859a1dff_0_143: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519" name="Google Shape;519;g2a2859a1dff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2a2faba2e2b_1_59: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551" name="Google Shape;551;g2a2faba2e2b_1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a:extLst>
            <a:ext uri="{FF2B5EF4-FFF2-40B4-BE49-F238E27FC236}">
              <a16:creationId xmlns:a16="http://schemas.microsoft.com/office/drawing/2014/main" id="{BC280946-052C-C365-E24B-1A7FF41BF1F2}"/>
            </a:ext>
          </a:extLst>
        </p:cNvPr>
        <p:cNvGrpSpPr/>
        <p:nvPr/>
      </p:nvGrpSpPr>
      <p:grpSpPr>
        <a:xfrm>
          <a:off x="0" y="0"/>
          <a:ext cx="0" cy="0"/>
          <a:chOff x="0" y="0"/>
          <a:chExt cx="0" cy="0"/>
        </a:xfrm>
      </p:grpSpPr>
      <p:sp>
        <p:nvSpPr>
          <p:cNvPr id="550" name="Google Shape;550;g2a2faba2e2b_1_59:notes">
            <a:extLst>
              <a:ext uri="{FF2B5EF4-FFF2-40B4-BE49-F238E27FC236}">
                <a16:creationId xmlns:a16="http://schemas.microsoft.com/office/drawing/2014/main" id="{21D89097-1917-AB19-4C6F-8885E044B3D7}"/>
              </a:ext>
            </a:extLst>
          </p:cNvPr>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551" name="Google Shape;551;g2a2faba2e2b_1_59:notes">
            <a:extLst>
              <a:ext uri="{FF2B5EF4-FFF2-40B4-BE49-F238E27FC236}">
                <a16:creationId xmlns:a16="http://schemas.microsoft.com/office/drawing/2014/main" id="{A3B3D891-78AE-C779-CA17-0FCB0C85AC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40950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a:extLst>
            <a:ext uri="{FF2B5EF4-FFF2-40B4-BE49-F238E27FC236}">
              <a16:creationId xmlns:a16="http://schemas.microsoft.com/office/drawing/2014/main" id="{53269243-9B7E-1AF0-6A1D-055E6C88001B}"/>
            </a:ext>
          </a:extLst>
        </p:cNvPr>
        <p:cNvGrpSpPr/>
        <p:nvPr/>
      </p:nvGrpSpPr>
      <p:grpSpPr>
        <a:xfrm>
          <a:off x="0" y="0"/>
          <a:ext cx="0" cy="0"/>
          <a:chOff x="0" y="0"/>
          <a:chExt cx="0" cy="0"/>
        </a:xfrm>
      </p:grpSpPr>
      <p:sp>
        <p:nvSpPr>
          <p:cNvPr id="550" name="Google Shape;550;g2a2faba2e2b_1_59:notes">
            <a:extLst>
              <a:ext uri="{FF2B5EF4-FFF2-40B4-BE49-F238E27FC236}">
                <a16:creationId xmlns:a16="http://schemas.microsoft.com/office/drawing/2014/main" id="{D12206B1-5868-B8C2-C295-B00600EC4ED6}"/>
              </a:ext>
            </a:extLst>
          </p:cNvPr>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551" name="Google Shape;551;g2a2faba2e2b_1_59:notes">
            <a:extLst>
              <a:ext uri="{FF2B5EF4-FFF2-40B4-BE49-F238E27FC236}">
                <a16:creationId xmlns:a16="http://schemas.microsoft.com/office/drawing/2014/main" id="{5BEC9C40-38F2-47E7-4054-6E06CFA2215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57901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2a2859a1dff_0_211: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596" name="Google Shape;596;g2a2859a1dff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2a2859a1dff_0_217: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603" name="Google Shape;603;g2a2859a1dff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2a2859a1dff_0_224: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611" name="Google Shape;611;g2a2859a1dff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2a2859a1dff_0_230: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618" name="Google Shape;618;g2a2859a1dff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2a2859a1dff_0_236: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625" name="Google Shape;625;g2a2859a1dff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62f7cb7833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2" name="Google Shape;92;g262f7cb7833_0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2a2859a1dff_0_242: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632" name="Google Shape;632;g2a2859a1dff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a:extLst>
            <a:ext uri="{FF2B5EF4-FFF2-40B4-BE49-F238E27FC236}">
              <a16:creationId xmlns:a16="http://schemas.microsoft.com/office/drawing/2014/main" id="{BD9A8BF8-69AA-657A-758B-8F013139F950}"/>
            </a:ext>
          </a:extLst>
        </p:cNvPr>
        <p:cNvGrpSpPr/>
        <p:nvPr/>
      </p:nvGrpSpPr>
      <p:grpSpPr>
        <a:xfrm>
          <a:off x="0" y="0"/>
          <a:ext cx="0" cy="0"/>
          <a:chOff x="0" y="0"/>
          <a:chExt cx="0" cy="0"/>
        </a:xfrm>
      </p:grpSpPr>
      <p:sp>
        <p:nvSpPr>
          <p:cNvPr id="631" name="Google Shape;631;g2a2859a1dff_0_242:notes">
            <a:extLst>
              <a:ext uri="{FF2B5EF4-FFF2-40B4-BE49-F238E27FC236}">
                <a16:creationId xmlns:a16="http://schemas.microsoft.com/office/drawing/2014/main" id="{0E0701D4-52F2-BD11-CBC4-11382720E8C9}"/>
              </a:ext>
            </a:extLst>
          </p:cNvPr>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632" name="Google Shape;632;g2a2859a1dff_0_242:notes">
            <a:extLst>
              <a:ext uri="{FF2B5EF4-FFF2-40B4-BE49-F238E27FC236}">
                <a16:creationId xmlns:a16="http://schemas.microsoft.com/office/drawing/2014/main" id="{A0C72804-98A2-09D7-8EB8-5FC0F05A66E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56377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a:extLst>
            <a:ext uri="{FF2B5EF4-FFF2-40B4-BE49-F238E27FC236}">
              <a16:creationId xmlns:a16="http://schemas.microsoft.com/office/drawing/2014/main" id="{2EBDC4A2-F436-8C42-2301-C3D129864023}"/>
            </a:ext>
          </a:extLst>
        </p:cNvPr>
        <p:cNvGrpSpPr/>
        <p:nvPr/>
      </p:nvGrpSpPr>
      <p:grpSpPr>
        <a:xfrm>
          <a:off x="0" y="0"/>
          <a:ext cx="0" cy="0"/>
          <a:chOff x="0" y="0"/>
          <a:chExt cx="0" cy="0"/>
        </a:xfrm>
      </p:grpSpPr>
      <p:sp>
        <p:nvSpPr>
          <p:cNvPr id="631" name="Google Shape;631;g2a2859a1dff_0_242:notes">
            <a:extLst>
              <a:ext uri="{FF2B5EF4-FFF2-40B4-BE49-F238E27FC236}">
                <a16:creationId xmlns:a16="http://schemas.microsoft.com/office/drawing/2014/main" id="{99263AE7-AE5B-5B00-9545-1936D4522106}"/>
              </a:ext>
            </a:extLst>
          </p:cNvPr>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632" name="Google Shape;632;g2a2859a1dff_0_242:notes">
            <a:extLst>
              <a:ext uri="{FF2B5EF4-FFF2-40B4-BE49-F238E27FC236}">
                <a16:creationId xmlns:a16="http://schemas.microsoft.com/office/drawing/2014/main" id="{2F1E0EA0-41A5-1ED0-386D-C7FD7048C87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18979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2a2859a1dff_0_247: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638" name="Google Shape;638;g2a2859a1dff_0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62f7cb783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g262f7cb783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62f7cb7833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g262f7cb7833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62f7cb7833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g262f7cb7833_0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046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4791E-7C24-1299-C00B-18FD122FD4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A64E82-E901-809E-8BA4-A9B83E29C68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331EEE9-90BB-1199-E090-DB8B5E65CC7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8393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46DC0-D310-34C8-30D2-5D9628C896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07B285-3E7B-874F-8AB3-243A8F31AA7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0D106D9-32E1-ACAB-968C-E446A828069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77088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
        <p:cNvGrpSpPr/>
        <p:nvPr/>
      </p:nvGrpSpPr>
      <p:grpSpPr>
        <a:xfrm>
          <a:off x="0" y="0"/>
          <a:ext cx="0" cy="0"/>
          <a:chOff x="0" y="0"/>
          <a:chExt cx="0" cy="0"/>
        </a:xfrm>
      </p:grpSpPr>
      <p:pic>
        <p:nvPicPr>
          <p:cNvPr id="10" name="Google Shape;10;p2" descr="https://lh4.googleusercontent.com/0jO1tYQk6XgRqjkpLb-Yd-3_vSfx8OLPdBauO9uuszcLUAbvriETzko07vaSoqllj2XWDibxLTRvfeACLujfzq6nlydFA5MAvVosDOGo_hwsdQgjQz2VCMkvBL8DPPyEtlwVuQtQjeAwZA7xl9scunA61Q=s2048"/>
          <p:cNvPicPr preferRelativeResize="0"/>
          <p:nvPr/>
        </p:nvPicPr>
        <p:blipFill rotWithShape="1">
          <a:blip r:embed="rId2">
            <a:alphaModFix/>
          </a:blip>
          <a:srcRect/>
          <a:stretch/>
        </p:blipFill>
        <p:spPr>
          <a:xfrm>
            <a:off x="835450" y="2088139"/>
            <a:ext cx="6725791" cy="870499"/>
          </a:xfrm>
          <a:prstGeom prst="rect">
            <a:avLst/>
          </a:prstGeom>
          <a:noFill/>
          <a:ln>
            <a:noFill/>
          </a:ln>
        </p:spPr>
      </p:pic>
      <p:sp>
        <p:nvSpPr>
          <p:cNvPr id="11" name="Google Shape;11;p2"/>
          <p:cNvSpPr txBox="1"/>
          <p:nvPr/>
        </p:nvSpPr>
        <p:spPr>
          <a:xfrm>
            <a:off x="0" y="3079125"/>
            <a:ext cx="9144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a:p>
        </p:txBody>
      </p:sp>
      <p:sp>
        <p:nvSpPr>
          <p:cNvPr id="12" name="Google Shape;12;p2"/>
          <p:cNvSpPr txBox="1"/>
          <p:nvPr/>
        </p:nvSpPr>
        <p:spPr>
          <a:xfrm>
            <a:off x="57950" y="3093350"/>
            <a:ext cx="9033600" cy="97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Work Sans"/>
              <a:ea typeface="Work Sans"/>
              <a:cs typeface="Work Sans"/>
              <a:sym typeface="Work Sans"/>
            </a:endParaRPr>
          </a:p>
        </p:txBody>
      </p:sp>
    </p:spTree>
  </p:cSld>
  <p:clrMapOvr>
    <a:masterClrMapping/>
  </p:clrMapOvr>
  <p:extLst>
    <p:ext uri="{DCECCB84-F9BA-43D5-87BE-67443E8EF086}">
      <p15:sldGuideLst xmlns:p15="http://schemas.microsoft.com/office/powerpoint/2012/main">
        <p15:guide id="1" orient="horz" pos="1620">
          <p15:clr>
            <a:srgbClr val="E46962"/>
          </p15:clr>
        </p15:guide>
        <p15:guide id="2" pos="2880">
          <p15:clr>
            <a:srgbClr val="E46962"/>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5_Section Header" type="secHead">
  <p:cSld name="SECTION_HEADER">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a:off x="722313" y="3305177"/>
            <a:ext cx="7772400" cy="102155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3000"/>
              <a:buFont typeface="Arial Black"/>
              <a:buNone/>
              <a:defRPr sz="3000" b="1" cap="none"/>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44" name="Google Shape;44;p11"/>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spcBef>
                <a:spcPts val="300"/>
              </a:spcBef>
              <a:spcAft>
                <a:spcPts val="0"/>
              </a:spcAft>
              <a:buClr>
                <a:srgbClr val="888888"/>
              </a:buClr>
              <a:buSzPts val="1500"/>
              <a:buNone/>
              <a:defRPr sz="1500">
                <a:solidFill>
                  <a:srgbClr val="888888"/>
                </a:solidFill>
              </a:defRPr>
            </a:lvl1pPr>
            <a:lvl2pPr marL="914400" lvl="1" indent="-228600" algn="l">
              <a:spcBef>
                <a:spcPts val="270"/>
              </a:spcBef>
              <a:spcAft>
                <a:spcPts val="0"/>
              </a:spcAft>
              <a:buClr>
                <a:srgbClr val="888888"/>
              </a:buClr>
              <a:buSzPts val="1350"/>
              <a:buNone/>
              <a:defRPr sz="1350">
                <a:solidFill>
                  <a:srgbClr val="888888"/>
                </a:solidFill>
              </a:defRPr>
            </a:lvl2pPr>
            <a:lvl3pPr marL="1371600" lvl="2" indent="-228600" algn="l">
              <a:spcBef>
                <a:spcPts val="240"/>
              </a:spcBef>
              <a:spcAft>
                <a:spcPts val="0"/>
              </a:spcAft>
              <a:buClr>
                <a:srgbClr val="888888"/>
              </a:buClr>
              <a:buSzPts val="1200"/>
              <a:buNone/>
              <a:defRPr sz="1200">
                <a:solidFill>
                  <a:srgbClr val="888888"/>
                </a:solidFill>
              </a:defRPr>
            </a:lvl3pPr>
            <a:lvl4pPr marL="1828800" lvl="3" indent="-228600" algn="l">
              <a:spcBef>
                <a:spcPts val="210"/>
              </a:spcBef>
              <a:spcAft>
                <a:spcPts val="0"/>
              </a:spcAft>
              <a:buClr>
                <a:srgbClr val="888888"/>
              </a:buClr>
              <a:buSzPts val="1050"/>
              <a:buNone/>
              <a:defRPr sz="1050">
                <a:solidFill>
                  <a:srgbClr val="888888"/>
                </a:solidFill>
              </a:defRPr>
            </a:lvl4pPr>
            <a:lvl5pPr marL="2286000" lvl="4" indent="-228600" algn="l">
              <a:spcBef>
                <a:spcPts val="210"/>
              </a:spcBef>
              <a:spcAft>
                <a:spcPts val="0"/>
              </a:spcAft>
              <a:buClr>
                <a:srgbClr val="888888"/>
              </a:buClr>
              <a:buSzPts val="1050"/>
              <a:buNone/>
              <a:defRPr sz="1050">
                <a:solidFill>
                  <a:srgbClr val="888888"/>
                </a:solidFill>
              </a:defRPr>
            </a:lvl5pPr>
            <a:lvl6pPr marL="2743200" lvl="5" indent="-228600" algn="l">
              <a:spcBef>
                <a:spcPts val="210"/>
              </a:spcBef>
              <a:spcAft>
                <a:spcPts val="0"/>
              </a:spcAft>
              <a:buClr>
                <a:srgbClr val="888888"/>
              </a:buClr>
              <a:buSzPts val="1050"/>
              <a:buNone/>
              <a:defRPr sz="1050">
                <a:solidFill>
                  <a:srgbClr val="888888"/>
                </a:solidFill>
              </a:defRPr>
            </a:lvl6pPr>
            <a:lvl7pPr marL="3200400" lvl="6" indent="-228600" algn="l">
              <a:spcBef>
                <a:spcPts val="210"/>
              </a:spcBef>
              <a:spcAft>
                <a:spcPts val="0"/>
              </a:spcAft>
              <a:buClr>
                <a:srgbClr val="888888"/>
              </a:buClr>
              <a:buSzPts val="1050"/>
              <a:buNone/>
              <a:defRPr sz="1050">
                <a:solidFill>
                  <a:srgbClr val="888888"/>
                </a:solidFill>
              </a:defRPr>
            </a:lvl7pPr>
            <a:lvl8pPr marL="3657600" lvl="7" indent="-228600" algn="l">
              <a:spcBef>
                <a:spcPts val="210"/>
              </a:spcBef>
              <a:spcAft>
                <a:spcPts val="0"/>
              </a:spcAft>
              <a:buClr>
                <a:srgbClr val="888888"/>
              </a:buClr>
              <a:buSzPts val="1050"/>
              <a:buNone/>
              <a:defRPr sz="1050">
                <a:solidFill>
                  <a:srgbClr val="888888"/>
                </a:solidFill>
              </a:defRPr>
            </a:lvl8pPr>
            <a:lvl9pPr marL="4114800" lvl="8" indent="-228600" algn="l">
              <a:spcBef>
                <a:spcPts val="210"/>
              </a:spcBef>
              <a:spcAft>
                <a:spcPts val="0"/>
              </a:spcAft>
              <a:buClr>
                <a:srgbClr val="888888"/>
              </a:buClr>
              <a:buSzPts val="1050"/>
              <a:buNone/>
              <a:defRPr sz="1050">
                <a:solidFill>
                  <a:srgbClr val="888888"/>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Content">
  <p:cSld name="OBJECT_2">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457200" y="57150"/>
            <a:ext cx="8229600" cy="76557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4000"/>
              <a:buFont typeface="Century"/>
              <a:buNone/>
              <a:defRPr>
                <a:latin typeface="Century"/>
                <a:ea typeface="Century"/>
                <a:cs typeface="Century"/>
                <a:sym typeface="Century"/>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47" name="Google Shape;47;p12"/>
          <p:cNvSpPr txBox="1">
            <a:spLocks noGrp="1"/>
          </p:cNvSpPr>
          <p:nvPr>
            <p:ph type="body" idx="1"/>
          </p:nvPr>
        </p:nvSpPr>
        <p:spPr>
          <a:xfrm>
            <a:off x="457200" y="971550"/>
            <a:ext cx="8229600" cy="348615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a:latin typeface="Garamond"/>
                <a:ea typeface="Garamond"/>
                <a:cs typeface="Garamond"/>
                <a:sym typeface="Garamond"/>
              </a:defRPr>
            </a:lvl1pPr>
            <a:lvl2pPr marL="914400" lvl="1" indent="-406400" algn="l">
              <a:spcBef>
                <a:spcPts val="560"/>
              </a:spcBef>
              <a:spcAft>
                <a:spcPts val="0"/>
              </a:spcAft>
              <a:buClr>
                <a:schemeClr val="dk1"/>
              </a:buClr>
              <a:buSzPts val="2800"/>
              <a:buChar char="•"/>
              <a:defRPr>
                <a:latin typeface="Garamond"/>
                <a:ea typeface="Garamond"/>
                <a:cs typeface="Garamond"/>
                <a:sym typeface="Garamond"/>
              </a:defRPr>
            </a:lvl2pPr>
            <a:lvl3pPr marL="1371600" lvl="2" indent="-381000" algn="l">
              <a:spcBef>
                <a:spcPts val="480"/>
              </a:spcBef>
              <a:spcAft>
                <a:spcPts val="0"/>
              </a:spcAft>
              <a:buClr>
                <a:schemeClr val="dk1"/>
              </a:buClr>
              <a:buSzPts val="2400"/>
              <a:buChar char="•"/>
              <a:defRPr>
                <a:latin typeface="Garamond"/>
                <a:ea typeface="Garamond"/>
                <a:cs typeface="Garamond"/>
                <a:sym typeface="Garamond"/>
              </a:defRPr>
            </a:lvl3pPr>
            <a:lvl4pPr marL="1828800" lvl="3" indent="-355600" algn="l">
              <a:spcBef>
                <a:spcPts val="400"/>
              </a:spcBef>
              <a:spcAft>
                <a:spcPts val="0"/>
              </a:spcAft>
              <a:buClr>
                <a:schemeClr val="dk1"/>
              </a:buClr>
              <a:buSzPts val="2000"/>
              <a:buChar char="•"/>
              <a:defRPr>
                <a:latin typeface="Garamond"/>
                <a:ea typeface="Garamond"/>
                <a:cs typeface="Garamond"/>
                <a:sym typeface="Garamond"/>
              </a:defRPr>
            </a:lvl4pPr>
            <a:lvl5pPr marL="2286000" lvl="4" indent="-355600" algn="l">
              <a:spcBef>
                <a:spcPts val="400"/>
              </a:spcBef>
              <a:spcAft>
                <a:spcPts val="0"/>
              </a:spcAft>
              <a:buClr>
                <a:schemeClr val="dk1"/>
              </a:buClr>
              <a:buSzPts val="2000"/>
              <a:buChar char="•"/>
              <a:defRPr>
                <a:latin typeface="Garamond"/>
                <a:ea typeface="Garamond"/>
                <a:cs typeface="Garamond"/>
                <a:sym typeface="Garamond"/>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8" name="Google Shape;48;p12"/>
          <p:cNvSpPr/>
          <p:nvPr/>
        </p:nvSpPr>
        <p:spPr>
          <a:xfrm>
            <a:off x="457200" y="880111"/>
            <a:ext cx="8229600" cy="34289"/>
          </a:xfrm>
          <a:prstGeom prst="rect">
            <a:avLst/>
          </a:prstGeom>
          <a:solidFill>
            <a:srgbClr val="ECDC4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9" name="Google Shape;49;p12"/>
          <p:cNvSpPr txBox="1">
            <a:spLocks noGrp="1"/>
          </p:cNvSpPr>
          <p:nvPr>
            <p:ph type="sldNum" idx="12"/>
          </p:nvPr>
        </p:nvSpPr>
        <p:spPr>
          <a:xfrm>
            <a:off x="3505200" y="4869656"/>
            <a:ext cx="2133600"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1" i="0" u="none" strike="noStrike" cap="none">
                <a:solidFill>
                  <a:srgbClr val="7F7F7F"/>
                </a:solidFill>
                <a:latin typeface="Century"/>
                <a:ea typeface="Century"/>
                <a:cs typeface="Century"/>
                <a:sym typeface="Century"/>
              </a:defRPr>
            </a:lvl1pPr>
            <a:lvl2pPr marL="0" lvl="1" indent="0" algn="ctr">
              <a:spcBef>
                <a:spcPts val="0"/>
              </a:spcBef>
              <a:buNone/>
              <a:defRPr sz="1200" b="1" i="0" u="none" strike="noStrike" cap="none">
                <a:solidFill>
                  <a:srgbClr val="7F7F7F"/>
                </a:solidFill>
                <a:latin typeface="Century"/>
                <a:ea typeface="Century"/>
                <a:cs typeface="Century"/>
                <a:sym typeface="Century"/>
              </a:defRPr>
            </a:lvl2pPr>
            <a:lvl3pPr marL="0" lvl="2" indent="0" algn="ctr">
              <a:spcBef>
                <a:spcPts val="0"/>
              </a:spcBef>
              <a:buNone/>
              <a:defRPr sz="1200" b="1" i="0" u="none" strike="noStrike" cap="none">
                <a:solidFill>
                  <a:srgbClr val="7F7F7F"/>
                </a:solidFill>
                <a:latin typeface="Century"/>
                <a:ea typeface="Century"/>
                <a:cs typeface="Century"/>
                <a:sym typeface="Century"/>
              </a:defRPr>
            </a:lvl3pPr>
            <a:lvl4pPr marL="0" lvl="3" indent="0" algn="ctr">
              <a:spcBef>
                <a:spcPts val="0"/>
              </a:spcBef>
              <a:buNone/>
              <a:defRPr sz="1200" b="1" i="0" u="none" strike="noStrike" cap="none">
                <a:solidFill>
                  <a:srgbClr val="7F7F7F"/>
                </a:solidFill>
                <a:latin typeface="Century"/>
                <a:ea typeface="Century"/>
                <a:cs typeface="Century"/>
                <a:sym typeface="Century"/>
              </a:defRPr>
            </a:lvl4pPr>
            <a:lvl5pPr marL="0" lvl="4" indent="0" algn="ctr">
              <a:spcBef>
                <a:spcPts val="0"/>
              </a:spcBef>
              <a:buNone/>
              <a:defRPr sz="1200" b="1" i="0" u="none" strike="noStrike" cap="none">
                <a:solidFill>
                  <a:srgbClr val="7F7F7F"/>
                </a:solidFill>
                <a:latin typeface="Century"/>
                <a:ea typeface="Century"/>
                <a:cs typeface="Century"/>
                <a:sym typeface="Century"/>
              </a:defRPr>
            </a:lvl5pPr>
            <a:lvl6pPr marL="0" lvl="5" indent="0" algn="ctr">
              <a:spcBef>
                <a:spcPts val="0"/>
              </a:spcBef>
              <a:buNone/>
              <a:defRPr sz="1200" b="1" i="0" u="none" strike="noStrike" cap="none">
                <a:solidFill>
                  <a:srgbClr val="7F7F7F"/>
                </a:solidFill>
                <a:latin typeface="Century"/>
                <a:ea typeface="Century"/>
                <a:cs typeface="Century"/>
                <a:sym typeface="Century"/>
              </a:defRPr>
            </a:lvl6pPr>
            <a:lvl7pPr marL="0" lvl="6" indent="0" algn="ctr">
              <a:spcBef>
                <a:spcPts val="0"/>
              </a:spcBef>
              <a:buNone/>
              <a:defRPr sz="1200" b="1" i="0" u="none" strike="noStrike" cap="none">
                <a:solidFill>
                  <a:srgbClr val="7F7F7F"/>
                </a:solidFill>
                <a:latin typeface="Century"/>
                <a:ea typeface="Century"/>
                <a:cs typeface="Century"/>
                <a:sym typeface="Century"/>
              </a:defRPr>
            </a:lvl7pPr>
            <a:lvl8pPr marL="0" lvl="7" indent="0" algn="ctr">
              <a:spcBef>
                <a:spcPts val="0"/>
              </a:spcBef>
              <a:buNone/>
              <a:defRPr sz="1200" b="1" i="0" u="none" strike="noStrike" cap="none">
                <a:solidFill>
                  <a:srgbClr val="7F7F7F"/>
                </a:solidFill>
                <a:latin typeface="Century"/>
                <a:ea typeface="Century"/>
                <a:cs typeface="Century"/>
                <a:sym typeface="Century"/>
              </a:defRPr>
            </a:lvl8pPr>
            <a:lvl9pPr marL="0" lvl="8" indent="0" algn="ctr">
              <a:spcBef>
                <a:spcPts val="0"/>
              </a:spcBef>
              <a:buNone/>
              <a:defRPr sz="1200" b="1" i="0" u="none" strike="noStrike" cap="none">
                <a:solidFill>
                  <a:srgbClr val="7F7F7F"/>
                </a:solidFill>
                <a:latin typeface="Century"/>
                <a:ea typeface="Century"/>
                <a:cs typeface="Century"/>
                <a:sym typeface="Century"/>
              </a:defRPr>
            </a:lvl9pPr>
          </a:lstStyle>
          <a:p>
            <a:pPr marL="0" lvl="0" indent="0" algn="ctr" rtl="0">
              <a:spcBef>
                <a:spcPts val="0"/>
              </a:spcBef>
              <a:spcAft>
                <a:spcPts val="0"/>
              </a:spcAft>
              <a:buNone/>
            </a:pPr>
            <a:fld id="{00000000-1234-1234-1234-123412341234}" type="slidenum">
              <a:rPr lang="en-US"/>
              <a:t>‹#›</a:t>
            </a:fld>
            <a:endParaRPr/>
          </a:p>
        </p:txBody>
      </p:sp>
      <p:pic>
        <p:nvPicPr>
          <p:cNvPr id="50" name="Google Shape;50;p12"/>
          <p:cNvPicPr preferRelativeResize="0"/>
          <p:nvPr/>
        </p:nvPicPr>
        <p:blipFill rotWithShape="1">
          <a:blip r:embed="rId2">
            <a:alphaModFix/>
          </a:blip>
          <a:srcRect/>
          <a:stretch/>
        </p:blipFill>
        <p:spPr>
          <a:xfrm>
            <a:off x="8305800" y="4541921"/>
            <a:ext cx="628650" cy="60157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1">
  <p:cSld name="OBJECT_3">
    <p:spTree>
      <p:nvGrpSpPr>
        <p:cNvPr id="1" name="Shape 51"/>
        <p:cNvGrpSpPr/>
        <p:nvPr/>
      </p:nvGrpSpPr>
      <p:grpSpPr>
        <a:xfrm>
          <a:off x="0" y="0"/>
          <a:ext cx="0" cy="0"/>
          <a:chOff x="0" y="0"/>
          <a:chExt cx="0" cy="0"/>
        </a:xfrm>
      </p:grpSpPr>
      <p:sp>
        <p:nvSpPr>
          <p:cNvPr id="52" name="Google Shape;52;p13"/>
          <p:cNvSpPr txBox="1">
            <a:spLocks noGrp="1"/>
          </p:cNvSpPr>
          <p:nvPr>
            <p:ph type="title"/>
          </p:nvPr>
        </p:nvSpPr>
        <p:spPr>
          <a:xfrm>
            <a:off x="457200" y="57150"/>
            <a:ext cx="8229600" cy="7656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dk1"/>
              </a:buClr>
              <a:buSzPts val="3000"/>
              <a:buFont typeface="Century"/>
              <a:buNone/>
              <a:defRPr>
                <a:latin typeface="Century"/>
                <a:ea typeface="Century"/>
                <a:cs typeface="Century"/>
                <a:sym typeface="Century"/>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53" name="Google Shape;53;p13"/>
          <p:cNvSpPr txBox="1">
            <a:spLocks noGrp="1"/>
          </p:cNvSpPr>
          <p:nvPr>
            <p:ph type="body" idx="1"/>
          </p:nvPr>
        </p:nvSpPr>
        <p:spPr>
          <a:xfrm>
            <a:off x="457200" y="971550"/>
            <a:ext cx="8229600" cy="3828900"/>
          </a:xfrm>
          <a:prstGeom prst="rect">
            <a:avLst/>
          </a:prstGeom>
          <a:noFill/>
          <a:ln>
            <a:noFill/>
          </a:ln>
        </p:spPr>
        <p:txBody>
          <a:bodyPr spcFirstLastPara="1" wrap="square" lIns="68575" tIns="34275" rIns="68575" bIns="34275" anchor="t" anchorCtr="0">
            <a:normAutofit/>
          </a:bodyPr>
          <a:lstStyle>
            <a:lvl1pPr marL="457200" lvl="0" indent="-381000" algn="l" rtl="0">
              <a:spcBef>
                <a:spcPts val="500"/>
              </a:spcBef>
              <a:spcAft>
                <a:spcPts val="0"/>
              </a:spcAft>
              <a:buClr>
                <a:schemeClr val="dk1"/>
              </a:buClr>
              <a:buSzPts val="2400"/>
              <a:buChar char="•"/>
              <a:defRPr>
                <a:latin typeface="Garamond"/>
                <a:ea typeface="Garamond"/>
                <a:cs typeface="Garamond"/>
                <a:sym typeface="Garamond"/>
              </a:defRPr>
            </a:lvl1pPr>
            <a:lvl2pPr marL="914400" lvl="1" indent="-361950" algn="l" rtl="0">
              <a:spcBef>
                <a:spcPts val="400"/>
              </a:spcBef>
              <a:spcAft>
                <a:spcPts val="0"/>
              </a:spcAft>
              <a:buClr>
                <a:schemeClr val="dk1"/>
              </a:buClr>
              <a:buSzPts val="2100"/>
              <a:buChar char="•"/>
              <a:defRPr>
                <a:latin typeface="Garamond"/>
                <a:ea typeface="Garamond"/>
                <a:cs typeface="Garamond"/>
                <a:sym typeface="Garamond"/>
              </a:defRPr>
            </a:lvl2pPr>
            <a:lvl3pPr marL="1371600" lvl="2" indent="-342900" algn="l" rtl="0">
              <a:spcBef>
                <a:spcPts val="400"/>
              </a:spcBef>
              <a:spcAft>
                <a:spcPts val="0"/>
              </a:spcAft>
              <a:buClr>
                <a:schemeClr val="dk1"/>
              </a:buClr>
              <a:buSzPts val="1800"/>
              <a:buChar char="•"/>
              <a:defRPr>
                <a:latin typeface="Garamond"/>
                <a:ea typeface="Garamond"/>
                <a:cs typeface="Garamond"/>
                <a:sym typeface="Garamond"/>
              </a:defRPr>
            </a:lvl3pPr>
            <a:lvl4pPr marL="1828800" lvl="3" indent="-323850" algn="l" rtl="0">
              <a:spcBef>
                <a:spcPts val="300"/>
              </a:spcBef>
              <a:spcAft>
                <a:spcPts val="0"/>
              </a:spcAft>
              <a:buClr>
                <a:schemeClr val="dk1"/>
              </a:buClr>
              <a:buSzPts val="1500"/>
              <a:buChar char="•"/>
              <a:defRPr>
                <a:latin typeface="Garamond"/>
                <a:ea typeface="Garamond"/>
                <a:cs typeface="Garamond"/>
                <a:sym typeface="Garamond"/>
              </a:defRPr>
            </a:lvl4pPr>
            <a:lvl5pPr marL="2286000" lvl="4" indent="-323850" algn="l" rtl="0">
              <a:spcBef>
                <a:spcPts val="300"/>
              </a:spcBef>
              <a:spcAft>
                <a:spcPts val="0"/>
              </a:spcAft>
              <a:buClr>
                <a:schemeClr val="dk1"/>
              </a:buClr>
              <a:buSzPts val="1500"/>
              <a:buChar char="•"/>
              <a:defRPr>
                <a:latin typeface="Garamond"/>
                <a:ea typeface="Garamond"/>
                <a:cs typeface="Garamond"/>
                <a:sym typeface="Garamond"/>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54" name="Google Shape;54;p13"/>
          <p:cNvSpPr/>
          <p:nvPr/>
        </p:nvSpPr>
        <p:spPr>
          <a:xfrm>
            <a:off x="457200" y="880112"/>
            <a:ext cx="8229600" cy="34200"/>
          </a:xfrm>
          <a:prstGeom prst="rect">
            <a:avLst/>
          </a:prstGeom>
          <a:solidFill>
            <a:srgbClr val="ECDC4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5" name="Google Shape;55;p13"/>
          <p:cNvSpPr txBox="1">
            <a:spLocks noGrp="1"/>
          </p:cNvSpPr>
          <p:nvPr>
            <p:ph type="sldNum" idx="12"/>
          </p:nvPr>
        </p:nvSpPr>
        <p:spPr>
          <a:xfrm>
            <a:off x="3505200" y="4869657"/>
            <a:ext cx="2133600" cy="273900"/>
          </a:xfrm>
          <a:prstGeom prst="rect">
            <a:avLst/>
          </a:prstGeom>
          <a:noFill/>
          <a:ln>
            <a:noFill/>
          </a:ln>
        </p:spPr>
        <p:txBody>
          <a:bodyPr spcFirstLastPara="1" wrap="square" lIns="68575" tIns="34275" rIns="68575" bIns="34275" anchor="ctr" anchorCtr="0">
            <a:noAutofit/>
          </a:bodyPr>
          <a:lstStyle>
            <a:lvl1pPr marL="0" lvl="0" indent="0" algn="ctr" rtl="0">
              <a:spcBef>
                <a:spcPts val="0"/>
              </a:spcBef>
              <a:buNone/>
              <a:defRPr sz="900" b="1">
                <a:solidFill>
                  <a:srgbClr val="7F7F7F"/>
                </a:solidFill>
                <a:latin typeface="Century"/>
                <a:ea typeface="Century"/>
                <a:cs typeface="Century"/>
                <a:sym typeface="Century"/>
              </a:defRPr>
            </a:lvl1pPr>
            <a:lvl2pPr marL="0" lvl="1" indent="0" algn="ctr" rtl="0">
              <a:spcBef>
                <a:spcPts val="0"/>
              </a:spcBef>
              <a:buNone/>
              <a:defRPr sz="900" b="1">
                <a:solidFill>
                  <a:srgbClr val="7F7F7F"/>
                </a:solidFill>
                <a:latin typeface="Century"/>
                <a:ea typeface="Century"/>
                <a:cs typeface="Century"/>
                <a:sym typeface="Century"/>
              </a:defRPr>
            </a:lvl2pPr>
            <a:lvl3pPr marL="0" lvl="2" indent="0" algn="ctr" rtl="0">
              <a:spcBef>
                <a:spcPts val="0"/>
              </a:spcBef>
              <a:buNone/>
              <a:defRPr sz="900" b="1">
                <a:solidFill>
                  <a:srgbClr val="7F7F7F"/>
                </a:solidFill>
                <a:latin typeface="Century"/>
                <a:ea typeface="Century"/>
                <a:cs typeface="Century"/>
                <a:sym typeface="Century"/>
              </a:defRPr>
            </a:lvl3pPr>
            <a:lvl4pPr marL="0" lvl="3" indent="0" algn="ctr" rtl="0">
              <a:spcBef>
                <a:spcPts val="0"/>
              </a:spcBef>
              <a:buNone/>
              <a:defRPr sz="900" b="1">
                <a:solidFill>
                  <a:srgbClr val="7F7F7F"/>
                </a:solidFill>
                <a:latin typeface="Century"/>
                <a:ea typeface="Century"/>
                <a:cs typeface="Century"/>
                <a:sym typeface="Century"/>
              </a:defRPr>
            </a:lvl4pPr>
            <a:lvl5pPr marL="0" lvl="4" indent="0" algn="ctr" rtl="0">
              <a:spcBef>
                <a:spcPts val="0"/>
              </a:spcBef>
              <a:buNone/>
              <a:defRPr sz="900" b="1">
                <a:solidFill>
                  <a:srgbClr val="7F7F7F"/>
                </a:solidFill>
                <a:latin typeface="Century"/>
                <a:ea typeface="Century"/>
                <a:cs typeface="Century"/>
                <a:sym typeface="Century"/>
              </a:defRPr>
            </a:lvl5pPr>
            <a:lvl6pPr marL="0" lvl="5" indent="0" algn="ctr" rtl="0">
              <a:spcBef>
                <a:spcPts val="0"/>
              </a:spcBef>
              <a:buNone/>
              <a:defRPr sz="900" b="1">
                <a:solidFill>
                  <a:srgbClr val="7F7F7F"/>
                </a:solidFill>
                <a:latin typeface="Century"/>
                <a:ea typeface="Century"/>
                <a:cs typeface="Century"/>
                <a:sym typeface="Century"/>
              </a:defRPr>
            </a:lvl6pPr>
            <a:lvl7pPr marL="0" lvl="6" indent="0" algn="ctr" rtl="0">
              <a:spcBef>
                <a:spcPts val="0"/>
              </a:spcBef>
              <a:buNone/>
              <a:defRPr sz="900" b="1">
                <a:solidFill>
                  <a:srgbClr val="7F7F7F"/>
                </a:solidFill>
                <a:latin typeface="Century"/>
                <a:ea typeface="Century"/>
                <a:cs typeface="Century"/>
                <a:sym typeface="Century"/>
              </a:defRPr>
            </a:lvl7pPr>
            <a:lvl8pPr marL="0" lvl="7" indent="0" algn="ctr" rtl="0">
              <a:spcBef>
                <a:spcPts val="0"/>
              </a:spcBef>
              <a:buNone/>
              <a:defRPr sz="900" b="1">
                <a:solidFill>
                  <a:srgbClr val="7F7F7F"/>
                </a:solidFill>
                <a:latin typeface="Century"/>
                <a:ea typeface="Century"/>
                <a:cs typeface="Century"/>
                <a:sym typeface="Century"/>
              </a:defRPr>
            </a:lvl8pPr>
            <a:lvl9pPr marL="0" lvl="8" indent="0" algn="ctr" rtl="0">
              <a:spcBef>
                <a:spcPts val="0"/>
              </a:spcBef>
              <a:buNone/>
              <a:defRPr sz="900" b="1">
                <a:solidFill>
                  <a:srgbClr val="7F7F7F"/>
                </a:solidFill>
                <a:latin typeface="Century"/>
                <a:ea typeface="Century"/>
                <a:cs typeface="Century"/>
                <a:sym typeface="Century"/>
              </a:defRPr>
            </a:lvl9pPr>
          </a:lstStyle>
          <a:p>
            <a:pPr marL="0" lvl="0" indent="0" algn="ctr" rtl="0">
              <a:spcBef>
                <a:spcPts val="0"/>
              </a:spcBef>
              <a:spcAft>
                <a:spcPts val="0"/>
              </a:spcAft>
              <a:buNone/>
            </a:pPr>
            <a:fld id="{00000000-1234-1234-1234-123412341234}" type="slidenum">
              <a:rPr lang="en-US"/>
              <a:t>‹#›</a:t>
            </a:fld>
            <a:endParaRPr/>
          </a:p>
        </p:txBody>
      </p:sp>
      <p:pic>
        <p:nvPicPr>
          <p:cNvPr id="56" name="Google Shape;56;p13"/>
          <p:cNvPicPr preferRelativeResize="0"/>
          <p:nvPr/>
        </p:nvPicPr>
        <p:blipFill rotWithShape="1">
          <a:blip r:embed="rId2">
            <a:alphaModFix/>
          </a:blip>
          <a:srcRect/>
          <a:stretch/>
        </p:blipFill>
        <p:spPr>
          <a:xfrm>
            <a:off x="8548352" y="4541921"/>
            <a:ext cx="595647" cy="60157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OBJECT_4">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484583" y="339539"/>
            <a:ext cx="7053542" cy="1050398"/>
          </a:xfrm>
          <a:prstGeom prst="rect">
            <a:avLst/>
          </a:prstGeom>
          <a:noFill/>
          <a:ln>
            <a:noFill/>
          </a:ln>
        </p:spPr>
        <p:txBody>
          <a:bodyPr spcFirstLastPara="1" wrap="square" lIns="68575" tIns="34275" rIns="68575" bIns="34275" anchor="t" anchorCtr="0">
            <a:noAutofit/>
          </a:bodyPr>
          <a:lstStyle>
            <a:lvl1pPr lvl="0" algn="l">
              <a:spcBef>
                <a:spcPts val="0"/>
              </a:spcBef>
              <a:spcAft>
                <a:spcPts val="0"/>
              </a:spcAft>
              <a:buClr>
                <a:schemeClr val="lt2"/>
              </a:buClr>
              <a:buSzPts val="14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59" name="Google Shape;59;p14"/>
          <p:cNvSpPr txBox="1">
            <a:spLocks noGrp="1"/>
          </p:cNvSpPr>
          <p:nvPr>
            <p:ph type="body" idx="1"/>
          </p:nvPr>
        </p:nvSpPr>
        <p:spPr>
          <a:xfrm>
            <a:off x="827484" y="1539688"/>
            <a:ext cx="6709906" cy="3146611"/>
          </a:xfrm>
          <a:prstGeom prst="rect">
            <a:avLst/>
          </a:prstGeom>
          <a:noFill/>
          <a:ln>
            <a:noFill/>
          </a:ln>
        </p:spPr>
        <p:txBody>
          <a:bodyPr spcFirstLastPara="1" wrap="square" lIns="68575" tIns="34275" rIns="68575" bIns="34275" anchor="t" anchorCtr="0">
            <a:noAutofit/>
          </a:bodyPr>
          <a:lstStyle>
            <a:lvl1pPr marL="457200" lvl="0" indent="-298450" algn="l">
              <a:spcBef>
                <a:spcPts val="800"/>
              </a:spcBef>
              <a:spcAft>
                <a:spcPts val="0"/>
              </a:spcAft>
              <a:buSzPts val="1100"/>
              <a:buChar char="•"/>
              <a:defRPr sz="1100"/>
            </a:lvl1pPr>
            <a:lvl2pPr marL="914400" lvl="1" indent="-298450" algn="l">
              <a:spcBef>
                <a:spcPts val="800"/>
              </a:spcBef>
              <a:spcAft>
                <a:spcPts val="0"/>
              </a:spcAft>
              <a:buSzPts val="1100"/>
              <a:buChar char="•"/>
              <a:defRPr sz="1100"/>
            </a:lvl2pPr>
            <a:lvl3pPr marL="1371600" lvl="2" indent="-298450" algn="l">
              <a:spcBef>
                <a:spcPts val="800"/>
              </a:spcBef>
              <a:spcAft>
                <a:spcPts val="0"/>
              </a:spcAft>
              <a:buSzPts val="1100"/>
              <a:buChar char="•"/>
              <a:defRPr sz="1100"/>
            </a:lvl3pPr>
            <a:lvl4pPr marL="1828800" lvl="3" indent="-298450" algn="l">
              <a:spcBef>
                <a:spcPts val="800"/>
              </a:spcBef>
              <a:spcAft>
                <a:spcPts val="0"/>
              </a:spcAft>
              <a:buSzPts val="1100"/>
              <a:buChar char="•"/>
              <a:defRPr sz="1100"/>
            </a:lvl4pPr>
            <a:lvl5pPr marL="2286000" lvl="4" indent="-298450" algn="l">
              <a:spcBef>
                <a:spcPts val="800"/>
              </a:spcBef>
              <a:spcAft>
                <a:spcPts val="0"/>
              </a:spcAft>
              <a:buSzPts val="1100"/>
              <a:buChar char="•"/>
              <a:defRPr sz="1100"/>
            </a:lvl5pPr>
            <a:lvl6pPr marL="2743200" lvl="5" indent="-298450" algn="l">
              <a:spcBef>
                <a:spcPts val="800"/>
              </a:spcBef>
              <a:spcAft>
                <a:spcPts val="0"/>
              </a:spcAft>
              <a:buSzPts val="1100"/>
              <a:buChar char="•"/>
              <a:defRPr sz="1100"/>
            </a:lvl6pPr>
            <a:lvl7pPr marL="3200400" lvl="6" indent="-298450" algn="l">
              <a:spcBef>
                <a:spcPts val="800"/>
              </a:spcBef>
              <a:spcAft>
                <a:spcPts val="0"/>
              </a:spcAft>
              <a:buSzPts val="1100"/>
              <a:buChar char="•"/>
              <a:defRPr sz="1100"/>
            </a:lvl7pPr>
            <a:lvl8pPr marL="3657600" lvl="7" indent="-298450" algn="l">
              <a:spcBef>
                <a:spcPts val="800"/>
              </a:spcBef>
              <a:spcAft>
                <a:spcPts val="0"/>
              </a:spcAft>
              <a:buSzPts val="1100"/>
              <a:buChar char="•"/>
              <a:defRPr sz="1100"/>
            </a:lvl8pPr>
            <a:lvl9pPr marL="4114800" lvl="8" indent="-298450" algn="l">
              <a:spcBef>
                <a:spcPts val="800"/>
              </a:spcBef>
              <a:spcAft>
                <a:spcPts val="0"/>
              </a:spcAft>
              <a:buSzPts val="1100"/>
              <a:buChar char="•"/>
              <a:defRPr sz="1100"/>
            </a:lvl9pPr>
          </a:lstStyle>
          <a:p>
            <a:endParaRPr/>
          </a:p>
        </p:txBody>
      </p:sp>
      <p:sp>
        <p:nvSpPr>
          <p:cNvPr id="60" name="Google Shape;60;p14"/>
          <p:cNvSpPr txBox="1">
            <a:spLocks noGrp="1"/>
          </p:cNvSpPr>
          <p:nvPr>
            <p:ph type="dt" idx="10"/>
          </p:nvPr>
        </p:nvSpPr>
        <p:spPr>
          <a:xfrm rot="5400000">
            <a:off x="7616729" y="1343026"/>
            <a:ext cx="742949" cy="228599"/>
          </a:xfrm>
          <a:prstGeom prst="rect">
            <a:avLst/>
          </a:prstGeom>
          <a:noFill/>
          <a:ln>
            <a:noFill/>
          </a:ln>
        </p:spPr>
        <p:txBody>
          <a:bodyPr spcFirstLastPara="1" wrap="square" lIns="68575" tIns="34275" rIns="68575" bIns="34275" anchor="t"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61" name="Google Shape;61;p14"/>
          <p:cNvSpPr txBox="1">
            <a:spLocks noGrp="1"/>
          </p:cNvSpPr>
          <p:nvPr>
            <p:ph type="ftr" idx="11"/>
          </p:nvPr>
        </p:nvSpPr>
        <p:spPr>
          <a:xfrm rot="5400000">
            <a:off x="6713680" y="2418973"/>
            <a:ext cx="2894846" cy="228601"/>
          </a:xfrm>
          <a:prstGeom prst="rect">
            <a:avLst/>
          </a:prstGeom>
          <a:noFill/>
          <a:ln>
            <a:noFill/>
          </a:ln>
        </p:spPr>
        <p:txBody>
          <a:bodyPr spcFirstLastPara="1" wrap="square" lIns="68575" tIns="34275" rIns="68575" bIns="34275" anchor="b"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62" name="Google Shape;62;p14"/>
          <p:cNvSpPr txBox="1">
            <a:spLocks noGrp="1"/>
          </p:cNvSpPr>
          <p:nvPr>
            <p:ph type="sldNum" idx="12"/>
          </p:nvPr>
        </p:nvSpPr>
        <p:spPr>
          <a:xfrm>
            <a:off x="7764405" y="221797"/>
            <a:ext cx="628649" cy="575765"/>
          </a:xfrm>
          <a:prstGeom prst="rect">
            <a:avLst/>
          </a:prstGeom>
          <a:noFill/>
          <a:ln>
            <a:noFill/>
          </a:ln>
        </p:spPr>
        <p:txBody>
          <a:bodyPr spcFirstLastPara="1" wrap="square" lIns="68575" tIns="34275" rIns="68575" bIns="34275" anchor="b" anchorCtr="0">
            <a:noAutofit/>
          </a:bodyPr>
          <a:lstStyle>
            <a:lvl1pPr marL="0" lvl="0" indent="0" algn="ctr">
              <a:spcBef>
                <a:spcPts val="0"/>
              </a:spcBef>
              <a:buNone/>
              <a:defRPr sz="1100"/>
            </a:lvl1pPr>
            <a:lvl2pPr marL="0" lvl="1" indent="0" algn="ctr">
              <a:spcBef>
                <a:spcPts val="0"/>
              </a:spcBef>
              <a:buNone/>
              <a:defRPr sz="1100"/>
            </a:lvl2pPr>
            <a:lvl3pPr marL="0" lvl="2" indent="0" algn="ctr">
              <a:spcBef>
                <a:spcPts val="0"/>
              </a:spcBef>
              <a:buNone/>
              <a:defRPr sz="1100"/>
            </a:lvl3pPr>
            <a:lvl4pPr marL="0" lvl="3" indent="0" algn="ctr">
              <a:spcBef>
                <a:spcPts val="0"/>
              </a:spcBef>
              <a:buNone/>
              <a:defRPr sz="1100"/>
            </a:lvl4pPr>
            <a:lvl5pPr marL="0" lvl="4" indent="0" algn="ctr">
              <a:spcBef>
                <a:spcPts val="0"/>
              </a:spcBef>
              <a:buNone/>
              <a:defRPr sz="1100"/>
            </a:lvl5pPr>
            <a:lvl6pPr marL="0" lvl="5" indent="0" algn="ctr">
              <a:spcBef>
                <a:spcPts val="0"/>
              </a:spcBef>
              <a:buNone/>
              <a:defRPr sz="1100"/>
            </a:lvl6pPr>
            <a:lvl7pPr marL="0" lvl="6" indent="0" algn="ctr">
              <a:spcBef>
                <a:spcPts val="0"/>
              </a:spcBef>
              <a:buNone/>
              <a:defRPr sz="1100"/>
            </a:lvl7pPr>
            <a:lvl8pPr marL="0" lvl="7" indent="0" algn="ctr">
              <a:spcBef>
                <a:spcPts val="0"/>
              </a:spcBef>
              <a:buNone/>
              <a:defRPr sz="1100"/>
            </a:lvl8pPr>
            <a:lvl9pPr marL="0" lvl="8" indent="0" algn="ctr">
              <a:spcBef>
                <a:spcPts val="0"/>
              </a:spcBef>
              <a:buNone/>
              <a:defRPr sz="11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484583" y="339539"/>
            <a:ext cx="7053542" cy="1050398"/>
          </a:xfrm>
          <a:prstGeom prst="rect">
            <a:avLst/>
          </a:prstGeom>
          <a:noFill/>
          <a:ln>
            <a:noFill/>
          </a:ln>
        </p:spPr>
        <p:txBody>
          <a:bodyPr spcFirstLastPara="1" wrap="square" lIns="68575" tIns="34275" rIns="68575" bIns="34275" anchor="t" anchorCtr="0">
            <a:noAutofit/>
          </a:bodyPr>
          <a:lstStyle>
            <a:lvl1pPr lvl="0" algn="l">
              <a:spcBef>
                <a:spcPts val="0"/>
              </a:spcBef>
              <a:spcAft>
                <a:spcPts val="0"/>
              </a:spcAft>
              <a:buClr>
                <a:schemeClr val="lt2"/>
              </a:buClr>
              <a:buSzPts val="14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65" name="Google Shape;65;p15"/>
          <p:cNvSpPr txBox="1">
            <a:spLocks noGrp="1"/>
          </p:cNvSpPr>
          <p:nvPr>
            <p:ph type="body" idx="1"/>
          </p:nvPr>
        </p:nvSpPr>
        <p:spPr>
          <a:xfrm>
            <a:off x="827484" y="1545431"/>
            <a:ext cx="3297254" cy="3146822"/>
          </a:xfrm>
          <a:prstGeom prst="rect">
            <a:avLst/>
          </a:prstGeom>
          <a:noFill/>
          <a:ln>
            <a:noFill/>
          </a:ln>
        </p:spPr>
        <p:txBody>
          <a:bodyPr spcFirstLastPara="1" wrap="square" lIns="68575" tIns="34275" rIns="68575" bIns="34275" anchor="t" anchorCtr="0">
            <a:noAutofit/>
          </a:bodyPr>
          <a:lstStyle>
            <a:lvl1pPr marL="457200" lvl="0" indent="-298450" algn="l">
              <a:spcBef>
                <a:spcPts val="800"/>
              </a:spcBef>
              <a:spcAft>
                <a:spcPts val="0"/>
              </a:spcAft>
              <a:buSzPts val="1100"/>
              <a:buChar char="•"/>
              <a:defRPr sz="1400"/>
            </a:lvl1pPr>
            <a:lvl2pPr marL="914400" lvl="1" indent="-292100" algn="l">
              <a:spcBef>
                <a:spcPts val="800"/>
              </a:spcBef>
              <a:spcAft>
                <a:spcPts val="0"/>
              </a:spcAft>
              <a:buSzPts val="1000"/>
              <a:buChar char="•"/>
              <a:defRPr sz="1200"/>
            </a:lvl2pPr>
            <a:lvl3pPr marL="1371600" lvl="2" indent="-279400" algn="l">
              <a:spcBef>
                <a:spcPts val="800"/>
              </a:spcBef>
              <a:spcAft>
                <a:spcPts val="0"/>
              </a:spcAft>
              <a:buSzPts val="800"/>
              <a:buChar char="•"/>
              <a:defRPr sz="1100"/>
            </a:lvl3pPr>
            <a:lvl4pPr marL="1828800" lvl="3" indent="-273050" algn="l">
              <a:spcBef>
                <a:spcPts val="800"/>
              </a:spcBef>
              <a:spcAft>
                <a:spcPts val="0"/>
              </a:spcAft>
              <a:buSzPts val="700"/>
              <a:buChar char="•"/>
              <a:defRPr sz="900"/>
            </a:lvl4pPr>
            <a:lvl5pPr marL="2286000" lvl="4" indent="-273050" algn="l">
              <a:spcBef>
                <a:spcPts val="800"/>
              </a:spcBef>
              <a:spcAft>
                <a:spcPts val="0"/>
              </a:spcAft>
              <a:buSzPts val="700"/>
              <a:buChar char="•"/>
              <a:defRPr sz="900"/>
            </a:lvl5pPr>
            <a:lvl6pPr marL="2743200" lvl="5" indent="-273050" algn="l">
              <a:spcBef>
                <a:spcPts val="800"/>
              </a:spcBef>
              <a:spcAft>
                <a:spcPts val="0"/>
              </a:spcAft>
              <a:buSzPts val="700"/>
              <a:buChar char="•"/>
              <a:defRPr sz="900"/>
            </a:lvl6pPr>
            <a:lvl7pPr marL="3200400" lvl="6" indent="-273050" algn="l">
              <a:spcBef>
                <a:spcPts val="800"/>
              </a:spcBef>
              <a:spcAft>
                <a:spcPts val="0"/>
              </a:spcAft>
              <a:buSzPts val="700"/>
              <a:buChar char="•"/>
              <a:defRPr sz="900"/>
            </a:lvl7pPr>
            <a:lvl8pPr marL="3657600" lvl="7" indent="-273050" algn="l">
              <a:spcBef>
                <a:spcPts val="800"/>
              </a:spcBef>
              <a:spcAft>
                <a:spcPts val="0"/>
              </a:spcAft>
              <a:buSzPts val="700"/>
              <a:buChar char="•"/>
              <a:defRPr sz="900"/>
            </a:lvl8pPr>
            <a:lvl9pPr marL="4114800" lvl="8" indent="-273050" algn="l">
              <a:spcBef>
                <a:spcPts val="800"/>
              </a:spcBef>
              <a:spcAft>
                <a:spcPts val="0"/>
              </a:spcAft>
              <a:buSzPts val="700"/>
              <a:buChar char="•"/>
              <a:defRPr sz="900"/>
            </a:lvl9pPr>
          </a:lstStyle>
          <a:p>
            <a:endParaRPr/>
          </a:p>
        </p:txBody>
      </p:sp>
      <p:sp>
        <p:nvSpPr>
          <p:cNvPr id="66" name="Google Shape;66;p15"/>
          <p:cNvSpPr txBox="1">
            <a:spLocks noGrp="1"/>
          </p:cNvSpPr>
          <p:nvPr>
            <p:ph type="body" idx="2"/>
          </p:nvPr>
        </p:nvSpPr>
        <p:spPr>
          <a:xfrm>
            <a:off x="4240870" y="1542069"/>
            <a:ext cx="3297256" cy="3150184"/>
          </a:xfrm>
          <a:prstGeom prst="rect">
            <a:avLst/>
          </a:prstGeom>
          <a:noFill/>
          <a:ln>
            <a:noFill/>
          </a:ln>
        </p:spPr>
        <p:txBody>
          <a:bodyPr spcFirstLastPara="1" wrap="square" lIns="68575" tIns="34275" rIns="68575" bIns="34275" anchor="t" anchorCtr="0">
            <a:noAutofit/>
          </a:bodyPr>
          <a:lstStyle>
            <a:lvl1pPr marL="457200" lvl="0" indent="-298450" algn="l">
              <a:spcBef>
                <a:spcPts val="800"/>
              </a:spcBef>
              <a:spcAft>
                <a:spcPts val="0"/>
              </a:spcAft>
              <a:buSzPts val="1100"/>
              <a:buChar char="•"/>
              <a:defRPr sz="1400"/>
            </a:lvl1pPr>
            <a:lvl2pPr marL="914400" lvl="1" indent="-292100" algn="l">
              <a:spcBef>
                <a:spcPts val="800"/>
              </a:spcBef>
              <a:spcAft>
                <a:spcPts val="0"/>
              </a:spcAft>
              <a:buSzPts val="1000"/>
              <a:buChar char="•"/>
              <a:defRPr sz="1200"/>
            </a:lvl2pPr>
            <a:lvl3pPr marL="1371600" lvl="2" indent="-279400" algn="l">
              <a:spcBef>
                <a:spcPts val="800"/>
              </a:spcBef>
              <a:spcAft>
                <a:spcPts val="0"/>
              </a:spcAft>
              <a:buSzPts val="800"/>
              <a:buChar char="•"/>
              <a:defRPr sz="1100"/>
            </a:lvl3pPr>
            <a:lvl4pPr marL="1828800" lvl="3" indent="-273050" algn="l">
              <a:spcBef>
                <a:spcPts val="800"/>
              </a:spcBef>
              <a:spcAft>
                <a:spcPts val="0"/>
              </a:spcAft>
              <a:buSzPts val="700"/>
              <a:buChar char="•"/>
              <a:defRPr sz="900"/>
            </a:lvl4pPr>
            <a:lvl5pPr marL="2286000" lvl="4" indent="-273050" algn="l">
              <a:spcBef>
                <a:spcPts val="800"/>
              </a:spcBef>
              <a:spcAft>
                <a:spcPts val="0"/>
              </a:spcAft>
              <a:buSzPts val="700"/>
              <a:buChar char="•"/>
              <a:defRPr sz="900"/>
            </a:lvl5pPr>
            <a:lvl6pPr marL="2743200" lvl="5" indent="-273050" algn="l">
              <a:spcBef>
                <a:spcPts val="800"/>
              </a:spcBef>
              <a:spcAft>
                <a:spcPts val="0"/>
              </a:spcAft>
              <a:buSzPts val="700"/>
              <a:buChar char="•"/>
              <a:defRPr sz="900"/>
            </a:lvl6pPr>
            <a:lvl7pPr marL="3200400" lvl="6" indent="-273050" algn="l">
              <a:spcBef>
                <a:spcPts val="800"/>
              </a:spcBef>
              <a:spcAft>
                <a:spcPts val="0"/>
              </a:spcAft>
              <a:buSzPts val="700"/>
              <a:buChar char="•"/>
              <a:defRPr sz="900"/>
            </a:lvl7pPr>
            <a:lvl8pPr marL="3657600" lvl="7" indent="-273050" algn="l">
              <a:spcBef>
                <a:spcPts val="800"/>
              </a:spcBef>
              <a:spcAft>
                <a:spcPts val="0"/>
              </a:spcAft>
              <a:buSzPts val="700"/>
              <a:buChar char="•"/>
              <a:defRPr sz="900"/>
            </a:lvl8pPr>
            <a:lvl9pPr marL="4114800" lvl="8" indent="-273050" algn="l">
              <a:spcBef>
                <a:spcPts val="800"/>
              </a:spcBef>
              <a:spcAft>
                <a:spcPts val="0"/>
              </a:spcAft>
              <a:buSzPts val="700"/>
              <a:buChar char="•"/>
              <a:defRPr sz="900"/>
            </a:lvl9pPr>
          </a:lstStyle>
          <a:p>
            <a:endParaRPr/>
          </a:p>
        </p:txBody>
      </p:sp>
      <p:sp>
        <p:nvSpPr>
          <p:cNvPr id="67" name="Google Shape;67;p15"/>
          <p:cNvSpPr txBox="1">
            <a:spLocks noGrp="1"/>
          </p:cNvSpPr>
          <p:nvPr>
            <p:ph type="dt" idx="10"/>
          </p:nvPr>
        </p:nvSpPr>
        <p:spPr>
          <a:xfrm rot="5400000">
            <a:off x="7616729" y="1343026"/>
            <a:ext cx="742949" cy="228599"/>
          </a:xfrm>
          <a:prstGeom prst="rect">
            <a:avLst/>
          </a:prstGeom>
          <a:noFill/>
          <a:ln>
            <a:noFill/>
          </a:ln>
        </p:spPr>
        <p:txBody>
          <a:bodyPr spcFirstLastPara="1" wrap="square" lIns="68575" tIns="34275" rIns="68575" bIns="34275" anchor="t"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68" name="Google Shape;68;p15"/>
          <p:cNvSpPr txBox="1">
            <a:spLocks noGrp="1"/>
          </p:cNvSpPr>
          <p:nvPr>
            <p:ph type="ftr" idx="11"/>
          </p:nvPr>
        </p:nvSpPr>
        <p:spPr>
          <a:xfrm rot="5400000">
            <a:off x="6713680" y="2418973"/>
            <a:ext cx="2894846" cy="228601"/>
          </a:xfrm>
          <a:prstGeom prst="rect">
            <a:avLst/>
          </a:prstGeom>
          <a:noFill/>
          <a:ln>
            <a:noFill/>
          </a:ln>
        </p:spPr>
        <p:txBody>
          <a:bodyPr spcFirstLastPara="1" wrap="square" lIns="68575" tIns="34275" rIns="68575" bIns="34275" anchor="b"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69" name="Google Shape;69;p15"/>
          <p:cNvSpPr txBox="1">
            <a:spLocks noGrp="1"/>
          </p:cNvSpPr>
          <p:nvPr>
            <p:ph type="sldNum" idx="12"/>
          </p:nvPr>
        </p:nvSpPr>
        <p:spPr>
          <a:xfrm>
            <a:off x="7764405" y="221797"/>
            <a:ext cx="628649" cy="575765"/>
          </a:xfrm>
          <a:prstGeom prst="rect">
            <a:avLst/>
          </a:prstGeom>
          <a:noFill/>
          <a:ln>
            <a:noFill/>
          </a:ln>
        </p:spPr>
        <p:txBody>
          <a:bodyPr spcFirstLastPara="1" wrap="square" lIns="68575" tIns="34275" rIns="68575" bIns="34275" anchor="b" anchorCtr="0">
            <a:noAutofit/>
          </a:bodyPr>
          <a:lstStyle>
            <a:lvl1pPr marL="0" lvl="0" indent="0" algn="ctr">
              <a:spcBef>
                <a:spcPts val="0"/>
              </a:spcBef>
              <a:buNone/>
              <a:defRPr sz="1100"/>
            </a:lvl1pPr>
            <a:lvl2pPr marL="0" lvl="1" indent="0" algn="ctr">
              <a:spcBef>
                <a:spcPts val="0"/>
              </a:spcBef>
              <a:buNone/>
              <a:defRPr sz="1100"/>
            </a:lvl2pPr>
            <a:lvl3pPr marL="0" lvl="2" indent="0" algn="ctr">
              <a:spcBef>
                <a:spcPts val="0"/>
              </a:spcBef>
              <a:buNone/>
              <a:defRPr sz="1100"/>
            </a:lvl3pPr>
            <a:lvl4pPr marL="0" lvl="3" indent="0" algn="ctr">
              <a:spcBef>
                <a:spcPts val="0"/>
              </a:spcBef>
              <a:buNone/>
              <a:defRPr sz="1100"/>
            </a:lvl4pPr>
            <a:lvl5pPr marL="0" lvl="4" indent="0" algn="ctr">
              <a:spcBef>
                <a:spcPts val="0"/>
              </a:spcBef>
              <a:buNone/>
              <a:defRPr sz="1100"/>
            </a:lvl5pPr>
            <a:lvl6pPr marL="0" lvl="5" indent="0" algn="ctr">
              <a:spcBef>
                <a:spcPts val="0"/>
              </a:spcBef>
              <a:buNone/>
              <a:defRPr sz="1100"/>
            </a:lvl6pPr>
            <a:lvl7pPr marL="0" lvl="6" indent="0" algn="ctr">
              <a:spcBef>
                <a:spcPts val="0"/>
              </a:spcBef>
              <a:buNone/>
              <a:defRPr sz="1100"/>
            </a:lvl7pPr>
            <a:lvl8pPr marL="0" lvl="7" indent="0" algn="ctr">
              <a:spcBef>
                <a:spcPts val="0"/>
              </a:spcBef>
              <a:buNone/>
              <a:defRPr sz="1100"/>
            </a:lvl8pPr>
            <a:lvl9pPr marL="0" lvl="8" indent="0" algn="ctr">
              <a:spcBef>
                <a:spcPts val="0"/>
              </a:spcBef>
              <a:buNone/>
              <a:defRPr sz="11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2">
  <p:cSld name="OBJECT_5">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457200" y="57150"/>
            <a:ext cx="8229600" cy="7656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dk1"/>
              </a:buClr>
              <a:buSzPts val="3000"/>
              <a:buFont typeface="Century"/>
              <a:buNone/>
              <a:defRPr>
                <a:latin typeface="Century"/>
                <a:ea typeface="Century"/>
                <a:cs typeface="Century"/>
                <a:sym typeface="Century"/>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76" name="Google Shape;76;p17"/>
          <p:cNvSpPr txBox="1">
            <a:spLocks noGrp="1"/>
          </p:cNvSpPr>
          <p:nvPr>
            <p:ph type="body" idx="1"/>
          </p:nvPr>
        </p:nvSpPr>
        <p:spPr>
          <a:xfrm>
            <a:off x="457200" y="971550"/>
            <a:ext cx="8229600" cy="3828900"/>
          </a:xfrm>
          <a:prstGeom prst="rect">
            <a:avLst/>
          </a:prstGeom>
          <a:noFill/>
          <a:ln>
            <a:noFill/>
          </a:ln>
        </p:spPr>
        <p:txBody>
          <a:bodyPr spcFirstLastPara="1" wrap="square" lIns="68575" tIns="34275" rIns="68575" bIns="34275" anchor="t" anchorCtr="0">
            <a:normAutofit/>
          </a:bodyPr>
          <a:lstStyle>
            <a:lvl1pPr marL="457200" lvl="0" indent="-381000" algn="l" rtl="0">
              <a:spcBef>
                <a:spcPts val="500"/>
              </a:spcBef>
              <a:spcAft>
                <a:spcPts val="0"/>
              </a:spcAft>
              <a:buClr>
                <a:schemeClr val="dk1"/>
              </a:buClr>
              <a:buSzPts val="2400"/>
              <a:buChar char="•"/>
              <a:defRPr>
                <a:latin typeface="Garamond"/>
                <a:ea typeface="Garamond"/>
                <a:cs typeface="Garamond"/>
                <a:sym typeface="Garamond"/>
              </a:defRPr>
            </a:lvl1pPr>
            <a:lvl2pPr marL="914400" lvl="1" indent="-361950" algn="l" rtl="0">
              <a:spcBef>
                <a:spcPts val="400"/>
              </a:spcBef>
              <a:spcAft>
                <a:spcPts val="0"/>
              </a:spcAft>
              <a:buClr>
                <a:schemeClr val="dk1"/>
              </a:buClr>
              <a:buSzPts val="2100"/>
              <a:buChar char="•"/>
              <a:defRPr>
                <a:latin typeface="Garamond"/>
                <a:ea typeface="Garamond"/>
                <a:cs typeface="Garamond"/>
                <a:sym typeface="Garamond"/>
              </a:defRPr>
            </a:lvl2pPr>
            <a:lvl3pPr marL="1371600" lvl="2" indent="-342900" algn="l" rtl="0">
              <a:spcBef>
                <a:spcPts val="400"/>
              </a:spcBef>
              <a:spcAft>
                <a:spcPts val="0"/>
              </a:spcAft>
              <a:buClr>
                <a:schemeClr val="dk1"/>
              </a:buClr>
              <a:buSzPts val="1800"/>
              <a:buChar char="•"/>
              <a:defRPr>
                <a:latin typeface="Garamond"/>
                <a:ea typeface="Garamond"/>
                <a:cs typeface="Garamond"/>
                <a:sym typeface="Garamond"/>
              </a:defRPr>
            </a:lvl3pPr>
            <a:lvl4pPr marL="1828800" lvl="3" indent="-323850" algn="l" rtl="0">
              <a:spcBef>
                <a:spcPts val="300"/>
              </a:spcBef>
              <a:spcAft>
                <a:spcPts val="0"/>
              </a:spcAft>
              <a:buClr>
                <a:schemeClr val="dk1"/>
              </a:buClr>
              <a:buSzPts val="1500"/>
              <a:buChar char="•"/>
              <a:defRPr>
                <a:latin typeface="Garamond"/>
                <a:ea typeface="Garamond"/>
                <a:cs typeface="Garamond"/>
                <a:sym typeface="Garamond"/>
              </a:defRPr>
            </a:lvl4pPr>
            <a:lvl5pPr marL="2286000" lvl="4" indent="-323850" algn="l" rtl="0">
              <a:spcBef>
                <a:spcPts val="300"/>
              </a:spcBef>
              <a:spcAft>
                <a:spcPts val="0"/>
              </a:spcAft>
              <a:buClr>
                <a:schemeClr val="dk1"/>
              </a:buClr>
              <a:buSzPts val="1500"/>
              <a:buChar char="•"/>
              <a:defRPr>
                <a:latin typeface="Garamond"/>
                <a:ea typeface="Garamond"/>
                <a:cs typeface="Garamond"/>
                <a:sym typeface="Garamond"/>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77" name="Google Shape;77;p17"/>
          <p:cNvSpPr/>
          <p:nvPr/>
        </p:nvSpPr>
        <p:spPr>
          <a:xfrm>
            <a:off x="457200" y="880112"/>
            <a:ext cx="8229600" cy="34200"/>
          </a:xfrm>
          <a:prstGeom prst="rect">
            <a:avLst/>
          </a:prstGeom>
          <a:solidFill>
            <a:srgbClr val="ECDC4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8" name="Google Shape;78;p17"/>
          <p:cNvSpPr txBox="1">
            <a:spLocks noGrp="1"/>
          </p:cNvSpPr>
          <p:nvPr>
            <p:ph type="sldNum" idx="12"/>
          </p:nvPr>
        </p:nvSpPr>
        <p:spPr>
          <a:xfrm>
            <a:off x="3505200" y="4869657"/>
            <a:ext cx="2133600" cy="273900"/>
          </a:xfrm>
          <a:prstGeom prst="rect">
            <a:avLst/>
          </a:prstGeom>
          <a:noFill/>
          <a:ln>
            <a:noFill/>
          </a:ln>
        </p:spPr>
        <p:txBody>
          <a:bodyPr spcFirstLastPara="1" wrap="square" lIns="68575" tIns="34275" rIns="68575" bIns="34275" anchor="ctr" anchorCtr="0">
            <a:noAutofit/>
          </a:bodyPr>
          <a:lstStyle>
            <a:lvl1pPr marL="0" lvl="0" indent="0" algn="ctr" rtl="0">
              <a:spcBef>
                <a:spcPts val="0"/>
              </a:spcBef>
              <a:buNone/>
              <a:defRPr sz="900" b="1">
                <a:solidFill>
                  <a:srgbClr val="7F7F7F"/>
                </a:solidFill>
                <a:latin typeface="Century"/>
                <a:ea typeface="Century"/>
                <a:cs typeface="Century"/>
                <a:sym typeface="Century"/>
              </a:defRPr>
            </a:lvl1pPr>
            <a:lvl2pPr marL="0" lvl="1" indent="0" algn="ctr" rtl="0">
              <a:spcBef>
                <a:spcPts val="0"/>
              </a:spcBef>
              <a:buNone/>
              <a:defRPr sz="900" b="1">
                <a:solidFill>
                  <a:srgbClr val="7F7F7F"/>
                </a:solidFill>
                <a:latin typeface="Century"/>
                <a:ea typeface="Century"/>
                <a:cs typeface="Century"/>
                <a:sym typeface="Century"/>
              </a:defRPr>
            </a:lvl2pPr>
            <a:lvl3pPr marL="0" lvl="2" indent="0" algn="ctr" rtl="0">
              <a:spcBef>
                <a:spcPts val="0"/>
              </a:spcBef>
              <a:buNone/>
              <a:defRPr sz="900" b="1">
                <a:solidFill>
                  <a:srgbClr val="7F7F7F"/>
                </a:solidFill>
                <a:latin typeface="Century"/>
                <a:ea typeface="Century"/>
                <a:cs typeface="Century"/>
                <a:sym typeface="Century"/>
              </a:defRPr>
            </a:lvl3pPr>
            <a:lvl4pPr marL="0" lvl="3" indent="0" algn="ctr" rtl="0">
              <a:spcBef>
                <a:spcPts val="0"/>
              </a:spcBef>
              <a:buNone/>
              <a:defRPr sz="900" b="1">
                <a:solidFill>
                  <a:srgbClr val="7F7F7F"/>
                </a:solidFill>
                <a:latin typeface="Century"/>
                <a:ea typeface="Century"/>
                <a:cs typeface="Century"/>
                <a:sym typeface="Century"/>
              </a:defRPr>
            </a:lvl4pPr>
            <a:lvl5pPr marL="0" lvl="4" indent="0" algn="ctr" rtl="0">
              <a:spcBef>
                <a:spcPts val="0"/>
              </a:spcBef>
              <a:buNone/>
              <a:defRPr sz="900" b="1">
                <a:solidFill>
                  <a:srgbClr val="7F7F7F"/>
                </a:solidFill>
                <a:latin typeface="Century"/>
                <a:ea typeface="Century"/>
                <a:cs typeface="Century"/>
                <a:sym typeface="Century"/>
              </a:defRPr>
            </a:lvl5pPr>
            <a:lvl6pPr marL="0" lvl="5" indent="0" algn="ctr" rtl="0">
              <a:spcBef>
                <a:spcPts val="0"/>
              </a:spcBef>
              <a:buNone/>
              <a:defRPr sz="900" b="1">
                <a:solidFill>
                  <a:srgbClr val="7F7F7F"/>
                </a:solidFill>
                <a:latin typeface="Century"/>
                <a:ea typeface="Century"/>
                <a:cs typeface="Century"/>
                <a:sym typeface="Century"/>
              </a:defRPr>
            </a:lvl6pPr>
            <a:lvl7pPr marL="0" lvl="6" indent="0" algn="ctr" rtl="0">
              <a:spcBef>
                <a:spcPts val="0"/>
              </a:spcBef>
              <a:buNone/>
              <a:defRPr sz="900" b="1">
                <a:solidFill>
                  <a:srgbClr val="7F7F7F"/>
                </a:solidFill>
                <a:latin typeface="Century"/>
                <a:ea typeface="Century"/>
                <a:cs typeface="Century"/>
                <a:sym typeface="Century"/>
              </a:defRPr>
            </a:lvl7pPr>
            <a:lvl8pPr marL="0" lvl="7" indent="0" algn="ctr" rtl="0">
              <a:spcBef>
                <a:spcPts val="0"/>
              </a:spcBef>
              <a:buNone/>
              <a:defRPr sz="900" b="1">
                <a:solidFill>
                  <a:srgbClr val="7F7F7F"/>
                </a:solidFill>
                <a:latin typeface="Century"/>
                <a:ea typeface="Century"/>
                <a:cs typeface="Century"/>
                <a:sym typeface="Century"/>
              </a:defRPr>
            </a:lvl8pPr>
            <a:lvl9pPr marL="0" lvl="8" indent="0" algn="ctr" rtl="0">
              <a:spcBef>
                <a:spcPts val="0"/>
              </a:spcBef>
              <a:buNone/>
              <a:defRPr sz="900" b="1">
                <a:solidFill>
                  <a:srgbClr val="7F7F7F"/>
                </a:solidFill>
                <a:latin typeface="Century"/>
                <a:ea typeface="Century"/>
                <a:cs typeface="Century"/>
                <a:sym typeface="Century"/>
              </a:defRPr>
            </a:lvl9pPr>
          </a:lstStyle>
          <a:p>
            <a:pPr marL="0" lvl="0" indent="0" algn="ctr" rtl="0">
              <a:spcBef>
                <a:spcPts val="0"/>
              </a:spcBef>
              <a:spcAft>
                <a:spcPts val="0"/>
              </a:spcAft>
              <a:buNone/>
            </a:pPr>
            <a:fld id="{00000000-1234-1234-1234-123412341234}" type="slidenum">
              <a:rPr lang="en-US"/>
              <a:t>‹#›</a:t>
            </a:fld>
            <a:endParaRPr/>
          </a:p>
        </p:txBody>
      </p:sp>
      <p:pic>
        <p:nvPicPr>
          <p:cNvPr id="79" name="Google Shape;79;p17"/>
          <p:cNvPicPr preferRelativeResize="0"/>
          <p:nvPr/>
        </p:nvPicPr>
        <p:blipFill rotWithShape="1">
          <a:blip r:embed="rId2">
            <a:alphaModFix/>
          </a:blip>
          <a:srcRect/>
          <a:stretch/>
        </p:blipFill>
        <p:spPr>
          <a:xfrm>
            <a:off x="8548352" y="4541921"/>
            <a:ext cx="595647" cy="60157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sp>
        <p:nvSpPr>
          <p:cNvPr id="14" name="Google Shape;14;p3"/>
          <p:cNvSpPr txBox="1">
            <a:spLocks noGrp="1"/>
          </p:cNvSpPr>
          <p:nvPr>
            <p:ph type="body" idx="1"/>
          </p:nvPr>
        </p:nvSpPr>
        <p:spPr>
          <a:xfrm>
            <a:off x="628650" y="1369219"/>
            <a:ext cx="7886700" cy="3263400"/>
          </a:xfrm>
          <a:prstGeom prst="rect">
            <a:avLst/>
          </a:prstGeom>
          <a:noFill/>
          <a:ln>
            <a:noFill/>
          </a:ln>
        </p:spPr>
        <p:txBody>
          <a:bodyPr spcFirstLastPara="1" wrap="square" lIns="71100" tIns="35550" rIns="71100" bIns="35550" anchor="t" anchorCtr="0">
            <a:noAutofit/>
          </a:bodyPr>
          <a:lstStyle>
            <a:lvl1pPr marL="457200" marR="0" lvl="0" indent="-368300" algn="l" rtl="0">
              <a:lnSpc>
                <a:spcPct val="90000"/>
              </a:lnSpc>
              <a:spcBef>
                <a:spcPts val="900"/>
              </a:spcBef>
              <a:spcAft>
                <a:spcPts val="0"/>
              </a:spcAft>
              <a:buClr>
                <a:schemeClr val="dk1"/>
              </a:buClr>
              <a:buSzPts val="2200"/>
              <a:buFont typeface="Work Sans"/>
              <a:buChar char="•"/>
              <a:defRPr sz="2200" i="0" u="none" strike="noStrike" cap="none">
                <a:solidFill>
                  <a:schemeClr val="dk1"/>
                </a:solidFill>
                <a:latin typeface="Work Sans"/>
                <a:ea typeface="Work Sans"/>
                <a:cs typeface="Work Sans"/>
                <a:sym typeface="Work Sans"/>
              </a:defRPr>
            </a:lvl1pPr>
            <a:lvl2pPr marL="914400" marR="0" lvl="1" indent="-349250" algn="l" rtl="0">
              <a:lnSpc>
                <a:spcPct val="90000"/>
              </a:lnSpc>
              <a:spcBef>
                <a:spcPts val="400"/>
              </a:spcBef>
              <a:spcAft>
                <a:spcPts val="0"/>
              </a:spcAft>
              <a:buClr>
                <a:schemeClr val="dk1"/>
              </a:buClr>
              <a:buSzPts val="1900"/>
              <a:buFont typeface="Work Sans"/>
              <a:buChar char="•"/>
              <a:defRPr sz="1900" i="0" u="none" strike="noStrike" cap="none">
                <a:solidFill>
                  <a:schemeClr val="dk1"/>
                </a:solidFill>
                <a:latin typeface="Work Sans"/>
                <a:ea typeface="Work Sans"/>
                <a:cs typeface="Work Sans"/>
                <a:sym typeface="Work Sans"/>
              </a:defRPr>
            </a:lvl2pPr>
            <a:lvl3pPr marL="1371600" marR="0" lvl="2" indent="-330200" algn="l" rtl="0">
              <a:lnSpc>
                <a:spcPct val="90000"/>
              </a:lnSpc>
              <a:spcBef>
                <a:spcPts val="400"/>
              </a:spcBef>
              <a:spcAft>
                <a:spcPts val="0"/>
              </a:spcAft>
              <a:buClr>
                <a:schemeClr val="dk1"/>
              </a:buClr>
              <a:buSzPts val="1600"/>
              <a:buFont typeface="Work Sans"/>
              <a:buChar char="•"/>
              <a:defRPr sz="1600" i="0" u="none" strike="noStrike" cap="none">
                <a:solidFill>
                  <a:schemeClr val="dk1"/>
                </a:solidFill>
                <a:latin typeface="Work Sans"/>
                <a:ea typeface="Work Sans"/>
                <a:cs typeface="Work Sans"/>
                <a:sym typeface="Work Sans"/>
              </a:defRPr>
            </a:lvl3pPr>
            <a:lvl4pPr marL="1828800" marR="0" lvl="3"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4pPr>
            <a:lvl5pPr marL="2286000" marR="0" lvl="4"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5pPr>
            <a:lvl6pPr marL="2743200" marR="0" lvl="5"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6pPr>
            <a:lvl7pPr marL="3200400" marR="0" lvl="6"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7pPr>
            <a:lvl8pPr marL="3657600" marR="0" lvl="7"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8pPr>
            <a:lvl9pPr marL="4114800" marR="0" lvl="8"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9pPr>
          </a:lstStyle>
          <a:p>
            <a:endParaRPr/>
          </a:p>
        </p:txBody>
      </p:sp>
      <p:pic>
        <p:nvPicPr>
          <p:cNvPr id="15" name="Google Shape;15;p3"/>
          <p:cNvPicPr preferRelativeResize="0"/>
          <p:nvPr/>
        </p:nvPicPr>
        <p:blipFill rotWithShape="1">
          <a:blip r:embed="rId2">
            <a:alphaModFix/>
          </a:blip>
          <a:srcRect/>
          <a:stretch/>
        </p:blipFill>
        <p:spPr>
          <a:xfrm>
            <a:off x="7105454" y="4241846"/>
            <a:ext cx="1641680" cy="703577"/>
          </a:xfrm>
          <a:prstGeom prst="rect">
            <a:avLst/>
          </a:prstGeom>
          <a:noFill/>
          <a:ln>
            <a:noFill/>
          </a:ln>
        </p:spPr>
      </p:pic>
      <p:sp>
        <p:nvSpPr>
          <p:cNvPr id="16" name="Google Shape;16;p3"/>
          <p:cNvSpPr txBox="1">
            <a:spLocks noGrp="1"/>
          </p:cNvSpPr>
          <p:nvPr>
            <p:ph type="title"/>
          </p:nvPr>
        </p:nvSpPr>
        <p:spPr>
          <a:xfrm>
            <a:off x="628650" y="224359"/>
            <a:ext cx="7886700" cy="558000"/>
          </a:xfrm>
          <a:prstGeom prst="rect">
            <a:avLst/>
          </a:prstGeom>
          <a:noFill/>
          <a:ln>
            <a:noFill/>
          </a:ln>
        </p:spPr>
        <p:txBody>
          <a:bodyPr spcFirstLastPara="1" wrap="square" lIns="71100" tIns="35550" rIns="71100" bIns="35550" anchor="t" anchorCtr="0">
            <a:noAutofit/>
          </a:bodyPr>
          <a:lstStyle>
            <a:lvl1pPr marR="0" lvl="0" algn="l" rtl="0">
              <a:lnSpc>
                <a:spcPct val="90000"/>
              </a:lnSpc>
              <a:spcBef>
                <a:spcPts val="0"/>
              </a:spcBef>
              <a:spcAft>
                <a:spcPts val="0"/>
              </a:spcAft>
              <a:buClr>
                <a:srgbClr val="03617A"/>
              </a:buClr>
              <a:buSzPts val="3400"/>
              <a:buFont typeface="Work Sans Black"/>
              <a:buNone/>
              <a:defRPr sz="3400" i="0" u="none" strike="noStrike" cap="none">
                <a:solidFill>
                  <a:srgbClr val="03617A"/>
                </a:solidFill>
                <a:latin typeface="Work Sans Black"/>
                <a:ea typeface="Work Sans Black"/>
                <a:cs typeface="Work Sans Black"/>
                <a:sym typeface="Work Sans Black"/>
              </a:defRPr>
            </a:lvl1pPr>
            <a:lvl2pPr lvl="1" rtl="0">
              <a:spcBef>
                <a:spcPts val="0"/>
              </a:spcBef>
              <a:spcAft>
                <a:spcPts val="0"/>
              </a:spcAft>
              <a:buSzPts val="1200"/>
              <a:buNone/>
              <a:defRPr sz="1500"/>
            </a:lvl2pPr>
            <a:lvl3pPr lvl="2" rtl="0">
              <a:spcBef>
                <a:spcPts val="0"/>
              </a:spcBef>
              <a:spcAft>
                <a:spcPts val="0"/>
              </a:spcAft>
              <a:buSzPts val="1200"/>
              <a:buNone/>
              <a:defRPr sz="1500"/>
            </a:lvl3pPr>
            <a:lvl4pPr lvl="3" rtl="0">
              <a:spcBef>
                <a:spcPts val="0"/>
              </a:spcBef>
              <a:spcAft>
                <a:spcPts val="0"/>
              </a:spcAft>
              <a:buSzPts val="1200"/>
              <a:buNone/>
              <a:defRPr sz="1500"/>
            </a:lvl4pPr>
            <a:lvl5pPr lvl="4" rtl="0">
              <a:spcBef>
                <a:spcPts val="0"/>
              </a:spcBef>
              <a:spcAft>
                <a:spcPts val="0"/>
              </a:spcAft>
              <a:buSzPts val="1200"/>
              <a:buNone/>
              <a:defRPr sz="1500"/>
            </a:lvl5pPr>
            <a:lvl6pPr lvl="5" rtl="0">
              <a:spcBef>
                <a:spcPts val="0"/>
              </a:spcBef>
              <a:spcAft>
                <a:spcPts val="0"/>
              </a:spcAft>
              <a:buSzPts val="1200"/>
              <a:buNone/>
              <a:defRPr sz="1500"/>
            </a:lvl6pPr>
            <a:lvl7pPr lvl="6" rtl="0">
              <a:spcBef>
                <a:spcPts val="0"/>
              </a:spcBef>
              <a:spcAft>
                <a:spcPts val="0"/>
              </a:spcAft>
              <a:buSzPts val="1200"/>
              <a:buNone/>
              <a:defRPr sz="1500"/>
            </a:lvl7pPr>
            <a:lvl8pPr lvl="7" rtl="0">
              <a:spcBef>
                <a:spcPts val="0"/>
              </a:spcBef>
              <a:spcAft>
                <a:spcPts val="0"/>
              </a:spcAft>
              <a:buSzPts val="1200"/>
              <a:buNone/>
              <a:defRPr sz="1500"/>
            </a:lvl8pPr>
            <a:lvl9pPr lvl="8" rtl="0">
              <a:spcBef>
                <a:spcPts val="0"/>
              </a:spcBef>
              <a:spcAft>
                <a:spcPts val="0"/>
              </a:spcAft>
              <a:buSzPts val="1200"/>
              <a:buNone/>
              <a:defRPr sz="15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p:cSld name="OBJECT_1">
    <p:spTree>
      <p:nvGrpSpPr>
        <p:cNvPr id="1" name="Shape 17"/>
        <p:cNvGrpSpPr/>
        <p:nvPr/>
      </p:nvGrpSpPr>
      <p:grpSpPr>
        <a:xfrm>
          <a:off x="0" y="0"/>
          <a:ext cx="0" cy="0"/>
          <a:chOff x="0" y="0"/>
          <a:chExt cx="0" cy="0"/>
        </a:xfrm>
      </p:grpSpPr>
      <p:sp>
        <p:nvSpPr>
          <p:cNvPr id="18" name="Google Shape;18;p4"/>
          <p:cNvSpPr txBox="1">
            <a:spLocks noGrp="1"/>
          </p:cNvSpPr>
          <p:nvPr>
            <p:ph type="body" idx="1"/>
          </p:nvPr>
        </p:nvSpPr>
        <p:spPr>
          <a:xfrm>
            <a:off x="628650" y="1369219"/>
            <a:ext cx="3949800" cy="3263400"/>
          </a:xfrm>
          <a:prstGeom prst="rect">
            <a:avLst/>
          </a:prstGeom>
          <a:noFill/>
          <a:ln>
            <a:noFill/>
          </a:ln>
        </p:spPr>
        <p:txBody>
          <a:bodyPr spcFirstLastPara="1" wrap="square" lIns="71100" tIns="35550" rIns="71100" bIns="35550" anchor="t" anchorCtr="0">
            <a:noAutofit/>
          </a:bodyPr>
          <a:lstStyle>
            <a:lvl1pPr marL="457200" marR="0" lvl="0" indent="-368300" algn="l" rtl="0">
              <a:lnSpc>
                <a:spcPct val="90000"/>
              </a:lnSpc>
              <a:spcBef>
                <a:spcPts val="900"/>
              </a:spcBef>
              <a:spcAft>
                <a:spcPts val="0"/>
              </a:spcAft>
              <a:buClr>
                <a:schemeClr val="dk1"/>
              </a:buClr>
              <a:buSzPts val="2200"/>
              <a:buFont typeface="Work Sans"/>
              <a:buChar char="•"/>
              <a:defRPr sz="2200" i="0" u="none" strike="noStrike" cap="none">
                <a:solidFill>
                  <a:schemeClr val="dk1"/>
                </a:solidFill>
                <a:latin typeface="Work Sans"/>
                <a:ea typeface="Work Sans"/>
                <a:cs typeface="Work Sans"/>
                <a:sym typeface="Work Sans"/>
              </a:defRPr>
            </a:lvl1pPr>
            <a:lvl2pPr marL="914400" marR="0" lvl="1" indent="-349250" algn="l" rtl="0">
              <a:lnSpc>
                <a:spcPct val="90000"/>
              </a:lnSpc>
              <a:spcBef>
                <a:spcPts val="400"/>
              </a:spcBef>
              <a:spcAft>
                <a:spcPts val="0"/>
              </a:spcAft>
              <a:buClr>
                <a:schemeClr val="dk1"/>
              </a:buClr>
              <a:buSzPts val="1900"/>
              <a:buFont typeface="Work Sans"/>
              <a:buChar char="•"/>
              <a:defRPr sz="1900" i="0" u="none" strike="noStrike" cap="none">
                <a:solidFill>
                  <a:schemeClr val="dk1"/>
                </a:solidFill>
                <a:latin typeface="Work Sans"/>
                <a:ea typeface="Work Sans"/>
                <a:cs typeface="Work Sans"/>
                <a:sym typeface="Work Sans"/>
              </a:defRPr>
            </a:lvl2pPr>
            <a:lvl3pPr marL="1371600" marR="0" lvl="2" indent="-330200" algn="l" rtl="0">
              <a:lnSpc>
                <a:spcPct val="90000"/>
              </a:lnSpc>
              <a:spcBef>
                <a:spcPts val="400"/>
              </a:spcBef>
              <a:spcAft>
                <a:spcPts val="0"/>
              </a:spcAft>
              <a:buClr>
                <a:schemeClr val="dk1"/>
              </a:buClr>
              <a:buSzPts val="1600"/>
              <a:buFont typeface="Work Sans"/>
              <a:buChar char="•"/>
              <a:defRPr sz="1600" i="0" u="none" strike="noStrike" cap="none">
                <a:solidFill>
                  <a:schemeClr val="dk1"/>
                </a:solidFill>
                <a:latin typeface="Work Sans"/>
                <a:ea typeface="Work Sans"/>
                <a:cs typeface="Work Sans"/>
                <a:sym typeface="Work Sans"/>
              </a:defRPr>
            </a:lvl3pPr>
            <a:lvl4pPr marL="1828800" marR="0" lvl="3"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4pPr>
            <a:lvl5pPr marL="2286000" marR="0" lvl="4"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5pPr>
            <a:lvl6pPr marL="2743200" marR="0" lvl="5"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6pPr>
            <a:lvl7pPr marL="3200400" marR="0" lvl="6"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7pPr>
            <a:lvl8pPr marL="3657600" marR="0" lvl="7"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8pPr>
            <a:lvl9pPr marL="4114800" marR="0" lvl="8"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9pPr>
          </a:lstStyle>
          <a:p>
            <a:endParaRPr/>
          </a:p>
        </p:txBody>
      </p:sp>
      <p:pic>
        <p:nvPicPr>
          <p:cNvPr id="19" name="Google Shape;19;p4"/>
          <p:cNvPicPr preferRelativeResize="0"/>
          <p:nvPr/>
        </p:nvPicPr>
        <p:blipFill rotWithShape="1">
          <a:blip r:embed="rId2">
            <a:alphaModFix/>
          </a:blip>
          <a:srcRect/>
          <a:stretch/>
        </p:blipFill>
        <p:spPr>
          <a:xfrm>
            <a:off x="7105454" y="4241846"/>
            <a:ext cx="1641680" cy="703577"/>
          </a:xfrm>
          <a:prstGeom prst="rect">
            <a:avLst/>
          </a:prstGeom>
          <a:noFill/>
          <a:ln>
            <a:noFill/>
          </a:ln>
        </p:spPr>
      </p:pic>
      <p:sp>
        <p:nvSpPr>
          <p:cNvPr id="20" name="Google Shape;20;p4"/>
          <p:cNvSpPr txBox="1">
            <a:spLocks noGrp="1"/>
          </p:cNvSpPr>
          <p:nvPr>
            <p:ph type="title"/>
          </p:nvPr>
        </p:nvSpPr>
        <p:spPr>
          <a:xfrm>
            <a:off x="628650" y="224359"/>
            <a:ext cx="7886700" cy="558000"/>
          </a:xfrm>
          <a:prstGeom prst="rect">
            <a:avLst/>
          </a:prstGeom>
          <a:noFill/>
          <a:ln>
            <a:noFill/>
          </a:ln>
        </p:spPr>
        <p:txBody>
          <a:bodyPr spcFirstLastPara="1" wrap="square" lIns="71100" tIns="35550" rIns="71100" bIns="35550" anchor="t" anchorCtr="0">
            <a:noAutofit/>
          </a:bodyPr>
          <a:lstStyle>
            <a:lvl1pPr marR="0" lvl="0" algn="l" rtl="0">
              <a:lnSpc>
                <a:spcPct val="90000"/>
              </a:lnSpc>
              <a:spcBef>
                <a:spcPts val="0"/>
              </a:spcBef>
              <a:spcAft>
                <a:spcPts val="0"/>
              </a:spcAft>
              <a:buClr>
                <a:srgbClr val="03617A"/>
              </a:buClr>
              <a:buSzPts val="3400"/>
              <a:buFont typeface="Work Sans Black"/>
              <a:buNone/>
              <a:defRPr sz="3400" i="0" u="none" strike="noStrike" cap="none">
                <a:solidFill>
                  <a:srgbClr val="03617A"/>
                </a:solidFill>
                <a:latin typeface="Work Sans Black"/>
                <a:ea typeface="Work Sans Black"/>
                <a:cs typeface="Work Sans Black"/>
                <a:sym typeface="Work Sans Black"/>
              </a:defRPr>
            </a:lvl1pPr>
            <a:lvl2pPr lvl="1" rtl="0">
              <a:spcBef>
                <a:spcPts val="0"/>
              </a:spcBef>
              <a:spcAft>
                <a:spcPts val="0"/>
              </a:spcAft>
              <a:buSzPts val="1200"/>
              <a:buNone/>
              <a:defRPr sz="1500"/>
            </a:lvl2pPr>
            <a:lvl3pPr lvl="2" rtl="0">
              <a:spcBef>
                <a:spcPts val="0"/>
              </a:spcBef>
              <a:spcAft>
                <a:spcPts val="0"/>
              </a:spcAft>
              <a:buSzPts val="1200"/>
              <a:buNone/>
              <a:defRPr sz="1500"/>
            </a:lvl3pPr>
            <a:lvl4pPr lvl="3" rtl="0">
              <a:spcBef>
                <a:spcPts val="0"/>
              </a:spcBef>
              <a:spcAft>
                <a:spcPts val="0"/>
              </a:spcAft>
              <a:buSzPts val="1200"/>
              <a:buNone/>
              <a:defRPr sz="1500"/>
            </a:lvl4pPr>
            <a:lvl5pPr lvl="4" rtl="0">
              <a:spcBef>
                <a:spcPts val="0"/>
              </a:spcBef>
              <a:spcAft>
                <a:spcPts val="0"/>
              </a:spcAft>
              <a:buSzPts val="1200"/>
              <a:buNone/>
              <a:defRPr sz="1500"/>
            </a:lvl5pPr>
            <a:lvl6pPr lvl="5" rtl="0">
              <a:spcBef>
                <a:spcPts val="0"/>
              </a:spcBef>
              <a:spcAft>
                <a:spcPts val="0"/>
              </a:spcAft>
              <a:buSzPts val="1200"/>
              <a:buNone/>
              <a:defRPr sz="1500"/>
            </a:lvl6pPr>
            <a:lvl7pPr lvl="6" rtl="0">
              <a:spcBef>
                <a:spcPts val="0"/>
              </a:spcBef>
              <a:spcAft>
                <a:spcPts val="0"/>
              </a:spcAft>
              <a:buSzPts val="1200"/>
              <a:buNone/>
              <a:defRPr sz="1500"/>
            </a:lvl7pPr>
            <a:lvl8pPr lvl="7" rtl="0">
              <a:spcBef>
                <a:spcPts val="0"/>
              </a:spcBef>
              <a:spcAft>
                <a:spcPts val="0"/>
              </a:spcAft>
              <a:buSzPts val="1200"/>
              <a:buNone/>
              <a:defRPr sz="1500"/>
            </a:lvl8pPr>
            <a:lvl9pPr lvl="8" rtl="0">
              <a:spcBef>
                <a:spcPts val="0"/>
              </a:spcBef>
              <a:spcAft>
                <a:spcPts val="0"/>
              </a:spcAft>
              <a:buSzPts val="1200"/>
              <a:buNone/>
              <a:defRPr sz="1500"/>
            </a:lvl9pPr>
          </a:lstStyle>
          <a:p>
            <a:endParaRPr/>
          </a:p>
        </p:txBody>
      </p:sp>
      <p:sp>
        <p:nvSpPr>
          <p:cNvPr id="21" name="Google Shape;21;p4"/>
          <p:cNvSpPr txBox="1">
            <a:spLocks noGrp="1"/>
          </p:cNvSpPr>
          <p:nvPr>
            <p:ph type="body" idx="2"/>
          </p:nvPr>
        </p:nvSpPr>
        <p:spPr>
          <a:xfrm>
            <a:off x="4807050" y="1369219"/>
            <a:ext cx="3949800" cy="3263400"/>
          </a:xfrm>
          <a:prstGeom prst="rect">
            <a:avLst/>
          </a:prstGeom>
          <a:noFill/>
          <a:ln>
            <a:noFill/>
          </a:ln>
        </p:spPr>
        <p:txBody>
          <a:bodyPr spcFirstLastPara="1" wrap="square" lIns="71100" tIns="35550" rIns="71100" bIns="35550" anchor="t" anchorCtr="0">
            <a:noAutofit/>
          </a:bodyPr>
          <a:lstStyle>
            <a:lvl1pPr marL="457200" marR="0" lvl="0" indent="-368300" algn="l" rtl="0">
              <a:lnSpc>
                <a:spcPct val="90000"/>
              </a:lnSpc>
              <a:spcBef>
                <a:spcPts val="900"/>
              </a:spcBef>
              <a:spcAft>
                <a:spcPts val="0"/>
              </a:spcAft>
              <a:buClr>
                <a:schemeClr val="dk1"/>
              </a:buClr>
              <a:buSzPts val="2200"/>
              <a:buFont typeface="Work Sans"/>
              <a:buChar char="•"/>
              <a:defRPr sz="2200" i="0" u="none" strike="noStrike" cap="none">
                <a:solidFill>
                  <a:schemeClr val="dk1"/>
                </a:solidFill>
                <a:latin typeface="Work Sans"/>
                <a:ea typeface="Work Sans"/>
                <a:cs typeface="Work Sans"/>
                <a:sym typeface="Work Sans"/>
              </a:defRPr>
            </a:lvl1pPr>
            <a:lvl2pPr marL="914400" marR="0" lvl="1" indent="-349250" algn="l" rtl="0">
              <a:lnSpc>
                <a:spcPct val="90000"/>
              </a:lnSpc>
              <a:spcBef>
                <a:spcPts val="400"/>
              </a:spcBef>
              <a:spcAft>
                <a:spcPts val="0"/>
              </a:spcAft>
              <a:buClr>
                <a:schemeClr val="dk1"/>
              </a:buClr>
              <a:buSzPts val="1900"/>
              <a:buFont typeface="Work Sans"/>
              <a:buChar char="•"/>
              <a:defRPr sz="1900" i="0" u="none" strike="noStrike" cap="none">
                <a:solidFill>
                  <a:schemeClr val="dk1"/>
                </a:solidFill>
                <a:latin typeface="Work Sans"/>
                <a:ea typeface="Work Sans"/>
                <a:cs typeface="Work Sans"/>
                <a:sym typeface="Work Sans"/>
              </a:defRPr>
            </a:lvl2pPr>
            <a:lvl3pPr marL="1371600" marR="0" lvl="2" indent="-330200" algn="l" rtl="0">
              <a:lnSpc>
                <a:spcPct val="90000"/>
              </a:lnSpc>
              <a:spcBef>
                <a:spcPts val="400"/>
              </a:spcBef>
              <a:spcAft>
                <a:spcPts val="0"/>
              </a:spcAft>
              <a:buClr>
                <a:schemeClr val="dk1"/>
              </a:buClr>
              <a:buSzPts val="1600"/>
              <a:buFont typeface="Work Sans"/>
              <a:buChar char="•"/>
              <a:defRPr sz="1600" i="0" u="none" strike="noStrike" cap="none">
                <a:solidFill>
                  <a:schemeClr val="dk1"/>
                </a:solidFill>
                <a:latin typeface="Work Sans"/>
                <a:ea typeface="Work Sans"/>
                <a:cs typeface="Work Sans"/>
                <a:sym typeface="Work Sans"/>
              </a:defRPr>
            </a:lvl3pPr>
            <a:lvl4pPr marL="1828800" marR="0" lvl="3"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4pPr>
            <a:lvl5pPr marL="2286000" marR="0" lvl="4"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5pPr>
            <a:lvl6pPr marL="2743200" marR="0" lvl="5"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6pPr>
            <a:lvl7pPr marL="3200400" marR="0" lvl="6"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7pPr>
            <a:lvl8pPr marL="3657600" marR="0" lvl="7"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8pPr>
            <a:lvl9pPr marL="4114800" marR="0" lvl="8"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9pPr>
          </a:lstStyle>
          <a:p>
            <a:endParaRPr/>
          </a:p>
        </p:txBody>
      </p:sp>
    </p:spTree>
  </p:cSld>
  <p:clrMapOvr>
    <a:masterClrMapping/>
  </p:clrMapOvr>
  <p:extLst>
    <p:ext uri="{DCECCB84-F9BA-43D5-87BE-67443E8EF086}">
      <p15:sldGuideLst xmlns:p15="http://schemas.microsoft.com/office/powerpoint/2012/main">
        <p15:guide id="1" pos="2880">
          <p15:clr>
            <a:srgbClr val="E46962"/>
          </p15:clr>
        </p15:guide>
        <p15:guide id="2" orient="horz" pos="1620">
          <p15:clr>
            <a:srgbClr val="E46962"/>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 Left &amp; Text">
  <p:cSld name="CUSTOM_2">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628650" y="224359"/>
            <a:ext cx="7886700" cy="558000"/>
          </a:xfrm>
          <a:prstGeom prst="rect">
            <a:avLst/>
          </a:prstGeom>
        </p:spPr>
        <p:txBody>
          <a:bodyPr spcFirstLastPara="1" wrap="square" lIns="71100" tIns="35550" rIns="71100" bIns="35550" anchor="t" anchorCtr="0">
            <a:noAutofit/>
          </a:bodyPr>
          <a:lstStyle>
            <a:lvl1pPr lvl="0">
              <a:spcBef>
                <a:spcPts val="0"/>
              </a:spcBef>
              <a:spcAft>
                <a:spcPts val="0"/>
              </a:spcAft>
              <a:buSzPts val="34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24" name="Google Shape;24;p5"/>
          <p:cNvSpPr>
            <a:spLocks noGrp="1"/>
          </p:cNvSpPr>
          <p:nvPr>
            <p:ph type="pic" idx="2"/>
          </p:nvPr>
        </p:nvSpPr>
        <p:spPr>
          <a:xfrm>
            <a:off x="449156" y="1151850"/>
            <a:ext cx="4183800" cy="3263400"/>
          </a:xfrm>
          <a:prstGeom prst="rect">
            <a:avLst/>
          </a:prstGeom>
          <a:noFill/>
          <a:ln>
            <a:noFill/>
          </a:ln>
        </p:spPr>
      </p:sp>
      <p:sp>
        <p:nvSpPr>
          <p:cNvPr id="25" name="Google Shape;25;p5"/>
          <p:cNvSpPr txBox="1">
            <a:spLocks noGrp="1"/>
          </p:cNvSpPr>
          <p:nvPr>
            <p:ph type="body" idx="1"/>
          </p:nvPr>
        </p:nvSpPr>
        <p:spPr>
          <a:xfrm>
            <a:off x="4879481" y="1151850"/>
            <a:ext cx="3949800" cy="3263400"/>
          </a:xfrm>
          <a:prstGeom prst="rect">
            <a:avLst/>
          </a:prstGeom>
          <a:noFill/>
          <a:ln>
            <a:noFill/>
          </a:ln>
        </p:spPr>
        <p:txBody>
          <a:bodyPr spcFirstLastPara="1" wrap="square" lIns="71100" tIns="35550" rIns="71100" bIns="35550" anchor="t" anchorCtr="0">
            <a:noAutofit/>
          </a:bodyPr>
          <a:lstStyle>
            <a:lvl1pPr marL="457200" marR="0" lvl="0" indent="-368300" algn="l" rtl="0">
              <a:lnSpc>
                <a:spcPct val="90000"/>
              </a:lnSpc>
              <a:spcBef>
                <a:spcPts val="900"/>
              </a:spcBef>
              <a:spcAft>
                <a:spcPts val="0"/>
              </a:spcAft>
              <a:buClr>
                <a:schemeClr val="dk1"/>
              </a:buClr>
              <a:buSzPts val="2200"/>
              <a:buFont typeface="Work Sans"/>
              <a:buChar char="•"/>
              <a:defRPr sz="2200" i="0" u="none" strike="noStrike" cap="none">
                <a:solidFill>
                  <a:schemeClr val="dk1"/>
                </a:solidFill>
                <a:latin typeface="Work Sans"/>
                <a:ea typeface="Work Sans"/>
                <a:cs typeface="Work Sans"/>
                <a:sym typeface="Work Sans"/>
              </a:defRPr>
            </a:lvl1pPr>
            <a:lvl2pPr marL="914400" marR="0" lvl="1" indent="-349250" algn="l" rtl="0">
              <a:lnSpc>
                <a:spcPct val="90000"/>
              </a:lnSpc>
              <a:spcBef>
                <a:spcPts val="400"/>
              </a:spcBef>
              <a:spcAft>
                <a:spcPts val="0"/>
              </a:spcAft>
              <a:buClr>
                <a:schemeClr val="dk1"/>
              </a:buClr>
              <a:buSzPts val="1900"/>
              <a:buFont typeface="Work Sans"/>
              <a:buChar char="•"/>
              <a:defRPr sz="1900" i="0" u="none" strike="noStrike" cap="none">
                <a:solidFill>
                  <a:schemeClr val="dk1"/>
                </a:solidFill>
                <a:latin typeface="Work Sans"/>
                <a:ea typeface="Work Sans"/>
                <a:cs typeface="Work Sans"/>
                <a:sym typeface="Work Sans"/>
              </a:defRPr>
            </a:lvl2pPr>
            <a:lvl3pPr marL="1371600" marR="0" lvl="2" indent="-330200" algn="l" rtl="0">
              <a:lnSpc>
                <a:spcPct val="90000"/>
              </a:lnSpc>
              <a:spcBef>
                <a:spcPts val="400"/>
              </a:spcBef>
              <a:spcAft>
                <a:spcPts val="0"/>
              </a:spcAft>
              <a:buClr>
                <a:schemeClr val="dk1"/>
              </a:buClr>
              <a:buSzPts val="1600"/>
              <a:buFont typeface="Work Sans"/>
              <a:buChar char="•"/>
              <a:defRPr sz="1600" i="0" u="none" strike="noStrike" cap="none">
                <a:solidFill>
                  <a:schemeClr val="dk1"/>
                </a:solidFill>
                <a:latin typeface="Work Sans"/>
                <a:ea typeface="Work Sans"/>
                <a:cs typeface="Work Sans"/>
                <a:sym typeface="Work Sans"/>
              </a:defRPr>
            </a:lvl3pPr>
            <a:lvl4pPr marL="1828800" marR="0" lvl="3"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4pPr>
            <a:lvl5pPr marL="2286000" marR="0" lvl="4"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5pPr>
            <a:lvl6pPr marL="2743200" marR="0" lvl="5"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6pPr>
            <a:lvl7pPr marL="3200400" marR="0" lvl="6"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7pPr>
            <a:lvl8pPr marL="3657600" marR="0" lvl="7"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8pPr>
            <a:lvl9pPr marL="4114800" marR="0" lvl="8"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mage Right &amp; Text">
  <p:cSld name="CUSTOM_2_1">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628650" y="224359"/>
            <a:ext cx="7886700" cy="558000"/>
          </a:xfrm>
          <a:prstGeom prst="rect">
            <a:avLst/>
          </a:prstGeom>
        </p:spPr>
        <p:txBody>
          <a:bodyPr spcFirstLastPara="1" wrap="square" lIns="71100" tIns="35550" rIns="71100" bIns="35550" anchor="t" anchorCtr="0">
            <a:noAutofit/>
          </a:bodyPr>
          <a:lstStyle>
            <a:lvl1pPr lvl="0" rtl="0">
              <a:spcBef>
                <a:spcPts val="0"/>
              </a:spcBef>
              <a:spcAft>
                <a:spcPts val="0"/>
              </a:spcAft>
              <a:buSzPts val="34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28" name="Google Shape;28;p6"/>
          <p:cNvSpPr>
            <a:spLocks noGrp="1"/>
          </p:cNvSpPr>
          <p:nvPr>
            <p:ph type="pic" idx="2"/>
          </p:nvPr>
        </p:nvSpPr>
        <p:spPr>
          <a:xfrm>
            <a:off x="4752338" y="1064906"/>
            <a:ext cx="4183800" cy="3263400"/>
          </a:xfrm>
          <a:prstGeom prst="rect">
            <a:avLst/>
          </a:prstGeom>
          <a:noFill/>
          <a:ln>
            <a:noFill/>
          </a:ln>
        </p:spPr>
      </p:sp>
      <p:sp>
        <p:nvSpPr>
          <p:cNvPr id="29" name="Google Shape;29;p6"/>
          <p:cNvSpPr txBox="1">
            <a:spLocks noGrp="1"/>
          </p:cNvSpPr>
          <p:nvPr>
            <p:ph type="body" idx="1"/>
          </p:nvPr>
        </p:nvSpPr>
        <p:spPr>
          <a:xfrm>
            <a:off x="395213" y="1137375"/>
            <a:ext cx="3949800" cy="3263400"/>
          </a:xfrm>
          <a:prstGeom prst="rect">
            <a:avLst/>
          </a:prstGeom>
          <a:noFill/>
          <a:ln>
            <a:noFill/>
          </a:ln>
        </p:spPr>
        <p:txBody>
          <a:bodyPr spcFirstLastPara="1" wrap="square" lIns="71100" tIns="35550" rIns="71100" bIns="35550" anchor="t" anchorCtr="0">
            <a:noAutofit/>
          </a:bodyPr>
          <a:lstStyle>
            <a:lvl1pPr marL="457200" marR="0" lvl="0" indent="-368300" algn="l" rtl="0">
              <a:lnSpc>
                <a:spcPct val="90000"/>
              </a:lnSpc>
              <a:spcBef>
                <a:spcPts val="900"/>
              </a:spcBef>
              <a:spcAft>
                <a:spcPts val="0"/>
              </a:spcAft>
              <a:buClr>
                <a:schemeClr val="dk1"/>
              </a:buClr>
              <a:buSzPts val="2200"/>
              <a:buFont typeface="Work Sans"/>
              <a:buChar char="•"/>
              <a:defRPr sz="2200" i="0" u="none" strike="noStrike" cap="none">
                <a:solidFill>
                  <a:schemeClr val="dk1"/>
                </a:solidFill>
                <a:latin typeface="Work Sans"/>
                <a:ea typeface="Work Sans"/>
                <a:cs typeface="Work Sans"/>
                <a:sym typeface="Work Sans"/>
              </a:defRPr>
            </a:lvl1pPr>
            <a:lvl2pPr marL="914400" marR="0" lvl="1" indent="-349250" algn="l" rtl="0">
              <a:lnSpc>
                <a:spcPct val="90000"/>
              </a:lnSpc>
              <a:spcBef>
                <a:spcPts val="400"/>
              </a:spcBef>
              <a:spcAft>
                <a:spcPts val="0"/>
              </a:spcAft>
              <a:buClr>
                <a:schemeClr val="dk1"/>
              </a:buClr>
              <a:buSzPts val="1900"/>
              <a:buFont typeface="Work Sans"/>
              <a:buChar char="•"/>
              <a:defRPr sz="1900" i="0" u="none" strike="noStrike" cap="none">
                <a:solidFill>
                  <a:schemeClr val="dk1"/>
                </a:solidFill>
                <a:latin typeface="Work Sans"/>
                <a:ea typeface="Work Sans"/>
                <a:cs typeface="Work Sans"/>
                <a:sym typeface="Work Sans"/>
              </a:defRPr>
            </a:lvl2pPr>
            <a:lvl3pPr marL="1371600" marR="0" lvl="2" indent="-330200" algn="l" rtl="0">
              <a:lnSpc>
                <a:spcPct val="90000"/>
              </a:lnSpc>
              <a:spcBef>
                <a:spcPts val="400"/>
              </a:spcBef>
              <a:spcAft>
                <a:spcPts val="0"/>
              </a:spcAft>
              <a:buClr>
                <a:schemeClr val="dk1"/>
              </a:buClr>
              <a:buSzPts val="1600"/>
              <a:buFont typeface="Work Sans"/>
              <a:buChar char="•"/>
              <a:defRPr sz="1600" i="0" u="none" strike="noStrike" cap="none">
                <a:solidFill>
                  <a:schemeClr val="dk1"/>
                </a:solidFill>
                <a:latin typeface="Work Sans"/>
                <a:ea typeface="Work Sans"/>
                <a:cs typeface="Work Sans"/>
                <a:sym typeface="Work Sans"/>
              </a:defRPr>
            </a:lvl3pPr>
            <a:lvl4pPr marL="1828800" marR="0" lvl="3"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4pPr>
            <a:lvl5pPr marL="2286000" marR="0" lvl="4"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5pPr>
            <a:lvl6pPr marL="2743200" marR="0" lvl="5"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6pPr>
            <a:lvl7pPr marL="3200400" marR="0" lvl="6"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7pPr>
            <a:lvl8pPr marL="3657600" marR="0" lvl="7"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8pPr>
            <a:lvl9pPr marL="4114800" marR="0" lvl="8"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age">
  <p:cSld name="CUSTOM_1">
    <p:spTree>
      <p:nvGrpSpPr>
        <p:cNvPr id="1" name="Shape 3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THER NOTES - BRANDING">
  <p:cSld name="CUSTOM_1_1">
    <p:spTree>
      <p:nvGrpSpPr>
        <p:cNvPr id="1" name="Shape 31"/>
        <p:cNvGrpSpPr/>
        <p:nvPr/>
      </p:nvGrpSpPr>
      <p:grpSpPr>
        <a:xfrm>
          <a:off x="0" y="0"/>
          <a:ext cx="0" cy="0"/>
          <a:chOff x="0" y="0"/>
          <a:chExt cx="0" cy="0"/>
        </a:xfrm>
      </p:grpSpPr>
      <p:sp>
        <p:nvSpPr>
          <p:cNvPr id="32" name="Google Shape;32;p8"/>
          <p:cNvSpPr txBox="1"/>
          <p:nvPr/>
        </p:nvSpPr>
        <p:spPr>
          <a:xfrm>
            <a:off x="354975" y="463631"/>
            <a:ext cx="8635200" cy="3021000"/>
          </a:xfrm>
          <a:prstGeom prst="rect">
            <a:avLst/>
          </a:prstGeom>
          <a:noFill/>
          <a:ln>
            <a:noFill/>
          </a:ln>
        </p:spPr>
        <p:txBody>
          <a:bodyPr spcFirstLastPara="1" wrap="square" lIns="71100" tIns="71100" rIns="71100" bIns="71100" anchor="t" anchorCtr="0">
            <a:noAutofit/>
          </a:bodyPr>
          <a:lstStyle/>
          <a:p>
            <a:pPr marL="241300" lvl="0" indent="-234950" algn="l" rtl="0">
              <a:lnSpc>
                <a:spcPct val="90000"/>
              </a:lnSpc>
              <a:spcBef>
                <a:spcPts val="0"/>
              </a:spcBef>
              <a:spcAft>
                <a:spcPts val="0"/>
              </a:spcAft>
              <a:buClr>
                <a:schemeClr val="dk1"/>
              </a:buClr>
              <a:buSzPts val="2900"/>
              <a:buFont typeface="Work Sans"/>
              <a:buChar char="•"/>
            </a:pPr>
            <a:r>
              <a:rPr lang="en-US" sz="2900">
                <a:solidFill>
                  <a:schemeClr val="dk1"/>
                </a:solidFill>
                <a:latin typeface="Work Sans"/>
                <a:ea typeface="Work Sans"/>
                <a:cs typeface="Work Sans"/>
                <a:sym typeface="Work Sans"/>
              </a:rPr>
              <a:t>Black for text</a:t>
            </a:r>
            <a:endParaRPr sz="2900">
              <a:solidFill>
                <a:schemeClr val="dk1"/>
              </a:solidFill>
              <a:latin typeface="Work Sans"/>
              <a:ea typeface="Work Sans"/>
              <a:cs typeface="Work Sans"/>
              <a:sym typeface="Work Sans"/>
            </a:endParaRPr>
          </a:p>
          <a:p>
            <a:pPr marL="241300" lvl="0" indent="-234950" algn="l" rtl="0">
              <a:lnSpc>
                <a:spcPct val="90000"/>
              </a:lnSpc>
              <a:spcBef>
                <a:spcPts val="1000"/>
              </a:spcBef>
              <a:spcAft>
                <a:spcPts val="0"/>
              </a:spcAft>
              <a:buClr>
                <a:schemeClr val="dk1"/>
              </a:buClr>
              <a:buSzPts val="2900"/>
              <a:buFont typeface="Work Sans"/>
              <a:buChar char="•"/>
            </a:pPr>
            <a:r>
              <a:rPr lang="en-US" sz="2900">
                <a:solidFill>
                  <a:schemeClr val="dk1"/>
                </a:solidFill>
                <a:latin typeface="Work Sans"/>
                <a:ea typeface="Work Sans"/>
                <a:cs typeface="Work Sans"/>
                <a:sym typeface="Work Sans"/>
              </a:rPr>
              <a:t>Primary colors for titles and graphics are related to the logo below</a:t>
            </a:r>
            <a:endParaRPr sz="2900">
              <a:solidFill>
                <a:schemeClr val="dk1"/>
              </a:solidFill>
              <a:latin typeface="Work Sans"/>
              <a:ea typeface="Work Sans"/>
              <a:cs typeface="Work Sans"/>
              <a:sym typeface="Work Sans"/>
            </a:endParaRPr>
          </a:p>
          <a:p>
            <a:pPr marL="241300" lvl="0" indent="-234950" algn="l" rtl="0">
              <a:lnSpc>
                <a:spcPct val="90000"/>
              </a:lnSpc>
              <a:spcBef>
                <a:spcPts val="1000"/>
              </a:spcBef>
              <a:spcAft>
                <a:spcPts val="0"/>
              </a:spcAft>
              <a:buClr>
                <a:schemeClr val="dk2"/>
              </a:buClr>
              <a:buSzPts val="2900"/>
              <a:buFont typeface="Work Sans"/>
              <a:buChar char="•"/>
            </a:pPr>
            <a:r>
              <a:rPr lang="en-US" sz="2900">
                <a:solidFill>
                  <a:schemeClr val="dk2"/>
                </a:solidFill>
                <a:latin typeface="Work Sans"/>
                <a:ea typeface="Work Sans"/>
                <a:cs typeface="Work Sans"/>
                <a:sym typeface="Work Sans"/>
              </a:rPr>
              <a:t>RGB 3, 97, 122</a:t>
            </a:r>
            <a:endParaRPr sz="2900">
              <a:solidFill>
                <a:schemeClr val="dk1"/>
              </a:solidFill>
              <a:latin typeface="Work Sans"/>
              <a:ea typeface="Work Sans"/>
              <a:cs typeface="Work Sans"/>
              <a:sym typeface="Work Sans"/>
            </a:endParaRPr>
          </a:p>
          <a:p>
            <a:pPr marL="241300" lvl="0" indent="-234950" algn="l" rtl="0">
              <a:lnSpc>
                <a:spcPct val="90000"/>
              </a:lnSpc>
              <a:spcBef>
                <a:spcPts val="1000"/>
              </a:spcBef>
              <a:spcAft>
                <a:spcPts val="0"/>
              </a:spcAft>
              <a:buClr>
                <a:schemeClr val="lt2"/>
              </a:buClr>
              <a:buSzPts val="2900"/>
              <a:buFont typeface="Work Sans"/>
              <a:buChar char="•"/>
            </a:pPr>
            <a:r>
              <a:rPr lang="en-US" sz="2900">
                <a:solidFill>
                  <a:schemeClr val="lt2"/>
                </a:solidFill>
                <a:latin typeface="Work Sans"/>
                <a:ea typeface="Work Sans"/>
                <a:cs typeface="Work Sans"/>
                <a:sym typeface="Work Sans"/>
              </a:rPr>
              <a:t>RGB 198, 214, 103</a:t>
            </a:r>
            <a:endParaRPr sz="2900">
              <a:solidFill>
                <a:schemeClr val="dk1"/>
              </a:solidFill>
              <a:latin typeface="Work Sans"/>
              <a:ea typeface="Work Sans"/>
              <a:cs typeface="Work Sans"/>
              <a:sym typeface="Work Sans"/>
            </a:endParaRPr>
          </a:p>
          <a:p>
            <a:pPr marL="241300" lvl="0" indent="-234950" algn="l" rtl="0">
              <a:lnSpc>
                <a:spcPct val="90000"/>
              </a:lnSpc>
              <a:spcBef>
                <a:spcPts val="1000"/>
              </a:spcBef>
              <a:spcAft>
                <a:spcPts val="0"/>
              </a:spcAft>
              <a:buClr>
                <a:schemeClr val="accent3"/>
              </a:buClr>
              <a:buSzPts val="2900"/>
              <a:buFont typeface="Work Sans"/>
              <a:buChar char="•"/>
            </a:pPr>
            <a:r>
              <a:rPr lang="en-US" sz="2900">
                <a:solidFill>
                  <a:schemeClr val="accent3"/>
                </a:solidFill>
                <a:latin typeface="Work Sans"/>
                <a:ea typeface="Work Sans"/>
                <a:cs typeface="Work Sans"/>
                <a:sym typeface="Work Sans"/>
              </a:rPr>
              <a:t>RGB 224, 166, 36</a:t>
            </a:r>
            <a:endParaRPr sz="1900">
              <a:solidFill>
                <a:schemeClr val="dk1"/>
              </a:solidFill>
              <a:latin typeface="Work Sans"/>
              <a:ea typeface="Work Sans"/>
              <a:cs typeface="Work Sans"/>
              <a:sym typeface="Work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3"/>
        <p:cNvGrpSpPr/>
        <p:nvPr/>
      </p:nvGrpSpPr>
      <p:grpSpPr>
        <a:xfrm>
          <a:off x="0" y="0"/>
          <a:ext cx="0" cy="0"/>
          <a:chOff x="0" y="0"/>
          <a:chExt cx="0" cy="0"/>
        </a:xfrm>
      </p:grpSpPr>
      <p:sp>
        <p:nvSpPr>
          <p:cNvPr id="34" name="Google Shape;34;p9"/>
          <p:cNvSpPr txBox="1">
            <a:spLocks noGrp="1"/>
          </p:cNvSpPr>
          <p:nvPr>
            <p:ph type="ctrTitle"/>
          </p:nvPr>
        </p:nvSpPr>
        <p:spPr>
          <a:xfrm>
            <a:off x="311708" y="744575"/>
            <a:ext cx="8520600" cy="2052900"/>
          </a:xfrm>
          <a:prstGeom prst="rect">
            <a:avLst/>
          </a:prstGeom>
        </p:spPr>
        <p:txBody>
          <a:bodyPr spcFirstLastPara="1" wrap="square" lIns="71100" tIns="35550" rIns="71100" bIns="35550" anchor="b" anchorCtr="0">
            <a:noAutofit/>
          </a:bodyPr>
          <a:lstStyle>
            <a:lvl1pPr lvl="0" algn="ctr" rtl="0">
              <a:spcBef>
                <a:spcPts val="0"/>
              </a:spcBef>
              <a:spcAft>
                <a:spcPts val="0"/>
              </a:spcAft>
              <a:buSzPts val="5400"/>
              <a:buNone/>
              <a:defRPr sz="5400"/>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35" name="Google Shape;35;p9"/>
          <p:cNvSpPr txBox="1">
            <a:spLocks noGrp="1"/>
          </p:cNvSpPr>
          <p:nvPr>
            <p:ph type="subTitle" idx="1"/>
          </p:nvPr>
        </p:nvSpPr>
        <p:spPr>
          <a:xfrm>
            <a:off x="311700" y="2834125"/>
            <a:ext cx="8520600" cy="792600"/>
          </a:xfrm>
          <a:prstGeom prst="rect">
            <a:avLst/>
          </a:prstGeom>
        </p:spPr>
        <p:txBody>
          <a:bodyPr spcFirstLastPara="1" wrap="square" lIns="71100" tIns="35550" rIns="71100" bIns="35550" anchor="t" anchorCtr="0">
            <a:noAutofit/>
          </a:bodyPr>
          <a:lstStyle>
            <a:lvl1pPr lvl="0" algn="ctr" rtl="0">
              <a:lnSpc>
                <a:spcPct val="100000"/>
              </a:lnSpc>
              <a:spcBef>
                <a:spcPts val="900"/>
              </a:spcBef>
              <a:spcAft>
                <a:spcPts val="0"/>
              </a:spcAft>
              <a:buSzPts val="2900"/>
              <a:buNone/>
              <a:defRPr sz="2900"/>
            </a:lvl1pPr>
            <a:lvl2pPr lvl="1" algn="ctr" rtl="0">
              <a:lnSpc>
                <a:spcPct val="100000"/>
              </a:lnSpc>
              <a:spcBef>
                <a:spcPts val="400"/>
              </a:spcBef>
              <a:spcAft>
                <a:spcPts val="0"/>
              </a:spcAft>
              <a:buSzPts val="2900"/>
              <a:buNone/>
              <a:defRPr sz="2900"/>
            </a:lvl2pPr>
            <a:lvl3pPr lvl="2" algn="ctr" rtl="0">
              <a:lnSpc>
                <a:spcPct val="100000"/>
              </a:lnSpc>
              <a:spcBef>
                <a:spcPts val="400"/>
              </a:spcBef>
              <a:spcAft>
                <a:spcPts val="0"/>
              </a:spcAft>
              <a:buSzPts val="2900"/>
              <a:buNone/>
              <a:defRPr sz="2900"/>
            </a:lvl3pPr>
            <a:lvl4pPr lvl="3" algn="ctr" rtl="0">
              <a:lnSpc>
                <a:spcPct val="100000"/>
              </a:lnSpc>
              <a:spcBef>
                <a:spcPts val="400"/>
              </a:spcBef>
              <a:spcAft>
                <a:spcPts val="0"/>
              </a:spcAft>
              <a:buSzPts val="2900"/>
              <a:buNone/>
              <a:defRPr sz="2900"/>
            </a:lvl4pPr>
            <a:lvl5pPr lvl="4" algn="ctr" rtl="0">
              <a:lnSpc>
                <a:spcPct val="100000"/>
              </a:lnSpc>
              <a:spcBef>
                <a:spcPts val="400"/>
              </a:spcBef>
              <a:spcAft>
                <a:spcPts val="0"/>
              </a:spcAft>
              <a:buSzPts val="2900"/>
              <a:buNone/>
              <a:defRPr sz="2900"/>
            </a:lvl5pPr>
            <a:lvl6pPr lvl="5" algn="ctr" rtl="0">
              <a:lnSpc>
                <a:spcPct val="100000"/>
              </a:lnSpc>
              <a:spcBef>
                <a:spcPts val="400"/>
              </a:spcBef>
              <a:spcAft>
                <a:spcPts val="0"/>
              </a:spcAft>
              <a:buSzPts val="2900"/>
              <a:buNone/>
              <a:defRPr sz="2900"/>
            </a:lvl6pPr>
            <a:lvl7pPr lvl="6" algn="ctr" rtl="0">
              <a:lnSpc>
                <a:spcPct val="100000"/>
              </a:lnSpc>
              <a:spcBef>
                <a:spcPts val="400"/>
              </a:spcBef>
              <a:spcAft>
                <a:spcPts val="0"/>
              </a:spcAft>
              <a:buSzPts val="2900"/>
              <a:buNone/>
              <a:defRPr sz="2900"/>
            </a:lvl7pPr>
            <a:lvl8pPr lvl="7" algn="ctr" rtl="0">
              <a:lnSpc>
                <a:spcPct val="100000"/>
              </a:lnSpc>
              <a:spcBef>
                <a:spcPts val="400"/>
              </a:spcBef>
              <a:spcAft>
                <a:spcPts val="0"/>
              </a:spcAft>
              <a:buSzPts val="2900"/>
              <a:buNone/>
              <a:defRPr sz="2900"/>
            </a:lvl8pPr>
            <a:lvl9pPr lvl="8" algn="ctr" rtl="0">
              <a:lnSpc>
                <a:spcPct val="100000"/>
              </a:lnSpc>
              <a:spcBef>
                <a:spcPts val="400"/>
              </a:spcBef>
              <a:spcAft>
                <a:spcPts val="0"/>
              </a:spcAft>
              <a:buSzPts val="2900"/>
              <a:buNone/>
              <a:defRPr sz="29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457200" y="57150"/>
            <a:ext cx="8229600"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4000"/>
              <a:buFont typeface="Century"/>
              <a:buNone/>
              <a:defRPr>
                <a:latin typeface="Century"/>
                <a:ea typeface="Century"/>
                <a:cs typeface="Century"/>
                <a:sym typeface="Century"/>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38" name="Google Shape;38;p10"/>
          <p:cNvSpPr/>
          <p:nvPr/>
        </p:nvSpPr>
        <p:spPr>
          <a:xfrm>
            <a:off x="457200" y="994411"/>
            <a:ext cx="8229600" cy="34289"/>
          </a:xfrm>
          <a:prstGeom prst="rect">
            <a:avLst/>
          </a:prstGeom>
          <a:solidFill>
            <a:srgbClr val="ECDC4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9" name="Google Shape;39;p10" descr="C:\Users\TNelles\AppData\Local\Microsoft\Windows\Temporary Internet Files\Content.Outlook\7QAV4920\BlueLogo_league (2).png"/>
          <p:cNvPicPr preferRelativeResize="0"/>
          <p:nvPr/>
        </p:nvPicPr>
        <p:blipFill rotWithShape="1">
          <a:blip r:embed="rId2">
            <a:alphaModFix/>
          </a:blip>
          <a:srcRect/>
          <a:stretch/>
        </p:blipFill>
        <p:spPr>
          <a:xfrm>
            <a:off x="87905" y="4514850"/>
            <a:ext cx="505571" cy="628650"/>
          </a:xfrm>
          <a:prstGeom prst="rect">
            <a:avLst/>
          </a:prstGeom>
          <a:noFill/>
          <a:ln>
            <a:noFill/>
          </a:ln>
        </p:spPr>
      </p:pic>
      <p:sp>
        <p:nvSpPr>
          <p:cNvPr id="40" name="Google Shape;40;p10"/>
          <p:cNvSpPr txBox="1">
            <a:spLocks noGrp="1"/>
          </p:cNvSpPr>
          <p:nvPr>
            <p:ph type="sldNum" idx="12"/>
          </p:nvPr>
        </p:nvSpPr>
        <p:spPr>
          <a:xfrm>
            <a:off x="3505200" y="4869656"/>
            <a:ext cx="2133600" cy="27384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1" i="0" u="none" strike="noStrike" cap="none">
                <a:solidFill>
                  <a:srgbClr val="7F7F7F"/>
                </a:solidFill>
                <a:latin typeface="Century"/>
                <a:ea typeface="Century"/>
                <a:cs typeface="Century"/>
                <a:sym typeface="Century"/>
              </a:defRPr>
            </a:lvl1pPr>
            <a:lvl2pPr marL="0" lvl="1" indent="0" algn="ctr">
              <a:spcBef>
                <a:spcPts val="0"/>
              </a:spcBef>
              <a:buNone/>
              <a:defRPr sz="1200" b="1" i="0" u="none" strike="noStrike" cap="none">
                <a:solidFill>
                  <a:srgbClr val="7F7F7F"/>
                </a:solidFill>
                <a:latin typeface="Century"/>
                <a:ea typeface="Century"/>
                <a:cs typeface="Century"/>
                <a:sym typeface="Century"/>
              </a:defRPr>
            </a:lvl2pPr>
            <a:lvl3pPr marL="0" lvl="2" indent="0" algn="ctr">
              <a:spcBef>
                <a:spcPts val="0"/>
              </a:spcBef>
              <a:buNone/>
              <a:defRPr sz="1200" b="1" i="0" u="none" strike="noStrike" cap="none">
                <a:solidFill>
                  <a:srgbClr val="7F7F7F"/>
                </a:solidFill>
                <a:latin typeface="Century"/>
                <a:ea typeface="Century"/>
                <a:cs typeface="Century"/>
                <a:sym typeface="Century"/>
              </a:defRPr>
            </a:lvl3pPr>
            <a:lvl4pPr marL="0" lvl="3" indent="0" algn="ctr">
              <a:spcBef>
                <a:spcPts val="0"/>
              </a:spcBef>
              <a:buNone/>
              <a:defRPr sz="1200" b="1" i="0" u="none" strike="noStrike" cap="none">
                <a:solidFill>
                  <a:srgbClr val="7F7F7F"/>
                </a:solidFill>
                <a:latin typeface="Century"/>
                <a:ea typeface="Century"/>
                <a:cs typeface="Century"/>
                <a:sym typeface="Century"/>
              </a:defRPr>
            </a:lvl4pPr>
            <a:lvl5pPr marL="0" lvl="4" indent="0" algn="ctr">
              <a:spcBef>
                <a:spcPts val="0"/>
              </a:spcBef>
              <a:buNone/>
              <a:defRPr sz="1200" b="1" i="0" u="none" strike="noStrike" cap="none">
                <a:solidFill>
                  <a:srgbClr val="7F7F7F"/>
                </a:solidFill>
                <a:latin typeface="Century"/>
                <a:ea typeface="Century"/>
                <a:cs typeface="Century"/>
                <a:sym typeface="Century"/>
              </a:defRPr>
            </a:lvl5pPr>
            <a:lvl6pPr marL="0" lvl="5" indent="0" algn="ctr">
              <a:spcBef>
                <a:spcPts val="0"/>
              </a:spcBef>
              <a:buNone/>
              <a:defRPr sz="1200" b="1" i="0" u="none" strike="noStrike" cap="none">
                <a:solidFill>
                  <a:srgbClr val="7F7F7F"/>
                </a:solidFill>
                <a:latin typeface="Century"/>
                <a:ea typeface="Century"/>
                <a:cs typeface="Century"/>
                <a:sym typeface="Century"/>
              </a:defRPr>
            </a:lvl6pPr>
            <a:lvl7pPr marL="0" lvl="6" indent="0" algn="ctr">
              <a:spcBef>
                <a:spcPts val="0"/>
              </a:spcBef>
              <a:buNone/>
              <a:defRPr sz="1200" b="1" i="0" u="none" strike="noStrike" cap="none">
                <a:solidFill>
                  <a:srgbClr val="7F7F7F"/>
                </a:solidFill>
                <a:latin typeface="Century"/>
                <a:ea typeface="Century"/>
                <a:cs typeface="Century"/>
                <a:sym typeface="Century"/>
              </a:defRPr>
            </a:lvl7pPr>
            <a:lvl8pPr marL="0" lvl="7" indent="0" algn="ctr">
              <a:spcBef>
                <a:spcPts val="0"/>
              </a:spcBef>
              <a:buNone/>
              <a:defRPr sz="1200" b="1" i="0" u="none" strike="noStrike" cap="none">
                <a:solidFill>
                  <a:srgbClr val="7F7F7F"/>
                </a:solidFill>
                <a:latin typeface="Century"/>
                <a:ea typeface="Century"/>
                <a:cs typeface="Century"/>
                <a:sym typeface="Century"/>
              </a:defRPr>
            </a:lvl8pPr>
            <a:lvl9pPr marL="0" lvl="8" indent="0" algn="ctr">
              <a:spcBef>
                <a:spcPts val="0"/>
              </a:spcBef>
              <a:buNone/>
              <a:defRPr sz="1200" b="1" i="0" u="none" strike="noStrike" cap="none">
                <a:solidFill>
                  <a:srgbClr val="7F7F7F"/>
                </a:solidFill>
                <a:latin typeface="Century"/>
                <a:ea typeface="Century"/>
                <a:cs typeface="Century"/>
                <a:sym typeface="Century"/>
              </a:defRPr>
            </a:lvl9pPr>
          </a:lstStyle>
          <a:p>
            <a:pPr marL="0" lvl="0" indent="0" algn="ctr" rtl="0">
              <a:spcBef>
                <a:spcPts val="0"/>
              </a:spcBef>
              <a:spcAft>
                <a:spcPts val="0"/>
              </a:spcAft>
              <a:buNone/>
            </a:pPr>
            <a:fld id="{00000000-1234-1234-1234-123412341234}" type="slidenum">
              <a:rPr lang="en-US"/>
              <a:t>‹#›</a:t>
            </a:fld>
            <a:endParaRPr/>
          </a:p>
        </p:txBody>
      </p:sp>
      <p:pic>
        <p:nvPicPr>
          <p:cNvPr id="41" name="Google Shape;41;p10"/>
          <p:cNvPicPr preferRelativeResize="0"/>
          <p:nvPr/>
        </p:nvPicPr>
        <p:blipFill rotWithShape="1">
          <a:blip r:embed="rId3">
            <a:alphaModFix/>
          </a:blip>
          <a:srcRect/>
          <a:stretch/>
        </p:blipFill>
        <p:spPr>
          <a:xfrm>
            <a:off x="8305800" y="4541921"/>
            <a:ext cx="628650" cy="60157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24359"/>
            <a:ext cx="7886700" cy="558000"/>
          </a:xfrm>
          <a:prstGeom prst="rect">
            <a:avLst/>
          </a:prstGeom>
          <a:noFill/>
          <a:ln>
            <a:noFill/>
          </a:ln>
        </p:spPr>
        <p:txBody>
          <a:bodyPr spcFirstLastPara="1" wrap="square" lIns="71100" tIns="35550" rIns="71100" bIns="35550" anchor="t" anchorCtr="0">
            <a:noAutofit/>
          </a:bodyPr>
          <a:lstStyle>
            <a:lvl1pPr marR="0" lvl="0" algn="l" rtl="0">
              <a:lnSpc>
                <a:spcPct val="90000"/>
              </a:lnSpc>
              <a:spcBef>
                <a:spcPts val="0"/>
              </a:spcBef>
              <a:spcAft>
                <a:spcPts val="0"/>
              </a:spcAft>
              <a:buClr>
                <a:srgbClr val="03617A"/>
              </a:buClr>
              <a:buSzPts val="3400"/>
              <a:buFont typeface="Work Sans Black"/>
              <a:buNone/>
              <a:defRPr sz="3400" i="0" u="none" strike="noStrike" cap="none">
                <a:solidFill>
                  <a:srgbClr val="03617A"/>
                </a:solidFill>
                <a:latin typeface="Work Sans Black"/>
                <a:ea typeface="Work Sans Black"/>
                <a:cs typeface="Work Sans Black"/>
                <a:sym typeface="Work Sans Black"/>
              </a:defRPr>
            </a:lvl1pPr>
            <a:lvl2pPr lvl="1" rtl="0">
              <a:spcBef>
                <a:spcPts val="0"/>
              </a:spcBef>
              <a:spcAft>
                <a:spcPts val="0"/>
              </a:spcAft>
              <a:buSzPts val="1200"/>
              <a:buNone/>
              <a:defRPr sz="1500"/>
            </a:lvl2pPr>
            <a:lvl3pPr lvl="2" rtl="0">
              <a:spcBef>
                <a:spcPts val="0"/>
              </a:spcBef>
              <a:spcAft>
                <a:spcPts val="0"/>
              </a:spcAft>
              <a:buSzPts val="1200"/>
              <a:buNone/>
              <a:defRPr sz="1500"/>
            </a:lvl3pPr>
            <a:lvl4pPr lvl="3" rtl="0">
              <a:spcBef>
                <a:spcPts val="0"/>
              </a:spcBef>
              <a:spcAft>
                <a:spcPts val="0"/>
              </a:spcAft>
              <a:buSzPts val="1200"/>
              <a:buNone/>
              <a:defRPr sz="1500"/>
            </a:lvl4pPr>
            <a:lvl5pPr lvl="4" rtl="0">
              <a:spcBef>
                <a:spcPts val="0"/>
              </a:spcBef>
              <a:spcAft>
                <a:spcPts val="0"/>
              </a:spcAft>
              <a:buSzPts val="1200"/>
              <a:buNone/>
              <a:defRPr sz="1500"/>
            </a:lvl5pPr>
            <a:lvl6pPr lvl="5" rtl="0">
              <a:spcBef>
                <a:spcPts val="0"/>
              </a:spcBef>
              <a:spcAft>
                <a:spcPts val="0"/>
              </a:spcAft>
              <a:buSzPts val="1200"/>
              <a:buNone/>
              <a:defRPr sz="1500"/>
            </a:lvl6pPr>
            <a:lvl7pPr lvl="6" rtl="0">
              <a:spcBef>
                <a:spcPts val="0"/>
              </a:spcBef>
              <a:spcAft>
                <a:spcPts val="0"/>
              </a:spcAft>
              <a:buSzPts val="1200"/>
              <a:buNone/>
              <a:defRPr sz="1500"/>
            </a:lvl7pPr>
            <a:lvl8pPr lvl="7" rtl="0">
              <a:spcBef>
                <a:spcPts val="0"/>
              </a:spcBef>
              <a:spcAft>
                <a:spcPts val="0"/>
              </a:spcAft>
              <a:buSzPts val="1200"/>
              <a:buNone/>
              <a:defRPr sz="1500"/>
            </a:lvl8pPr>
            <a:lvl9pPr lvl="8" rtl="0">
              <a:spcBef>
                <a:spcPts val="0"/>
              </a:spcBef>
              <a:spcAft>
                <a:spcPts val="0"/>
              </a:spcAft>
              <a:buSzPts val="1200"/>
              <a:buNone/>
              <a:defRPr sz="1500"/>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71100" tIns="35550" rIns="71100" bIns="35550" anchor="t" anchorCtr="0">
            <a:noAutofit/>
          </a:bodyPr>
          <a:lstStyle>
            <a:lvl1pPr marL="457200" marR="0" lvl="0" indent="-368300" algn="l" rtl="0">
              <a:lnSpc>
                <a:spcPct val="90000"/>
              </a:lnSpc>
              <a:spcBef>
                <a:spcPts val="900"/>
              </a:spcBef>
              <a:spcAft>
                <a:spcPts val="0"/>
              </a:spcAft>
              <a:buClr>
                <a:schemeClr val="dk1"/>
              </a:buClr>
              <a:buSzPts val="2200"/>
              <a:buFont typeface="Work Sans"/>
              <a:buChar char="•"/>
              <a:defRPr sz="2200" i="0" u="none" strike="noStrike" cap="none">
                <a:solidFill>
                  <a:schemeClr val="dk1"/>
                </a:solidFill>
                <a:latin typeface="Work Sans"/>
                <a:ea typeface="Work Sans"/>
                <a:cs typeface="Work Sans"/>
                <a:sym typeface="Work Sans"/>
              </a:defRPr>
            </a:lvl1pPr>
            <a:lvl2pPr marL="914400" marR="0" lvl="1" indent="-349250" algn="l" rtl="0">
              <a:lnSpc>
                <a:spcPct val="90000"/>
              </a:lnSpc>
              <a:spcBef>
                <a:spcPts val="400"/>
              </a:spcBef>
              <a:spcAft>
                <a:spcPts val="0"/>
              </a:spcAft>
              <a:buClr>
                <a:schemeClr val="dk1"/>
              </a:buClr>
              <a:buSzPts val="1900"/>
              <a:buFont typeface="Work Sans"/>
              <a:buChar char="•"/>
              <a:defRPr sz="1900" i="0" u="none" strike="noStrike" cap="none">
                <a:solidFill>
                  <a:schemeClr val="dk1"/>
                </a:solidFill>
                <a:latin typeface="Work Sans"/>
                <a:ea typeface="Work Sans"/>
                <a:cs typeface="Work Sans"/>
                <a:sym typeface="Work Sans"/>
              </a:defRPr>
            </a:lvl2pPr>
            <a:lvl3pPr marL="1371600" marR="0" lvl="2" indent="-330200" algn="l" rtl="0">
              <a:lnSpc>
                <a:spcPct val="90000"/>
              </a:lnSpc>
              <a:spcBef>
                <a:spcPts val="400"/>
              </a:spcBef>
              <a:spcAft>
                <a:spcPts val="0"/>
              </a:spcAft>
              <a:buClr>
                <a:schemeClr val="dk1"/>
              </a:buClr>
              <a:buSzPts val="1600"/>
              <a:buFont typeface="Work Sans"/>
              <a:buChar char="•"/>
              <a:defRPr sz="1600" i="0" u="none" strike="noStrike" cap="none">
                <a:solidFill>
                  <a:schemeClr val="dk1"/>
                </a:solidFill>
                <a:latin typeface="Work Sans"/>
                <a:ea typeface="Work Sans"/>
                <a:cs typeface="Work Sans"/>
                <a:sym typeface="Work Sans"/>
              </a:defRPr>
            </a:lvl3pPr>
            <a:lvl4pPr marL="1828800" marR="0" lvl="3"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4pPr>
            <a:lvl5pPr marL="2286000" marR="0" lvl="4"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5pPr>
            <a:lvl6pPr marL="2743200" marR="0" lvl="5"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6pPr>
            <a:lvl7pPr marL="3200400" marR="0" lvl="6"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7pPr>
            <a:lvl8pPr marL="3657600" marR="0" lvl="7"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8pPr>
            <a:lvl9pPr marL="4114800" marR="0" lvl="8" indent="-323850" algn="l" rtl="0">
              <a:lnSpc>
                <a:spcPct val="90000"/>
              </a:lnSpc>
              <a:spcBef>
                <a:spcPts val="400"/>
              </a:spcBef>
              <a:spcAft>
                <a:spcPts val="0"/>
              </a:spcAft>
              <a:buClr>
                <a:schemeClr val="dk1"/>
              </a:buClr>
              <a:buSzPts val="1500"/>
              <a:buFont typeface="Work Sans"/>
              <a:buChar char="•"/>
              <a:defRPr sz="1500" i="0" u="none" strike="noStrike" cap="none">
                <a:solidFill>
                  <a:schemeClr val="dk1"/>
                </a:solidFill>
                <a:latin typeface="Work Sans"/>
                <a:ea typeface="Work Sans"/>
                <a:cs typeface="Work Sans"/>
                <a:sym typeface="Work Sans"/>
              </a:defRPr>
            </a:lvl9pPr>
          </a:lstStyle>
          <a:p>
            <a:endParaRPr/>
          </a:p>
        </p:txBody>
      </p:sp>
      <p:pic>
        <p:nvPicPr>
          <p:cNvPr id="8" name="Google Shape;8;p1"/>
          <p:cNvPicPr preferRelativeResize="0"/>
          <p:nvPr/>
        </p:nvPicPr>
        <p:blipFill rotWithShape="1">
          <a:blip r:embed="rId17">
            <a:alphaModFix/>
          </a:blip>
          <a:srcRect/>
          <a:stretch/>
        </p:blipFill>
        <p:spPr>
          <a:xfrm>
            <a:off x="7105454" y="4241846"/>
            <a:ext cx="1641680" cy="70357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dom.iowa.gov/local-government/county-resource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package" Target="../embeddings/Microsoft_Excel_Worksheet1.xlsx"/></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dom.iowa.gov/local-government/county-resources"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34.png"/></Relationships>
</file>

<file path=ppt/slides/_rels/slide7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7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mailto:carrie.johnson@iowa.gov" TargetMode="External"/><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idx="4294967295"/>
          </p:nvPr>
        </p:nvSpPr>
        <p:spPr>
          <a:xfrm>
            <a:off x="14500" y="3223750"/>
            <a:ext cx="9129600" cy="818700"/>
          </a:xfrm>
          <a:prstGeom prst="rect">
            <a:avLst/>
          </a:prstGeom>
        </p:spPr>
        <p:txBody>
          <a:bodyPr spcFirstLastPara="1" wrap="square" lIns="71100" tIns="35550" rIns="71100" bIns="35550" anchor="t" anchorCtr="0">
            <a:noAutofit/>
          </a:bodyPr>
          <a:lstStyle/>
          <a:p>
            <a:pPr marL="0" lvl="0" indent="0" algn="ctr" rtl="0">
              <a:lnSpc>
                <a:spcPct val="100000"/>
              </a:lnSpc>
              <a:spcBef>
                <a:spcPts val="0"/>
              </a:spcBef>
              <a:spcAft>
                <a:spcPts val="0"/>
              </a:spcAft>
              <a:buNone/>
            </a:pPr>
            <a:r>
              <a:rPr lang="en-US" sz="1800" dirty="0">
                <a:solidFill>
                  <a:schemeClr val="dk2"/>
                </a:solidFill>
              </a:rPr>
              <a:t>Carrie Johnson</a:t>
            </a:r>
            <a:endParaRPr sz="1800" dirty="0">
              <a:solidFill>
                <a:schemeClr val="dk1"/>
              </a:solidFill>
            </a:endParaRPr>
          </a:p>
          <a:p>
            <a:pPr marL="0" lvl="0" indent="0" algn="ctr" rtl="0">
              <a:lnSpc>
                <a:spcPct val="100000"/>
              </a:lnSpc>
              <a:spcBef>
                <a:spcPts val="0"/>
              </a:spcBef>
              <a:spcAft>
                <a:spcPts val="0"/>
              </a:spcAft>
              <a:buNone/>
            </a:pPr>
            <a:r>
              <a:rPr lang="en-US" sz="1800" dirty="0">
                <a:solidFill>
                  <a:schemeClr val="dk2"/>
                </a:solidFill>
                <a:latin typeface="Work Sans"/>
                <a:ea typeface="Work Sans"/>
                <a:cs typeface="Work Sans"/>
                <a:sym typeface="Work Sans"/>
              </a:rPr>
              <a:t>Fiscal &amp; Policy Analyst Sr.</a:t>
            </a:r>
            <a:endParaRPr sz="1800" dirty="0">
              <a:solidFill>
                <a:schemeClr val="dk1"/>
              </a:solidFill>
              <a:latin typeface="Work Sans"/>
              <a:ea typeface="Work Sans"/>
              <a:cs typeface="Work Sans"/>
              <a:sym typeface="Work Sans"/>
            </a:endParaRPr>
          </a:p>
          <a:p>
            <a:pPr marL="0" lvl="0" indent="0" algn="ctr" rtl="0">
              <a:lnSpc>
                <a:spcPct val="100000"/>
              </a:lnSpc>
              <a:spcBef>
                <a:spcPts val="0"/>
              </a:spcBef>
              <a:spcAft>
                <a:spcPts val="0"/>
              </a:spcAft>
              <a:buNone/>
            </a:pPr>
            <a:r>
              <a:rPr lang="en-US" sz="1800" dirty="0">
                <a:solidFill>
                  <a:schemeClr val="dk2"/>
                </a:solidFill>
                <a:latin typeface="Work Sans"/>
                <a:ea typeface="Work Sans"/>
                <a:cs typeface="Work Sans"/>
                <a:sym typeface="Work Sans"/>
              </a:rPr>
              <a:t>September 4, 2025</a:t>
            </a:r>
            <a:endParaRPr sz="1800" dirty="0">
              <a:solidFill>
                <a:schemeClr val="dk1"/>
              </a:solidFill>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F20D0-6AB2-C2FB-3553-A85016C10C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5655FE-F167-4840-B70B-22434CC71992}"/>
              </a:ext>
            </a:extLst>
          </p:cNvPr>
          <p:cNvSpPr>
            <a:spLocks noGrp="1"/>
          </p:cNvSpPr>
          <p:nvPr>
            <p:ph type="title"/>
          </p:nvPr>
        </p:nvSpPr>
        <p:spPr>
          <a:xfrm>
            <a:off x="457200" y="57150"/>
            <a:ext cx="8686800" cy="765572"/>
          </a:xfrm>
        </p:spPr>
        <p:txBody>
          <a:bodyPr/>
          <a:lstStyle/>
          <a:p>
            <a:br>
              <a:rPr lang="en-US" sz="2100" b="1" dirty="0">
                <a:latin typeface="Garamond" panose="02020404030301010803" pitchFamily="18" charset="0"/>
              </a:rPr>
            </a:br>
            <a:r>
              <a:rPr lang="en-US" sz="2400" b="1" dirty="0">
                <a:effectLst/>
                <a:latin typeface="Work Sans" pitchFamily="2" charset="0"/>
                <a:ea typeface="Calibri" panose="020F0502020204030204" pitchFamily="34" charset="0"/>
              </a:rPr>
              <a:t>REPORTING OF MENTAL HEALTH EXPENDITURES</a:t>
            </a:r>
            <a:br>
              <a:rPr lang="en-US" sz="2400" b="1" dirty="0">
                <a:effectLst/>
                <a:latin typeface="Arial" panose="020B0604020202020204" pitchFamily="34" charset="0"/>
                <a:ea typeface="Calibri" panose="020F0502020204030204" pitchFamily="34" charset="0"/>
              </a:rPr>
            </a:br>
            <a:br>
              <a:rPr lang="en-US" b="1" dirty="0"/>
            </a:br>
            <a:r>
              <a:rPr lang="en-US" dirty="0"/>
              <a:t>	</a:t>
            </a:r>
          </a:p>
        </p:txBody>
      </p:sp>
      <p:sp>
        <p:nvSpPr>
          <p:cNvPr id="3" name="Content Placeholder 2">
            <a:extLst>
              <a:ext uri="{FF2B5EF4-FFF2-40B4-BE49-F238E27FC236}">
                <a16:creationId xmlns:a16="http://schemas.microsoft.com/office/drawing/2014/main" id="{49725379-2CF7-5F9E-6743-910AE3F4C27F}"/>
              </a:ext>
            </a:extLst>
          </p:cNvPr>
          <p:cNvSpPr>
            <a:spLocks noGrp="1"/>
          </p:cNvSpPr>
          <p:nvPr>
            <p:ph idx="1"/>
          </p:nvPr>
        </p:nvSpPr>
        <p:spPr>
          <a:xfrm>
            <a:off x="377371" y="696686"/>
            <a:ext cx="8137979" cy="3935933"/>
          </a:xfrm>
        </p:spPr>
        <p:txBody>
          <a:bodyPr>
            <a:noAutofit/>
          </a:bodyPr>
          <a:lstStyle/>
          <a:p>
            <a:pPr marL="0" marR="0" indent="0">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800" b="1" dirty="0">
                <a:solidFill>
                  <a:srgbClr val="000000"/>
                </a:solidFill>
                <a:effectLst/>
                <a:latin typeface="Arial" panose="020B0604020202020204" pitchFamily="34" charset="0"/>
                <a:ea typeface="Calibri" panose="020F0502020204030204" pitchFamily="34" charset="0"/>
              </a:rPr>
              <a:t>In </a:t>
            </a:r>
            <a:r>
              <a:rPr lang="en-US" sz="1800" b="1" dirty="0">
                <a:solidFill>
                  <a:srgbClr val="000000"/>
                </a:solidFill>
                <a:latin typeface="Arial" panose="020B0604020202020204" pitchFamily="34" charset="0"/>
                <a:ea typeface="Calibri" panose="020F0502020204030204" pitchFamily="34" charset="0"/>
              </a:rPr>
              <a:t>transition period away from regional MHDS. </a:t>
            </a:r>
            <a:endParaRPr lang="en-US" sz="1800" b="1" dirty="0">
              <a:effectLst/>
              <a:latin typeface="Arial" panose="020B0604020202020204" pitchFamily="34" charset="0"/>
              <a:ea typeface="Calibri" panose="020F0502020204030204" pitchFamily="34" charset="0"/>
            </a:endParaRPr>
          </a:p>
          <a:p>
            <a:pPr marL="0" marR="0" indent="0" algn="just">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600" b="1" u="sng" dirty="0">
                <a:solidFill>
                  <a:srgbClr val="000000"/>
                </a:solidFill>
                <a:effectLst/>
                <a:latin typeface="Work Sans" pitchFamily="2" charset="0"/>
                <a:ea typeface="Times New Roman" panose="02020603050405020304" pitchFamily="18" charset="0"/>
              </a:rPr>
              <a:t>Service Area 4 Expenditures</a:t>
            </a:r>
            <a:endParaRPr lang="en-US" sz="1600" b="1" dirty="0">
              <a:effectLst/>
              <a:latin typeface="Work Sans" pitchFamily="2" charset="0"/>
              <a:ea typeface="Calibri" panose="020F0502020204030204" pitchFamily="34" charset="0"/>
            </a:endParaRPr>
          </a:p>
          <a:p>
            <a:pPr marL="0" marR="0" indent="0" algn="just">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600" b="1" dirty="0">
                <a:effectLst/>
                <a:latin typeface="Work Sans" pitchFamily="2" charset="0"/>
                <a:ea typeface="Times New Roman" panose="02020603050405020304" pitchFamily="18" charset="0"/>
              </a:rPr>
              <a:t>FY25 was the last year for Polk County to report Service Area 4 Expenditures.</a:t>
            </a:r>
            <a:r>
              <a:rPr lang="en-US" sz="1600" b="0" dirty="0">
                <a:effectLst/>
                <a:latin typeface="Work Sans" pitchFamily="2" charset="0"/>
                <a:ea typeface="Calibri" panose="020F0502020204030204" pitchFamily="34" charset="0"/>
              </a:rPr>
              <a:t> </a:t>
            </a:r>
            <a:endParaRPr lang="en-US" sz="1600" b="1" dirty="0">
              <a:effectLst/>
              <a:latin typeface="Work Sans" pitchFamily="2" charset="0"/>
              <a:ea typeface="Calibri" panose="020F0502020204030204" pitchFamily="34" charset="0"/>
            </a:endParaRPr>
          </a:p>
          <a:p>
            <a:pPr marL="0" marR="0" indent="0" algn="l">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 pos="457200" algn="l"/>
              </a:tabLst>
            </a:pPr>
            <a:r>
              <a:rPr lang="en-US" sz="1600" b="0" dirty="0">
                <a:solidFill>
                  <a:srgbClr val="000000"/>
                </a:solidFill>
                <a:effectLst/>
                <a:latin typeface="Work Sans" pitchFamily="2" charset="0"/>
                <a:ea typeface="Times New Roman" panose="02020603050405020304" pitchFamily="18" charset="0"/>
              </a:rPr>
              <a:t>For all other counties, certain services (Mental Health Advocate) provided for the MHDS region and county have a contract for the county employee to deliver MHDS services the county should:</a:t>
            </a:r>
            <a:r>
              <a:rPr lang="en-US" sz="1600" b="0" dirty="0">
                <a:effectLst/>
                <a:latin typeface="Work Sans" pitchFamily="2" charset="0"/>
                <a:ea typeface="Times New Roman" panose="02020603050405020304" pitchFamily="18" charset="0"/>
              </a:rPr>
              <a:t> </a:t>
            </a:r>
            <a:endParaRPr lang="en-US" sz="1600" b="1" dirty="0">
              <a:effectLst/>
              <a:latin typeface="Work Sans" pitchFamily="2" charset="0"/>
              <a:ea typeface="Calibri" panose="020F0502020204030204" pitchFamily="34" charset="0"/>
            </a:endParaRPr>
          </a:p>
          <a:p>
            <a:pPr marL="0" marR="0" indent="0" algn="l">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 pos="457200" algn="l"/>
              </a:tabLst>
            </a:pPr>
            <a:r>
              <a:rPr lang="en-US" sz="1600" b="0" dirty="0">
                <a:solidFill>
                  <a:srgbClr val="000000"/>
                </a:solidFill>
                <a:effectLst/>
                <a:latin typeface="Work Sans" pitchFamily="2" charset="0"/>
                <a:ea typeface="Times New Roman" panose="02020603050405020304" pitchFamily="18" charset="0"/>
              </a:rPr>
              <a:t>-use a </a:t>
            </a:r>
            <a:r>
              <a:rPr lang="en-US" sz="1600" b="0" dirty="0" err="1">
                <a:solidFill>
                  <a:srgbClr val="000000"/>
                </a:solidFill>
                <a:effectLst/>
                <a:latin typeface="Work Sans" pitchFamily="2" charset="0"/>
                <a:ea typeface="Times New Roman" panose="02020603050405020304" pitchFamily="18" charset="0"/>
              </a:rPr>
              <a:t>subfund</a:t>
            </a:r>
            <a:r>
              <a:rPr lang="en-US" sz="1600" b="0" dirty="0">
                <a:solidFill>
                  <a:srgbClr val="000000"/>
                </a:solidFill>
                <a:effectLst/>
                <a:latin typeface="Work Sans" pitchFamily="2" charset="0"/>
                <a:ea typeface="Times New Roman" panose="02020603050405020304" pitchFamily="18" charset="0"/>
              </a:rPr>
              <a:t> of the General Fund</a:t>
            </a:r>
            <a:endParaRPr lang="en-US" sz="1600" b="1" dirty="0">
              <a:effectLst/>
              <a:latin typeface="Work Sans" pitchFamily="2" charset="0"/>
              <a:ea typeface="Calibri" panose="020F0502020204030204" pitchFamily="34" charset="0"/>
            </a:endParaRPr>
          </a:p>
          <a:p>
            <a:pPr marL="0" marR="0" indent="0" algn="l">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 pos="457200" algn="l"/>
              </a:tabLst>
            </a:pPr>
            <a:r>
              <a:rPr lang="en-US" sz="1600" b="0" dirty="0">
                <a:solidFill>
                  <a:srgbClr val="000000"/>
                </a:solidFill>
                <a:effectLst/>
                <a:latin typeface="Work Sans" pitchFamily="2" charset="0"/>
                <a:ea typeface="Times New Roman" panose="02020603050405020304" pitchFamily="18" charset="0"/>
              </a:rPr>
              <a:t>-a new function code </a:t>
            </a:r>
            <a:r>
              <a:rPr lang="en-US" sz="1600" dirty="0">
                <a:solidFill>
                  <a:srgbClr val="000000"/>
                </a:solidFill>
                <a:latin typeface="Work Sans" pitchFamily="2" charset="0"/>
                <a:ea typeface="Times New Roman" panose="02020603050405020304" pitchFamily="18" charset="0"/>
              </a:rPr>
              <a:t>was</a:t>
            </a:r>
            <a:r>
              <a:rPr lang="en-US" sz="1600" b="0" dirty="0">
                <a:solidFill>
                  <a:srgbClr val="000000"/>
                </a:solidFill>
                <a:effectLst/>
                <a:latin typeface="Work Sans" pitchFamily="2" charset="0"/>
                <a:ea typeface="Times New Roman" panose="02020603050405020304" pitchFamily="18" charset="0"/>
              </a:rPr>
              <a:t> added to the Chart of Accounts under Service Area 9- 9040 Reimbursable MHDS Direct Expenses to track county revenue and expenditures</a:t>
            </a:r>
            <a:endParaRPr lang="en-US" sz="1600" b="1" dirty="0">
              <a:effectLst/>
              <a:latin typeface="Work Sans" pitchFamily="2" charset="0"/>
              <a:ea typeface="Calibri" panose="020F0502020204030204" pitchFamily="34" charset="0"/>
            </a:endParaRPr>
          </a:p>
          <a:p>
            <a:pPr marL="0" marR="0" indent="0" algn="l">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 pos="457200" algn="l"/>
              </a:tabLst>
            </a:pPr>
            <a:r>
              <a:rPr lang="en-US" sz="1600" b="0" dirty="0">
                <a:solidFill>
                  <a:srgbClr val="000000"/>
                </a:solidFill>
                <a:effectLst/>
                <a:latin typeface="Work Sans" pitchFamily="2" charset="0"/>
                <a:ea typeface="Times New Roman" panose="02020603050405020304" pitchFamily="18" charset="0"/>
              </a:rPr>
              <a:t>-when counties receive reimbursement from the region, the revenue code to use would be</a:t>
            </a:r>
            <a:r>
              <a:rPr lang="en-US" sz="1600" b="1" dirty="0">
                <a:latin typeface="Work Sans" pitchFamily="2" charset="0"/>
                <a:ea typeface="Times New Roman" panose="02020603050405020304" pitchFamily="18" charset="0"/>
              </a:rPr>
              <a:t> </a:t>
            </a:r>
            <a:r>
              <a:rPr lang="en-US" sz="1600" b="0" dirty="0">
                <a:solidFill>
                  <a:srgbClr val="000000"/>
                </a:solidFill>
                <a:effectLst/>
                <a:latin typeface="Work Sans" pitchFamily="2" charset="0"/>
                <a:ea typeface="Times New Roman" panose="02020603050405020304" pitchFamily="18" charset="0"/>
              </a:rPr>
              <a:t>2545 Payments from MHDS Fiscal Agent to MHDS Regional Members</a:t>
            </a:r>
            <a:endParaRPr lang="en-US" sz="1600" b="1" dirty="0">
              <a:effectLst/>
              <a:latin typeface="Work Sans" pitchFamily="2" charset="0"/>
              <a:ea typeface="Calibri" panose="020F0502020204030204" pitchFamily="34" charset="0"/>
            </a:endParaRPr>
          </a:p>
          <a:p>
            <a:pPr marL="0" indent="0">
              <a:buNone/>
            </a:pPr>
            <a:endParaRPr lang="en-US" sz="1800" dirty="0"/>
          </a:p>
        </p:txBody>
      </p:sp>
      <p:sp>
        <p:nvSpPr>
          <p:cNvPr id="5" name="Slide Number Placeholder 4">
            <a:extLst>
              <a:ext uri="{FF2B5EF4-FFF2-40B4-BE49-F238E27FC236}">
                <a16:creationId xmlns:a16="http://schemas.microsoft.com/office/drawing/2014/main" id="{A2F519DC-1C2D-329C-71D8-629A4FA3D4B0}"/>
              </a:ext>
            </a:extLst>
          </p:cNvPr>
          <p:cNvSpPr>
            <a:spLocks noGrp="1"/>
          </p:cNvSpPr>
          <p:nvPr>
            <p:ph type="sldNum" sz="quarter" idx="12"/>
          </p:nvPr>
        </p:nvSpPr>
        <p:spPr>
          <a:xfrm>
            <a:off x="4673600" y="6492876"/>
            <a:ext cx="284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lumMod val="50000"/>
                  </a:schemeClr>
                </a:solidFill>
                <a:latin typeface="Century" panose="020406040505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DC7F24-E970-43C3-B5F4-9AE242CEF477}" type="slidenum">
              <a:rPr lang="en-US" smtClean="0"/>
              <a:pPr/>
              <a:t>10</a:t>
            </a:fld>
            <a:endParaRPr lang="en-US" dirty="0"/>
          </a:p>
        </p:txBody>
      </p:sp>
    </p:spTree>
    <p:extLst>
      <p:ext uri="{BB962C8B-B14F-4D97-AF65-F5344CB8AC3E}">
        <p14:creationId xmlns:p14="http://schemas.microsoft.com/office/powerpoint/2010/main" val="529397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31D0C-F66E-6D4B-0D0E-545CF40D22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FB6AF1-C206-47E1-93CF-03F54935F5D3}"/>
              </a:ext>
            </a:extLst>
          </p:cNvPr>
          <p:cNvSpPr>
            <a:spLocks noGrp="1"/>
          </p:cNvSpPr>
          <p:nvPr>
            <p:ph type="title"/>
          </p:nvPr>
        </p:nvSpPr>
        <p:spPr>
          <a:xfrm>
            <a:off x="457200" y="57150"/>
            <a:ext cx="8686800" cy="765572"/>
          </a:xfrm>
        </p:spPr>
        <p:txBody>
          <a:bodyPr/>
          <a:lstStyle/>
          <a:p>
            <a:br>
              <a:rPr lang="en-US" sz="2100" b="1" dirty="0">
                <a:latin typeface="Garamond" panose="02020404030301010803" pitchFamily="18" charset="0"/>
              </a:rPr>
            </a:br>
            <a:r>
              <a:rPr lang="en-US" sz="2400" b="1" dirty="0">
                <a:latin typeface="Work Sans" pitchFamily="2" charset="0"/>
              </a:rPr>
              <a:t>AFR Pages and Tabs</a:t>
            </a:r>
            <a:br>
              <a:rPr lang="en-US" sz="2400" b="1" dirty="0">
                <a:effectLst/>
                <a:latin typeface="Arial" panose="020B0604020202020204" pitchFamily="34" charset="0"/>
                <a:ea typeface="Calibri" panose="020F0502020204030204" pitchFamily="34" charset="0"/>
              </a:rPr>
            </a:br>
            <a:br>
              <a:rPr lang="en-US" b="1" dirty="0"/>
            </a:br>
            <a:r>
              <a:rPr lang="en-US" dirty="0"/>
              <a:t>	</a:t>
            </a:r>
          </a:p>
        </p:txBody>
      </p:sp>
      <p:sp>
        <p:nvSpPr>
          <p:cNvPr id="3" name="Content Placeholder 2">
            <a:extLst>
              <a:ext uri="{FF2B5EF4-FFF2-40B4-BE49-F238E27FC236}">
                <a16:creationId xmlns:a16="http://schemas.microsoft.com/office/drawing/2014/main" id="{830E949F-A21A-E896-4205-737F920C023D}"/>
              </a:ext>
            </a:extLst>
          </p:cNvPr>
          <p:cNvSpPr>
            <a:spLocks noGrp="1"/>
          </p:cNvSpPr>
          <p:nvPr>
            <p:ph idx="1"/>
          </p:nvPr>
        </p:nvSpPr>
        <p:spPr>
          <a:xfrm>
            <a:off x="377371" y="696686"/>
            <a:ext cx="8137979" cy="3935933"/>
          </a:xfrm>
        </p:spPr>
        <p:txBody>
          <a:bodyPr>
            <a:noAutofit/>
          </a:bodyPr>
          <a:lstStyle/>
          <a:p>
            <a:pPr marL="0" indent="0">
              <a:buNone/>
            </a:pPr>
            <a:endParaRPr lang="en-US" sz="1600" b="1" dirty="0">
              <a:solidFill>
                <a:schemeClr val="tx1"/>
              </a:solidFill>
              <a:latin typeface="Work Sans" pitchFamily="2" charset="0"/>
            </a:endParaRPr>
          </a:p>
          <a:p>
            <a:pPr marL="0" marR="0" indent="0" algn="ctr">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600" b="1" dirty="0">
                <a:solidFill>
                  <a:schemeClr val="tx1"/>
                </a:solidFill>
                <a:effectLst/>
                <a:latin typeface="Work Sans" pitchFamily="2" charset="0"/>
                <a:ea typeface="Calibri" panose="020F0502020204030204" pitchFamily="34" charset="0"/>
              </a:rPr>
              <a:t> “STATEMENT OF REVENUES, EXPENDITURES, AND CHANGES IN FUND BALANCE</a:t>
            </a:r>
          </a:p>
          <a:p>
            <a:pPr marL="0" marR="0" indent="0" algn="ctr">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600" b="1" dirty="0">
                <a:solidFill>
                  <a:schemeClr val="tx1"/>
                </a:solidFill>
                <a:effectLst/>
                <a:latin typeface="Work Sans" pitchFamily="2" charset="0"/>
                <a:ea typeface="Calibri" panose="020F0502020204030204" pitchFamily="34" charset="0"/>
              </a:rPr>
              <a:t> – ACTUAL AND BUDGET”- PUBLISHSUMMARY”</a:t>
            </a:r>
          </a:p>
          <a:p>
            <a:pPr marL="0" marR="0" indent="0" algn="ctr">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600" b="1" dirty="0">
                <a:solidFill>
                  <a:schemeClr val="tx1"/>
                </a:solidFill>
                <a:effectLst/>
                <a:latin typeface="Work Sans" pitchFamily="2" charset="0"/>
                <a:ea typeface="Calibri" panose="020F0502020204030204" pitchFamily="34" charset="0"/>
              </a:rPr>
              <a:t>The form must be published no later than December 1 </a:t>
            </a:r>
          </a:p>
          <a:p>
            <a:pPr marL="0" marR="0" indent="0" algn="just">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600" b="1" dirty="0">
                <a:solidFill>
                  <a:schemeClr val="tx1"/>
                </a:solidFill>
                <a:effectLst/>
                <a:latin typeface="Work Sans" pitchFamily="2" charset="0"/>
                <a:ea typeface="Calibri" panose="020F0502020204030204" pitchFamily="34" charset="0"/>
              </a:rPr>
              <a:t>FORM (</a:t>
            </a:r>
            <a:r>
              <a:rPr lang="en-US" sz="1600" b="1" i="1" dirty="0">
                <a:solidFill>
                  <a:schemeClr val="tx1"/>
                </a:solidFill>
                <a:effectLst/>
                <a:latin typeface="Work Sans" pitchFamily="2" charset="0"/>
                <a:ea typeface="Calibri" panose="020F0502020204030204" pitchFamily="34" charset="0"/>
              </a:rPr>
              <a:t>“PUBLISHSUMMARY”) </a:t>
            </a:r>
            <a:r>
              <a:rPr lang="en-US" sz="1600" b="0" dirty="0">
                <a:solidFill>
                  <a:schemeClr val="tx1"/>
                </a:solidFill>
                <a:effectLst/>
                <a:latin typeface="Work Sans" pitchFamily="2" charset="0"/>
                <a:ea typeface="Calibri" panose="020F0502020204030204" pitchFamily="34" charset="0"/>
              </a:rPr>
              <a:t>is almost entirely completed by the software using data entered on other forms. </a:t>
            </a:r>
          </a:p>
          <a:p>
            <a:pPr marL="0" marR="0" indent="0" algn="just">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600" b="0" dirty="0">
                <a:solidFill>
                  <a:schemeClr val="tx1"/>
                </a:solidFill>
                <a:effectLst/>
                <a:latin typeface="Work Sans" pitchFamily="2" charset="0"/>
                <a:ea typeface="Calibri" panose="020F0502020204030204" pitchFamily="34" charset="0"/>
              </a:rPr>
              <a:t>The </a:t>
            </a:r>
            <a:r>
              <a:rPr lang="en-US" sz="1600" b="1" i="1" dirty="0">
                <a:solidFill>
                  <a:schemeClr val="tx1"/>
                </a:solidFill>
                <a:effectLst/>
                <a:latin typeface="Work Sans" pitchFamily="2" charset="0"/>
                <a:ea typeface="Calibri" panose="020F0502020204030204" pitchFamily="34" charset="0"/>
              </a:rPr>
              <a:t>ONLY</a:t>
            </a:r>
            <a:r>
              <a:rPr lang="en-US" sz="1600" b="0" dirty="0">
                <a:solidFill>
                  <a:schemeClr val="tx1"/>
                </a:solidFill>
                <a:effectLst/>
                <a:latin typeface="Work Sans" pitchFamily="2" charset="0"/>
                <a:ea typeface="Calibri" panose="020F0502020204030204" pitchFamily="34" charset="0"/>
              </a:rPr>
              <a:t> entries required by the county are in column </a:t>
            </a:r>
            <a:r>
              <a:rPr lang="en-US" sz="1600" b="1" dirty="0">
                <a:solidFill>
                  <a:schemeClr val="tx1"/>
                </a:solidFill>
                <a:effectLst/>
                <a:latin typeface="Work Sans" pitchFamily="2" charset="0"/>
                <a:ea typeface="Calibri" panose="020F0502020204030204" pitchFamily="34" charset="0"/>
              </a:rPr>
              <a:t>“BUDGET TOTALS”.</a:t>
            </a:r>
            <a:r>
              <a:rPr lang="en-US" sz="1600" b="0" i="1" dirty="0">
                <a:solidFill>
                  <a:schemeClr val="tx1"/>
                </a:solidFill>
                <a:effectLst/>
                <a:latin typeface="Work Sans" pitchFamily="2" charset="0"/>
                <a:ea typeface="Calibri" panose="020F0502020204030204" pitchFamily="34" charset="0"/>
              </a:rPr>
              <a:t> </a:t>
            </a:r>
            <a:r>
              <a:rPr lang="en-US" sz="1600" b="0" dirty="0">
                <a:solidFill>
                  <a:schemeClr val="tx1"/>
                </a:solidFill>
                <a:effectLst/>
                <a:latin typeface="Work Sans" pitchFamily="2" charset="0"/>
                <a:ea typeface="Calibri" panose="020F0502020204030204" pitchFamily="34" charset="0"/>
              </a:rPr>
              <a:t>You will need to enter this data from the county’s budget for the fiscal year ended. Reflect any approved amendments</a:t>
            </a:r>
            <a:r>
              <a:rPr lang="en-US" sz="1600" dirty="0">
                <a:solidFill>
                  <a:schemeClr val="tx1"/>
                </a:solidFill>
                <a:effectLst/>
                <a:latin typeface="Work Sans" pitchFamily="2" charset="0"/>
                <a:ea typeface="Calibri" panose="020F0502020204030204" pitchFamily="34" charset="0"/>
              </a:rPr>
              <a:t>.</a:t>
            </a:r>
            <a:r>
              <a:rPr lang="en-US" sz="1600" dirty="0">
                <a:solidFill>
                  <a:schemeClr val="tx1"/>
                </a:solidFill>
                <a:latin typeface="Work Sans" pitchFamily="2" charset="0"/>
                <a:ea typeface="Calibri" panose="020F0502020204030204" pitchFamily="34" charset="0"/>
              </a:rPr>
              <a:t> This </a:t>
            </a:r>
            <a:r>
              <a:rPr lang="en-US" sz="1600" dirty="0">
                <a:effectLst/>
                <a:latin typeface="Work Sans" pitchFamily="2" charset="0"/>
                <a:ea typeface="Calibri" panose="020F0502020204030204" pitchFamily="34" charset="0"/>
              </a:rPr>
              <a:t>must be prepared, published and filed on the same accounting basis as that for which the county budgets – otherwise there would not be a valid comparison of actual financial activity with budgeted amounts. </a:t>
            </a:r>
            <a:endParaRPr lang="en-US" sz="1600" dirty="0">
              <a:latin typeface="Work Sans" pitchFamily="2" charset="0"/>
            </a:endParaRPr>
          </a:p>
        </p:txBody>
      </p:sp>
      <p:sp>
        <p:nvSpPr>
          <p:cNvPr id="5" name="Slide Number Placeholder 4">
            <a:extLst>
              <a:ext uri="{FF2B5EF4-FFF2-40B4-BE49-F238E27FC236}">
                <a16:creationId xmlns:a16="http://schemas.microsoft.com/office/drawing/2014/main" id="{78A698EB-E200-6F4A-7461-A06A272F4573}"/>
              </a:ext>
            </a:extLst>
          </p:cNvPr>
          <p:cNvSpPr>
            <a:spLocks noGrp="1"/>
          </p:cNvSpPr>
          <p:nvPr>
            <p:ph type="sldNum" sz="quarter" idx="12"/>
          </p:nvPr>
        </p:nvSpPr>
        <p:spPr>
          <a:xfrm>
            <a:off x="4673600" y="6492876"/>
            <a:ext cx="284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lumMod val="50000"/>
                  </a:schemeClr>
                </a:solidFill>
                <a:latin typeface="Century" panose="020406040505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DC7F24-E970-43C3-B5F4-9AE242CEF477}" type="slidenum">
              <a:rPr lang="en-US" smtClean="0"/>
              <a:pPr/>
              <a:t>11</a:t>
            </a:fld>
            <a:endParaRPr lang="en-US" dirty="0"/>
          </a:p>
        </p:txBody>
      </p:sp>
    </p:spTree>
    <p:extLst>
      <p:ext uri="{BB962C8B-B14F-4D97-AF65-F5344CB8AC3E}">
        <p14:creationId xmlns:p14="http://schemas.microsoft.com/office/powerpoint/2010/main" val="590086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4F0101-AF63-CC34-70BD-3AE012C93469}"/>
              </a:ext>
            </a:extLst>
          </p:cNvPr>
          <p:cNvSpPr>
            <a:spLocks noGrp="1"/>
          </p:cNvSpPr>
          <p:nvPr>
            <p:ph type="body" idx="1"/>
          </p:nvPr>
        </p:nvSpPr>
        <p:spPr/>
        <p:txBody>
          <a:bodyPr/>
          <a:lstStyle/>
          <a:p>
            <a:endParaRPr lang="en-US" dirty="0"/>
          </a:p>
        </p:txBody>
      </p:sp>
      <p:sp>
        <p:nvSpPr>
          <p:cNvPr id="3" name="Title 2">
            <a:extLst>
              <a:ext uri="{FF2B5EF4-FFF2-40B4-BE49-F238E27FC236}">
                <a16:creationId xmlns:a16="http://schemas.microsoft.com/office/drawing/2014/main" id="{51CF1380-F575-AB25-73F0-477A5D525D12}"/>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841B6E48-EE73-9A72-BE52-DA4B6FCCAEB8}"/>
              </a:ext>
            </a:extLst>
          </p:cNvPr>
          <p:cNvPicPr>
            <a:picLocks noChangeAspect="1"/>
          </p:cNvPicPr>
          <p:nvPr/>
        </p:nvPicPr>
        <p:blipFill>
          <a:blip r:embed="rId2"/>
          <a:stretch>
            <a:fillRect/>
          </a:stretch>
        </p:blipFill>
        <p:spPr>
          <a:xfrm>
            <a:off x="188684" y="85828"/>
            <a:ext cx="8614229" cy="4031534"/>
          </a:xfrm>
          <a:prstGeom prst="rect">
            <a:avLst/>
          </a:prstGeom>
        </p:spPr>
      </p:pic>
    </p:spTree>
    <p:extLst>
      <p:ext uri="{BB962C8B-B14F-4D97-AF65-F5344CB8AC3E}">
        <p14:creationId xmlns:p14="http://schemas.microsoft.com/office/powerpoint/2010/main" val="291884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57F90-6584-4AD7-F0B2-4C2E1BF2EC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1FAD3C-881F-740B-554C-6FE163BD23DB}"/>
              </a:ext>
            </a:extLst>
          </p:cNvPr>
          <p:cNvSpPr>
            <a:spLocks noGrp="1"/>
          </p:cNvSpPr>
          <p:nvPr>
            <p:ph type="title"/>
          </p:nvPr>
        </p:nvSpPr>
        <p:spPr>
          <a:xfrm>
            <a:off x="457200" y="57150"/>
            <a:ext cx="8686800" cy="765572"/>
          </a:xfrm>
        </p:spPr>
        <p:txBody>
          <a:bodyPr/>
          <a:lstStyle/>
          <a:p>
            <a:br>
              <a:rPr lang="en-US" sz="2100" b="1" dirty="0">
                <a:latin typeface="Garamond" panose="02020404030301010803" pitchFamily="18" charset="0"/>
              </a:rPr>
            </a:br>
            <a:r>
              <a:rPr lang="en-US" sz="2400" b="1" dirty="0">
                <a:latin typeface="Work Sans" pitchFamily="2" charset="0"/>
              </a:rPr>
              <a:t>AFR Pages and Tabs-SUMMARY</a:t>
            </a:r>
            <a:br>
              <a:rPr lang="en-US" sz="2400" b="1" dirty="0">
                <a:effectLst/>
                <a:latin typeface="Arial" panose="020B0604020202020204" pitchFamily="34" charset="0"/>
                <a:ea typeface="Calibri" panose="020F0502020204030204" pitchFamily="34" charset="0"/>
              </a:rPr>
            </a:br>
            <a:br>
              <a:rPr lang="en-US" b="1" dirty="0"/>
            </a:br>
            <a:r>
              <a:rPr lang="en-US" dirty="0"/>
              <a:t>	</a:t>
            </a:r>
          </a:p>
        </p:txBody>
      </p:sp>
      <p:sp>
        <p:nvSpPr>
          <p:cNvPr id="3" name="Content Placeholder 2">
            <a:extLst>
              <a:ext uri="{FF2B5EF4-FFF2-40B4-BE49-F238E27FC236}">
                <a16:creationId xmlns:a16="http://schemas.microsoft.com/office/drawing/2014/main" id="{BCB73DF8-75F9-1FDF-5C52-A0AA08EEEF40}"/>
              </a:ext>
            </a:extLst>
          </p:cNvPr>
          <p:cNvSpPr>
            <a:spLocks noGrp="1"/>
          </p:cNvSpPr>
          <p:nvPr>
            <p:ph idx="1"/>
          </p:nvPr>
        </p:nvSpPr>
        <p:spPr>
          <a:xfrm>
            <a:off x="377371" y="696686"/>
            <a:ext cx="8137979" cy="3935933"/>
          </a:xfrm>
        </p:spPr>
        <p:txBody>
          <a:bodyPr>
            <a:noAutofit/>
          </a:bodyPr>
          <a:lstStyle/>
          <a:p>
            <a:pPr marL="0" indent="0">
              <a:buNone/>
            </a:pPr>
            <a:endParaRPr lang="en-US" sz="1800" b="1" dirty="0">
              <a:solidFill>
                <a:schemeClr val="tx1"/>
              </a:solidFill>
              <a:latin typeface="Work Sans" pitchFamily="2" charset="0"/>
            </a:endParaRPr>
          </a:p>
          <a:p>
            <a:pPr marL="0" marR="0" indent="0" algn="ctr">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800" b="1" dirty="0">
                <a:solidFill>
                  <a:schemeClr val="tx1"/>
                </a:solidFill>
                <a:effectLst/>
                <a:latin typeface="Work Sans" pitchFamily="2" charset="0"/>
                <a:ea typeface="Calibri" panose="020F0502020204030204" pitchFamily="34" charset="0"/>
              </a:rPr>
              <a:t>“STATEMENT OF REVENUES, EXPENDITURES, AND CHANGES IN FUND BALANCE”</a:t>
            </a:r>
          </a:p>
          <a:p>
            <a:pPr marL="0" marR="0" indent="0" algn="ctr">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800" b="0" dirty="0">
                <a:solidFill>
                  <a:schemeClr val="tx1"/>
                </a:solidFill>
                <a:effectLst/>
                <a:latin typeface="Work Sans" pitchFamily="2" charset="0"/>
                <a:ea typeface="Calibri" panose="020F0502020204030204" pitchFamily="34" charset="0"/>
              </a:rPr>
              <a:t>The form summarizes the supporting detail sheets and IS NOT PUBLISHED</a:t>
            </a:r>
            <a:endParaRPr lang="en-US" sz="1800" b="1" dirty="0">
              <a:solidFill>
                <a:schemeClr val="tx1"/>
              </a:solidFill>
              <a:effectLst/>
              <a:latin typeface="Work Sans" pitchFamily="2" charset="0"/>
              <a:ea typeface="Calibri" panose="020F0502020204030204" pitchFamily="34" charset="0"/>
            </a:endParaRPr>
          </a:p>
          <a:p>
            <a:pPr marL="0" marR="0" indent="0" algn="ctr">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800" b="1" i="1" dirty="0">
                <a:solidFill>
                  <a:schemeClr val="tx1"/>
                </a:solidFill>
                <a:effectLst/>
                <a:latin typeface="Work Sans" pitchFamily="2" charset="0"/>
                <a:ea typeface="Calibri" panose="020F0502020204030204" pitchFamily="34" charset="0"/>
              </a:rPr>
              <a:t>Electronic Sheet Tab Name:</a:t>
            </a:r>
            <a:r>
              <a:rPr lang="en-US" sz="1800" b="0" dirty="0">
                <a:solidFill>
                  <a:schemeClr val="tx1"/>
                </a:solidFill>
                <a:effectLst/>
                <a:latin typeface="Work Sans" pitchFamily="2" charset="0"/>
                <a:ea typeface="Calibri" panose="020F0502020204030204" pitchFamily="34" charset="0"/>
              </a:rPr>
              <a:t> </a:t>
            </a:r>
            <a:r>
              <a:rPr lang="en-US" sz="1800" b="1" i="1" dirty="0">
                <a:solidFill>
                  <a:schemeClr val="tx1"/>
                </a:solidFill>
                <a:effectLst/>
                <a:latin typeface="Work Sans" pitchFamily="2" charset="0"/>
                <a:ea typeface="Calibri" panose="020F0502020204030204" pitchFamily="34" charset="0"/>
              </a:rPr>
              <a:t>“CASHSUMMARY”</a:t>
            </a:r>
            <a:r>
              <a:rPr lang="en-US" sz="1800" b="1" dirty="0">
                <a:solidFill>
                  <a:schemeClr val="tx1"/>
                </a:solidFill>
                <a:effectLst/>
                <a:latin typeface="Work Sans" pitchFamily="2" charset="0"/>
                <a:ea typeface="Calibri" panose="020F0502020204030204" pitchFamily="34" charset="0"/>
              </a:rPr>
              <a:t> </a:t>
            </a:r>
            <a:r>
              <a:rPr lang="en-US" sz="1800" b="0" dirty="0">
                <a:solidFill>
                  <a:schemeClr val="tx1"/>
                </a:solidFill>
                <a:effectLst/>
                <a:latin typeface="Work Sans" pitchFamily="2" charset="0"/>
                <a:ea typeface="Calibri" panose="020F0502020204030204" pitchFamily="34" charset="0"/>
              </a:rPr>
              <a:t>or</a:t>
            </a:r>
            <a:r>
              <a:rPr lang="en-US" sz="1800" b="1" dirty="0">
                <a:solidFill>
                  <a:schemeClr val="tx1"/>
                </a:solidFill>
                <a:effectLst/>
                <a:latin typeface="Work Sans" pitchFamily="2" charset="0"/>
                <a:ea typeface="Calibri" panose="020F0502020204030204" pitchFamily="34" charset="0"/>
              </a:rPr>
              <a:t> </a:t>
            </a:r>
            <a:r>
              <a:rPr lang="en-US" sz="1800" b="1" i="1" dirty="0">
                <a:solidFill>
                  <a:schemeClr val="tx1"/>
                </a:solidFill>
                <a:effectLst/>
                <a:latin typeface="Work Sans" pitchFamily="2" charset="0"/>
                <a:ea typeface="Calibri" panose="020F0502020204030204" pitchFamily="34" charset="0"/>
              </a:rPr>
              <a:t>“GAAPSUMMARY”</a:t>
            </a:r>
            <a:r>
              <a:rPr lang="en-US" sz="1800" b="1" dirty="0">
                <a:solidFill>
                  <a:schemeClr val="tx1"/>
                </a:solidFill>
                <a:effectLst/>
                <a:latin typeface="Work Sans" pitchFamily="2" charset="0"/>
                <a:ea typeface="Calibri" panose="020F0502020204030204" pitchFamily="34" charset="0"/>
              </a:rPr>
              <a:t> </a:t>
            </a:r>
            <a:r>
              <a:rPr lang="en-US" sz="1800" b="0" dirty="0">
                <a:solidFill>
                  <a:schemeClr val="tx1"/>
                </a:solidFill>
                <a:effectLst/>
                <a:latin typeface="Work Sans" pitchFamily="2" charset="0"/>
                <a:ea typeface="Calibri" panose="020F0502020204030204" pitchFamily="34" charset="0"/>
              </a:rPr>
              <a:t>if you budget GAAP</a:t>
            </a:r>
            <a:r>
              <a:rPr lang="en-US" sz="1800" b="1" dirty="0">
                <a:solidFill>
                  <a:schemeClr val="tx1"/>
                </a:solidFill>
                <a:effectLst/>
                <a:latin typeface="Work Sans" pitchFamily="2" charset="0"/>
                <a:ea typeface="Calibri" panose="020F0502020204030204" pitchFamily="34" charset="0"/>
              </a:rPr>
              <a:t> </a:t>
            </a:r>
          </a:p>
          <a:p>
            <a:pPr marL="0" marR="0" indent="0" algn="just">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800" b="0" dirty="0">
                <a:solidFill>
                  <a:schemeClr val="tx1"/>
                </a:solidFill>
                <a:effectLst/>
                <a:latin typeface="Work Sans" pitchFamily="2" charset="0"/>
                <a:ea typeface="Calibri" panose="020F0502020204030204" pitchFamily="34" charset="0"/>
              </a:rPr>
              <a:t>“CASHSUMMARY” or “GAAPSUMMARY” are completed by the software using data entered on other forms with the exception of the “GAAPSUMMARY” that allows entry of</a:t>
            </a:r>
            <a:r>
              <a:rPr lang="en-US" sz="1800" b="1" dirty="0">
                <a:solidFill>
                  <a:schemeClr val="tx1"/>
                </a:solidFill>
                <a:effectLst/>
                <a:latin typeface="Work Sans" pitchFamily="2" charset="0"/>
                <a:ea typeface="Calibri" panose="020F0502020204030204" pitchFamily="34" charset="0"/>
              </a:rPr>
              <a:t> </a:t>
            </a:r>
            <a:r>
              <a:rPr lang="en-US" sz="1800" b="0" i="1" dirty="0">
                <a:solidFill>
                  <a:schemeClr val="tx1"/>
                </a:solidFill>
                <a:effectLst/>
                <a:latin typeface="Work Sans" pitchFamily="2" charset="0"/>
                <a:ea typeface="Calibri" panose="020F0502020204030204" pitchFamily="34" charset="0"/>
              </a:rPr>
              <a:t>“NOTES TO THE FINANCIAL STATEMENT”</a:t>
            </a:r>
            <a:r>
              <a:rPr lang="en-US" sz="1800" b="1" dirty="0">
                <a:solidFill>
                  <a:schemeClr val="tx1"/>
                </a:solidFill>
                <a:effectLst/>
                <a:latin typeface="Work Sans" pitchFamily="2" charset="0"/>
                <a:ea typeface="Calibri" panose="020F0502020204030204" pitchFamily="34" charset="0"/>
              </a:rPr>
              <a:t>                   </a:t>
            </a:r>
          </a:p>
          <a:p>
            <a:pPr marL="0" marR="0" indent="0" algn="just">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endParaRPr lang="en-US" sz="1800" b="1" dirty="0">
              <a:effectLst/>
              <a:latin typeface="Arial" panose="020B0604020202020204" pitchFamily="34" charset="0"/>
              <a:ea typeface="Calibri" panose="020F0502020204030204" pitchFamily="34" charset="0"/>
            </a:endParaRPr>
          </a:p>
          <a:p>
            <a:pPr marL="0" indent="0">
              <a:buNone/>
            </a:pPr>
            <a:endParaRPr lang="en-US" sz="1800" dirty="0"/>
          </a:p>
        </p:txBody>
      </p:sp>
      <p:sp>
        <p:nvSpPr>
          <p:cNvPr id="5" name="Slide Number Placeholder 4">
            <a:extLst>
              <a:ext uri="{FF2B5EF4-FFF2-40B4-BE49-F238E27FC236}">
                <a16:creationId xmlns:a16="http://schemas.microsoft.com/office/drawing/2014/main" id="{19C565DB-B708-1DE4-42B0-055643CC3AD8}"/>
              </a:ext>
            </a:extLst>
          </p:cNvPr>
          <p:cNvSpPr>
            <a:spLocks noGrp="1"/>
          </p:cNvSpPr>
          <p:nvPr>
            <p:ph type="sldNum" sz="quarter" idx="12"/>
          </p:nvPr>
        </p:nvSpPr>
        <p:spPr>
          <a:xfrm>
            <a:off x="4673600" y="6492876"/>
            <a:ext cx="284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lumMod val="50000"/>
                  </a:schemeClr>
                </a:solidFill>
                <a:latin typeface="Century" panose="020406040505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DC7F24-E970-43C3-B5F4-9AE242CEF477}" type="slidenum">
              <a:rPr lang="en-US" smtClean="0"/>
              <a:pPr/>
              <a:t>13</a:t>
            </a:fld>
            <a:endParaRPr lang="en-US" dirty="0"/>
          </a:p>
        </p:txBody>
      </p:sp>
    </p:spTree>
    <p:extLst>
      <p:ext uri="{BB962C8B-B14F-4D97-AF65-F5344CB8AC3E}">
        <p14:creationId xmlns:p14="http://schemas.microsoft.com/office/powerpoint/2010/main" val="1012336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1EE0D-5619-54A5-AC25-4279C4D38B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785641-8642-8FF6-E459-A037F352D4DB}"/>
              </a:ext>
            </a:extLst>
          </p:cNvPr>
          <p:cNvSpPr>
            <a:spLocks noGrp="1"/>
          </p:cNvSpPr>
          <p:nvPr>
            <p:ph type="title"/>
          </p:nvPr>
        </p:nvSpPr>
        <p:spPr>
          <a:xfrm>
            <a:off x="457200" y="57150"/>
            <a:ext cx="8686800" cy="765572"/>
          </a:xfrm>
        </p:spPr>
        <p:txBody>
          <a:bodyPr/>
          <a:lstStyle/>
          <a:p>
            <a:br>
              <a:rPr lang="en-US" sz="2100" b="1" dirty="0">
                <a:latin typeface="Garamond" panose="02020404030301010803" pitchFamily="18" charset="0"/>
              </a:rPr>
            </a:br>
            <a:r>
              <a:rPr lang="en-US" sz="2400" b="1" dirty="0">
                <a:latin typeface="Work Sans" pitchFamily="2" charset="0"/>
              </a:rPr>
              <a:t>AFR Pages and Tabs-REVENUES</a:t>
            </a:r>
            <a:br>
              <a:rPr lang="en-US" sz="2400" b="1" dirty="0">
                <a:effectLst/>
                <a:latin typeface="Arial" panose="020B0604020202020204" pitchFamily="34" charset="0"/>
                <a:ea typeface="Calibri" panose="020F0502020204030204" pitchFamily="34" charset="0"/>
              </a:rPr>
            </a:br>
            <a:br>
              <a:rPr lang="en-US" b="1" dirty="0"/>
            </a:br>
            <a:r>
              <a:rPr lang="en-US" dirty="0"/>
              <a:t>	</a:t>
            </a:r>
          </a:p>
        </p:txBody>
      </p:sp>
      <p:sp>
        <p:nvSpPr>
          <p:cNvPr id="3" name="Content Placeholder 2">
            <a:extLst>
              <a:ext uri="{FF2B5EF4-FFF2-40B4-BE49-F238E27FC236}">
                <a16:creationId xmlns:a16="http://schemas.microsoft.com/office/drawing/2014/main" id="{B039C43D-B911-2AEE-53C7-41F34B839895}"/>
              </a:ext>
            </a:extLst>
          </p:cNvPr>
          <p:cNvSpPr>
            <a:spLocks noGrp="1"/>
          </p:cNvSpPr>
          <p:nvPr>
            <p:ph idx="1"/>
          </p:nvPr>
        </p:nvSpPr>
        <p:spPr>
          <a:xfrm>
            <a:off x="377371" y="696686"/>
            <a:ext cx="8137979" cy="3935933"/>
          </a:xfrm>
        </p:spPr>
        <p:txBody>
          <a:bodyPr>
            <a:noAutofit/>
          </a:bodyPr>
          <a:lstStyle/>
          <a:p>
            <a:pPr marL="0" indent="0">
              <a:buNone/>
            </a:pPr>
            <a:endParaRPr lang="en-US" sz="1800" b="1" dirty="0">
              <a:solidFill>
                <a:schemeClr val="tx1"/>
              </a:solidFill>
              <a:latin typeface="Work Sans" pitchFamily="2" charset="0"/>
            </a:endParaRPr>
          </a:p>
          <a:p>
            <a:pPr marL="0" marR="0" indent="0" algn="just">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800" b="1" dirty="0">
                <a:solidFill>
                  <a:schemeClr val="tx1"/>
                </a:solidFill>
                <a:effectLst/>
                <a:latin typeface="Work Sans" pitchFamily="2" charset="0"/>
                <a:ea typeface="Calibri" panose="020F0502020204030204" pitchFamily="34" charset="0"/>
              </a:rPr>
              <a:t>“REVENUES DETAIL” </a:t>
            </a:r>
          </a:p>
          <a:p>
            <a:pPr marL="0" marR="0" indent="0" algn="ctr">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800" dirty="0">
                <a:solidFill>
                  <a:schemeClr val="tx1"/>
                </a:solidFill>
                <a:effectLst/>
                <a:latin typeface="Work Sans" pitchFamily="2" charset="0"/>
                <a:ea typeface="Calibri" panose="020F0502020204030204" pitchFamily="34" charset="0"/>
              </a:rPr>
              <a:t>The form allows entry of Revenue detail by </a:t>
            </a:r>
            <a:r>
              <a:rPr lang="en-US" sz="1800" u="sng" dirty="0">
                <a:solidFill>
                  <a:schemeClr val="tx1"/>
                </a:solidFill>
                <a:effectLst/>
                <a:latin typeface="Work Sans" pitchFamily="2" charset="0"/>
                <a:ea typeface="Calibri" panose="020F0502020204030204" pitchFamily="34" charset="0"/>
              </a:rPr>
              <a:t>Fund </a:t>
            </a:r>
            <a:r>
              <a:rPr lang="en-US" sz="1800" dirty="0">
                <a:solidFill>
                  <a:schemeClr val="tx1"/>
                </a:solidFill>
                <a:effectLst/>
                <a:latin typeface="Work Sans" pitchFamily="2" charset="0"/>
                <a:ea typeface="Calibri" panose="020F0502020204030204" pitchFamily="34" charset="0"/>
              </a:rPr>
              <a:t>type.</a:t>
            </a:r>
          </a:p>
          <a:p>
            <a:pPr marL="0" marR="0" indent="0" algn="just">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800" i="1" dirty="0">
                <a:solidFill>
                  <a:schemeClr val="tx1"/>
                </a:solidFill>
                <a:latin typeface="Work Sans" pitchFamily="2" charset="0"/>
                <a:ea typeface="Calibri" panose="020F0502020204030204" pitchFamily="34" charset="0"/>
              </a:rPr>
              <a:t>        </a:t>
            </a:r>
            <a:r>
              <a:rPr lang="en-US" sz="1800" i="1" dirty="0">
                <a:solidFill>
                  <a:schemeClr val="tx1"/>
                </a:solidFill>
                <a:effectLst/>
                <a:latin typeface="Work Sans" pitchFamily="2" charset="0"/>
                <a:ea typeface="Calibri" panose="020F0502020204030204" pitchFamily="34" charset="0"/>
              </a:rPr>
              <a:t>Electronic Sheet Tab Name: “REVENUESDETAIL”</a:t>
            </a:r>
            <a:endParaRPr lang="en-US" sz="1800" dirty="0">
              <a:solidFill>
                <a:schemeClr val="tx1"/>
              </a:solidFill>
              <a:effectLst/>
              <a:latin typeface="Work Sans" pitchFamily="2" charset="0"/>
              <a:ea typeface="Calibri" panose="020F0502020204030204" pitchFamily="34" charset="0"/>
            </a:endParaRPr>
          </a:p>
          <a:p>
            <a:pPr marL="0" marR="0" indent="0" algn="ctr">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800" i="1" dirty="0">
                <a:solidFill>
                  <a:schemeClr val="tx1"/>
                </a:solidFill>
                <a:effectLst/>
                <a:latin typeface="Work Sans" pitchFamily="2" charset="0"/>
                <a:ea typeface="Calibri" panose="020F0502020204030204" pitchFamily="34" charset="0"/>
              </a:rPr>
              <a:t>Additional sources for the Revenue Types to those listed are available in the “County Chart of Accounts”. </a:t>
            </a:r>
          </a:p>
          <a:p>
            <a:pPr marL="0" marR="0" indent="0" algn="ctr">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endParaRPr lang="en-US" sz="1800" i="1" dirty="0">
              <a:solidFill>
                <a:schemeClr val="tx1"/>
              </a:solidFill>
              <a:latin typeface="Work Sans" pitchFamily="2" charset="0"/>
              <a:ea typeface="Calibri" panose="020F0502020204030204" pitchFamily="34" charset="0"/>
            </a:endParaRPr>
          </a:p>
          <a:p>
            <a:pPr marL="0" marR="0" indent="0" algn="ctr">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800" i="1" dirty="0">
                <a:solidFill>
                  <a:schemeClr val="tx1"/>
                </a:solidFill>
                <a:effectLst/>
                <a:latin typeface="Work Sans" pitchFamily="2" charset="0"/>
                <a:ea typeface="Calibri" panose="020F0502020204030204" pitchFamily="34" charset="0"/>
              </a:rPr>
              <a:t>The most recent version of the Uniform Chart of Accounts is located at </a:t>
            </a:r>
            <a:r>
              <a:rPr lang="en-US" sz="1800" u="sng" dirty="0">
                <a:solidFill>
                  <a:schemeClr val="tx1"/>
                </a:solidFill>
                <a:effectLst/>
                <a:latin typeface="Work Sans" pitchFamily="2" charset="0"/>
                <a:ea typeface="Calibri" panose="020F0502020204030204" pitchFamily="34" charset="0"/>
                <a:hlinkClick r:id="rId2">
                  <a:extLst>
                    <a:ext uri="{A12FA001-AC4F-418D-AE19-62706E023703}">
                      <ahyp:hlinkClr xmlns:ahyp="http://schemas.microsoft.com/office/drawing/2018/hyperlinkcolor" val="tx"/>
                    </a:ext>
                  </a:extLst>
                </a:hlinkClick>
              </a:rPr>
              <a:t>https://dom.iowa.gov/local-government/county-resources</a:t>
            </a:r>
            <a:r>
              <a:rPr lang="en-US" sz="1800" dirty="0">
                <a:solidFill>
                  <a:schemeClr val="tx1"/>
                </a:solidFill>
                <a:effectLst/>
                <a:latin typeface="Work Sans" pitchFamily="2" charset="0"/>
                <a:ea typeface="Calibri" panose="020F0502020204030204" pitchFamily="34" charset="0"/>
              </a:rPr>
              <a:t> </a:t>
            </a:r>
            <a:r>
              <a:rPr lang="en-US" sz="1800" i="1" dirty="0">
                <a:solidFill>
                  <a:schemeClr val="tx1"/>
                </a:solidFill>
                <a:effectLst/>
                <a:latin typeface="Work Sans" pitchFamily="2" charset="0"/>
                <a:ea typeface="Calibri" panose="020F0502020204030204" pitchFamily="34" charset="0"/>
              </a:rPr>
              <a:t>under “Forms &amp; Templates</a:t>
            </a:r>
            <a:r>
              <a:rPr lang="en-US" sz="1800" i="1" dirty="0">
                <a:solidFill>
                  <a:schemeClr val="tx1"/>
                </a:solidFill>
                <a:effectLst/>
                <a:latin typeface="Arial" panose="020B0604020202020204" pitchFamily="34" charset="0"/>
                <a:ea typeface="Calibri" panose="020F0502020204030204" pitchFamily="34" charset="0"/>
              </a:rPr>
              <a:t>”.</a:t>
            </a:r>
            <a:endParaRPr lang="en-US" sz="1800" dirty="0">
              <a:solidFill>
                <a:schemeClr val="tx1"/>
              </a:solidFill>
            </a:endParaRPr>
          </a:p>
        </p:txBody>
      </p:sp>
      <p:sp>
        <p:nvSpPr>
          <p:cNvPr id="5" name="Slide Number Placeholder 4">
            <a:extLst>
              <a:ext uri="{FF2B5EF4-FFF2-40B4-BE49-F238E27FC236}">
                <a16:creationId xmlns:a16="http://schemas.microsoft.com/office/drawing/2014/main" id="{A36CB7B6-3357-6249-1D38-35D56C497DB9}"/>
              </a:ext>
            </a:extLst>
          </p:cNvPr>
          <p:cNvSpPr>
            <a:spLocks noGrp="1"/>
          </p:cNvSpPr>
          <p:nvPr>
            <p:ph type="sldNum" sz="quarter" idx="12"/>
          </p:nvPr>
        </p:nvSpPr>
        <p:spPr>
          <a:xfrm>
            <a:off x="4673600" y="6492876"/>
            <a:ext cx="284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lumMod val="50000"/>
                  </a:schemeClr>
                </a:solidFill>
                <a:latin typeface="Century" panose="020406040505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DC7F24-E970-43C3-B5F4-9AE242CEF477}" type="slidenum">
              <a:rPr lang="en-US" smtClean="0"/>
              <a:pPr/>
              <a:t>14</a:t>
            </a:fld>
            <a:endParaRPr lang="en-US" dirty="0"/>
          </a:p>
        </p:txBody>
      </p:sp>
    </p:spTree>
    <p:extLst>
      <p:ext uri="{BB962C8B-B14F-4D97-AF65-F5344CB8AC3E}">
        <p14:creationId xmlns:p14="http://schemas.microsoft.com/office/powerpoint/2010/main" val="2563238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6E4D7-5278-6AF2-C358-F461DC4818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B1C9FA-294B-E209-ABB0-2E9CFA2CB810}"/>
              </a:ext>
            </a:extLst>
          </p:cNvPr>
          <p:cNvSpPr>
            <a:spLocks noGrp="1"/>
          </p:cNvSpPr>
          <p:nvPr>
            <p:ph type="title"/>
          </p:nvPr>
        </p:nvSpPr>
        <p:spPr>
          <a:xfrm>
            <a:off x="457200" y="57150"/>
            <a:ext cx="8686800" cy="765572"/>
          </a:xfrm>
        </p:spPr>
        <p:txBody>
          <a:bodyPr/>
          <a:lstStyle/>
          <a:p>
            <a:br>
              <a:rPr lang="en-US" sz="2100" b="1" dirty="0">
                <a:latin typeface="Garamond" panose="02020404030301010803" pitchFamily="18" charset="0"/>
              </a:rPr>
            </a:br>
            <a:r>
              <a:rPr lang="en-US" sz="2400" b="1" dirty="0">
                <a:latin typeface="Work Sans" pitchFamily="2" charset="0"/>
              </a:rPr>
              <a:t>AFR Pages and Tabs-REVENUES</a:t>
            </a:r>
            <a:br>
              <a:rPr lang="en-US" sz="2400" b="1" dirty="0">
                <a:effectLst/>
                <a:latin typeface="Arial" panose="020B0604020202020204" pitchFamily="34" charset="0"/>
                <a:ea typeface="Calibri" panose="020F0502020204030204" pitchFamily="34" charset="0"/>
              </a:rPr>
            </a:br>
            <a:br>
              <a:rPr lang="en-US" b="1" dirty="0"/>
            </a:br>
            <a:r>
              <a:rPr lang="en-US" dirty="0"/>
              <a:t>	</a:t>
            </a:r>
          </a:p>
        </p:txBody>
      </p:sp>
      <p:sp>
        <p:nvSpPr>
          <p:cNvPr id="3" name="Content Placeholder 2">
            <a:extLst>
              <a:ext uri="{FF2B5EF4-FFF2-40B4-BE49-F238E27FC236}">
                <a16:creationId xmlns:a16="http://schemas.microsoft.com/office/drawing/2014/main" id="{34F48F11-AD17-B400-EB16-3AAD1B9D883B}"/>
              </a:ext>
            </a:extLst>
          </p:cNvPr>
          <p:cNvSpPr>
            <a:spLocks noGrp="1"/>
          </p:cNvSpPr>
          <p:nvPr>
            <p:ph idx="1"/>
          </p:nvPr>
        </p:nvSpPr>
        <p:spPr>
          <a:xfrm>
            <a:off x="65314" y="587828"/>
            <a:ext cx="8773886" cy="3882571"/>
          </a:xfrm>
        </p:spPr>
        <p:txBody>
          <a:bodyPr>
            <a:noAutofit/>
          </a:bodyPr>
          <a:lstStyle/>
          <a:p>
            <a:pPr marL="0" marR="0" indent="0" algn="l">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400" b="1" u="sng" dirty="0">
                <a:solidFill>
                  <a:schemeClr val="tx1"/>
                </a:solidFill>
                <a:effectLst/>
                <a:latin typeface="Work Sans" pitchFamily="2" charset="0"/>
                <a:ea typeface="Calibri" panose="020F0502020204030204" pitchFamily="34" charset="0"/>
              </a:rPr>
              <a:t>PROPERTY TAXES:</a:t>
            </a:r>
            <a:endParaRPr lang="en-US" sz="1400" b="1" dirty="0">
              <a:solidFill>
                <a:schemeClr val="tx1"/>
              </a:solidFill>
              <a:effectLst/>
              <a:latin typeface="Work Sans" pitchFamily="2" charset="0"/>
              <a:ea typeface="Calibri" panose="020F0502020204030204" pitchFamily="34" charset="0"/>
            </a:endParaRPr>
          </a:p>
          <a:p>
            <a:pPr marL="0" indent="0" algn="just">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400" b="1" i="1" dirty="0">
                <a:solidFill>
                  <a:schemeClr val="tx1"/>
                </a:solidFill>
                <a:effectLst/>
                <a:latin typeface="Work Sans" pitchFamily="2" charset="0"/>
                <a:ea typeface="Calibri" panose="020F0502020204030204" pitchFamily="34" charset="0"/>
              </a:rPr>
              <a:t>“Taxes Levied on Property”</a:t>
            </a:r>
            <a:r>
              <a:rPr lang="en-US" sz="1400" b="0" dirty="0">
                <a:solidFill>
                  <a:schemeClr val="tx1"/>
                </a:solidFill>
                <a:effectLst/>
                <a:latin typeface="Work Sans" pitchFamily="2" charset="0"/>
                <a:ea typeface="Calibri" panose="020F0502020204030204" pitchFamily="34" charset="0"/>
              </a:rPr>
              <a:t> The first four lines deal with Year Ending property taxes and credits against those levied taxes.  Taxes Levied on Property </a:t>
            </a:r>
            <a:r>
              <a:rPr lang="en-US" sz="1400" b="0" i="1" dirty="0">
                <a:solidFill>
                  <a:schemeClr val="tx1"/>
                </a:solidFill>
                <a:effectLst/>
                <a:latin typeface="Work Sans" pitchFamily="2" charset="0"/>
                <a:ea typeface="Calibri" panose="020F0502020204030204" pitchFamily="34" charset="0"/>
              </a:rPr>
              <a:t>(line 1)</a:t>
            </a:r>
            <a:r>
              <a:rPr lang="en-US" sz="1400" b="0" dirty="0">
                <a:solidFill>
                  <a:schemeClr val="tx1"/>
                </a:solidFill>
                <a:effectLst/>
                <a:latin typeface="Work Sans" pitchFamily="2" charset="0"/>
                <a:ea typeface="Calibri" panose="020F0502020204030204" pitchFamily="34" charset="0"/>
              </a:rPr>
              <a:t> probably will not equal the tax certification amounts from the Department of Management.  Any adjustments to the taxable valuations, and the simple rounding of taxes due, will produce different levied amounts.  The spreadsheet produces Taxes Levied on Property by adding the sum of Net Current Property Taxes, plus Credits to Taxpayers, plus the Uncollected Delinquent Levy-Year Taxes.  </a:t>
            </a:r>
            <a:r>
              <a:rPr lang="en-US" sz="1400" b="0" i="1" dirty="0">
                <a:solidFill>
                  <a:schemeClr val="tx1"/>
                </a:solidFill>
                <a:effectLst/>
                <a:latin typeface="Work Sans" pitchFamily="2" charset="0"/>
                <a:ea typeface="Calibri" panose="020F0502020204030204" pitchFamily="34" charset="0"/>
              </a:rPr>
              <a:t>(Line 1)</a:t>
            </a:r>
            <a:r>
              <a:rPr lang="en-US" sz="1400" b="0" dirty="0">
                <a:solidFill>
                  <a:schemeClr val="tx1"/>
                </a:solidFill>
                <a:effectLst/>
                <a:latin typeface="Work Sans" pitchFamily="2" charset="0"/>
                <a:ea typeface="Calibri" panose="020F0502020204030204" pitchFamily="34" charset="0"/>
              </a:rPr>
              <a:t> is the sum of lines 2, 3, &amp; 4. The software produces “Taxes Levied on Property” </a:t>
            </a:r>
            <a:r>
              <a:rPr lang="en-US" sz="1400" b="0" i="1" dirty="0">
                <a:solidFill>
                  <a:schemeClr val="tx1"/>
                </a:solidFill>
                <a:effectLst/>
                <a:latin typeface="Work Sans" pitchFamily="2" charset="0"/>
                <a:ea typeface="Calibri" panose="020F0502020204030204" pitchFamily="34" charset="0"/>
              </a:rPr>
              <a:t>(Line 1)</a:t>
            </a:r>
            <a:r>
              <a:rPr lang="en-US" sz="1400" b="0" dirty="0">
                <a:solidFill>
                  <a:schemeClr val="tx1"/>
                </a:solidFill>
                <a:effectLst/>
                <a:latin typeface="Work Sans" pitchFamily="2" charset="0"/>
                <a:ea typeface="Calibri" panose="020F0502020204030204" pitchFamily="34" charset="0"/>
              </a:rPr>
              <a:t> by summing the “Uncollected Delinquent Levy-Year Taxes”, “Credits to Taxpayers”, and “Net Current Property Taxes” </a:t>
            </a:r>
            <a:r>
              <a:rPr lang="en-US" sz="1400" b="0" i="1" dirty="0">
                <a:solidFill>
                  <a:schemeClr val="tx1"/>
                </a:solidFill>
                <a:effectLst/>
                <a:latin typeface="Work Sans" pitchFamily="2" charset="0"/>
                <a:ea typeface="Calibri" panose="020F0502020204030204" pitchFamily="34" charset="0"/>
              </a:rPr>
              <a:t>(Lines 2, 3 &amp; 4 respectively).</a:t>
            </a:r>
            <a:r>
              <a:rPr lang="en-US" sz="1400" b="0" dirty="0">
                <a:solidFill>
                  <a:schemeClr val="tx1"/>
                </a:solidFill>
                <a:effectLst/>
                <a:latin typeface="Work Sans" pitchFamily="2" charset="0"/>
                <a:ea typeface="Calibri" panose="020F0502020204030204" pitchFamily="34" charset="0"/>
              </a:rPr>
              <a:t> </a:t>
            </a:r>
            <a:endParaRPr lang="en-US" sz="1400" b="1" dirty="0">
              <a:solidFill>
                <a:schemeClr val="tx1"/>
              </a:solidFill>
              <a:effectLst/>
              <a:latin typeface="Work Sans" pitchFamily="2" charset="0"/>
              <a:ea typeface="Calibri" panose="020F0502020204030204" pitchFamily="34" charset="0"/>
            </a:endParaRPr>
          </a:p>
          <a:p>
            <a:pPr marL="0" marR="0" indent="0" algn="just">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400" b="1" i="1" dirty="0">
                <a:solidFill>
                  <a:schemeClr val="tx1"/>
                </a:solidFill>
                <a:effectLst/>
                <a:latin typeface="Work Sans" pitchFamily="2" charset="0"/>
                <a:ea typeface="Calibri" panose="020F0502020204030204" pitchFamily="34" charset="0"/>
              </a:rPr>
              <a:t>“Uncollected Delinquent Levy-Year Taxes” </a:t>
            </a:r>
            <a:r>
              <a:rPr lang="en-US" sz="1400" b="0" i="1" dirty="0">
                <a:solidFill>
                  <a:schemeClr val="tx1"/>
                </a:solidFill>
                <a:effectLst/>
                <a:latin typeface="Work Sans" pitchFamily="2" charset="0"/>
                <a:ea typeface="Calibri" panose="020F0502020204030204" pitchFamily="34" charset="0"/>
              </a:rPr>
              <a:t>(Line 2)</a:t>
            </a:r>
            <a:r>
              <a:rPr lang="en-US" sz="1400" b="1" dirty="0">
                <a:solidFill>
                  <a:schemeClr val="tx1"/>
                </a:solidFill>
                <a:effectLst/>
                <a:latin typeface="Work Sans" pitchFamily="2" charset="0"/>
                <a:ea typeface="Calibri" panose="020F0502020204030204" pitchFamily="34" charset="0"/>
              </a:rPr>
              <a:t> </a:t>
            </a:r>
            <a:r>
              <a:rPr lang="en-US" sz="1400" b="0" dirty="0">
                <a:solidFill>
                  <a:schemeClr val="tx1"/>
                </a:solidFill>
                <a:effectLst/>
                <a:latin typeface="Work Sans" pitchFamily="2" charset="0"/>
                <a:ea typeface="Calibri" panose="020F0502020204030204" pitchFamily="34" charset="0"/>
              </a:rPr>
              <a:t>represents the amount of taxes due but not paid during the actual year. </a:t>
            </a:r>
            <a:endParaRPr lang="en-US" sz="1400" b="1" dirty="0">
              <a:solidFill>
                <a:schemeClr val="tx1"/>
              </a:solidFill>
              <a:latin typeface="Work Sans" pitchFamily="2" charset="0"/>
              <a:ea typeface="Calibri" panose="020F0502020204030204" pitchFamily="34" charset="0"/>
            </a:endParaRPr>
          </a:p>
          <a:p>
            <a:pPr marL="0" marR="0" indent="0" algn="just">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400" b="1" i="1" dirty="0">
                <a:solidFill>
                  <a:schemeClr val="tx1"/>
                </a:solidFill>
                <a:effectLst/>
                <a:latin typeface="Work Sans" pitchFamily="2" charset="0"/>
                <a:ea typeface="Calibri" panose="020F0502020204030204" pitchFamily="34" charset="0"/>
              </a:rPr>
              <a:t>“Credits to Taxpayers” </a:t>
            </a:r>
            <a:r>
              <a:rPr lang="en-US" sz="1400" b="0" i="1" dirty="0">
                <a:solidFill>
                  <a:schemeClr val="tx1"/>
                </a:solidFill>
                <a:effectLst/>
                <a:latin typeface="Work Sans" pitchFamily="2" charset="0"/>
                <a:ea typeface="Calibri" panose="020F0502020204030204" pitchFamily="34" charset="0"/>
              </a:rPr>
              <a:t>(Line 3)</a:t>
            </a:r>
            <a:r>
              <a:rPr lang="en-US" sz="1400" b="1" dirty="0">
                <a:solidFill>
                  <a:schemeClr val="tx1"/>
                </a:solidFill>
                <a:effectLst/>
                <a:latin typeface="Work Sans" pitchFamily="2" charset="0"/>
                <a:ea typeface="Calibri" panose="020F0502020204030204" pitchFamily="34" charset="0"/>
              </a:rPr>
              <a:t> </a:t>
            </a:r>
            <a:r>
              <a:rPr lang="en-US" sz="1400" b="0" dirty="0">
                <a:solidFill>
                  <a:schemeClr val="tx1"/>
                </a:solidFill>
                <a:effectLst/>
                <a:latin typeface="Work Sans" pitchFamily="2" charset="0"/>
                <a:ea typeface="Calibri" panose="020F0502020204030204" pitchFamily="34" charset="0"/>
              </a:rPr>
              <a:t>represents the full amount of credits given to the taxpayers and will almost certainly be greater, sometimes equal to  but </a:t>
            </a:r>
            <a:r>
              <a:rPr lang="en-US" sz="1400" b="0" i="1" u="sng" dirty="0">
                <a:solidFill>
                  <a:schemeClr val="tx1"/>
                </a:solidFill>
                <a:effectLst/>
                <a:latin typeface="Work Sans" pitchFamily="2" charset="0"/>
                <a:ea typeface="Calibri" panose="020F0502020204030204" pitchFamily="34" charset="0"/>
              </a:rPr>
              <a:t>NOT LESS THAN</a:t>
            </a:r>
            <a:r>
              <a:rPr lang="en-US" sz="1400" b="1" dirty="0">
                <a:solidFill>
                  <a:schemeClr val="tx1"/>
                </a:solidFill>
                <a:effectLst/>
                <a:latin typeface="Work Sans" pitchFamily="2" charset="0"/>
                <a:ea typeface="Calibri" panose="020F0502020204030204" pitchFamily="34" charset="0"/>
              </a:rPr>
              <a:t> </a:t>
            </a:r>
            <a:r>
              <a:rPr lang="en-US" sz="1400" b="0" i="1" dirty="0">
                <a:solidFill>
                  <a:schemeClr val="tx1"/>
                </a:solidFill>
                <a:effectLst/>
                <a:latin typeface="Work Sans" pitchFamily="2" charset="0"/>
                <a:ea typeface="Calibri" panose="020F0502020204030204" pitchFamily="34" charset="0"/>
              </a:rPr>
              <a:t>(Line 14)</a:t>
            </a:r>
            <a:r>
              <a:rPr lang="en-US" sz="1400" b="0" dirty="0">
                <a:solidFill>
                  <a:schemeClr val="tx1"/>
                </a:solidFill>
                <a:effectLst/>
                <a:latin typeface="Work Sans" pitchFamily="2" charset="0"/>
                <a:ea typeface="Calibri" panose="020F0502020204030204" pitchFamily="34" charset="0"/>
              </a:rPr>
              <a:t>, </a:t>
            </a:r>
            <a:r>
              <a:rPr lang="en-US" sz="1400" b="1" i="1" dirty="0">
                <a:solidFill>
                  <a:schemeClr val="tx1"/>
                </a:solidFill>
                <a:effectLst/>
                <a:latin typeface="Work Sans" pitchFamily="2" charset="0"/>
                <a:ea typeface="Calibri" panose="020F0502020204030204" pitchFamily="34" charset="0"/>
              </a:rPr>
              <a:t>“State Replacements Against Levied Taxes”</a:t>
            </a:r>
            <a:r>
              <a:rPr lang="en-US" sz="1400" b="1" dirty="0">
                <a:solidFill>
                  <a:schemeClr val="tx1"/>
                </a:solidFill>
                <a:effectLst/>
                <a:latin typeface="Work Sans" pitchFamily="2" charset="0"/>
                <a:ea typeface="Calibri" panose="020F0502020204030204" pitchFamily="34" charset="0"/>
              </a:rPr>
              <a:t> </a:t>
            </a:r>
          </a:p>
          <a:p>
            <a:pPr marL="0" marR="0" indent="0" algn="just">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400" b="1" i="1" dirty="0">
                <a:solidFill>
                  <a:schemeClr val="tx1"/>
                </a:solidFill>
                <a:effectLst/>
                <a:latin typeface="Work Sans" pitchFamily="2" charset="0"/>
                <a:ea typeface="Calibri" panose="020F0502020204030204" pitchFamily="34" charset="0"/>
              </a:rPr>
              <a:t>“Net Current Property Taxes” </a:t>
            </a:r>
            <a:r>
              <a:rPr lang="en-US" sz="1400" b="0" i="1" dirty="0">
                <a:solidFill>
                  <a:schemeClr val="tx1"/>
                </a:solidFill>
                <a:effectLst/>
                <a:latin typeface="Work Sans" pitchFamily="2" charset="0"/>
                <a:ea typeface="Calibri" panose="020F0502020204030204" pitchFamily="34" charset="0"/>
              </a:rPr>
              <a:t>(Line 4)</a:t>
            </a:r>
            <a:r>
              <a:rPr lang="en-US" sz="1400" b="1" dirty="0">
                <a:solidFill>
                  <a:schemeClr val="tx1"/>
                </a:solidFill>
                <a:effectLst/>
                <a:latin typeface="Work Sans" pitchFamily="2" charset="0"/>
                <a:ea typeface="Calibri" panose="020F0502020204030204" pitchFamily="34" charset="0"/>
              </a:rPr>
              <a:t> </a:t>
            </a:r>
            <a:r>
              <a:rPr lang="en-US" sz="1400" b="0" dirty="0">
                <a:solidFill>
                  <a:schemeClr val="tx1"/>
                </a:solidFill>
                <a:effectLst/>
                <a:latin typeface="Work Sans" pitchFamily="2" charset="0"/>
                <a:ea typeface="Calibri" panose="020F0502020204030204" pitchFamily="34" charset="0"/>
              </a:rPr>
              <a:t>represents the total property taxes collected/paid during actual levy year</a:t>
            </a:r>
            <a:endParaRPr lang="en-US" sz="1400" b="1" dirty="0">
              <a:solidFill>
                <a:schemeClr val="tx1"/>
              </a:solidFill>
              <a:effectLst/>
              <a:latin typeface="Work Sans" pitchFamily="2" charset="0"/>
              <a:ea typeface="Calibri" panose="020F0502020204030204" pitchFamily="34" charset="0"/>
            </a:endParaRPr>
          </a:p>
          <a:p>
            <a:pPr marL="0" marR="0" indent="0" algn="just">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400" b="1" i="1" dirty="0">
                <a:solidFill>
                  <a:schemeClr val="tx1"/>
                </a:solidFill>
                <a:effectLst/>
                <a:latin typeface="Work Sans" pitchFamily="2" charset="0"/>
                <a:ea typeface="Calibri" panose="020F0502020204030204" pitchFamily="34" charset="0"/>
              </a:rPr>
              <a:t>“Delinquent Property Taxes”</a:t>
            </a:r>
            <a:r>
              <a:rPr lang="en-US" sz="1400" b="1" dirty="0">
                <a:solidFill>
                  <a:schemeClr val="tx1"/>
                </a:solidFill>
                <a:effectLst/>
                <a:latin typeface="Work Sans" pitchFamily="2" charset="0"/>
                <a:ea typeface="Calibri" panose="020F0502020204030204" pitchFamily="34" charset="0"/>
              </a:rPr>
              <a:t> </a:t>
            </a:r>
            <a:r>
              <a:rPr lang="en-US" sz="1400" b="0" i="1" dirty="0">
                <a:solidFill>
                  <a:schemeClr val="tx1"/>
                </a:solidFill>
                <a:effectLst/>
                <a:latin typeface="Work Sans" pitchFamily="2" charset="0"/>
                <a:ea typeface="Calibri" panose="020F0502020204030204" pitchFamily="34" charset="0"/>
              </a:rPr>
              <a:t>(Line 5)</a:t>
            </a:r>
            <a:r>
              <a:rPr lang="en-US" sz="1400" b="1" dirty="0">
                <a:solidFill>
                  <a:schemeClr val="tx1"/>
                </a:solidFill>
                <a:effectLst/>
                <a:latin typeface="Work Sans" pitchFamily="2" charset="0"/>
                <a:ea typeface="Calibri" panose="020F0502020204030204" pitchFamily="34" charset="0"/>
              </a:rPr>
              <a:t> </a:t>
            </a:r>
            <a:r>
              <a:rPr lang="en-US" sz="1400" b="0" dirty="0">
                <a:solidFill>
                  <a:schemeClr val="tx1"/>
                </a:solidFill>
                <a:effectLst/>
                <a:latin typeface="Work Sans" pitchFamily="2" charset="0"/>
                <a:ea typeface="Calibri" panose="020F0502020204030204" pitchFamily="34" charset="0"/>
              </a:rPr>
              <a:t>represents taxes collected for</a:t>
            </a:r>
            <a:r>
              <a:rPr lang="en-US" sz="1400" b="1" dirty="0">
                <a:solidFill>
                  <a:schemeClr val="tx1"/>
                </a:solidFill>
                <a:effectLst/>
                <a:latin typeface="Work Sans" pitchFamily="2" charset="0"/>
                <a:ea typeface="Calibri" panose="020F0502020204030204" pitchFamily="34" charset="0"/>
              </a:rPr>
              <a:t> </a:t>
            </a:r>
            <a:r>
              <a:rPr lang="en-US" sz="1400" b="1" i="1" u="sng" dirty="0">
                <a:solidFill>
                  <a:schemeClr val="tx1"/>
                </a:solidFill>
                <a:effectLst/>
                <a:latin typeface="Work Sans" pitchFamily="2" charset="0"/>
                <a:ea typeface="Calibri" panose="020F0502020204030204" pitchFamily="34" charset="0"/>
              </a:rPr>
              <a:t>prior</a:t>
            </a:r>
            <a:r>
              <a:rPr lang="en-US" sz="1400" b="1" dirty="0">
                <a:solidFill>
                  <a:schemeClr val="tx1"/>
                </a:solidFill>
                <a:effectLst/>
                <a:latin typeface="Work Sans" pitchFamily="2" charset="0"/>
                <a:ea typeface="Calibri" panose="020F0502020204030204" pitchFamily="34" charset="0"/>
              </a:rPr>
              <a:t> </a:t>
            </a:r>
            <a:r>
              <a:rPr lang="en-US" sz="1400" b="0" dirty="0">
                <a:solidFill>
                  <a:schemeClr val="tx1"/>
                </a:solidFill>
                <a:effectLst/>
                <a:latin typeface="Work Sans" pitchFamily="2" charset="0"/>
                <a:ea typeface="Calibri" panose="020F0502020204030204" pitchFamily="34" charset="0"/>
              </a:rPr>
              <a:t>years.</a:t>
            </a:r>
            <a:r>
              <a:rPr lang="en-US" sz="1400" b="1" dirty="0">
                <a:solidFill>
                  <a:schemeClr val="tx1"/>
                </a:solidFill>
                <a:effectLst/>
                <a:latin typeface="Work Sans" pitchFamily="2" charset="0"/>
                <a:ea typeface="Calibri" panose="020F0502020204030204" pitchFamily="34" charset="0"/>
              </a:rPr>
              <a:t> </a:t>
            </a:r>
          </a:p>
          <a:p>
            <a:pPr marL="0" indent="0">
              <a:buNone/>
            </a:pPr>
            <a:endParaRPr lang="en-US" sz="1800" dirty="0"/>
          </a:p>
        </p:txBody>
      </p:sp>
      <p:sp>
        <p:nvSpPr>
          <p:cNvPr id="5" name="Slide Number Placeholder 4">
            <a:extLst>
              <a:ext uri="{FF2B5EF4-FFF2-40B4-BE49-F238E27FC236}">
                <a16:creationId xmlns:a16="http://schemas.microsoft.com/office/drawing/2014/main" id="{7A84345A-51D0-8FAA-F29D-F97DE57C0E94}"/>
              </a:ext>
            </a:extLst>
          </p:cNvPr>
          <p:cNvSpPr>
            <a:spLocks noGrp="1"/>
          </p:cNvSpPr>
          <p:nvPr>
            <p:ph type="sldNum" sz="quarter" idx="12"/>
          </p:nvPr>
        </p:nvSpPr>
        <p:spPr>
          <a:xfrm>
            <a:off x="4673600" y="6492876"/>
            <a:ext cx="284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lumMod val="50000"/>
                  </a:schemeClr>
                </a:solidFill>
                <a:latin typeface="Century" panose="020406040505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DC7F24-E970-43C3-B5F4-9AE242CEF477}" type="slidenum">
              <a:rPr lang="en-US" smtClean="0"/>
              <a:pPr/>
              <a:t>15</a:t>
            </a:fld>
            <a:endParaRPr lang="en-US" dirty="0"/>
          </a:p>
        </p:txBody>
      </p:sp>
    </p:spTree>
    <p:extLst>
      <p:ext uri="{BB962C8B-B14F-4D97-AF65-F5344CB8AC3E}">
        <p14:creationId xmlns:p14="http://schemas.microsoft.com/office/powerpoint/2010/main" val="1658855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EC861-3339-FE56-E1B6-1B333E830B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A1C1DA-3665-3326-761E-FC1D98A27BCC}"/>
              </a:ext>
            </a:extLst>
          </p:cNvPr>
          <p:cNvSpPr>
            <a:spLocks noGrp="1"/>
          </p:cNvSpPr>
          <p:nvPr>
            <p:ph type="title"/>
          </p:nvPr>
        </p:nvSpPr>
        <p:spPr>
          <a:xfrm>
            <a:off x="457200" y="57150"/>
            <a:ext cx="8686800" cy="765572"/>
          </a:xfrm>
        </p:spPr>
        <p:txBody>
          <a:bodyPr/>
          <a:lstStyle/>
          <a:p>
            <a:br>
              <a:rPr lang="en-US" sz="2100" b="1" dirty="0">
                <a:latin typeface="Garamond" panose="02020404030301010803" pitchFamily="18" charset="0"/>
              </a:rPr>
            </a:br>
            <a:r>
              <a:rPr lang="en-US" sz="2400" b="1" dirty="0">
                <a:latin typeface="Work Sans" pitchFamily="2" charset="0"/>
              </a:rPr>
              <a:t>AFR Pages and Tabs-REVENUES</a:t>
            </a:r>
            <a:br>
              <a:rPr lang="en-US" sz="2400" b="1" dirty="0">
                <a:effectLst/>
                <a:latin typeface="Arial" panose="020B0604020202020204" pitchFamily="34" charset="0"/>
                <a:ea typeface="Calibri" panose="020F0502020204030204" pitchFamily="34" charset="0"/>
              </a:rPr>
            </a:br>
            <a:br>
              <a:rPr lang="en-US" b="1" dirty="0"/>
            </a:br>
            <a:r>
              <a:rPr lang="en-US" dirty="0"/>
              <a:t>	</a:t>
            </a:r>
          </a:p>
        </p:txBody>
      </p:sp>
      <p:sp>
        <p:nvSpPr>
          <p:cNvPr id="3" name="Content Placeholder 2">
            <a:extLst>
              <a:ext uri="{FF2B5EF4-FFF2-40B4-BE49-F238E27FC236}">
                <a16:creationId xmlns:a16="http://schemas.microsoft.com/office/drawing/2014/main" id="{D88B5CF1-90D2-297D-D65F-568017715D05}"/>
              </a:ext>
            </a:extLst>
          </p:cNvPr>
          <p:cNvSpPr>
            <a:spLocks noGrp="1"/>
          </p:cNvSpPr>
          <p:nvPr>
            <p:ph idx="1"/>
          </p:nvPr>
        </p:nvSpPr>
        <p:spPr>
          <a:xfrm>
            <a:off x="377371" y="696686"/>
            <a:ext cx="8137979" cy="3935933"/>
          </a:xfrm>
        </p:spPr>
        <p:txBody>
          <a:bodyPr>
            <a:noAutofit/>
          </a:bodyPr>
          <a:lstStyle/>
          <a:p>
            <a:pPr marL="0" marR="0" indent="0" algn="l">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800" b="1" u="sng" dirty="0">
                <a:effectLst/>
                <a:latin typeface="Work Sans" pitchFamily="2" charset="0"/>
                <a:ea typeface="Calibri" panose="020F0502020204030204" pitchFamily="34" charset="0"/>
              </a:rPr>
              <a:t>Note with respect to Uncollected Delinquent Taxes – Levy Year:</a:t>
            </a:r>
            <a:endParaRPr lang="en-US" sz="1800" b="1" dirty="0">
              <a:effectLst/>
              <a:latin typeface="Work Sans" pitchFamily="2" charset="0"/>
              <a:ea typeface="Calibri" panose="020F0502020204030204" pitchFamily="34" charset="0"/>
            </a:endParaRPr>
          </a:p>
          <a:p>
            <a:pPr marL="0" marR="0" indent="0" algn="just">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800" b="0" dirty="0">
                <a:effectLst/>
                <a:latin typeface="Work Sans" pitchFamily="2" charset="0"/>
                <a:ea typeface="Calibri" panose="020F0502020204030204" pitchFamily="34" charset="0"/>
              </a:rPr>
              <a:t>Some counties have reported negative uncollected levy-year delinquent taxes It is not possible to have negative taxes.  DO NOT force taxes levied on property to match the amounts shown on the Department of Management’s tax certification sheet.  </a:t>
            </a:r>
          </a:p>
          <a:p>
            <a:pPr marL="0" marR="0" indent="0" algn="just">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800" b="0" dirty="0">
                <a:effectLst/>
                <a:latin typeface="Work Sans" pitchFamily="2" charset="0"/>
                <a:ea typeface="Calibri" panose="020F0502020204030204" pitchFamily="34" charset="0"/>
              </a:rPr>
              <a:t>Most counties will actually levy a greater or lesser amount of taxes than what the certification indicates.  Any changes to valuations – “Certificate of Adjustment” items such as Board of Review changes or PAAB changes, erroneous assessments, omitted assessments, court ordered changes, incorrect application of levies can all drive the differences.  Rounding of taxes due to the nearest $2.00 also has an impact.</a:t>
            </a:r>
            <a:endParaRPr lang="en-US" sz="1800" b="1" dirty="0">
              <a:effectLst/>
              <a:latin typeface="Work Sans" pitchFamily="2" charset="0"/>
              <a:ea typeface="Calibri" panose="020F0502020204030204" pitchFamily="34" charset="0"/>
            </a:endParaRPr>
          </a:p>
          <a:p>
            <a:pPr marL="0" indent="0">
              <a:buNone/>
            </a:pPr>
            <a:endParaRPr lang="en-US" sz="1800" dirty="0"/>
          </a:p>
        </p:txBody>
      </p:sp>
      <p:sp>
        <p:nvSpPr>
          <p:cNvPr id="5" name="Slide Number Placeholder 4">
            <a:extLst>
              <a:ext uri="{FF2B5EF4-FFF2-40B4-BE49-F238E27FC236}">
                <a16:creationId xmlns:a16="http://schemas.microsoft.com/office/drawing/2014/main" id="{51E9DE14-1B43-E4A4-B006-DB7DF258B4BC}"/>
              </a:ext>
            </a:extLst>
          </p:cNvPr>
          <p:cNvSpPr>
            <a:spLocks noGrp="1"/>
          </p:cNvSpPr>
          <p:nvPr>
            <p:ph type="sldNum" sz="quarter" idx="12"/>
          </p:nvPr>
        </p:nvSpPr>
        <p:spPr>
          <a:xfrm>
            <a:off x="4673600" y="6492876"/>
            <a:ext cx="284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lumMod val="50000"/>
                  </a:schemeClr>
                </a:solidFill>
                <a:latin typeface="Century" panose="020406040505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DC7F24-E970-43C3-B5F4-9AE242CEF477}" type="slidenum">
              <a:rPr lang="en-US" smtClean="0"/>
              <a:pPr/>
              <a:t>16</a:t>
            </a:fld>
            <a:endParaRPr lang="en-US" dirty="0"/>
          </a:p>
        </p:txBody>
      </p:sp>
    </p:spTree>
    <p:extLst>
      <p:ext uri="{BB962C8B-B14F-4D97-AF65-F5344CB8AC3E}">
        <p14:creationId xmlns:p14="http://schemas.microsoft.com/office/powerpoint/2010/main" val="3628444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9BB0F-1C66-F8EC-0AEB-CFBE94B08A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70A9CC-46FF-F858-6CE7-1299742EA9D7}"/>
              </a:ext>
            </a:extLst>
          </p:cNvPr>
          <p:cNvSpPr>
            <a:spLocks noGrp="1"/>
          </p:cNvSpPr>
          <p:nvPr>
            <p:ph type="title"/>
          </p:nvPr>
        </p:nvSpPr>
        <p:spPr>
          <a:xfrm>
            <a:off x="457200" y="57150"/>
            <a:ext cx="8686800" cy="765572"/>
          </a:xfrm>
        </p:spPr>
        <p:txBody>
          <a:bodyPr/>
          <a:lstStyle/>
          <a:p>
            <a:br>
              <a:rPr lang="en-US" sz="2100" b="1" dirty="0">
                <a:latin typeface="Garamond" panose="02020404030301010803" pitchFamily="18" charset="0"/>
              </a:rPr>
            </a:br>
            <a:r>
              <a:rPr lang="en-US" sz="2400" b="1" dirty="0">
                <a:latin typeface="Work Sans" pitchFamily="2" charset="0"/>
              </a:rPr>
              <a:t>AFR Pages and Tabs-REVENUES</a:t>
            </a:r>
            <a:br>
              <a:rPr lang="en-US" sz="2400" b="1" dirty="0">
                <a:effectLst/>
                <a:latin typeface="Arial" panose="020B0604020202020204" pitchFamily="34" charset="0"/>
                <a:ea typeface="Calibri" panose="020F0502020204030204" pitchFamily="34" charset="0"/>
              </a:rPr>
            </a:br>
            <a:br>
              <a:rPr lang="en-US" b="1" dirty="0"/>
            </a:br>
            <a:r>
              <a:rPr lang="en-US" dirty="0"/>
              <a:t>	</a:t>
            </a:r>
          </a:p>
        </p:txBody>
      </p:sp>
      <p:sp>
        <p:nvSpPr>
          <p:cNvPr id="3" name="Content Placeholder 2">
            <a:extLst>
              <a:ext uri="{FF2B5EF4-FFF2-40B4-BE49-F238E27FC236}">
                <a16:creationId xmlns:a16="http://schemas.microsoft.com/office/drawing/2014/main" id="{AEC6FF06-72B2-24E9-9CA4-7DC567CC141B}"/>
              </a:ext>
            </a:extLst>
          </p:cNvPr>
          <p:cNvSpPr>
            <a:spLocks noGrp="1"/>
          </p:cNvSpPr>
          <p:nvPr>
            <p:ph idx="1"/>
          </p:nvPr>
        </p:nvSpPr>
        <p:spPr>
          <a:xfrm>
            <a:off x="377371" y="696686"/>
            <a:ext cx="8137979" cy="3935933"/>
          </a:xfrm>
        </p:spPr>
        <p:txBody>
          <a:bodyPr>
            <a:noAutofit/>
          </a:bodyPr>
          <a:lstStyle/>
          <a:p>
            <a:pPr marL="0" marR="0" indent="0" algn="just">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800" b="1" u="sng" dirty="0">
                <a:solidFill>
                  <a:schemeClr val="tx1"/>
                </a:solidFill>
                <a:effectLst/>
                <a:latin typeface="Arial" panose="020B0604020202020204" pitchFamily="34" charset="0"/>
                <a:ea typeface="Calibri" panose="020F0502020204030204" pitchFamily="34" charset="0"/>
              </a:rPr>
              <a:t>Note on Accrued Property Taxes Collected in July and August:</a:t>
            </a:r>
            <a:r>
              <a:rPr lang="en-US" sz="1800" b="0" dirty="0">
                <a:solidFill>
                  <a:schemeClr val="tx1"/>
                </a:solidFill>
                <a:effectLst/>
                <a:latin typeface="Arial" panose="020B0604020202020204" pitchFamily="34" charset="0"/>
                <a:ea typeface="Calibri" panose="020F0502020204030204" pitchFamily="34" charset="0"/>
              </a:rPr>
              <a:t> Accrued property taxes collected in July and August could include collections for the immediate prior year </a:t>
            </a:r>
            <a:r>
              <a:rPr lang="en-US" sz="1800" b="0" u="sng" dirty="0">
                <a:solidFill>
                  <a:schemeClr val="tx1"/>
                </a:solidFill>
                <a:effectLst/>
                <a:latin typeface="Arial" panose="020B0604020202020204" pitchFamily="34" charset="0"/>
                <a:ea typeface="Calibri" panose="020F0502020204030204" pitchFamily="34" charset="0"/>
              </a:rPr>
              <a:t>and/or</a:t>
            </a:r>
            <a:r>
              <a:rPr lang="en-US" sz="1800" b="0" dirty="0">
                <a:solidFill>
                  <a:schemeClr val="tx1"/>
                </a:solidFill>
                <a:effectLst/>
                <a:latin typeface="Arial" panose="020B0604020202020204" pitchFamily="34" charset="0"/>
                <a:ea typeface="Calibri" panose="020F0502020204030204" pitchFamily="34" charset="0"/>
              </a:rPr>
              <a:t> delinquent taxes for all years prior to the actual year just ended.  July and August collections for the immediately preceding fiscal year are accrued back to </a:t>
            </a:r>
            <a:r>
              <a:rPr lang="en-US" sz="1800" b="1" i="1" dirty="0">
                <a:solidFill>
                  <a:schemeClr val="tx1"/>
                </a:solidFill>
                <a:effectLst/>
                <a:latin typeface="Arial" panose="020B0604020202020204" pitchFamily="34" charset="0"/>
                <a:ea typeface="Calibri" panose="020F0502020204030204" pitchFamily="34" charset="0"/>
              </a:rPr>
              <a:t>“Taxes Levied on Property”</a:t>
            </a:r>
            <a:r>
              <a:rPr lang="en-US" sz="1800" b="0" dirty="0">
                <a:solidFill>
                  <a:schemeClr val="tx1"/>
                </a:solidFill>
                <a:effectLst/>
                <a:latin typeface="Arial" panose="020B0604020202020204" pitchFamily="34" charset="0"/>
                <a:ea typeface="Calibri" panose="020F0502020204030204" pitchFamily="34" charset="0"/>
              </a:rPr>
              <a:t> and </a:t>
            </a:r>
            <a:r>
              <a:rPr lang="en-US" sz="1800" b="1" i="1" dirty="0">
                <a:solidFill>
                  <a:schemeClr val="tx1"/>
                </a:solidFill>
                <a:effectLst/>
                <a:latin typeface="Arial" panose="020B0604020202020204" pitchFamily="34" charset="0"/>
                <a:ea typeface="Calibri" panose="020F0502020204030204" pitchFamily="34" charset="0"/>
              </a:rPr>
              <a:t>“Net Current Property Taxes”</a:t>
            </a:r>
            <a:r>
              <a:rPr lang="en-US" sz="1800" b="0" dirty="0">
                <a:solidFill>
                  <a:schemeClr val="tx1"/>
                </a:solidFill>
                <a:effectLst/>
                <a:latin typeface="Arial" panose="020B0604020202020204" pitchFamily="34" charset="0"/>
                <a:ea typeface="Calibri" panose="020F0502020204030204" pitchFamily="34" charset="0"/>
              </a:rPr>
              <a:t>. July and August collections for years </a:t>
            </a:r>
            <a:r>
              <a:rPr lang="en-US" sz="1800" b="1" i="1" dirty="0">
                <a:solidFill>
                  <a:schemeClr val="tx1"/>
                </a:solidFill>
                <a:effectLst/>
                <a:latin typeface="Arial" panose="020B0604020202020204" pitchFamily="34" charset="0"/>
                <a:ea typeface="Calibri" panose="020F0502020204030204" pitchFamily="34" charset="0"/>
              </a:rPr>
              <a:t>prior to the fiscal year just ended</a:t>
            </a:r>
            <a:r>
              <a:rPr lang="en-US" sz="1800" b="0" dirty="0">
                <a:solidFill>
                  <a:schemeClr val="tx1"/>
                </a:solidFill>
                <a:effectLst/>
                <a:latin typeface="Arial" panose="020B0604020202020204" pitchFamily="34" charset="0"/>
                <a:ea typeface="Calibri" panose="020F0502020204030204" pitchFamily="34" charset="0"/>
              </a:rPr>
              <a:t> </a:t>
            </a:r>
            <a:r>
              <a:rPr lang="en-US" sz="1800" b="1" i="1" dirty="0">
                <a:solidFill>
                  <a:schemeClr val="tx1"/>
                </a:solidFill>
                <a:effectLst/>
                <a:latin typeface="Arial" panose="020B0604020202020204" pitchFamily="34" charset="0"/>
                <a:ea typeface="Calibri" panose="020F0502020204030204" pitchFamily="34" charset="0"/>
              </a:rPr>
              <a:t>are accrued back to</a:t>
            </a:r>
            <a:r>
              <a:rPr lang="en-US" sz="1800" b="0" dirty="0">
                <a:solidFill>
                  <a:schemeClr val="tx1"/>
                </a:solidFill>
                <a:effectLst/>
                <a:latin typeface="Arial" panose="020B0604020202020204" pitchFamily="34" charset="0"/>
                <a:ea typeface="Calibri" panose="020F0502020204030204" pitchFamily="34" charset="0"/>
              </a:rPr>
              <a:t> </a:t>
            </a:r>
            <a:r>
              <a:rPr lang="en-US" sz="1800" b="1" i="1" dirty="0">
                <a:solidFill>
                  <a:schemeClr val="tx1"/>
                </a:solidFill>
                <a:effectLst/>
                <a:latin typeface="Arial" panose="020B0604020202020204" pitchFamily="34" charset="0"/>
                <a:ea typeface="Calibri" panose="020F0502020204030204" pitchFamily="34" charset="0"/>
              </a:rPr>
              <a:t>“Delinquent Property Tax Revenue”.</a:t>
            </a:r>
            <a:endParaRPr lang="en-US" sz="1800" b="1" dirty="0">
              <a:solidFill>
                <a:schemeClr val="tx1"/>
              </a:solidFill>
              <a:effectLst/>
              <a:latin typeface="Arial" panose="020B0604020202020204" pitchFamily="34" charset="0"/>
              <a:ea typeface="Calibri" panose="020F0502020204030204" pitchFamily="34" charset="0"/>
            </a:endParaRPr>
          </a:p>
          <a:p>
            <a:pPr marL="0" marR="0" indent="0" algn="just">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800" b="1" i="1" dirty="0">
                <a:solidFill>
                  <a:schemeClr val="tx1"/>
                </a:solidFill>
                <a:effectLst/>
                <a:latin typeface="Arial" panose="020B0604020202020204" pitchFamily="34" charset="0"/>
                <a:ea typeface="Calibri" panose="020F0502020204030204" pitchFamily="34" charset="0"/>
              </a:rPr>
              <a:t>“Penalties, Interest, and Costs on Taxes” </a:t>
            </a:r>
            <a:r>
              <a:rPr lang="en-US" sz="1800" b="0" i="1" dirty="0">
                <a:solidFill>
                  <a:schemeClr val="tx1"/>
                </a:solidFill>
                <a:effectLst/>
                <a:latin typeface="Arial" panose="020B0604020202020204" pitchFamily="34" charset="0"/>
                <a:ea typeface="Calibri" panose="020F0502020204030204" pitchFamily="34" charset="0"/>
              </a:rPr>
              <a:t>(Line 6) </a:t>
            </a:r>
            <a:r>
              <a:rPr lang="en-US" sz="1800" b="0" dirty="0">
                <a:solidFill>
                  <a:schemeClr val="tx1"/>
                </a:solidFill>
                <a:effectLst/>
                <a:latin typeface="Arial" panose="020B0604020202020204" pitchFamily="34" charset="0"/>
                <a:ea typeface="Calibri" panose="020F0502020204030204" pitchFamily="34" charset="0"/>
              </a:rPr>
              <a:t>represents penalties, interest, and costs on collected taxes. The loss on credits funded by the State is not shown on the annual report.</a:t>
            </a:r>
            <a:endParaRPr lang="en-US" sz="1800" b="1" dirty="0">
              <a:solidFill>
                <a:schemeClr val="tx1"/>
              </a:solidFill>
              <a:effectLst/>
              <a:latin typeface="Arial" panose="020B0604020202020204" pitchFamily="34" charset="0"/>
              <a:ea typeface="Calibri" panose="020F0502020204030204" pitchFamily="34" charset="0"/>
            </a:endParaRPr>
          </a:p>
          <a:p>
            <a:pPr marL="0" indent="0">
              <a:buNone/>
            </a:pPr>
            <a:endParaRPr lang="en-US" sz="1800" dirty="0"/>
          </a:p>
        </p:txBody>
      </p:sp>
      <p:sp>
        <p:nvSpPr>
          <p:cNvPr id="5" name="Slide Number Placeholder 4">
            <a:extLst>
              <a:ext uri="{FF2B5EF4-FFF2-40B4-BE49-F238E27FC236}">
                <a16:creationId xmlns:a16="http://schemas.microsoft.com/office/drawing/2014/main" id="{D22F86CC-452F-013A-10C4-5B5DB7BEF438}"/>
              </a:ext>
            </a:extLst>
          </p:cNvPr>
          <p:cNvSpPr>
            <a:spLocks noGrp="1"/>
          </p:cNvSpPr>
          <p:nvPr>
            <p:ph type="sldNum" sz="quarter" idx="12"/>
          </p:nvPr>
        </p:nvSpPr>
        <p:spPr>
          <a:xfrm>
            <a:off x="4673600" y="6492876"/>
            <a:ext cx="284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lumMod val="50000"/>
                  </a:schemeClr>
                </a:solidFill>
                <a:latin typeface="Century" panose="020406040505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DC7F24-E970-43C3-B5F4-9AE242CEF477}" type="slidenum">
              <a:rPr lang="en-US" smtClean="0"/>
              <a:pPr/>
              <a:t>17</a:t>
            </a:fld>
            <a:endParaRPr lang="en-US" dirty="0"/>
          </a:p>
        </p:txBody>
      </p:sp>
    </p:spTree>
    <p:extLst>
      <p:ext uri="{BB962C8B-B14F-4D97-AF65-F5344CB8AC3E}">
        <p14:creationId xmlns:p14="http://schemas.microsoft.com/office/powerpoint/2010/main" val="3738943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55491-78FA-106F-97C8-CF9EC5BFB3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A9F6AD-3CF0-B77D-ADD4-C71B0FA153ED}"/>
              </a:ext>
            </a:extLst>
          </p:cNvPr>
          <p:cNvSpPr>
            <a:spLocks noGrp="1"/>
          </p:cNvSpPr>
          <p:nvPr>
            <p:ph type="title"/>
          </p:nvPr>
        </p:nvSpPr>
        <p:spPr>
          <a:xfrm>
            <a:off x="457200" y="57150"/>
            <a:ext cx="8686800" cy="765572"/>
          </a:xfrm>
        </p:spPr>
        <p:txBody>
          <a:bodyPr/>
          <a:lstStyle/>
          <a:p>
            <a:br>
              <a:rPr lang="en-US" sz="2100" b="1" dirty="0">
                <a:latin typeface="Garamond" panose="02020404030301010803" pitchFamily="18" charset="0"/>
              </a:rPr>
            </a:br>
            <a:r>
              <a:rPr lang="en-US" sz="2400" b="1" dirty="0">
                <a:latin typeface="Work Sans" pitchFamily="2" charset="0"/>
              </a:rPr>
              <a:t>AFR Pages and Tabs-REVENUES</a:t>
            </a:r>
            <a:br>
              <a:rPr lang="en-US" sz="2400" b="1" dirty="0">
                <a:effectLst/>
                <a:latin typeface="Arial" panose="020B0604020202020204" pitchFamily="34" charset="0"/>
                <a:ea typeface="Calibri" panose="020F0502020204030204" pitchFamily="34" charset="0"/>
              </a:rPr>
            </a:br>
            <a:br>
              <a:rPr lang="en-US" b="1" dirty="0"/>
            </a:br>
            <a:r>
              <a:rPr lang="en-US" dirty="0"/>
              <a:t>	</a:t>
            </a:r>
          </a:p>
        </p:txBody>
      </p:sp>
      <p:sp>
        <p:nvSpPr>
          <p:cNvPr id="3" name="Content Placeholder 2">
            <a:extLst>
              <a:ext uri="{FF2B5EF4-FFF2-40B4-BE49-F238E27FC236}">
                <a16:creationId xmlns:a16="http://schemas.microsoft.com/office/drawing/2014/main" id="{8E8569AF-CEF7-47D8-EBE7-4A49C3DF12D3}"/>
              </a:ext>
            </a:extLst>
          </p:cNvPr>
          <p:cNvSpPr>
            <a:spLocks noGrp="1"/>
          </p:cNvSpPr>
          <p:nvPr>
            <p:ph idx="1"/>
          </p:nvPr>
        </p:nvSpPr>
        <p:spPr>
          <a:xfrm>
            <a:off x="377371" y="696686"/>
            <a:ext cx="8137979" cy="3935933"/>
          </a:xfrm>
        </p:spPr>
        <p:txBody>
          <a:bodyPr>
            <a:noAutofit/>
          </a:bodyPr>
          <a:lstStyle/>
          <a:p>
            <a:pPr marL="0" marR="0" indent="0" algn="l">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800" dirty="0">
                <a:solidFill>
                  <a:schemeClr val="tx1"/>
                </a:solidFill>
                <a:latin typeface="Work Sans" pitchFamily="2" charset="0"/>
                <a:ea typeface="Calibri" panose="020F0502020204030204" pitchFamily="34" charset="0"/>
              </a:rPr>
              <a:t>Most of the revenue lines should be included in the AFR per your local software reporting and using the Uniform Chart of Accounts. </a:t>
            </a:r>
          </a:p>
          <a:p>
            <a:pPr marL="0" marR="0" indent="0" algn="l">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800" dirty="0">
                <a:solidFill>
                  <a:schemeClr val="tx1"/>
                </a:solidFill>
                <a:effectLst/>
                <a:latin typeface="Work Sans" pitchFamily="2" charset="0"/>
                <a:ea typeface="Calibri" panose="020F0502020204030204" pitchFamily="34" charset="0"/>
              </a:rPr>
              <a:t>A new lines to note:</a:t>
            </a:r>
            <a:endParaRPr lang="en-US" sz="1800" b="1" i="1" dirty="0">
              <a:solidFill>
                <a:schemeClr val="tx1"/>
              </a:solidFill>
              <a:latin typeface="Work Sans" pitchFamily="2" charset="0"/>
              <a:ea typeface="Calibri" panose="020F0502020204030204" pitchFamily="34" charset="0"/>
            </a:endParaRPr>
          </a:p>
          <a:p>
            <a:pPr marL="0" marR="0" indent="0" algn="l">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800" b="1" i="1" dirty="0">
                <a:solidFill>
                  <a:schemeClr val="tx1"/>
                </a:solidFill>
                <a:effectLst/>
                <a:latin typeface="Work Sans" pitchFamily="2" charset="0"/>
                <a:ea typeface="Calibri" panose="020F0502020204030204" pitchFamily="34" charset="0"/>
              </a:rPr>
              <a:t>“Beginning Fund Balance” </a:t>
            </a:r>
            <a:r>
              <a:rPr lang="en-US" sz="1800" b="0" i="1" dirty="0">
                <a:solidFill>
                  <a:schemeClr val="tx1"/>
                </a:solidFill>
                <a:effectLst/>
                <a:latin typeface="Work Sans" pitchFamily="2" charset="0"/>
                <a:ea typeface="Calibri" panose="020F0502020204030204" pitchFamily="34" charset="0"/>
              </a:rPr>
              <a:t>(Line 34)</a:t>
            </a:r>
            <a:endParaRPr lang="en-US" sz="1800" b="1" dirty="0">
              <a:solidFill>
                <a:schemeClr val="tx1"/>
              </a:solidFill>
              <a:effectLst/>
              <a:latin typeface="Work Sans" pitchFamily="2" charset="0"/>
              <a:ea typeface="Calibri" panose="020F0502020204030204" pitchFamily="34" charset="0"/>
            </a:endParaRPr>
          </a:p>
          <a:p>
            <a:pPr marL="0" marR="0" indent="0" algn="l">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800" b="0" dirty="0">
                <a:solidFill>
                  <a:schemeClr val="tx1"/>
                </a:solidFill>
                <a:effectLst/>
                <a:latin typeface="Work Sans" pitchFamily="2" charset="0"/>
                <a:ea typeface="Calibri" panose="020F0502020204030204" pitchFamily="34" charset="0"/>
              </a:rPr>
              <a:t>The balance at the beginning of the fiscal year by fund is entered on </a:t>
            </a:r>
            <a:r>
              <a:rPr lang="en-US" sz="1800" b="0" i="1" dirty="0">
                <a:solidFill>
                  <a:schemeClr val="tx1"/>
                </a:solidFill>
                <a:effectLst/>
                <a:latin typeface="Work Sans" pitchFamily="2" charset="0"/>
                <a:ea typeface="Calibri" panose="020F0502020204030204" pitchFamily="34" charset="0"/>
              </a:rPr>
              <a:t>(Line 34)</a:t>
            </a:r>
            <a:endParaRPr lang="en-US" sz="1800" b="1" dirty="0">
              <a:solidFill>
                <a:schemeClr val="tx1"/>
              </a:solidFill>
              <a:effectLst/>
              <a:latin typeface="Work Sans" pitchFamily="2" charset="0"/>
              <a:ea typeface="Calibri" panose="020F0502020204030204" pitchFamily="34" charset="0"/>
            </a:endParaRPr>
          </a:p>
          <a:p>
            <a:pPr marL="0" marR="0" indent="0" algn="l">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800" b="1" i="1" dirty="0">
                <a:solidFill>
                  <a:schemeClr val="tx1"/>
                </a:solidFill>
                <a:effectLst/>
                <a:latin typeface="Work Sans" pitchFamily="2" charset="0"/>
                <a:ea typeface="Calibri" panose="020F0502020204030204" pitchFamily="34" charset="0"/>
              </a:rPr>
              <a:t>“Total Resources” </a:t>
            </a:r>
            <a:r>
              <a:rPr lang="en-US" sz="1800" b="0" i="1" dirty="0">
                <a:solidFill>
                  <a:schemeClr val="tx1"/>
                </a:solidFill>
                <a:effectLst/>
                <a:latin typeface="Work Sans" pitchFamily="2" charset="0"/>
                <a:ea typeface="Calibri" panose="020F0502020204030204" pitchFamily="34" charset="0"/>
              </a:rPr>
              <a:t>(line 35)</a:t>
            </a:r>
            <a:endParaRPr lang="en-US" sz="1800" b="1" dirty="0">
              <a:solidFill>
                <a:schemeClr val="tx1"/>
              </a:solidFill>
              <a:effectLst/>
              <a:latin typeface="Work Sans" pitchFamily="2" charset="0"/>
              <a:ea typeface="Calibri" panose="020F0502020204030204" pitchFamily="34" charset="0"/>
            </a:endParaRPr>
          </a:p>
          <a:p>
            <a:pPr marL="0" marR="0" indent="0" algn="l">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800" b="0" dirty="0">
                <a:solidFill>
                  <a:schemeClr val="tx1"/>
                </a:solidFill>
                <a:effectLst/>
                <a:latin typeface="Work Sans" pitchFamily="2" charset="0"/>
                <a:ea typeface="Calibri" panose="020F0502020204030204" pitchFamily="34" charset="0"/>
              </a:rPr>
              <a:t>Total Resources are produced by the software adding </a:t>
            </a:r>
            <a:r>
              <a:rPr lang="en-US" sz="1800" b="0" i="1" dirty="0">
                <a:solidFill>
                  <a:schemeClr val="tx1"/>
                </a:solidFill>
                <a:effectLst/>
                <a:latin typeface="Work Sans" pitchFamily="2" charset="0"/>
                <a:ea typeface="Calibri" panose="020F0502020204030204" pitchFamily="34" charset="0"/>
              </a:rPr>
              <a:t>Line 33</a:t>
            </a:r>
            <a:r>
              <a:rPr lang="en-US" sz="1800" b="0" dirty="0">
                <a:solidFill>
                  <a:schemeClr val="tx1"/>
                </a:solidFill>
                <a:effectLst/>
                <a:latin typeface="Work Sans" pitchFamily="2" charset="0"/>
                <a:ea typeface="Calibri" panose="020F0502020204030204" pitchFamily="34" charset="0"/>
              </a:rPr>
              <a:t> (Total Revenues) and </a:t>
            </a:r>
            <a:r>
              <a:rPr lang="en-US" sz="1800" b="0" i="1" dirty="0">
                <a:solidFill>
                  <a:schemeClr val="tx1"/>
                </a:solidFill>
                <a:effectLst/>
                <a:latin typeface="Work Sans" pitchFamily="2" charset="0"/>
                <a:ea typeface="Calibri" panose="020F0502020204030204" pitchFamily="34" charset="0"/>
              </a:rPr>
              <a:t>Line 34</a:t>
            </a:r>
            <a:r>
              <a:rPr lang="en-US" sz="1800" b="0" dirty="0">
                <a:solidFill>
                  <a:schemeClr val="tx1"/>
                </a:solidFill>
                <a:effectLst/>
                <a:latin typeface="Work Sans" pitchFamily="2" charset="0"/>
                <a:ea typeface="Calibri" panose="020F0502020204030204" pitchFamily="34" charset="0"/>
              </a:rPr>
              <a:t> (Beginning Fund Balance). Total Resources must equal Total Requirements on </a:t>
            </a:r>
            <a:r>
              <a:rPr lang="en-US" sz="1800" b="0" i="1" dirty="0">
                <a:solidFill>
                  <a:schemeClr val="tx1"/>
                </a:solidFill>
                <a:effectLst/>
                <a:latin typeface="Work Sans" pitchFamily="2" charset="0"/>
                <a:ea typeface="Calibri" panose="020F0502020204030204" pitchFamily="34" charset="0"/>
              </a:rPr>
              <a:t>(Service Area 0 page)</a:t>
            </a:r>
            <a:r>
              <a:rPr lang="en-US" sz="1800" b="0" dirty="0">
                <a:solidFill>
                  <a:schemeClr val="tx1"/>
                </a:solidFill>
                <a:effectLst/>
                <a:latin typeface="Work Sans" pitchFamily="2" charset="0"/>
                <a:ea typeface="Calibri" panose="020F0502020204030204" pitchFamily="34" charset="0"/>
              </a:rPr>
              <a:t>, for each fund and in total.  The electronic system makes this a forced balance</a:t>
            </a:r>
            <a:endParaRPr lang="en-US" sz="1800" b="1" dirty="0">
              <a:solidFill>
                <a:schemeClr val="tx1"/>
              </a:solidFill>
              <a:effectLst/>
              <a:latin typeface="Work Sans" pitchFamily="2" charset="0"/>
              <a:ea typeface="Calibri" panose="020F0502020204030204" pitchFamily="34" charset="0"/>
            </a:endParaRPr>
          </a:p>
          <a:p>
            <a:pPr marL="0" indent="0">
              <a:buNone/>
            </a:pPr>
            <a:endParaRPr lang="en-US" sz="1800" dirty="0"/>
          </a:p>
        </p:txBody>
      </p:sp>
      <p:sp>
        <p:nvSpPr>
          <p:cNvPr id="5" name="Slide Number Placeholder 4">
            <a:extLst>
              <a:ext uri="{FF2B5EF4-FFF2-40B4-BE49-F238E27FC236}">
                <a16:creationId xmlns:a16="http://schemas.microsoft.com/office/drawing/2014/main" id="{F455CBB6-7B1E-D148-3992-C638031EF4C7}"/>
              </a:ext>
            </a:extLst>
          </p:cNvPr>
          <p:cNvSpPr>
            <a:spLocks noGrp="1"/>
          </p:cNvSpPr>
          <p:nvPr>
            <p:ph type="sldNum" sz="quarter" idx="12"/>
          </p:nvPr>
        </p:nvSpPr>
        <p:spPr>
          <a:xfrm>
            <a:off x="4673600" y="6492876"/>
            <a:ext cx="284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lumMod val="50000"/>
                  </a:schemeClr>
                </a:solidFill>
                <a:latin typeface="Century" panose="020406040505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DC7F24-E970-43C3-B5F4-9AE242CEF477}" type="slidenum">
              <a:rPr lang="en-US" smtClean="0"/>
              <a:pPr/>
              <a:t>18</a:t>
            </a:fld>
            <a:endParaRPr lang="en-US" dirty="0"/>
          </a:p>
        </p:txBody>
      </p:sp>
    </p:spTree>
    <p:extLst>
      <p:ext uri="{BB962C8B-B14F-4D97-AF65-F5344CB8AC3E}">
        <p14:creationId xmlns:p14="http://schemas.microsoft.com/office/powerpoint/2010/main" val="2002849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D676A-B7E7-32FC-D79C-489ED4DFAD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ACADD1-3000-6C62-2BF8-AF223BD3814D}"/>
              </a:ext>
            </a:extLst>
          </p:cNvPr>
          <p:cNvSpPr>
            <a:spLocks noGrp="1"/>
          </p:cNvSpPr>
          <p:nvPr>
            <p:ph type="title"/>
          </p:nvPr>
        </p:nvSpPr>
        <p:spPr>
          <a:xfrm>
            <a:off x="457200" y="57150"/>
            <a:ext cx="8686800" cy="765572"/>
          </a:xfrm>
        </p:spPr>
        <p:txBody>
          <a:bodyPr/>
          <a:lstStyle/>
          <a:p>
            <a:br>
              <a:rPr lang="en-US" sz="2100" b="1" dirty="0">
                <a:latin typeface="Garamond" panose="02020404030301010803" pitchFamily="18" charset="0"/>
              </a:rPr>
            </a:br>
            <a:r>
              <a:rPr lang="en-US" sz="2400" b="1" dirty="0">
                <a:latin typeface="Work Sans" pitchFamily="2" charset="0"/>
              </a:rPr>
              <a:t>AFR Pages and Tabs-REVENUES</a:t>
            </a:r>
            <a:br>
              <a:rPr lang="en-US" sz="2400" b="1" dirty="0">
                <a:effectLst/>
                <a:latin typeface="Arial" panose="020B0604020202020204" pitchFamily="34" charset="0"/>
                <a:ea typeface="Calibri" panose="020F0502020204030204" pitchFamily="34" charset="0"/>
              </a:rPr>
            </a:br>
            <a:br>
              <a:rPr lang="en-US" b="1" dirty="0"/>
            </a:br>
            <a:r>
              <a:rPr lang="en-US" dirty="0"/>
              <a:t>	</a:t>
            </a:r>
          </a:p>
        </p:txBody>
      </p:sp>
      <p:sp>
        <p:nvSpPr>
          <p:cNvPr id="3" name="Content Placeholder 2">
            <a:extLst>
              <a:ext uri="{FF2B5EF4-FFF2-40B4-BE49-F238E27FC236}">
                <a16:creationId xmlns:a16="http://schemas.microsoft.com/office/drawing/2014/main" id="{1BBAD5A8-E1B6-2E30-16F4-9308B266A5F9}"/>
              </a:ext>
            </a:extLst>
          </p:cNvPr>
          <p:cNvSpPr>
            <a:spLocks noGrp="1"/>
          </p:cNvSpPr>
          <p:nvPr>
            <p:ph idx="1"/>
          </p:nvPr>
        </p:nvSpPr>
        <p:spPr>
          <a:xfrm>
            <a:off x="377371" y="696686"/>
            <a:ext cx="8137979" cy="3935933"/>
          </a:xfrm>
        </p:spPr>
        <p:txBody>
          <a:bodyPr>
            <a:noAutofit/>
          </a:bodyPr>
          <a:lstStyle/>
          <a:p>
            <a:pPr marL="0" indent="0">
              <a:buNone/>
            </a:pPr>
            <a:endParaRPr lang="en-US" sz="1800" b="1" dirty="0"/>
          </a:p>
          <a:p>
            <a:pPr marL="0" indent="0">
              <a:buNone/>
            </a:pPr>
            <a:endParaRPr lang="en-US" sz="1800" dirty="0"/>
          </a:p>
        </p:txBody>
      </p:sp>
      <p:sp>
        <p:nvSpPr>
          <p:cNvPr id="5" name="Slide Number Placeholder 4">
            <a:extLst>
              <a:ext uri="{FF2B5EF4-FFF2-40B4-BE49-F238E27FC236}">
                <a16:creationId xmlns:a16="http://schemas.microsoft.com/office/drawing/2014/main" id="{FD57DFC9-F717-706A-D81D-9E136356D1CC}"/>
              </a:ext>
            </a:extLst>
          </p:cNvPr>
          <p:cNvSpPr>
            <a:spLocks noGrp="1"/>
          </p:cNvSpPr>
          <p:nvPr>
            <p:ph type="sldNum" sz="quarter" idx="12"/>
          </p:nvPr>
        </p:nvSpPr>
        <p:spPr>
          <a:xfrm>
            <a:off x="4673600" y="6492876"/>
            <a:ext cx="284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lumMod val="50000"/>
                  </a:schemeClr>
                </a:solidFill>
                <a:latin typeface="Century" panose="020406040505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DC7F24-E970-43C3-B5F4-9AE242CEF477}" type="slidenum">
              <a:rPr lang="en-US" smtClean="0"/>
              <a:pPr/>
              <a:t>19</a:t>
            </a:fld>
            <a:endParaRPr lang="en-US" dirty="0"/>
          </a:p>
        </p:txBody>
      </p:sp>
      <p:pic>
        <p:nvPicPr>
          <p:cNvPr id="6" name="Picture 5">
            <a:extLst>
              <a:ext uri="{FF2B5EF4-FFF2-40B4-BE49-F238E27FC236}">
                <a16:creationId xmlns:a16="http://schemas.microsoft.com/office/drawing/2014/main" id="{F9BC3854-BAD1-1BE0-364D-4201C54DA764}"/>
              </a:ext>
            </a:extLst>
          </p:cNvPr>
          <p:cNvPicPr>
            <a:picLocks noChangeAspect="1"/>
          </p:cNvPicPr>
          <p:nvPr/>
        </p:nvPicPr>
        <p:blipFill>
          <a:blip r:embed="rId2"/>
          <a:stretch>
            <a:fillRect/>
          </a:stretch>
        </p:blipFill>
        <p:spPr>
          <a:xfrm>
            <a:off x="130629" y="1048400"/>
            <a:ext cx="8772650" cy="3015599"/>
          </a:xfrm>
          <a:prstGeom prst="rect">
            <a:avLst/>
          </a:prstGeom>
        </p:spPr>
      </p:pic>
      <p:pic>
        <p:nvPicPr>
          <p:cNvPr id="7" name="Picture 6">
            <a:extLst>
              <a:ext uri="{FF2B5EF4-FFF2-40B4-BE49-F238E27FC236}">
                <a16:creationId xmlns:a16="http://schemas.microsoft.com/office/drawing/2014/main" id="{3B91937D-3622-6549-E122-CFF04B8C658D}"/>
              </a:ext>
            </a:extLst>
          </p:cNvPr>
          <p:cNvPicPr>
            <a:picLocks noChangeAspect="1"/>
          </p:cNvPicPr>
          <p:nvPr/>
        </p:nvPicPr>
        <p:blipFill>
          <a:blip r:embed="rId3"/>
          <a:srcRect r="12030" b="-23517"/>
          <a:stretch/>
        </p:blipFill>
        <p:spPr>
          <a:xfrm>
            <a:off x="268515" y="4361671"/>
            <a:ext cx="6792685" cy="210329"/>
          </a:xfrm>
          <a:prstGeom prst="rect">
            <a:avLst/>
          </a:prstGeom>
        </p:spPr>
      </p:pic>
      <p:cxnSp>
        <p:nvCxnSpPr>
          <p:cNvPr id="9" name="Straight Arrow Connector 8">
            <a:extLst>
              <a:ext uri="{FF2B5EF4-FFF2-40B4-BE49-F238E27FC236}">
                <a16:creationId xmlns:a16="http://schemas.microsoft.com/office/drawing/2014/main" id="{79389CAD-50BD-B9B5-93BD-7C7E13FB4B92}"/>
              </a:ext>
            </a:extLst>
          </p:cNvPr>
          <p:cNvCxnSpPr/>
          <p:nvPr/>
        </p:nvCxnSpPr>
        <p:spPr>
          <a:xfrm flipH="1">
            <a:off x="2271486" y="2873829"/>
            <a:ext cx="413657" cy="3846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9730CE6-1A28-55B6-F105-0EC26C1F3D34}"/>
              </a:ext>
            </a:extLst>
          </p:cNvPr>
          <p:cNvCxnSpPr/>
          <p:nvPr/>
        </p:nvCxnSpPr>
        <p:spPr>
          <a:xfrm flipH="1">
            <a:off x="2485571" y="4063999"/>
            <a:ext cx="413657" cy="3846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2763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9"/>
          <p:cNvSpPr txBox="1">
            <a:spLocks noGrp="1"/>
          </p:cNvSpPr>
          <p:nvPr>
            <p:ph type="ctrTitle"/>
          </p:nvPr>
        </p:nvSpPr>
        <p:spPr>
          <a:xfrm>
            <a:off x="1524808" y="1485900"/>
            <a:ext cx="6000750" cy="3086100"/>
          </a:xfrm>
          <a:prstGeom prst="rect">
            <a:avLst/>
          </a:prstGeom>
          <a:noFill/>
          <a:ln>
            <a:noFill/>
          </a:ln>
        </p:spPr>
        <p:txBody>
          <a:bodyPr spcFirstLastPara="1" wrap="square" lIns="68575" tIns="34275" rIns="68575" bIns="34275" anchor="b" anchorCtr="0">
            <a:noAutofit/>
          </a:bodyPr>
          <a:lstStyle/>
          <a:p>
            <a:pPr marL="0" lvl="0" indent="0" algn="ctr" rtl="0">
              <a:spcBef>
                <a:spcPts val="0"/>
              </a:spcBef>
              <a:spcAft>
                <a:spcPts val="0"/>
              </a:spcAft>
              <a:buClr>
                <a:schemeClr val="lt2"/>
              </a:buClr>
              <a:buSzPts val="4900"/>
              <a:buFont typeface="Century Gothic"/>
              <a:buNone/>
            </a:pPr>
            <a:br>
              <a:rPr lang="en-US" sz="4900" dirty="0">
                <a:latin typeface="Century Gothic"/>
                <a:ea typeface="Century Gothic"/>
                <a:cs typeface="Century Gothic"/>
                <a:sym typeface="Century Gothic"/>
              </a:rPr>
            </a:br>
            <a:br>
              <a:rPr lang="en-US" sz="4900" dirty="0">
                <a:latin typeface="Century Gothic"/>
                <a:ea typeface="Century Gothic"/>
                <a:cs typeface="Century Gothic"/>
                <a:sym typeface="Century Gothic"/>
              </a:rPr>
            </a:br>
            <a:br>
              <a:rPr lang="en-US" sz="4900" dirty="0">
                <a:latin typeface="Century Gothic"/>
                <a:ea typeface="Century Gothic"/>
                <a:cs typeface="Century Gothic"/>
                <a:sym typeface="Century Gothic"/>
              </a:rPr>
            </a:br>
            <a:br>
              <a:rPr lang="en-US" sz="4900" dirty="0">
                <a:latin typeface="Century Gothic"/>
                <a:ea typeface="Century Gothic"/>
                <a:cs typeface="Century Gothic"/>
                <a:sym typeface="Century Gothic"/>
              </a:rPr>
            </a:br>
            <a:br>
              <a:rPr lang="en-US" sz="4900" dirty="0">
                <a:latin typeface="Century Gothic"/>
                <a:ea typeface="Century Gothic"/>
                <a:cs typeface="Century Gothic"/>
                <a:sym typeface="Century Gothic"/>
              </a:rPr>
            </a:br>
            <a:br>
              <a:rPr lang="en-US" sz="4900" dirty="0">
                <a:latin typeface="Century Gothic"/>
                <a:ea typeface="Century Gothic"/>
                <a:cs typeface="Century Gothic"/>
                <a:sym typeface="Century Gothic"/>
              </a:rPr>
            </a:br>
            <a:br>
              <a:rPr lang="en-US" sz="4900" dirty="0">
                <a:latin typeface="Century Gothic"/>
                <a:ea typeface="Century Gothic"/>
                <a:cs typeface="Century Gothic"/>
                <a:sym typeface="Century Gothic"/>
              </a:rPr>
            </a:br>
            <a:r>
              <a:rPr lang="en-US" sz="4900" b="1" dirty="0">
                <a:latin typeface="Work Sans" pitchFamily="2" charset="0"/>
                <a:ea typeface="Century Gothic"/>
                <a:cs typeface="Century Gothic"/>
                <a:sym typeface="Century Gothic"/>
              </a:rPr>
              <a:t>County AFR Basics and Updates</a:t>
            </a:r>
            <a:br>
              <a:rPr lang="en-US" sz="4900" dirty="0">
                <a:latin typeface="Century Gothic"/>
                <a:ea typeface="Century Gothic"/>
                <a:cs typeface="Century Gothic"/>
                <a:sym typeface="Century Gothic"/>
              </a:rPr>
            </a:br>
            <a:br>
              <a:rPr lang="en-US" sz="4900" dirty="0">
                <a:latin typeface="Century Gothic"/>
                <a:ea typeface="Century Gothic"/>
                <a:cs typeface="Century Gothic"/>
                <a:sym typeface="Century Gothic"/>
              </a:rPr>
            </a:br>
            <a:endParaRPr sz="4900" dirty="0">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879C2-D74A-E76A-B663-89F80ADDA1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D03CBA-7326-8C57-98F0-DA855EAA20F7}"/>
              </a:ext>
            </a:extLst>
          </p:cNvPr>
          <p:cNvSpPr>
            <a:spLocks noGrp="1"/>
          </p:cNvSpPr>
          <p:nvPr>
            <p:ph type="title"/>
          </p:nvPr>
        </p:nvSpPr>
        <p:spPr>
          <a:xfrm>
            <a:off x="457200" y="57150"/>
            <a:ext cx="8686800" cy="765572"/>
          </a:xfrm>
        </p:spPr>
        <p:txBody>
          <a:bodyPr/>
          <a:lstStyle/>
          <a:p>
            <a:br>
              <a:rPr lang="en-US" sz="2100" b="1" dirty="0">
                <a:latin typeface="Garamond" panose="02020404030301010803" pitchFamily="18" charset="0"/>
              </a:rPr>
            </a:br>
            <a:r>
              <a:rPr lang="en-US" sz="2400" b="1" dirty="0">
                <a:latin typeface="Work Sans" pitchFamily="2" charset="0"/>
              </a:rPr>
              <a:t>AFR Pages and Tabs-REVENUES</a:t>
            </a:r>
            <a:br>
              <a:rPr lang="en-US" sz="2400" b="1" dirty="0">
                <a:effectLst/>
                <a:latin typeface="Arial" panose="020B0604020202020204" pitchFamily="34" charset="0"/>
                <a:ea typeface="Calibri" panose="020F0502020204030204" pitchFamily="34" charset="0"/>
              </a:rPr>
            </a:br>
            <a:br>
              <a:rPr lang="en-US" b="1" dirty="0"/>
            </a:br>
            <a:r>
              <a:rPr lang="en-US" dirty="0"/>
              <a:t>	</a:t>
            </a:r>
          </a:p>
        </p:txBody>
      </p:sp>
      <p:sp>
        <p:nvSpPr>
          <p:cNvPr id="3" name="Content Placeholder 2">
            <a:extLst>
              <a:ext uri="{FF2B5EF4-FFF2-40B4-BE49-F238E27FC236}">
                <a16:creationId xmlns:a16="http://schemas.microsoft.com/office/drawing/2014/main" id="{7621EBD4-43C2-B6A2-F2F0-388EC204E693}"/>
              </a:ext>
            </a:extLst>
          </p:cNvPr>
          <p:cNvSpPr>
            <a:spLocks noGrp="1"/>
          </p:cNvSpPr>
          <p:nvPr>
            <p:ph idx="1"/>
          </p:nvPr>
        </p:nvSpPr>
        <p:spPr>
          <a:xfrm>
            <a:off x="377371" y="696686"/>
            <a:ext cx="8137979" cy="3935933"/>
          </a:xfrm>
        </p:spPr>
        <p:txBody>
          <a:bodyPr>
            <a:noAutofit/>
          </a:bodyPr>
          <a:lstStyle/>
          <a:p>
            <a:pPr marL="0" indent="0">
              <a:buNone/>
            </a:pPr>
            <a:endParaRPr lang="en-US" sz="1800" b="1" dirty="0"/>
          </a:p>
          <a:p>
            <a:pPr marL="0" indent="0">
              <a:buNone/>
            </a:pPr>
            <a:endParaRPr lang="en-US" sz="1800" dirty="0"/>
          </a:p>
        </p:txBody>
      </p:sp>
      <p:sp>
        <p:nvSpPr>
          <p:cNvPr id="5" name="Slide Number Placeholder 4">
            <a:extLst>
              <a:ext uri="{FF2B5EF4-FFF2-40B4-BE49-F238E27FC236}">
                <a16:creationId xmlns:a16="http://schemas.microsoft.com/office/drawing/2014/main" id="{A7290D6A-38DA-5C72-5A62-50A4605315AF}"/>
              </a:ext>
            </a:extLst>
          </p:cNvPr>
          <p:cNvSpPr>
            <a:spLocks noGrp="1"/>
          </p:cNvSpPr>
          <p:nvPr>
            <p:ph type="sldNum" sz="quarter" idx="12"/>
          </p:nvPr>
        </p:nvSpPr>
        <p:spPr>
          <a:xfrm>
            <a:off x="4673600" y="6492876"/>
            <a:ext cx="284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lumMod val="50000"/>
                  </a:schemeClr>
                </a:solidFill>
                <a:latin typeface="Century" panose="020406040505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DC7F24-E970-43C3-B5F4-9AE242CEF477}" type="slidenum">
              <a:rPr lang="en-US" smtClean="0"/>
              <a:pPr/>
              <a:t>20</a:t>
            </a:fld>
            <a:endParaRPr lang="en-US" dirty="0"/>
          </a:p>
        </p:txBody>
      </p:sp>
      <p:pic>
        <p:nvPicPr>
          <p:cNvPr id="6" name="Picture 5">
            <a:extLst>
              <a:ext uri="{FF2B5EF4-FFF2-40B4-BE49-F238E27FC236}">
                <a16:creationId xmlns:a16="http://schemas.microsoft.com/office/drawing/2014/main" id="{AD90063F-E4C1-A430-3A0D-837FC773C806}"/>
              </a:ext>
            </a:extLst>
          </p:cNvPr>
          <p:cNvPicPr>
            <a:picLocks noChangeAspect="1"/>
          </p:cNvPicPr>
          <p:nvPr/>
        </p:nvPicPr>
        <p:blipFill>
          <a:blip r:embed="rId2"/>
          <a:stretch>
            <a:fillRect/>
          </a:stretch>
        </p:blipFill>
        <p:spPr>
          <a:xfrm>
            <a:off x="0" y="1587203"/>
            <a:ext cx="8599714" cy="1451352"/>
          </a:xfrm>
          <a:prstGeom prst="rect">
            <a:avLst/>
          </a:prstGeom>
        </p:spPr>
      </p:pic>
    </p:spTree>
    <p:extLst>
      <p:ext uri="{BB962C8B-B14F-4D97-AF65-F5344CB8AC3E}">
        <p14:creationId xmlns:p14="http://schemas.microsoft.com/office/powerpoint/2010/main" val="4197612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0B08E-7CCA-F96C-9B88-B8FF24087D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5B2121-09A3-72BA-3751-F9D4E4FC29E6}"/>
              </a:ext>
            </a:extLst>
          </p:cNvPr>
          <p:cNvSpPr>
            <a:spLocks noGrp="1"/>
          </p:cNvSpPr>
          <p:nvPr>
            <p:ph type="title"/>
          </p:nvPr>
        </p:nvSpPr>
        <p:spPr>
          <a:xfrm>
            <a:off x="457200" y="57150"/>
            <a:ext cx="8686800" cy="765572"/>
          </a:xfrm>
        </p:spPr>
        <p:txBody>
          <a:bodyPr/>
          <a:lstStyle/>
          <a:p>
            <a:br>
              <a:rPr lang="en-US" sz="2100" b="1" dirty="0">
                <a:latin typeface="Garamond" panose="02020404030301010803" pitchFamily="18" charset="0"/>
              </a:rPr>
            </a:br>
            <a:r>
              <a:rPr lang="en-US" sz="2400" b="1" dirty="0">
                <a:latin typeface="Work Sans" pitchFamily="2" charset="0"/>
              </a:rPr>
              <a:t>AFR Pages and Tabs-Expenditures</a:t>
            </a:r>
            <a:br>
              <a:rPr lang="en-US" sz="2400" b="1" dirty="0">
                <a:effectLst/>
                <a:latin typeface="Arial" panose="020B0604020202020204" pitchFamily="34" charset="0"/>
                <a:ea typeface="Calibri" panose="020F0502020204030204" pitchFamily="34" charset="0"/>
              </a:rPr>
            </a:br>
            <a:br>
              <a:rPr lang="en-US" b="1" dirty="0"/>
            </a:br>
            <a:r>
              <a:rPr lang="en-US" dirty="0"/>
              <a:t>	</a:t>
            </a:r>
          </a:p>
        </p:txBody>
      </p:sp>
      <p:sp>
        <p:nvSpPr>
          <p:cNvPr id="3" name="Content Placeholder 2">
            <a:extLst>
              <a:ext uri="{FF2B5EF4-FFF2-40B4-BE49-F238E27FC236}">
                <a16:creationId xmlns:a16="http://schemas.microsoft.com/office/drawing/2014/main" id="{175A2ADE-BCF9-8B96-9E2A-D1598D8B4683}"/>
              </a:ext>
            </a:extLst>
          </p:cNvPr>
          <p:cNvSpPr>
            <a:spLocks noGrp="1"/>
          </p:cNvSpPr>
          <p:nvPr>
            <p:ph idx="1"/>
          </p:nvPr>
        </p:nvSpPr>
        <p:spPr>
          <a:xfrm>
            <a:off x="377371" y="696686"/>
            <a:ext cx="8137979" cy="3935933"/>
          </a:xfrm>
        </p:spPr>
        <p:txBody>
          <a:bodyPr>
            <a:noAutofit/>
          </a:bodyPr>
          <a:lstStyle/>
          <a:p>
            <a:pPr marL="0" marR="0" indent="0" algn="l">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800" dirty="0">
                <a:solidFill>
                  <a:schemeClr val="tx1"/>
                </a:solidFill>
                <a:latin typeface="Work Sans" pitchFamily="2" charset="0"/>
                <a:ea typeface="Calibri" panose="020F0502020204030204" pitchFamily="34" charset="0"/>
              </a:rPr>
              <a:t>Expenditures are reported by Service Area (program area) and Fund in the AFR per your local software reporting and using the Uniform Chart of Accounts. </a:t>
            </a:r>
          </a:p>
          <a:p>
            <a:pPr marL="0" marR="0" indent="0" algn="l">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800" b="0" dirty="0">
                <a:solidFill>
                  <a:schemeClr val="tx1"/>
                </a:solidFill>
                <a:effectLst/>
                <a:latin typeface="Work Sans" pitchFamily="2" charset="0"/>
                <a:ea typeface="Calibri" panose="020F0502020204030204" pitchFamily="34" charset="0"/>
              </a:rPr>
              <a:t>Expenditure programs are located on the forms listed. Each program has associated activities/detail listed on each page. The County Chart of Accounts provides additional detail regarding expenditures under a specific program. </a:t>
            </a:r>
          </a:p>
          <a:p>
            <a:pPr marL="0" marR="0" indent="0" algn="l">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800" b="0" dirty="0">
                <a:solidFill>
                  <a:schemeClr val="tx1"/>
                </a:solidFill>
                <a:effectLst/>
                <a:latin typeface="Work Sans" pitchFamily="2" charset="0"/>
                <a:ea typeface="Calibri" panose="020F0502020204030204" pitchFamily="34" charset="0"/>
              </a:rPr>
              <a:t>The software subtotals and totals each page. </a:t>
            </a:r>
          </a:p>
          <a:p>
            <a:pPr marL="0" marR="0" indent="0" algn="l">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800" b="0" dirty="0">
                <a:solidFill>
                  <a:schemeClr val="tx1"/>
                </a:solidFill>
                <a:effectLst/>
                <a:latin typeface="Work Sans" pitchFamily="2" charset="0"/>
                <a:ea typeface="Calibri" panose="020F0502020204030204" pitchFamily="34" charset="0"/>
              </a:rPr>
              <a:t>The page totals are then carried forward to the appropriate line of the expenditure summary on </a:t>
            </a:r>
            <a:r>
              <a:rPr lang="en-US" sz="1800" b="1" i="1" dirty="0">
                <a:solidFill>
                  <a:schemeClr val="tx1"/>
                </a:solidFill>
                <a:effectLst/>
                <a:latin typeface="Work Sans" pitchFamily="2" charset="0"/>
                <a:ea typeface="Calibri" panose="020F0502020204030204" pitchFamily="34" charset="0"/>
              </a:rPr>
              <a:t>“SERVICE AREA 0”</a:t>
            </a:r>
            <a:r>
              <a:rPr lang="en-US" sz="1800" b="1" dirty="0">
                <a:solidFill>
                  <a:schemeClr val="tx1"/>
                </a:solidFill>
                <a:effectLst/>
                <a:latin typeface="Work Sans" pitchFamily="2" charset="0"/>
                <a:ea typeface="Calibri" panose="020F0502020204030204" pitchFamily="34" charset="0"/>
              </a:rPr>
              <a:t> </a:t>
            </a:r>
          </a:p>
          <a:p>
            <a:pPr marL="0" indent="0">
              <a:buNone/>
            </a:pPr>
            <a:endParaRPr lang="en-US" sz="1800" dirty="0"/>
          </a:p>
        </p:txBody>
      </p:sp>
      <p:sp>
        <p:nvSpPr>
          <p:cNvPr id="5" name="Slide Number Placeholder 4">
            <a:extLst>
              <a:ext uri="{FF2B5EF4-FFF2-40B4-BE49-F238E27FC236}">
                <a16:creationId xmlns:a16="http://schemas.microsoft.com/office/drawing/2014/main" id="{2EA456D9-C6CF-F171-EE5C-A80AE18C124D}"/>
              </a:ext>
            </a:extLst>
          </p:cNvPr>
          <p:cNvSpPr>
            <a:spLocks noGrp="1"/>
          </p:cNvSpPr>
          <p:nvPr>
            <p:ph type="sldNum" sz="quarter" idx="12"/>
          </p:nvPr>
        </p:nvSpPr>
        <p:spPr>
          <a:xfrm>
            <a:off x="4673600" y="6492876"/>
            <a:ext cx="284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lumMod val="50000"/>
                  </a:schemeClr>
                </a:solidFill>
                <a:latin typeface="Century" panose="020406040505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DC7F24-E970-43C3-B5F4-9AE242CEF477}" type="slidenum">
              <a:rPr lang="en-US" smtClean="0"/>
              <a:pPr/>
              <a:t>21</a:t>
            </a:fld>
            <a:endParaRPr lang="en-US" dirty="0"/>
          </a:p>
        </p:txBody>
      </p:sp>
    </p:spTree>
    <p:extLst>
      <p:ext uri="{BB962C8B-B14F-4D97-AF65-F5344CB8AC3E}">
        <p14:creationId xmlns:p14="http://schemas.microsoft.com/office/powerpoint/2010/main" val="12759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30886-BBF2-DDB5-6D45-27CFA2412B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67DB48-ACAD-CB62-5591-E8335AEE4AF3}"/>
              </a:ext>
            </a:extLst>
          </p:cNvPr>
          <p:cNvSpPr>
            <a:spLocks noGrp="1"/>
          </p:cNvSpPr>
          <p:nvPr>
            <p:ph type="title"/>
          </p:nvPr>
        </p:nvSpPr>
        <p:spPr>
          <a:xfrm>
            <a:off x="457200" y="57150"/>
            <a:ext cx="8686800" cy="765572"/>
          </a:xfrm>
        </p:spPr>
        <p:txBody>
          <a:bodyPr/>
          <a:lstStyle/>
          <a:p>
            <a:br>
              <a:rPr lang="en-US" sz="2100" b="1" dirty="0">
                <a:latin typeface="Garamond" panose="02020404030301010803" pitchFamily="18" charset="0"/>
              </a:rPr>
            </a:br>
            <a:r>
              <a:rPr lang="en-US" sz="2400" b="1" dirty="0">
                <a:latin typeface="Work Sans" pitchFamily="2" charset="0"/>
              </a:rPr>
              <a:t>AFR Pages and Tabs-SERVICE AREA 0</a:t>
            </a:r>
            <a:br>
              <a:rPr lang="en-US" sz="2400" b="1" dirty="0">
                <a:effectLst/>
                <a:latin typeface="Arial" panose="020B0604020202020204" pitchFamily="34" charset="0"/>
                <a:ea typeface="Calibri" panose="020F0502020204030204" pitchFamily="34" charset="0"/>
              </a:rPr>
            </a:br>
            <a:br>
              <a:rPr lang="en-US" b="1" dirty="0"/>
            </a:br>
            <a:r>
              <a:rPr lang="en-US" dirty="0"/>
              <a:t>	</a:t>
            </a:r>
          </a:p>
        </p:txBody>
      </p:sp>
      <p:sp>
        <p:nvSpPr>
          <p:cNvPr id="3" name="Content Placeholder 2">
            <a:extLst>
              <a:ext uri="{FF2B5EF4-FFF2-40B4-BE49-F238E27FC236}">
                <a16:creationId xmlns:a16="http://schemas.microsoft.com/office/drawing/2014/main" id="{6F9718F7-84E9-E40E-2D1E-04F355C924BD}"/>
              </a:ext>
            </a:extLst>
          </p:cNvPr>
          <p:cNvSpPr>
            <a:spLocks noGrp="1"/>
          </p:cNvSpPr>
          <p:nvPr>
            <p:ph idx="1"/>
          </p:nvPr>
        </p:nvSpPr>
        <p:spPr>
          <a:xfrm>
            <a:off x="377371" y="696686"/>
            <a:ext cx="8137979" cy="3935933"/>
          </a:xfrm>
        </p:spPr>
        <p:txBody>
          <a:bodyPr>
            <a:noAutofit/>
          </a:bodyPr>
          <a:lstStyle/>
          <a:p>
            <a:pPr marL="0" marR="0" indent="0">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800" b="1" u="sng" dirty="0">
                <a:solidFill>
                  <a:schemeClr val="tx1"/>
                </a:solidFill>
                <a:effectLst/>
                <a:latin typeface="Work Sans" pitchFamily="2" charset="0"/>
                <a:ea typeface="Calibri" panose="020F0502020204030204" pitchFamily="34" charset="0"/>
              </a:rPr>
              <a:t>EXPENDITURES SUMMARY</a:t>
            </a:r>
            <a:endParaRPr lang="en-US" sz="1800" b="1" dirty="0">
              <a:solidFill>
                <a:schemeClr val="tx1"/>
              </a:solidFill>
              <a:effectLst/>
              <a:latin typeface="Work Sans" pitchFamily="2" charset="0"/>
              <a:ea typeface="Calibri" panose="020F0502020204030204" pitchFamily="34" charset="0"/>
            </a:endParaRPr>
          </a:p>
          <a:p>
            <a:pPr marL="0" marR="0" indent="0">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800" b="0" dirty="0">
                <a:solidFill>
                  <a:schemeClr val="tx1"/>
                </a:solidFill>
                <a:effectLst/>
                <a:latin typeface="Work Sans" pitchFamily="2" charset="0"/>
                <a:ea typeface="Calibri" panose="020F0502020204030204" pitchFamily="34" charset="0"/>
              </a:rPr>
              <a:t>The totals for each class of the ten classes of expenditures are automatically fed here and then totaled on </a:t>
            </a:r>
            <a:r>
              <a:rPr lang="en-US" sz="1800" b="0" i="1" dirty="0">
                <a:solidFill>
                  <a:schemeClr val="tx1"/>
                </a:solidFill>
                <a:effectLst/>
                <a:latin typeface="Work Sans" pitchFamily="2" charset="0"/>
                <a:ea typeface="Calibri" panose="020F0502020204030204" pitchFamily="34" charset="0"/>
              </a:rPr>
              <a:t>line 23</a:t>
            </a:r>
            <a:r>
              <a:rPr lang="en-US" sz="1800" b="0" dirty="0">
                <a:solidFill>
                  <a:schemeClr val="tx1"/>
                </a:solidFill>
                <a:effectLst/>
                <a:latin typeface="Work Sans" pitchFamily="2" charset="0"/>
                <a:ea typeface="Calibri" panose="020F0502020204030204" pitchFamily="34" charset="0"/>
              </a:rPr>
              <a:t>.  The totals are then carried forward to the Summary</a:t>
            </a:r>
            <a:r>
              <a:rPr lang="en-US" sz="1800" b="1" dirty="0">
                <a:solidFill>
                  <a:schemeClr val="tx1"/>
                </a:solidFill>
                <a:effectLst/>
                <a:latin typeface="Work Sans" pitchFamily="2" charset="0"/>
                <a:ea typeface="Calibri" panose="020F0502020204030204" pitchFamily="34" charset="0"/>
              </a:rPr>
              <a:t>.</a:t>
            </a:r>
          </a:p>
          <a:p>
            <a:pPr marL="0" marR="0" indent="0">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800" b="1" u="sng" dirty="0">
                <a:solidFill>
                  <a:schemeClr val="tx1"/>
                </a:solidFill>
                <a:effectLst/>
                <a:latin typeface="Work Sans" pitchFamily="2" charset="0"/>
                <a:ea typeface="Calibri" panose="020F0502020204030204" pitchFamily="34" charset="0"/>
              </a:rPr>
              <a:t>OPERATING TRANSFERS OUT</a:t>
            </a:r>
            <a:endParaRPr lang="en-US" sz="1800" b="1" dirty="0">
              <a:solidFill>
                <a:schemeClr val="tx1"/>
              </a:solidFill>
              <a:effectLst/>
              <a:latin typeface="Work Sans" pitchFamily="2" charset="0"/>
              <a:ea typeface="Calibri" panose="020F0502020204030204" pitchFamily="34" charset="0"/>
            </a:endParaRPr>
          </a:p>
          <a:p>
            <a:pPr marL="0" marR="0" indent="0">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800" b="0" i="1" dirty="0">
                <a:solidFill>
                  <a:schemeClr val="tx1"/>
                </a:solidFill>
                <a:effectLst/>
                <a:latin typeface="Work Sans" pitchFamily="2" charset="0"/>
                <a:ea typeface="Calibri" panose="020F0502020204030204" pitchFamily="34" charset="0"/>
              </a:rPr>
              <a:t>Lines 24</a:t>
            </a:r>
            <a:r>
              <a:rPr lang="en-US" sz="1800" b="0" dirty="0">
                <a:solidFill>
                  <a:schemeClr val="tx1"/>
                </a:solidFill>
                <a:effectLst/>
                <a:latin typeface="Work Sans" pitchFamily="2" charset="0"/>
                <a:ea typeface="Calibri" panose="020F0502020204030204" pitchFamily="34" charset="0"/>
              </a:rPr>
              <a:t> through </a:t>
            </a:r>
            <a:r>
              <a:rPr lang="en-US" sz="1800" b="0" i="1" dirty="0">
                <a:solidFill>
                  <a:schemeClr val="tx1"/>
                </a:solidFill>
                <a:effectLst/>
                <a:latin typeface="Work Sans" pitchFamily="2" charset="0"/>
                <a:ea typeface="Calibri" panose="020F0502020204030204" pitchFamily="34" charset="0"/>
              </a:rPr>
              <a:t>27</a:t>
            </a:r>
            <a:r>
              <a:rPr lang="en-US" sz="1800" b="0" dirty="0">
                <a:solidFill>
                  <a:schemeClr val="tx1"/>
                </a:solidFill>
                <a:effectLst/>
                <a:latin typeface="Work Sans" pitchFamily="2" charset="0"/>
                <a:ea typeface="Calibri" panose="020F0502020204030204" pitchFamily="34" charset="0"/>
              </a:rPr>
              <a:t> are for Transfers Out to </a:t>
            </a:r>
            <a:r>
              <a:rPr lang="en-US" sz="1800" b="0" u="sng" dirty="0">
                <a:solidFill>
                  <a:schemeClr val="tx1"/>
                </a:solidFill>
                <a:effectLst/>
                <a:latin typeface="Work Sans" pitchFamily="2" charset="0"/>
                <a:ea typeface="Calibri" panose="020F0502020204030204" pitchFamily="34" charset="0"/>
              </a:rPr>
              <a:t>budgetary</a:t>
            </a:r>
            <a:r>
              <a:rPr lang="en-US" sz="1800" b="0" dirty="0">
                <a:solidFill>
                  <a:schemeClr val="tx1"/>
                </a:solidFill>
                <a:effectLst/>
                <a:latin typeface="Work Sans" pitchFamily="2" charset="0"/>
                <a:ea typeface="Calibri" panose="020F0502020204030204" pitchFamily="34" charset="0"/>
              </a:rPr>
              <a:t> funds.  </a:t>
            </a:r>
          </a:p>
          <a:p>
            <a:pPr marL="0" marR="0" indent="0">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800" b="0" dirty="0">
                <a:solidFill>
                  <a:schemeClr val="tx1"/>
                </a:solidFill>
                <a:effectLst/>
                <a:latin typeface="Work Sans" pitchFamily="2" charset="0"/>
                <a:ea typeface="Calibri" panose="020F0502020204030204" pitchFamily="34" charset="0"/>
              </a:rPr>
              <a:t>If a Transfer Out was recorded to a non-budgetary fund, this is not a correct classification and you should re-classify the Transfer Out as an expenditure within one of the ten expenditure classes.  </a:t>
            </a:r>
          </a:p>
          <a:p>
            <a:pPr marL="0" marR="0" indent="0">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800" b="0" dirty="0">
                <a:solidFill>
                  <a:schemeClr val="tx1"/>
                </a:solidFill>
                <a:effectLst/>
                <a:latin typeface="Work Sans" pitchFamily="2" charset="0"/>
                <a:ea typeface="Calibri" panose="020F0502020204030204" pitchFamily="34" charset="0"/>
              </a:rPr>
              <a:t>Transfers Out to budgetary funds are totaled on </a:t>
            </a:r>
            <a:r>
              <a:rPr lang="en-US" sz="1800" b="0" i="1" dirty="0">
                <a:solidFill>
                  <a:schemeClr val="tx1"/>
                </a:solidFill>
                <a:effectLst/>
                <a:latin typeface="Work Sans" pitchFamily="2" charset="0"/>
                <a:ea typeface="Calibri" panose="020F0502020204030204" pitchFamily="34" charset="0"/>
              </a:rPr>
              <a:t>line 28</a:t>
            </a:r>
            <a:r>
              <a:rPr lang="en-US" sz="1800" b="1" dirty="0">
                <a:solidFill>
                  <a:schemeClr val="tx1"/>
                </a:solidFill>
                <a:effectLst/>
                <a:latin typeface="Work Sans" pitchFamily="2" charset="0"/>
                <a:ea typeface="Calibri" panose="020F0502020204030204" pitchFamily="34" charset="0"/>
              </a:rPr>
              <a:t>.</a:t>
            </a:r>
          </a:p>
          <a:p>
            <a:pPr marL="0" indent="0">
              <a:buNone/>
            </a:pPr>
            <a:endParaRPr lang="en-US" sz="1800" dirty="0"/>
          </a:p>
        </p:txBody>
      </p:sp>
      <p:sp>
        <p:nvSpPr>
          <p:cNvPr id="5" name="Slide Number Placeholder 4">
            <a:extLst>
              <a:ext uri="{FF2B5EF4-FFF2-40B4-BE49-F238E27FC236}">
                <a16:creationId xmlns:a16="http://schemas.microsoft.com/office/drawing/2014/main" id="{711C2CC3-0E9B-16B5-7139-17D874240B7A}"/>
              </a:ext>
            </a:extLst>
          </p:cNvPr>
          <p:cNvSpPr>
            <a:spLocks noGrp="1"/>
          </p:cNvSpPr>
          <p:nvPr>
            <p:ph type="sldNum" sz="quarter" idx="12"/>
          </p:nvPr>
        </p:nvSpPr>
        <p:spPr>
          <a:xfrm>
            <a:off x="4673600" y="6492876"/>
            <a:ext cx="284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lumMod val="50000"/>
                  </a:schemeClr>
                </a:solidFill>
                <a:latin typeface="Century" panose="020406040505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DC7F24-E970-43C3-B5F4-9AE242CEF477}" type="slidenum">
              <a:rPr lang="en-US" smtClean="0"/>
              <a:pPr/>
              <a:t>22</a:t>
            </a:fld>
            <a:endParaRPr lang="en-US" dirty="0"/>
          </a:p>
        </p:txBody>
      </p:sp>
    </p:spTree>
    <p:extLst>
      <p:ext uri="{BB962C8B-B14F-4D97-AF65-F5344CB8AC3E}">
        <p14:creationId xmlns:p14="http://schemas.microsoft.com/office/powerpoint/2010/main" val="4192557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F8AC-6C30-5244-9176-8EBF6559D0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E89633-B961-A9B5-A13E-F4D1DC680429}"/>
              </a:ext>
            </a:extLst>
          </p:cNvPr>
          <p:cNvSpPr>
            <a:spLocks noGrp="1"/>
          </p:cNvSpPr>
          <p:nvPr>
            <p:ph type="title"/>
          </p:nvPr>
        </p:nvSpPr>
        <p:spPr>
          <a:xfrm>
            <a:off x="457200" y="57150"/>
            <a:ext cx="8686800" cy="765572"/>
          </a:xfrm>
        </p:spPr>
        <p:txBody>
          <a:bodyPr/>
          <a:lstStyle/>
          <a:p>
            <a:br>
              <a:rPr lang="en-US" sz="2100" b="1" dirty="0">
                <a:latin typeface="Garamond" panose="02020404030301010803" pitchFamily="18" charset="0"/>
              </a:rPr>
            </a:br>
            <a:r>
              <a:rPr lang="en-US" sz="2400" b="1" dirty="0">
                <a:latin typeface="Work Sans" pitchFamily="2" charset="0"/>
              </a:rPr>
              <a:t>AFR Pages and Tabs-SERVICE AREA 0</a:t>
            </a:r>
            <a:br>
              <a:rPr lang="en-US" sz="2400" b="1" dirty="0">
                <a:effectLst/>
                <a:latin typeface="Arial" panose="020B0604020202020204" pitchFamily="34" charset="0"/>
                <a:ea typeface="Calibri" panose="020F0502020204030204" pitchFamily="34" charset="0"/>
              </a:rPr>
            </a:br>
            <a:br>
              <a:rPr lang="en-US" b="1" dirty="0"/>
            </a:br>
            <a:r>
              <a:rPr lang="en-US" dirty="0"/>
              <a:t>	</a:t>
            </a:r>
          </a:p>
        </p:txBody>
      </p:sp>
      <p:sp>
        <p:nvSpPr>
          <p:cNvPr id="3" name="Content Placeholder 2">
            <a:extLst>
              <a:ext uri="{FF2B5EF4-FFF2-40B4-BE49-F238E27FC236}">
                <a16:creationId xmlns:a16="http://schemas.microsoft.com/office/drawing/2014/main" id="{401DE78F-6654-AC34-C5BF-31F832AA1B4B}"/>
              </a:ext>
            </a:extLst>
          </p:cNvPr>
          <p:cNvSpPr>
            <a:spLocks noGrp="1"/>
          </p:cNvSpPr>
          <p:nvPr>
            <p:ph idx="1"/>
          </p:nvPr>
        </p:nvSpPr>
        <p:spPr>
          <a:xfrm>
            <a:off x="377371" y="696686"/>
            <a:ext cx="8137979" cy="3935933"/>
          </a:xfrm>
        </p:spPr>
        <p:txBody>
          <a:bodyPr>
            <a:noAutofit/>
          </a:bodyPr>
          <a:lstStyle/>
          <a:p>
            <a:pPr marL="0" marR="0" indent="0" algn="l">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800" b="1" u="sng" dirty="0">
                <a:solidFill>
                  <a:schemeClr val="tx1"/>
                </a:solidFill>
                <a:effectLst/>
                <a:latin typeface="Work Sans" pitchFamily="2" charset="0"/>
                <a:ea typeface="Calibri" panose="020F0502020204030204" pitchFamily="34" charset="0"/>
              </a:rPr>
              <a:t>REFUNDED DEBT/PAYMENTS TO ESCROW</a:t>
            </a:r>
            <a:endParaRPr lang="en-US" sz="1800" b="1" u="sng" dirty="0">
              <a:solidFill>
                <a:schemeClr val="tx1"/>
              </a:solidFill>
              <a:latin typeface="Work Sans" pitchFamily="2" charset="0"/>
              <a:ea typeface="Calibri" panose="020F0502020204030204" pitchFamily="34" charset="0"/>
            </a:endParaRPr>
          </a:p>
          <a:p>
            <a:pPr marL="0" marR="0" indent="0" algn="l">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800" b="0" i="1" dirty="0">
                <a:solidFill>
                  <a:schemeClr val="tx1"/>
                </a:solidFill>
                <a:effectLst/>
                <a:latin typeface="Work Sans" pitchFamily="2" charset="0"/>
                <a:ea typeface="Calibri" panose="020F0502020204030204" pitchFamily="34" charset="0"/>
              </a:rPr>
              <a:t>Line 29</a:t>
            </a:r>
            <a:r>
              <a:rPr lang="en-US" sz="1800" b="0" dirty="0">
                <a:solidFill>
                  <a:schemeClr val="tx1"/>
                </a:solidFill>
                <a:effectLst/>
                <a:latin typeface="Work Sans" pitchFamily="2" charset="0"/>
                <a:ea typeface="Calibri" panose="020F0502020204030204" pitchFamily="34" charset="0"/>
              </a:rPr>
              <a:t> is for transactions related to the refunding of long-term debt.</a:t>
            </a:r>
            <a:endParaRPr lang="en-US" sz="1800" b="1" dirty="0">
              <a:solidFill>
                <a:schemeClr val="tx1"/>
              </a:solidFill>
              <a:effectLst/>
              <a:latin typeface="Work Sans" pitchFamily="2" charset="0"/>
              <a:ea typeface="Calibri" panose="020F0502020204030204" pitchFamily="34" charset="0"/>
            </a:endParaRPr>
          </a:p>
          <a:p>
            <a:pPr marL="0" marR="0" indent="0" algn="just">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endParaRPr lang="en-US" sz="1800" b="1" u="sng" dirty="0">
              <a:solidFill>
                <a:schemeClr val="tx1"/>
              </a:solidFill>
              <a:latin typeface="Work Sans" pitchFamily="2" charset="0"/>
              <a:ea typeface="Calibri" panose="020F0502020204030204" pitchFamily="34" charset="0"/>
            </a:endParaRPr>
          </a:p>
          <a:p>
            <a:pPr marL="0" marR="0" indent="0" algn="just">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800" b="1" u="sng" dirty="0">
                <a:solidFill>
                  <a:schemeClr val="tx1"/>
                </a:solidFill>
                <a:effectLst/>
                <a:latin typeface="Work Sans" pitchFamily="2" charset="0"/>
                <a:ea typeface="Calibri" panose="020F0502020204030204" pitchFamily="34" charset="0"/>
              </a:rPr>
              <a:t>INCREASE (DECREASE) IN RESERVES</a:t>
            </a:r>
            <a:endParaRPr lang="en-US" sz="1800" b="1" dirty="0">
              <a:solidFill>
                <a:schemeClr val="tx1"/>
              </a:solidFill>
              <a:effectLst/>
              <a:latin typeface="Work Sans" pitchFamily="2" charset="0"/>
              <a:ea typeface="Calibri" panose="020F0502020204030204" pitchFamily="34" charset="0"/>
            </a:endParaRPr>
          </a:p>
          <a:p>
            <a:pPr marL="0" marR="0" indent="0" algn="just">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800" b="0" i="1" dirty="0">
                <a:solidFill>
                  <a:schemeClr val="tx1"/>
                </a:solidFill>
                <a:effectLst/>
                <a:latin typeface="Work Sans" pitchFamily="2" charset="0"/>
                <a:ea typeface="Calibri" panose="020F0502020204030204" pitchFamily="34" charset="0"/>
              </a:rPr>
              <a:t>Line 30</a:t>
            </a:r>
            <a:r>
              <a:rPr lang="en-US" sz="1800" b="0" dirty="0">
                <a:solidFill>
                  <a:schemeClr val="tx1"/>
                </a:solidFill>
                <a:effectLst/>
                <a:latin typeface="Work Sans" pitchFamily="2" charset="0"/>
                <a:ea typeface="Calibri" panose="020F0502020204030204" pitchFamily="34" charset="0"/>
              </a:rPr>
              <a:t> Increase/Decrease in Reserves</a:t>
            </a:r>
            <a:endParaRPr lang="en-US" sz="1800" dirty="0">
              <a:solidFill>
                <a:schemeClr val="tx1"/>
              </a:solidFill>
            </a:endParaRPr>
          </a:p>
        </p:txBody>
      </p:sp>
      <p:sp>
        <p:nvSpPr>
          <p:cNvPr id="5" name="Slide Number Placeholder 4">
            <a:extLst>
              <a:ext uri="{FF2B5EF4-FFF2-40B4-BE49-F238E27FC236}">
                <a16:creationId xmlns:a16="http://schemas.microsoft.com/office/drawing/2014/main" id="{E267AD32-463B-1C56-D021-DA10260E0C05}"/>
              </a:ext>
            </a:extLst>
          </p:cNvPr>
          <p:cNvSpPr>
            <a:spLocks noGrp="1"/>
          </p:cNvSpPr>
          <p:nvPr>
            <p:ph type="sldNum" sz="quarter" idx="12"/>
          </p:nvPr>
        </p:nvSpPr>
        <p:spPr>
          <a:xfrm>
            <a:off x="4673600" y="6492876"/>
            <a:ext cx="284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lumMod val="50000"/>
                  </a:schemeClr>
                </a:solidFill>
                <a:latin typeface="Century" panose="020406040505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DC7F24-E970-43C3-B5F4-9AE242CEF477}" type="slidenum">
              <a:rPr lang="en-US" smtClean="0"/>
              <a:pPr/>
              <a:t>23</a:t>
            </a:fld>
            <a:endParaRPr lang="en-US" dirty="0"/>
          </a:p>
        </p:txBody>
      </p:sp>
    </p:spTree>
    <p:extLst>
      <p:ext uri="{BB962C8B-B14F-4D97-AF65-F5344CB8AC3E}">
        <p14:creationId xmlns:p14="http://schemas.microsoft.com/office/powerpoint/2010/main" val="310318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Work Sans" pitchFamily="2" charset="0"/>
              </a:rPr>
              <a:t>Fund Balance Types</a:t>
            </a:r>
            <a:r>
              <a:rPr lang="en-US" dirty="0"/>
              <a:t>	</a:t>
            </a:r>
          </a:p>
        </p:txBody>
      </p:sp>
      <p:sp>
        <p:nvSpPr>
          <p:cNvPr id="3" name="Content Placeholder 2"/>
          <p:cNvSpPr>
            <a:spLocks noGrp="1"/>
          </p:cNvSpPr>
          <p:nvPr>
            <p:ph idx="1"/>
          </p:nvPr>
        </p:nvSpPr>
        <p:spPr>
          <a:xfrm>
            <a:off x="362857" y="689429"/>
            <a:ext cx="8152493" cy="3943190"/>
          </a:xfrm>
        </p:spPr>
        <p:txBody>
          <a:bodyPr>
            <a:noAutofit/>
          </a:bodyPr>
          <a:lstStyle/>
          <a:p>
            <a:pPr marL="0" indent="0">
              <a:buNone/>
            </a:pPr>
            <a:r>
              <a:rPr lang="en-US" dirty="0"/>
              <a:t>The implementation of GASB 54 shifted the focus of fund balance reporting to “the extent to which the government is bound to honor constraints on the specific purposes for which amounts in those funds can be spent” (GASB Statement No. 54, paragraph 5). </a:t>
            </a:r>
          </a:p>
          <a:p>
            <a:pPr marL="0" indent="0">
              <a:buNone/>
            </a:pPr>
            <a:r>
              <a:rPr lang="en-US" sz="1800" b="1" u="sng" dirty="0"/>
              <a:t>There are 5 components of fund balance:</a:t>
            </a:r>
            <a:endParaRPr lang="en-US" sz="1800" b="1" dirty="0"/>
          </a:p>
          <a:p>
            <a:pPr marL="0" indent="0">
              <a:buNone/>
            </a:pPr>
            <a:r>
              <a:rPr lang="en-US" sz="1800" dirty="0"/>
              <a:t>-</a:t>
            </a:r>
            <a:r>
              <a:rPr lang="en-US" sz="1800" dirty="0" err="1"/>
              <a:t>Nonspendable</a:t>
            </a:r>
            <a:endParaRPr lang="en-US" sz="1800" b="1" dirty="0"/>
          </a:p>
          <a:p>
            <a:pPr marL="0" indent="0">
              <a:buNone/>
            </a:pPr>
            <a:r>
              <a:rPr lang="en-US" sz="1800" dirty="0"/>
              <a:t>-Restricted</a:t>
            </a:r>
            <a:endParaRPr lang="en-US" sz="1800" b="1" dirty="0"/>
          </a:p>
          <a:p>
            <a:pPr marL="0" indent="0">
              <a:buNone/>
            </a:pPr>
            <a:r>
              <a:rPr lang="en-US" sz="1800" dirty="0"/>
              <a:t>-Committed</a:t>
            </a:r>
            <a:endParaRPr lang="en-US" sz="1800" b="1" dirty="0"/>
          </a:p>
          <a:p>
            <a:pPr marL="0" indent="0">
              <a:buNone/>
            </a:pPr>
            <a:r>
              <a:rPr lang="en-US" sz="1800" dirty="0"/>
              <a:t>-Assigned</a:t>
            </a:r>
            <a:endParaRPr lang="en-US" sz="1800" b="1" dirty="0"/>
          </a:p>
          <a:p>
            <a:pPr marL="0" indent="0">
              <a:buNone/>
            </a:pPr>
            <a:r>
              <a:rPr lang="en-US" sz="1800" dirty="0"/>
              <a:t>-Unassigned</a:t>
            </a:r>
            <a:endParaRPr lang="en-US" sz="1800" b="1" dirty="0"/>
          </a:p>
          <a:p>
            <a:pPr marL="0" indent="0">
              <a:buNone/>
            </a:pPr>
            <a:r>
              <a:rPr lang="en-US" sz="1800" dirty="0"/>
              <a:t>Not all components will always be used. </a:t>
            </a:r>
            <a:endParaRPr lang="en-US" sz="1800" b="1" dirty="0"/>
          </a:p>
          <a:p>
            <a:pPr marL="0" indent="0">
              <a:buNone/>
            </a:pPr>
            <a:r>
              <a:rPr lang="en-US" sz="1800" b="1" dirty="0"/>
              <a:t> </a:t>
            </a:r>
          </a:p>
          <a:p>
            <a:pPr marL="0" indent="0">
              <a:buNone/>
            </a:pPr>
            <a:endParaRPr lang="en-US" sz="1800" dirty="0"/>
          </a:p>
        </p:txBody>
      </p:sp>
      <p:sp>
        <p:nvSpPr>
          <p:cNvPr id="5" name="Slide Number Placeholder 4"/>
          <p:cNvSpPr>
            <a:spLocks noGrp="1"/>
          </p:cNvSpPr>
          <p:nvPr>
            <p:ph type="sldNum" sz="quarter" idx="12"/>
          </p:nvPr>
        </p:nvSpPr>
        <p:spPr>
          <a:xfrm>
            <a:off x="4673600" y="6492876"/>
            <a:ext cx="284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lumMod val="50000"/>
                  </a:schemeClr>
                </a:solidFill>
                <a:latin typeface="Century" panose="020406040505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DC7F24-E970-43C3-B5F4-9AE242CEF477}" type="slidenum">
              <a:rPr lang="en-US" smtClean="0"/>
              <a:pPr/>
              <a:t>24</a:t>
            </a:fld>
            <a:endParaRPr lang="en-US" dirty="0"/>
          </a:p>
        </p:txBody>
      </p:sp>
    </p:spTree>
    <p:extLst>
      <p:ext uri="{BB962C8B-B14F-4D97-AF65-F5344CB8AC3E}">
        <p14:creationId xmlns:p14="http://schemas.microsoft.com/office/powerpoint/2010/main" val="1331193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7DE0E-9139-A1F4-3A8B-D3BD483F23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23ABF0-02AC-7C53-B372-0AC8453169B7}"/>
              </a:ext>
            </a:extLst>
          </p:cNvPr>
          <p:cNvSpPr>
            <a:spLocks noGrp="1"/>
          </p:cNvSpPr>
          <p:nvPr>
            <p:ph type="title"/>
          </p:nvPr>
        </p:nvSpPr>
        <p:spPr/>
        <p:txBody>
          <a:bodyPr/>
          <a:lstStyle/>
          <a:p>
            <a:r>
              <a:rPr lang="en-US" b="1" dirty="0">
                <a:latin typeface="Work Sans" pitchFamily="2" charset="0"/>
              </a:rPr>
              <a:t>Fund Balance Types</a:t>
            </a:r>
            <a:r>
              <a:rPr lang="en-US" dirty="0"/>
              <a:t>	</a:t>
            </a:r>
          </a:p>
        </p:txBody>
      </p:sp>
      <p:sp>
        <p:nvSpPr>
          <p:cNvPr id="3" name="Content Placeholder 2">
            <a:extLst>
              <a:ext uri="{FF2B5EF4-FFF2-40B4-BE49-F238E27FC236}">
                <a16:creationId xmlns:a16="http://schemas.microsoft.com/office/drawing/2014/main" id="{14164D20-E000-68B7-111E-C380A9677396}"/>
              </a:ext>
            </a:extLst>
          </p:cNvPr>
          <p:cNvSpPr>
            <a:spLocks noGrp="1"/>
          </p:cNvSpPr>
          <p:nvPr>
            <p:ph idx="1"/>
          </p:nvPr>
        </p:nvSpPr>
        <p:spPr>
          <a:xfrm>
            <a:off x="232228" y="600155"/>
            <a:ext cx="8152493" cy="3943190"/>
          </a:xfrm>
        </p:spPr>
        <p:txBody>
          <a:bodyPr>
            <a:noAutofit/>
          </a:bodyPr>
          <a:lstStyle/>
          <a:p>
            <a:pPr marL="0" marR="0" indent="0" algn="l">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200" b="1" u="sng" dirty="0">
                <a:solidFill>
                  <a:schemeClr val="tx1"/>
                </a:solidFill>
                <a:effectLst/>
                <a:latin typeface="Work Sans" pitchFamily="2" charset="0"/>
                <a:ea typeface="Calibri" panose="020F0502020204030204" pitchFamily="34" charset="0"/>
              </a:rPr>
              <a:t>FUND BALANCE – NONSPENDABLE-Line 31</a:t>
            </a:r>
            <a:endParaRPr lang="en-US" sz="1200" b="1" dirty="0">
              <a:solidFill>
                <a:schemeClr val="tx1"/>
              </a:solidFill>
              <a:effectLst/>
              <a:latin typeface="Work Sans" pitchFamily="2" charset="0"/>
              <a:ea typeface="Calibri" panose="020F0502020204030204" pitchFamily="34" charset="0"/>
            </a:endParaRPr>
          </a:p>
          <a:p>
            <a:pPr marL="0" marR="0" indent="0" algn="just">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200" b="0" dirty="0">
                <a:solidFill>
                  <a:schemeClr val="tx1"/>
                </a:solidFill>
                <a:effectLst/>
                <a:latin typeface="Work Sans" pitchFamily="2" charset="0"/>
                <a:ea typeface="Calibri" panose="020F0502020204030204" pitchFamily="34" charset="0"/>
              </a:rPr>
              <a:t>Represents fund balance that cannot ever be spent, such as inventories or prepaid items, or that cannot currently be spent, such as nonfinancial assets held for resale. This also includes funds legally or contractually required to remain intact, such as the principal of an endowment or revolving loan fund.</a:t>
            </a:r>
            <a:endParaRPr lang="en-US" sz="1200" b="1" dirty="0">
              <a:solidFill>
                <a:schemeClr val="tx1"/>
              </a:solidFill>
              <a:effectLst/>
              <a:latin typeface="Work Sans" pitchFamily="2" charset="0"/>
              <a:ea typeface="Calibri" panose="020F0502020204030204" pitchFamily="34" charset="0"/>
            </a:endParaRPr>
          </a:p>
          <a:p>
            <a:pPr marL="0" marR="0" indent="0" algn="just">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200" b="1" u="sng" dirty="0">
                <a:solidFill>
                  <a:schemeClr val="tx1"/>
                </a:solidFill>
                <a:effectLst/>
                <a:latin typeface="Work Sans" pitchFamily="2" charset="0"/>
                <a:ea typeface="Calibri" panose="020F0502020204030204" pitchFamily="34" charset="0"/>
              </a:rPr>
              <a:t>FUND BALANCE – RESTRICTED-Line 32</a:t>
            </a:r>
            <a:endParaRPr lang="en-US" sz="1200" b="1" dirty="0">
              <a:solidFill>
                <a:schemeClr val="tx1"/>
              </a:solidFill>
              <a:effectLst/>
              <a:latin typeface="Work Sans" pitchFamily="2" charset="0"/>
              <a:ea typeface="Calibri" panose="020F0502020204030204" pitchFamily="34" charset="0"/>
            </a:endParaRPr>
          </a:p>
          <a:p>
            <a:pPr marL="0" marR="0" indent="0" algn="just">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200" b="0" dirty="0">
                <a:solidFill>
                  <a:schemeClr val="tx1"/>
                </a:solidFill>
                <a:effectLst/>
                <a:latin typeface="Work Sans" pitchFamily="2" charset="0"/>
                <a:ea typeface="Calibri" panose="020F0502020204030204" pitchFamily="34" charset="0"/>
              </a:rPr>
              <a:t>Represents fund balance that is subject to externally enforceable legal restrictions. This includes those funds with restrictions imposed by creditors, or laws or regulations of other governments.</a:t>
            </a:r>
            <a:endParaRPr lang="en-US" sz="1200" b="1" dirty="0">
              <a:solidFill>
                <a:schemeClr val="tx1"/>
              </a:solidFill>
              <a:effectLst/>
              <a:latin typeface="Work Sans" pitchFamily="2" charset="0"/>
              <a:ea typeface="Calibri" panose="020F0502020204030204" pitchFamily="34" charset="0"/>
            </a:endParaRPr>
          </a:p>
          <a:p>
            <a:pPr marL="0" marR="0" indent="0" algn="l">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200" b="1" u="sng" dirty="0">
                <a:solidFill>
                  <a:schemeClr val="tx1"/>
                </a:solidFill>
                <a:effectLst/>
                <a:latin typeface="Work Sans" pitchFamily="2" charset="0"/>
                <a:ea typeface="Calibri" panose="020F0502020204030204" pitchFamily="34" charset="0"/>
              </a:rPr>
              <a:t>FUND BALANCE – COMMITTED-Line 33</a:t>
            </a:r>
            <a:endParaRPr lang="en-US" sz="1200" b="1" u="sng" dirty="0">
              <a:solidFill>
                <a:schemeClr val="tx1"/>
              </a:solidFill>
              <a:latin typeface="Work Sans" pitchFamily="2" charset="0"/>
              <a:ea typeface="Calibri" panose="020F0502020204030204" pitchFamily="34" charset="0"/>
            </a:endParaRPr>
          </a:p>
          <a:p>
            <a:pPr marL="0" marR="0" indent="0" algn="l">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200" b="0" dirty="0">
                <a:solidFill>
                  <a:schemeClr val="tx1"/>
                </a:solidFill>
                <a:effectLst/>
                <a:latin typeface="Work Sans" pitchFamily="2" charset="0"/>
                <a:ea typeface="Calibri" panose="020F0502020204030204" pitchFamily="34" charset="0"/>
              </a:rPr>
              <a:t>Represents fund balance whose use is constrained by limitations that the government imposes upon itself. The commitment is imposed at the government’s highest level and is binding unless the commitment is removed in the same manner as it was imposed. Action to commit must be taken by the end of the reporting period (i.e., action to commit FY25 funds must have taken place by </a:t>
            </a:r>
            <a:r>
              <a:rPr lang="en-US" sz="1200" dirty="0">
                <a:solidFill>
                  <a:schemeClr val="tx1"/>
                </a:solidFill>
                <a:latin typeface="Work Sans" pitchFamily="2" charset="0"/>
                <a:ea typeface="Calibri" panose="020F0502020204030204" pitchFamily="34" charset="0"/>
              </a:rPr>
              <a:t>the end of the FY25 fiscal year</a:t>
            </a:r>
            <a:r>
              <a:rPr lang="en-US" sz="1200" b="0" dirty="0">
                <a:solidFill>
                  <a:schemeClr val="tx1"/>
                </a:solidFill>
                <a:effectLst/>
                <a:latin typeface="Work Sans" pitchFamily="2" charset="0"/>
                <a:ea typeface="Calibri" panose="020F0502020204030204" pitchFamily="34" charset="0"/>
              </a:rPr>
              <a:t>.)</a:t>
            </a:r>
            <a:endParaRPr lang="en-US" sz="1200" b="1" dirty="0">
              <a:solidFill>
                <a:schemeClr val="tx1"/>
              </a:solidFill>
              <a:effectLst/>
              <a:latin typeface="Work Sans" pitchFamily="2" charset="0"/>
              <a:ea typeface="Calibri" panose="020F0502020204030204" pitchFamily="34" charset="0"/>
            </a:endParaRPr>
          </a:p>
          <a:p>
            <a:pPr marL="0" marR="0" indent="0" algn="just">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200" b="1" u="sng" dirty="0">
                <a:solidFill>
                  <a:schemeClr val="tx1"/>
                </a:solidFill>
                <a:effectLst/>
                <a:latin typeface="Work Sans" pitchFamily="2" charset="0"/>
                <a:ea typeface="Calibri" panose="020F0502020204030204" pitchFamily="34" charset="0"/>
              </a:rPr>
              <a:t>FUND BALANCE – ASSIGNED-Line 34</a:t>
            </a:r>
            <a:endParaRPr lang="en-US" sz="1200" b="1" dirty="0">
              <a:solidFill>
                <a:schemeClr val="tx1"/>
              </a:solidFill>
              <a:effectLst/>
              <a:latin typeface="Work Sans" pitchFamily="2" charset="0"/>
              <a:ea typeface="Calibri" panose="020F0502020204030204" pitchFamily="34" charset="0"/>
            </a:endParaRPr>
          </a:p>
          <a:p>
            <a:pPr marL="0" marR="0" indent="0" algn="just">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200" b="0" dirty="0">
                <a:solidFill>
                  <a:schemeClr val="tx1"/>
                </a:solidFill>
                <a:effectLst/>
                <a:latin typeface="Work Sans" pitchFamily="2" charset="0"/>
                <a:ea typeface="Calibri" panose="020F0502020204030204" pitchFamily="34" charset="0"/>
              </a:rPr>
              <a:t>Represents fund balance that is intended to be used for a purpose. The purpose is assigned by the governing body or a person or body to whom the governing body delegates the authority to assign. The amount is never in excess of total fund balance less its </a:t>
            </a:r>
            <a:r>
              <a:rPr lang="en-US" sz="1200" b="0" dirty="0" err="1">
                <a:solidFill>
                  <a:schemeClr val="tx1"/>
                </a:solidFill>
                <a:effectLst/>
                <a:latin typeface="Work Sans" pitchFamily="2" charset="0"/>
                <a:ea typeface="Calibri" panose="020F0502020204030204" pitchFamily="34" charset="0"/>
              </a:rPr>
              <a:t>nonspendable</a:t>
            </a:r>
            <a:r>
              <a:rPr lang="en-US" sz="1200" b="0" dirty="0">
                <a:solidFill>
                  <a:schemeClr val="tx1"/>
                </a:solidFill>
                <a:effectLst/>
                <a:latin typeface="Work Sans" pitchFamily="2" charset="0"/>
                <a:ea typeface="Calibri" panose="020F0502020204030204" pitchFamily="34" charset="0"/>
              </a:rPr>
              <a:t>, restricted and committed components.</a:t>
            </a:r>
            <a:endParaRPr lang="en-US" sz="1200" b="1" dirty="0">
              <a:solidFill>
                <a:schemeClr val="tx1"/>
              </a:solidFill>
              <a:effectLst/>
              <a:latin typeface="Work Sans" pitchFamily="2" charset="0"/>
              <a:ea typeface="Calibri" panose="020F0502020204030204" pitchFamily="34" charset="0"/>
            </a:endParaRPr>
          </a:p>
          <a:p>
            <a:pPr marL="0" indent="0">
              <a:buNone/>
            </a:pPr>
            <a:endParaRPr lang="en-US" sz="1800" b="1" dirty="0"/>
          </a:p>
          <a:p>
            <a:pPr marL="0" indent="0">
              <a:buNone/>
            </a:pPr>
            <a:endParaRPr lang="en-US" sz="1800" dirty="0"/>
          </a:p>
        </p:txBody>
      </p:sp>
      <p:sp>
        <p:nvSpPr>
          <p:cNvPr id="5" name="Slide Number Placeholder 4">
            <a:extLst>
              <a:ext uri="{FF2B5EF4-FFF2-40B4-BE49-F238E27FC236}">
                <a16:creationId xmlns:a16="http://schemas.microsoft.com/office/drawing/2014/main" id="{C15364E3-ECF1-0346-D002-D2DCF7E087CF}"/>
              </a:ext>
            </a:extLst>
          </p:cNvPr>
          <p:cNvSpPr>
            <a:spLocks noGrp="1"/>
          </p:cNvSpPr>
          <p:nvPr>
            <p:ph type="sldNum" sz="quarter" idx="12"/>
          </p:nvPr>
        </p:nvSpPr>
        <p:spPr>
          <a:xfrm>
            <a:off x="4673600" y="6492876"/>
            <a:ext cx="284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lumMod val="50000"/>
                  </a:schemeClr>
                </a:solidFill>
                <a:latin typeface="Century" panose="020406040505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DC7F24-E970-43C3-B5F4-9AE242CEF477}" type="slidenum">
              <a:rPr lang="en-US" smtClean="0"/>
              <a:pPr/>
              <a:t>25</a:t>
            </a:fld>
            <a:endParaRPr lang="en-US" dirty="0"/>
          </a:p>
        </p:txBody>
      </p:sp>
    </p:spTree>
    <p:extLst>
      <p:ext uri="{BB962C8B-B14F-4D97-AF65-F5344CB8AC3E}">
        <p14:creationId xmlns:p14="http://schemas.microsoft.com/office/powerpoint/2010/main" val="297765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A0719-F09D-C546-1268-8DC3C59AF9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17E345-8C11-5B45-F991-97035A4F050C}"/>
              </a:ext>
            </a:extLst>
          </p:cNvPr>
          <p:cNvSpPr>
            <a:spLocks noGrp="1"/>
          </p:cNvSpPr>
          <p:nvPr>
            <p:ph type="title"/>
          </p:nvPr>
        </p:nvSpPr>
        <p:spPr/>
        <p:txBody>
          <a:bodyPr/>
          <a:lstStyle/>
          <a:p>
            <a:r>
              <a:rPr lang="en-US" sz="2800" b="1" dirty="0">
                <a:latin typeface="Work Sans" pitchFamily="2" charset="0"/>
              </a:rPr>
              <a:t>AFR Pages and Tabs-SERVICE AREA 0</a:t>
            </a:r>
            <a:endParaRPr lang="en-US" sz="2800" dirty="0"/>
          </a:p>
        </p:txBody>
      </p:sp>
      <p:sp>
        <p:nvSpPr>
          <p:cNvPr id="3" name="Content Placeholder 2">
            <a:extLst>
              <a:ext uri="{FF2B5EF4-FFF2-40B4-BE49-F238E27FC236}">
                <a16:creationId xmlns:a16="http://schemas.microsoft.com/office/drawing/2014/main" id="{495A4AB6-84CA-98E2-E278-9CF10F6A9103}"/>
              </a:ext>
            </a:extLst>
          </p:cNvPr>
          <p:cNvSpPr>
            <a:spLocks noGrp="1"/>
          </p:cNvSpPr>
          <p:nvPr>
            <p:ph idx="1"/>
          </p:nvPr>
        </p:nvSpPr>
        <p:spPr>
          <a:xfrm>
            <a:off x="195943" y="660400"/>
            <a:ext cx="8319407" cy="3972219"/>
          </a:xfrm>
        </p:spPr>
        <p:txBody>
          <a:bodyPr>
            <a:noAutofit/>
          </a:bodyPr>
          <a:lstStyle/>
          <a:p>
            <a:pPr marL="0" marR="0" indent="0">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400" b="1" u="sng" dirty="0">
                <a:solidFill>
                  <a:schemeClr val="tx1"/>
                </a:solidFill>
                <a:effectLst/>
                <a:latin typeface="Work Sans" pitchFamily="2" charset="0"/>
                <a:ea typeface="Calibri" panose="020F0502020204030204" pitchFamily="34" charset="0"/>
              </a:rPr>
              <a:t>FUND BALANCE – UNASSIGNED-Line 35</a:t>
            </a:r>
            <a:endParaRPr lang="en-US" sz="1400" b="1" dirty="0">
              <a:solidFill>
                <a:schemeClr val="tx1"/>
              </a:solidFill>
              <a:effectLst/>
              <a:latin typeface="Work Sans" pitchFamily="2" charset="0"/>
              <a:ea typeface="Calibri" panose="020F0502020204030204" pitchFamily="34" charset="0"/>
            </a:endParaRPr>
          </a:p>
          <a:p>
            <a:pPr marL="0" marR="0" indent="0">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400" b="0" dirty="0">
                <a:solidFill>
                  <a:schemeClr val="tx1"/>
                </a:solidFill>
                <a:effectLst/>
                <a:latin typeface="Work Sans" pitchFamily="2" charset="0"/>
                <a:ea typeface="Calibri" panose="020F0502020204030204" pitchFamily="34" charset="0"/>
              </a:rPr>
              <a:t>Represents fund balances </a:t>
            </a:r>
            <a:r>
              <a:rPr lang="en-US" sz="1600" b="0" dirty="0">
                <a:solidFill>
                  <a:schemeClr val="tx1"/>
                </a:solidFill>
                <a:effectLst/>
                <a:latin typeface="Work Sans" pitchFamily="2" charset="0"/>
                <a:ea typeface="Calibri" panose="020F0502020204030204" pitchFamily="34" charset="0"/>
              </a:rPr>
              <a:t>which are not restricted, committed or assigned.  (In the software, all fund balance defaults to this designation, unless amounts are entered as one of the other types on Service Area 0.) The fund balance on </a:t>
            </a:r>
            <a:r>
              <a:rPr lang="en-US" sz="1600" b="0" i="1" dirty="0">
                <a:solidFill>
                  <a:schemeClr val="tx1"/>
                </a:solidFill>
                <a:effectLst/>
                <a:latin typeface="Work Sans" pitchFamily="2" charset="0"/>
                <a:ea typeface="Calibri" panose="020F0502020204030204" pitchFamily="34" charset="0"/>
              </a:rPr>
              <a:t>line 35</a:t>
            </a:r>
            <a:r>
              <a:rPr lang="en-US" sz="1600" b="0" dirty="0">
                <a:solidFill>
                  <a:schemeClr val="tx1"/>
                </a:solidFill>
                <a:effectLst/>
                <a:latin typeface="Work Sans" pitchFamily="2" charset="0"/>
                <a:ea typeface="Calibri" panose="020F0502020204030204" pitchFamily="34" charset="0"/>
              </a:rPr>
              <a:t> defaults to </a:t>
            </a:r>
            <a:r>
              <a:rPr lang="en-US" sz="1600" b="0" i="1" dirty="0">
                <a:solidFill>
                  <a:schemeClr val="tx1"/>
                </a:solidFill>
                <a:effectLst/>
                <a:latin typeface="Work Sans" pitchFamily="2" charset="0"/>
                <a:ea typeface="Calibri" panose="020F0502020204030204" pitchFamily="34" charset="0"/>
              </a:rPr>
              <a:t>line 36</a:t>
            </a:r>
            <a:r>
              <a:rPr lang="en-US" sz="1600" b="0" dirty="0">
                <a:solidFill>
                  <a:schemeClr val="tx1"/>
                </a:solidFill>
                <a:effectLst/>
                <a:latin typeface="Work Sans" pitchFamily="2" charset="0"/>
                <a:ea typeface="Calibri" panose="020F0502020204030204" pitchFamily="34" charset="0"/>
              </a:rPr>
              <a:t> if an entry is not made on </a:t>
            </a:r>
            <a:r>
              <a:rPr lang="en-US" sz="1600" b="0" i="1" dirty="0">
                <a:solidFill>
                  <a:schemeClr val="tx1"/>
                </a:solidFill>
                <a:effectLst/>
                <a:latin typeface="Work Sans" pitchFamily="2" charset="0"/>
                <a:ea typeface="Calibri" panose="020F0502020204030204" pitchFamily="34" charset="0"/>
              </a:rPr>
              <a:t>lines 31-34</a:t>
            </a:r>
            <a:r>
              <a:rPr lang="en-US" sz="1600" b="0" dirty="0">
                <a:solidFill>
                  <a:schemeClr val="tx1"/>
                </a:solidFill>
                <a:effectLst/>
                <a:latin typeface="Work Sans" pitchFamily="2" charset="0"/>
                <a:ea typeface="Calibri" panose="020F0502020204030204" pitchFamily="34" charset="0"/>
              </a:rPr>
              <a:t>.  Entries in </a:t>
            </a:r>
            <a:r>
              <a:rPr lang="en-US" sz="1600" b="0" i="1" dirty="0">
                <a:solidFill>
                  <a:schemeClr val="tx1"/>
                </a:solidFill>
                <a:effectLst/>
                <a:latin typeface="Work Sans" pitchFamily="2" charset="0"/>
                <a:ea typeface="Calibri" panose="020F0502020204030204" pitchFamily="34" charset="0"/>
              </a:rPr>
              <a:t>lines 31-34</a:t>
            </a:r>
            <a:r>
              <a:rPr lang="en-US" sz="1600" b="0" dirty="0">
                <a:solidFill>
                  <a:schemeClr val="tx1"/>
                </a:solidFill>
                <a:effectLst/>
                <a:latin typeface="Work Sans" pitchFamily="2" charset="0"/>
                <a:ea typeface="Calibri" panose="020F0502020204030204" pitchFamily="34" charset="0"/>
              </a:rPr>
              <a:t> are subtracted from </a:t>
            </a:r>
            <a:r>
              <a:rPr lang="en-US" sz="1600" b="0" i="1" dirty="0">
                <a:solidFill>
                  <a:schemeClr val="tx1"/>
                </a:solidFill>
                <a:effectLst/>
                <a:latin typeface="Work Sans" pitchFamily="2" charset="0"/>
                <a:ea typeface="Calibri" panose="020F0502020204030204" pitchFamily="34" charset="0"/>
              </a:rPr>
              <a:t>line 36</a:t>
            </a:r>
            <a:r>
              <a:rPr lang="en-US" sz="1600" b="0" dirty="0">
                <a:solidFill>
                  <a:schemeClr val="tx1"/>
                </a:solidFill>
                <a:effectLst/>
                <a:latin typeface="Work Sans" pitchFamily="2" charset="0"/>
                <a:ea typeface="Calibri" panose="020F0502020204030204" pitchFamily="34" charset="0"/>
              </a:rPr>
              <a:t>. Special revenue funds, the capital projects fund and the debt service fund may have deficit unassigned balances.</a:t>
            </a:r>
            <a:endParaRPr lang="en-US" sz="1600" b="1" dirty="0">
              <a:solidFill>
                <a:schemeClr val="tx1"/>
              </a:solidFill>
              <a:effectLst/>
              <a:latin typeface="Work Sans" pitchFamily="2" charset="0"/>
              <a:ea typeface="Calibri" panose="020F0502020204030204" pitchFamily="34" charset="0"/>
            </a:endParaRPr>
          </a:p>
          <a:p>
            <a:pPr marL="0" marR="0" indent="0">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600" b="1" u="sng" dirty="0">
                <a:solidFill>
                  <a:schemeClr val="tx1"/>
                </a:solidFill>
                <a:effectLst/>
                <a:latin typeface="Work Sans" pitchFamily="2" charset="0"/>
                <a:ea typeface="Calibri" panose="020F0502020204030204" pitchFamily="34" charset="0"/>
              </a:rPr>
              <a:t>ENDING FUND BALANCE- Line 36</a:t>
            </a:r>
            <a:endParaRPr lang="en-US" sz="1600" b="1" dirty="0">
              <a:solidFill>
                <a:schemeClr val="tx1"/>
              </a:solidFill>
              <a:effectLst/>
              <a:latin typeface="Work Sans" pitchFamily="2" charset="0"/>
              <a:ea typeface="Calibri" panose="020F0502020204030204" pitchFamily="34" charset="0"/>
            </a:endParaRPr>
          </a:p>
          <a:p>
            <a:pPr marL="0" marR="0" indent="0">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600" b="0" dirty="0">
                <a:solidFill>
                  <a:schemeClr val="tx1"/>
                </a:solidFill>
                <a:effectLst/>
                <a:latin typeface="Work Sans" pitchFamily="2" charset="0"/>
                <a:ea typeface="Calibri" panose="020F0502020204030204" pitchFamily="34" charset="0"/>
              </a:rPr>
              <a:t>The June 30 ending balance is produced (forced) on </a:t>
            </a:r>
            <a:r>
              <a:rPr lang="en-US" sz="1600" b="0" i="1" dirty="0">
                <a:solidFill>
                  <a:schemeClr val="tx1"/>
                </a:solidFill>
                <a:effectLst/>
                <a:latin typeface="Work Sans" pitchFamily="2" charset="0"/>
                <a:ea typeface="Calibri" panose="020F0502020204030204" pitchFamily="34" charset="0"/>
              </a:rPr>
              <a:t>line 36</a:t>
            </a:r>
            <a:r>
              <a:rPr lang="en-US" sz="1600" b="0" dirty="0">
                <a:solidFill>
                  <a:schemeClr val="tx1"/>
                </a:solidFill>
                <a:effectLst/>
                <a:latin typeface="Work Sans" pitchFamily="2" charset="0"/>
                <a:ea typeface="Calibri" panose="020F0502020204030204" pitchFamily="34" charset="0"/>
              </a:rPr>
              <a:t>.  It is the product of Total Requirements, minus Expenditures, minus Operating Transfers Out, plus the change in Reserves. </a:t>
            </a:r>
            <a:endParaRPr lang="en-US" sz="1600" b="1" dirty="0">
              <a:solidFill>
                <a:schemeClr val="tx1"/>
              </a:solidFill>
              <a:effectLst/>
              <a:latin typeface="Work Sans" pitchFamily="2" charset="0"/>
              <a:ea typeface="Calibri" panose="020F0502020204030204" pitchFamily="34" charset="0"/>
            </a:endParaRPr>
          </a:p>
          <a:p>
            <a:pPr marL="0" marR="0" indent="0">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600" b="1" u="sng" dirty="0">
                <a:solidFill>
                  <a:schemeClr val="tx1"/>
                </a:solidFill>
                <a:effectLst/>
                <a:latin typeface="Work Sans" pitchFamily="2" charset="0"/>
                <a:ea typeface="Calibri" panose="020F0502020204030204" pitchFamily="34" charset="0"/>
              </a:rPr>
              <a:t>TOTAL REQUIREMENTS-Line 37</a:t>
            </a:r>
            <a:endParaRPr lang="en-US" sz="1600" b="1" dirty="0">
              <a:solidFill>
                <a:schemeClr val="tx1"/>
              </a:solidFill>
              <a:effectLst/>
              <a:latin typeface="Work Sans" pitchFamily="2" charset="0"/>
              <a:ea typeface="Calibri" panose="020F0502020204030204" pitchFamily="34" charset="0"/>
            </a:endParaRPr>
          </a:p>
          <a:p>
            <a:pPr marL="0" marR="0" indent="0">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600" b="0" i="1" dirty="0">
                <a:solidFill>
                  <a:schemeClr val="tx1"/>
                </a:solidFill>
                <a:effectLst/>
                <a:latin typeface="Work Sans" pitchFamily="2" charset="0"/>
                <a:ea typeface="Calibri" panose="020F0502020204030204" pitchFamily="34" charset="0"/>
              </a:rPr>
              <a:t>Line 37</a:t>
            </a:r>
            <a:r>
              <a:rPr lang="en-US" sz="1600" b="0" dirty="0">
                <a:solidFill>
                  <a:schemeClr val="tx1"/>
                </a:solidFill>
                <a:effectLst/>
                <a:latin typeface="Work Sans" pitchFamily="2" charset="0"/>
                <a:ea typeface="Calibri" panose="020F0502020204030204" pitchFamily="34" charset="0"/>
              </a:rPr>
              <a:t> should be the total of </a:t>
            </a:r>
            <a:r>
              <a:rPr lang="en-US" sz="1600" b="0" i="1" dirty="0">
                <a:solidFill>
                  <a:schemeClr val="tx1"/>
                </a:solidFill>
                <a:effectLst/>
                <a:latin typeface="Work Sans" pitchFamily="2" charset="0"/>
                <a:ea typeface="Calibri" panose="020F0502020204030204" pitchFamily="34" charset="0"/>
              </a:rPr>
              <a:t>lines 23 </a:t>
            </a:r>
            <a:r>
              <a:rPr lang="en-US" sz="1600" b="1" i="1" dirty="0">
                <a:solidFill>
                  <a:schemeClr val="tx1"/>
                </a:solidFill>
                <a:effectLst/>
                <a:latin typeface="Work Sans" pitchFamily="2" charset="0"/>
                <a:ea typeface="Calibri" panose="020F0502020204030204" pitchFamily="34" charset="0"/>
              </a:rPr>
              <a:t>+</a:t>
            </a:r>
            <a:r>
              <a:rPr lang="en-US" sz="1600" b="0" i="1" dirty="0">
                <a:solidFill>
                  <a:schemeClr val="tx1"/>
                </a:solidFill>
                <a:effectLst/>
                <a:latin typeface="Work Sans" pitchFamily="2" charset="0"/>
                <a:ea typeface="Calibri" panose="020F0502020204030204" pitchFamily="34" charset="0"/>
              </a:rPr>
              <a:t> 28 </a:t>
            </a:r>
            <a:r>
              <a:rPr lang="en-US" sz="1600" b="1" i="1" dirty="0">
                <a:solidFill>
                  <a:schemeClr val="tx1"/>
                </a:solidFill>
                <a:effectLst/>
                <a:latin typeface="Work Sans" pitchFamily="2" charset="0"/>
                <a:ea typeface="Calibri" panose="020F0502020204030204" pitchFamily="34" charset="0"/>
              </a:rPr>
              <a:t>+</a:t>
            </a:r>
            <a:r>
              <a:rPr lang="en-US" sz="1600" b="0" i="1" dirty="0">
                <a:solidFill>
                  <a:schemeClr val="tx1"/>
                </a:solidFill>
                <a:effectLst/>
                <a:latin typeface="Work Sans" pitchFamily="2" charset="0"/>
                <a:ea typeface="Calibri" panose="020F0502020204030204" pitchFamily="34" charset="0"/>
              </a:rPr>
              <a:t> 29 </a:t>
            </a:r>
            <a:r>
              <a:rPr lang="en-US" sz="1600" b="1" i="1" dirty="0">
                <a:solidFill>
                  <a:schemeClr val="tx1"/>
                </a:solidFill>
                <a:effectLst/>
                <a:latin typeface="Work Sans" pitchFamily="2" charset="0"/>
                <a:ea typeface="Calibri" panose="020F0502020204030204" pitchFamily="34" charset="0"/>
              </a:rPr>
              <a:t>–</a:t>
            </a:r>
            <a:r>
              <a:rPr lang="en-US" sz="1600" b="0" i="1" dirty="0">
                <a:solidFill>
                  <a:schemeClr val="tx1"/>
                </a:solidFill>
                <a:effectLst/>
                <a:latin typeface="Work Sans" pitchFamily="2" charset="0"/>
                <a:ea typeface="Calibri" panose="020F0502020204030204" pitchFamily="34" charset="0"/>
              </a:rPr>
              <a:t> 30 </a:t>
            </a:r>
            <a:r>
              <a:rPr lang="en-US" sz="1600" b="1" i="1" dirty="0">
                <a:solidFill>
                  <a:schemeClr val="tx1"/>
                </a:solidFill>
                <a:effectLst/>
                <a:latin typeface="Work Sans" pitchFamily="2" charset="0"/>
                <a:ea typeface="Calibri" panose="020F0502020204030204" pitchFamily="34" charset="0"/>
              </a:rPr>
              <a:t>+ </a:t>
            </a:r>
            <a:r>
              <a:rPr lang="en-US" sz="1600" b="0" i="1" dirty="0">
                <a:solidFill>
                  <a:schemeClr val="tx1"/>
                </a:solidFill>
                <a:effectLst/>
                <a:latin typeface="Work Sans" pitchFamily="2" charset="0"/>
                <a:ea typeface="Calibri" panose="020F0502020204030204" pitchFamily="34" charset="0"/>
              </a:rPr>
              <a:t>36</a:t>
            </a:r>
            <a:r>
              <a:rPr lang="en-US" sz="1600" b="0" dirty="0">
                <a:solidFill>
                  <a:schemeClr val="tx1"/>
                </a:solidFill>
                <a:effectLst/>
                <a:latin typeface="Work Sans" pitchFamily="2" charset="0"/>
                <a:ea typeface="Calibri" panose="020F0502020204030204" pitchFamily="34" charset="0"/>
              </a:rPr>
              <a:t>.  Total Requirements are programmed to equal Total Resources for each fund and in total.</a:t>
            </a:r>
            <a:endParaRPr lang="en-US" sz="1600" b="1" dirty="0">
              <a:solidFill>
                <a:schemeClr val="tx1"/>
              </a:solidFill>
              <a:effectLst/>
              <a:latin typeface="Work Sans" pitchFamily="2" charset="0"/>
              <a:ea typeface="Calibri" panose="020F0502020204030204" pitchFamily="34" charset="0"/>
            </a:endParaRPr>
          </a:p>
          <a:p>
            <a:pPr marL="0" indent="0">
              <a:buNone/>
            </a:pPr>
            <a:endParaRPr lang="en-US" sz="1800" b="1" dirty="0"/>
          </a:p>
          <a:p>
            <a:pPr marL="0" indent="0">
              <a:buNone/>
            </a:pPr>
            <a:endParaRPr lang="en-US" sz="1800" dirty="0"/>
          </a:p>
        </p:txBody>
      </p:sp>
      <p:sp>
        <p:nvSpPr>
          <p:cNvPr id="5" name="Slide Number Placeholder 4">
            <a:extLst>
              <a:ext uri="{FF2B5EF4-FFF2-40B4-BE49-F238E27FC236}">
                <a16:creationId xmlns:a16="http://schemas.microsoft.com/office/drawing/2014/main" id="{3B4071F1-ACA2-D0B8-0847-C034CD36700A}"/>
              </a:ext>
            </a:extLst>
          </p:cNvPr>
          <p:cNvSpPr>
            <a:spLocks noGrp="1"/>
          </p:cNvSpPr>
          <p:nvPr>
            <p:ph type="sldNum" sz="quarter" idx="12"/>
          </p:nvPr>
        </p:nvSpPr>
        <p:spPr>
          <a:xfrm>
            <a:off x="4673600" y="6492876"/>
            <a:ext cx="284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lumMod val="50000"/>
                  </a:schemeClr>
                </a:solidFill>
                <a:latin typeface="Century" panose="020406040505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DC7F24-E970-43C3-B5F4-9AE242CEF477}" type="slidenum">
              <a:rPr lang="en-US" smtClean="0"/>
              <a:pPr/>
              <a:t>26</a:t>
            </a:fld>
            <a:endParaRPr lang="en-US" dirty="0"/>
          </a:p>
        </p:txBody>
      </p:sp>
    </p:spTree>
    <p:extLst>
      <p:ext uri="{BB962C8B-B14F-4D97-AF65-F5344CB8AC3E}">
        <p14:creationId xmlns:p14="http://schemas.microsoft.com/office/powerpoint/2010/main" val="910275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DCE46A-46D3-6E62-392E-11AE44146777}"/>
              </a:ext>
            </a:extLst>
          </p:cNvPr>
          <p:cNvSpPr>
            <a:spLocks noGrp="1"/>
          </p:cNvSpPr>
          <p:nvPr>
            <p:ph type="body" idx="1"/>
          </p:nvPr>
        </p:nvSpPr>
        <p:spPr>
          <a:xfrm>
            <a:off x="377371" y="638629"/>
            <a:ext cx="8137979" cy="3993990"/>
          </a:xfrm>
        </p:spPr>
        <p:txBody>
          <a:bodyPr/>
          <a:lstStyle/>
          <a:p>
            <a:pPr marL="88900" indent="0">
              <a:buNone/>
            </a:pPr>
            <a:r>
              <a:rPr lang="en-US" dirty="0"/>
              <a:t>FUND BALANCE CALCULATION</a:t>
            </a:r>
          </a:p>
          <a:p>
            <a:endParaRPr lang="en-US" dirty="0"/>
          </a:p>
        </p:txBody>
      </p:sp>
      <p:sp>
        <p:nvSpPr>
          <p:cNvPr id="3" name="Title 2">
            <a:extLst>
              <a:ext uri="{FF2B5EF4-FFF2-40B4-BE49-F238E27FC236}">
                <a16:creationId xmlns:a16="http://schemas.microsoft.com/office/drawing/2014/main" id="{ADD1937C-335B-4068-3600-EE4E07B8F3E4}"/>
              </a:ext>
            </a:extLst>
          </p:cNvPr>
          <p:cNvSpPr>
            <a:spLocks noGrp="1"/>
          </p:cNvSpPr>
          <p:nvPr>
            <p:ph type="title"/>
          </p:nvPr>
        </p:nvSpPr>
        <p:spPr/>
        <p:txBody>
          <a:bodyPr/>
          <a:lstStyle/>
          <a:p>
            <a:r>
              <a:rPr lang="en-US" sz="2800" b="1" dirty="0">
                <a:latin typeface="Work Sans" pitchFamily="2" charset="0"/>
              </a:rPr>
              <a:t>AFR Pages and Tabs-SERVICE AREA 0</a:t>
            </a:r>
            <a:endParaRPr lang="en-US" sz="2800" dirty="0"/>
          </a:p>
        </p:txBody>
      </p:sp>
      <p:pic>
        <p:nvPicPr>
          <p:cNvPr id="9" name="Picture 8">
            <a:extLst>
              <a:ext uri="{FF2B5EF4-FFF2-40B4-BE49-F238E27FC236}">
                <a16:creationId xmlns:a16="http://schemas.microsoft.com/office/drawing/2014/main" id="{B6B85791-9483-434C-04F4-598E0ACA5CAC}"/>
              </a:ext>
            </a:extLst>
          </p:cNvPr>
          <p:cNvPicPr>
            <a:picLocks noChangeAspect="1"/>
          </p:cNvPicPr>
          <p:nvPr/>
        </p:nvPicPr>
        <p:blipFill>
          <a:blip r:embed="rId2"/>
          <a:srcRect l="-1" r="-87" b="15525"/>
          <a:stretch/>
        </p:blipFill>
        <p:spPr>
          <a:xfrm>
            <a:off x="377370" y="1256835"/>
            <a:ext cx="8294915" cy="2132251"/>
          </a:xfrm>
          <a:prstGeom prst="rect">
            <a:avLst/>
          </a:prstGeom>
        </p:spPr>
      </p:pic>
      <p:graphicFrame>
        <p:nvGraphicFramePr>
          <p:cNvPr id="10" name="Object 9">
            <a:extLst>
              <a:ext uri="{FF2B5EF4-FFF2-40B4-BE49-F238E27FC236}">
                <a16:creationId xmlns:a16="http://schemas.microsoft.com/office/drawing/2014/main" id="{01E25819-3F4C-733B-EA78-59AF6E0DDBEB}"/>
              </a:ext>
            </a:extLst>
          </p:cNvPr>
          <p:cNvGraphicFramePr>
            <a:graphicFrameLocks noChangeAspect="1"/>
          </p:cNvGraphicFramePr>
          <p:nvPr>
            <p:extLst>
              <p:ext uri="{D42A27DB-BD31-4B8C-83A1-F6EECF244321}">
                <p14:modId xmlns:p14="http://schemas.microsoft.com/office/powerpoint/2010/main" val="4069110047"/>
              </p:ext>
            </p:extLst>
          </p:nvPr>
        </p:nvGraphicFramePr>
        <p:xfrm>
          <a:off x="2763157" y="3527718"/>
          <a:ext cx="2100986" cy="1450681"/>
        </p:xfrm>
        <a:graphic>
          <a:graphicData uri="http://schemas.openxmlformats.org/presentationml/2006/ole">
            <mc:AlternateContent xmlns:mc="http://schemas.openxmlformats.org/markup-compatibility/2006">
              <mc:Choice xmlns:v="urn:schemas-microsoft-com:vml" Requires="v">
                <p:oleObj name="Worksheet" r:id="rId3" imgW="1600413" imgH="1105057" progId="Excel.Sheet.12">
                  <p:embed/>
                </p:oleObj>
              </mc:Choice>
              <mc:Fallback>
                <p:oleObj name="Worksheet" r:id="rId3" imgW="1600413" imgH="1105057" progId="Excel.Sheet.12">
                  <p:embed/>
                  <p:pic>
                    <p:nvPicPr>
                      <p:cNvPr id="0" name=""/>
                      <p:cNvPicPr/>
                      <p:nvPr/>
                    </p:nvPicPr>
                    <p:blipFill>
                      <a:blip r:embed="rId4"/>
                      <a:stretch>
                        <a:fillRect/>
                      </a:stretch>
                    </p:blipFill>
                    <p:spPr>
                      <a:xfrm>
                        <a:off x="2763157" y="3527718"/>
                        <a:ext cx="2100986" cy="145068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oleObj>
              </mc:Fallback>
            </mc:AlternateContent>
          </a:graphicData>
        </a:graphic>
      </p:graphicFrame>
      <p:sp>
        <p:nvSpPr>
          <p:cNvPr id="11" name="Rectangle 10">
            <a:extLst>
              <a:ext uri="{FF2B5EF4-FFF2-40B4-BE49-F238E27FC236}">
                <a16:creationId xmlns:a16="http://schemas.microsoft.com/office/drawing/2014/main" id="{C180362A-6C98-FF6C-E29B-D75F0F441720}"/>
              </a:ext>
            </a:extLst>
          </p:cNvPr>
          <p:cNvSpPr/>
          <p:nvPr/>
        </p:nvSpPr>
        <p:spPr>
          <a:xfrm>
            <a:off x="4572000" y="1095829"/>
            <a:ext cx="1364343" cy="229325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7523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00A76-3DD0-3FE7-33C6-B868D56AD14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FC67CF3-08D4-9F93-79C9-A67D11CA3FD6}"/>
              </a:ext>
            </a:extLst>
          </p:cNvPr>
          <p:cNvSpPr>
            <a:spLocks noGrp="1"/>
          </p:cNvSpPr>
          <p:nvPr>
            <p:ph type="body" idx="1"/>
          </p:nvPr>
        </p:nvSpPr>
        <p:spPr>
          <a:xfrm>
            <a:off x="377371" y="638629"/>
            <a:ext cx="8137979" cy="3993990"/>
          </a:xfrm>
        </p:spPr>
        <p:txBody>
          <a:bodyPr/>
          <a:lstStyle/>
          <a:p>
            <a:endParaRPr lang="en-US" dirty="0"/>
          </a:p>
        </p:txBody>
      </p:sp>
      <p:sp>
        <p:nvSpPr>
          <p:cNvPr id="3" name="Title 2">
            <a:extLst>
              <a:ext uri="{FF2B5EF4-FFF2-40B4-BE49-F238E27FC236}">
                <a16:creationId xmlns:a16="http://schemas.microsoft.com/office/drawing/2014/main" id="{AFF785EE-2848-1A32-F2F6-79A09164B95B}"/>
              </a:ext>
            </a:extLst>
          </p:cNvPr>
          <p:cNvSpPr>
            <a:spLocks noGrp="1"/>
          </p:cNvSpPr>
          <p:nvPr>
            <p:ph type="title"/>
          </p:nvPr>
        </p:nvSpPr>
        <p:spPr/>
        <p:txBody>
          <a:bodyPr/>
          <a:lstStyle/>
          <a:p>
            <a:r>
              <a:rPr lang="en-US" sz="2000" b="1" i="1" dirty="0">
                <a:solidFill>
                  <a:srgbClr val="003399"/>
                </a:solidFill>
                <a:effectLst/>
                <a:latin typeface="Work Sans" pitchFamily="2" charset="0"/>
                <a:ea typeface="Calibri" panose="020F0502020204030204" pitchFamily="34" charset="0"/>
              </a:rPr>
              <a:t>Line 37</a:t>
            </a:r>
            <a:r>
              <a:rPr lang="en-US" sz="2000" b="1" dirty="0">
                <a:effectLst/>
                <a:latin typeface="Work Sans" pitchFamily="2" charset="0"/>
                <a:ea typeface="Calibri" panose="020F0502020204030204" pitchFamily="34" charset="0"/>
              </a:rPr>
              <a:t> should be the total of </a:t>
            </a:r>
            <a:r>
              <a:rPr lang="en-US" sz="2000" b="1" i="1" dirty="0">
                <a:solidFill>
                  <a:srgbClr val="003399"/>
                </a:solidFill>
                <a:effectLst/>
                <a:latin typeface="Work Sans" pitchFamily="2" charset="0"/>
                <a:ea typeface="Calibri" panose="020F0502020204030204" pitchFamily="34" charset="0"/>
              </a:rPr>
              <a:t>lines 23 </a:t>
            </a:r>
            <a:r>
              <a:rPr lang="en-US" sz="2000" b="1" i="1" dirty="0">
                <a:effectLst/>
                <a:latin typeface="Work Sans" pitchFamily="2" charset="0"/>
                <a:ea typeface="Calibri" panose="020F0502020204030204" pitchFamily="34" charset="0"/>
              </a:rPr>
              <a:t>+</a:t>
            </a:r>
            <a:r>
              <a:rPr lang="en-US" sz="2000" b="1" i="1" dirty="0">
                <a:solidFill>
                  <a:srgbClr val="003399"/>
                </a:solidFill>
                <a:effectLst/>
                <a:latin typeface="Work Sans" pitchFamily="2" charset="0"/>
                <a:ea typeface="Calibri" panose="020F0502020204030204" pitchFamily="34" charset="0"/>
              </a:rPr>
              <a:t> 28 </a:t>
            </a:r>
            <a:r>
              <a:rPr lang="en-US" sz="2000" b="1" i="1" dirty="0">
                <a:effectLst/>
                <a:latin typeface="Work Sans" pitchFamily="2" charset="0"/>
                <a:ea typeface="Calibri" panose="020F0502020204030204" pitchFamily="34" charset="0"/>
              </a:rPr>
              <a:t>+</a:t>
            </a:r>
            <a:r>
              <a:rPr lang="en-US" sz="2000" b="1" i="1" dirty="0">
                <a:solidFill>
                  <a:srgbClr val="003399"/>
                </a:solidFill>
                <a:effectLst/>
                <a:latin typeface="Work Sans" pitchFamily="2" charset="0"/>
                <a:ea typeface="Calibri" panose="020F0502020204030204" pitchFamily="34" charset="0"/>
              </a:rPr>
              <a:t> 29</a:t>
            </a:r>
            <a:r>
              <a:rPr lang="en-US" sz="2000" b="1" i="1" dirty="0">
                <a:effectLst/>
                <a:latin typeface="Work Sans" pitchFamily="2" charset="0"/>
                <a:ea typeface="Calibri" panose="020F0502020204030204" pitchFamily="34" charset="0"/>
              </a:rPr>
              <a:t> –</a:t>
            </a:r>
            <a:r>
              <a:rPr lang="en-US" sz="2000" b="1" i="1" dirty="0">
                <a:solidFill>
                  <a:srgbClr val="003399"/>
                </a:solidFill>
                <a:effectLst/>
                <a:latin typeface="Work Sans" pitchFamily="2" charset="0"/>
                <a:ea typeface="Calibri" panose="020F0502020204030204" pitchFamily="34" charset="0"/>
              </a:rPr>
              <a:t> 30 </a:t>
            </a:r>
            <a:r>
              <a:rPr lang="en-US" sz="2000" b="1" i="1" dirty="0">
                <a:effectLst/>
                <a:latin typeface="Work Sans" pitchFamily="2" charset="0"/>
                <a:ea typeface="Calibri" panose="020F0502020204030204" pitchFamily="34" charset="0"/>
              </a:rPr>
              <a:t>+ </a:t>
            </a:r>
            <a:r>
              <a:rPr lang="en-US" sz="2000" b="1" i="1" dirty="0">
                <a:solidFill>
                  <a:srgbClr val="003399"/>
                </a:solidFill>
                <a:effectLst/>
                <a:latin typeface="Work Sans" pitchFamily="2" charset="0"/>
                <a:ea typeface="Calibri" panose="020F0502020204030204" pitchFamily="34" charset="0"/>
              </a:rPr>
              <a:t>36</a:t>
            </a:r>
            <a:r>
              <a:rPr lang="en-US" sz="2000" b="1" dirty="0">
                <a:effectLst/>
                <a:latin typeface="Work Sans" pitchFamily="2" charset="0"/>
                <a:ea typeface="Calibri" panose="020F0502020204030204" pitchFamily="34" charset="0"/>
              </a:rPr>
              <a:t>.</a:t>
            </a:r>
            <a:endParaRPr lang="en-US" sz="2000" b="1" dirty="0"/>
          </a:p>
        </p:txBody>
      </p:sp>
      <p:pic>
        <p:nvPicPr>
          <p:cNvPr id="5" name="Picture 4">
            <a:extLst>
              <a:ext uri="{FF2B5EF4-FFF2-40B4-BE49-F238E27FC236}">
                <a16:creationId xmlns:a16="http://schemas.microsoft.com/office/drawing/2014/main" id="{A5AA4C02-09CE-D252-82FE-1567ACC169CD}"/>
              </a:ext>
            </a:extLst>
          </p:cNvPr>
          <p:cNvPicPr>
            <a:picLocks noChangeAspect="1"/>
          </p:cNvPicPr>
          <p:nvPr/>
        </p:nvPicPr>
        <p:blipFill>
          <a:blip r:embed="rId2"/>
          <a:stretch>
            <a:fillRect/>
          </a:stretch>
        </p:blipFill>
        <p:spPr>
          <a:xfrm>
            <a:off x="213505" y="510881"/>
            <a:ext cx="4634266" cy="3846559"/>
          </a:xfrm>
          <a:prstGeom prst="rect">
            <a:avLst/>
          </a:prstGeom>
        </p:spPr>
      </p:pic>
      <p:pic>
        <p:nvPicPr>
          <p:cNvPr id="7" name="Picture 6">
            <a:extLst>
              <a:ext uri="{FF2B5EF4-FFF2-40B4-BE49-F238E27FC236}">
                <a16:creationId xmlns:a16="http://schemas.microsoft.com/office/drawing/2014/main" id="{EFDC75F9-7019-31EB-BFD1-59634559D293}"/>
              </a:ext>
            </a:extLst>
          </p:cNvPr>
          <p:cNvPicPr>
            <a:picLocks noChangeAspect="1"/>
          </p:cNvPicPr>
          <p:nvPr/>
        </p:nvPicPr>
        <p:blipFill>
          <a:blip r:embed="rId3"/>
          <a:stretch>
            <a:fillRect/>
          </a:stretch>
        </p:blipFill>
        <p:spPr>
          <a:xfrm>
            <a:off x="63824" y="4305396"/>
            <a:ext cx="4856415" cy="677131"/>
          </a:xfrm>
          <a:prstGeom prst="rect">
            <a:avLst/>
          </a:prstGeom>
        </p:spPr>
      </p:pic>
      <p:graphicFrame>
        <p:nvGraphicFramePr>
          <p:cNvPr id="11" name="Object 10">
            <a:extLst>
              <a:ext uri="{FF2B5EF4-FFF2-40B4-BE49-F238E27FC236}">
                <a16:creationId xmlns:a16="http://schemas.microsoft.com/office/drawing/2014/main" id="{52A4A763-179F-1231-BBA9-358B70E3E4E9}"/>
              </a:ext>
            </a:extLst>
          </p:cNvPr>
          <p:cNvGraphicFramePr>
            <a:graphicFrameLocks noChangeAspect="1"/>
          </p:cNvGraphicFramePr>
          <p:nvPr>
            <p:extLst>
              <p:ext uri="{D42A27DB-BD31-4B8C-83A1-F6EECF244321}">
                <p14:modId xmlns:p14="http://schemas.microsoft.com/office/powerpoint/2010/main" val="1891889218"/>
              </p:ext>
            </p:extLst>
          </p:nvPr>
        </p:nvGraphicFramePr>
        <p:xfrm>
          <a:off x="5459414" y="1016000"/>
          <a:ext cx="2922586" cy="2102534"/>
        </p:xfrm>
        <a:graphic>
          <a:graphicData uri="http://schemas.openxmlformats.org/presentationml/2006/ole">
            <mc:AlternateContent xmlns:mc="http://schemas.openxmlformats.org/markup-compatibility/2006">
              <mc:Choice xmlns:v="urn:schemas-microsoft-com:vml" Requires="v">
                <p:oleObj name="Worksheet" r:id="rId4" imgW="2484191" imgH="1470723" progId="Excel.Sheet.12">
                  <p:embed/>
                </p:oleObj>
              </mc:Choice>
              <mc:Fallback>
                <p:oleObj name="Worksheet" r:id="rId4" imgW="2484191" imgH="1470723" progId="Excel.Sheet.12">
                  <p:embed/>
                  <p:pic>
                    <p:nvPicPr>
                      <p:cNvPr id="0" name=""/>
                      <p:cNvPicPr/>
                      <p:nvPr/>
                    </p:nvPicPr>
                    <p:blipFill>
                      <a:blip r:embed="rId5"/>
                      <a:stretch>
                        <a:fillRect/>
                      </a:stretch>
                    </p:blipFill>
                    <p:spPr>
                      <a:xfrm>
                        <a:off x="5459414" y="1016000"/>
                        <a:ext cx="2922586" cy="210253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oleObj>
              </mc:Fallback>
            </mc:AlternateContent>
          </a:graphicData>
        </a:graphic>
      </p:graphicFrame>
      <p:cxnSp>
        <p:nvCxnSpPr>
          <p:cNvPr id="13" name="Straight Arrow Connector 12">
            <a:extLst>
              <a:ext uri="{FF2B5EF4-FFF2-40B4-BE49-F238E27FC236}">
                <a16:creationId xmlns:a16="http://schemas.microsoft.com/office/drawing/2014/main" id="{039E8BEF-886A-DD4E-5606-E4F790194A35}"/>
              </a:ext>
            </a:extLst>
          </p:cNvPr>
          <p:cNvCxnSpPr/>
          <p:nvPr/>
        </p:nvCxnSpPr>
        <p:spPr>
          <a:xfrm flipH="1">
            <a:off x="4847771" y="1357086"/>
            <a:ext cx="283029" cy="2104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74AF40C-1C79-68E2-F292-8A8DE5B9B2AF}"/>
              </a:ext>
            </a:extLst>
          </p:cNvPr>
          <p:cNvCxnSpPr/>
          <p:nvPr/>
        </p:nvCxnSpPr>
        <p:spPr>
          <a:xfrm flipH="1">
            <a:off x="4855937" y="3365501"/>
            <a:ext cx="283029" cy="2104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E7B0B69-063A-9868-6AF9-A9FFE4455EFA}"/>
              </a:ext>
            </a:extLst>
          </p:cNvPr>
          <p:cNvCxnSpPr/>
          <p:nvPr/>
        </p:nvCxnSpPr>
        <p:spPr>
          <a:xfrm flipH="1">
            <a:off x="4870122" y="3662760"/>
            <a:ext cx="283029" cy="2104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A3EA446-32D2-0D9C-BDED-2E3E2A0A16C1}"/>
              </a:ext>
            </a:extLst>
          </p:cNvPr>
          <p:cNvCxnSpPr/>
          <p:nvPr/>
        </p:nvCxnSpPr>
        <p:spPr>
          <a:xfrm flipH="1">
            <a:off x="4878289" y="3984078"/>
            <a:ext cx="283029" cy="2104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E089AB8-8E38-F6A7-03CF-AB1A72C04005}"/>
              </a:ext>
            </a:extLst>
          </p:cNvPr>
          <p:cNvCxnSpPr/>
          <p:nvPr/>
        </p:nvCxnSpPr>
        <p:spPr>
          <a:xfrm flipH="1">
            <a:off x="4878289" y="4295199"/>
            <a:ext cx="283029" cy="2104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40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93B20-B621-78DC-955D-9758133543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CB13DE-9DEC-06BF-F6E3-2B85FDF4180D}"/>
              </a:ext>
            </a:extLst>
          </p:cNvPr>
          <p:cNvSpPr>
            <a:spLocks noGrp="1"/>
          </p:cNvSpPr>
          <p:nvPr>
            <p:ph type="title"/>
          </p:nvPr>
        </p:nvSpPr>
        <p:spPr>
          <a:xfrm>
            <a:off x="457200" y="57150"/>
            <a:ext cx="8686800" cy="765572"/>
          </a:xfrm>
        </p:spPr>
        <p:txBody>
          <a:bodyPr/>
          <a:lstStyle/>
          <a:p>
            <a:br>
              <a:rPr lang="en-US" sz="2100" b="1" dirty="0">
                <a:latin typeface="Garamond" panose="02020404030301010803" pitchFamily="18" charset="0"/>
              </a:rPr>
            </a:br>
            <a:r>
              <a:rPr lang="en-US" sz="2000" b="1" dirty="0">
                <a:latin typeface="Work Sans" pitchFamily="2" charset="0"/>
              </a:rPr>
              <a:t>AFR Pages and Tabs-</a:t>
            </a:r>
            <a:r>
              <a:rPr lang="en-US" sz="2100" b="1" i="1" dirty="0">
                <a:latin typeface="Work Sans" pitchFamily="2" charset="0"/>
              </a:rPr>
              <a:t>BALANCESHEET</a:t>
            </a:r>
            <a:r>
              <a:rPr lang="en-US" dirty="0"/>
              <a:t>	</a:t>
            </a:r>
          </a:p>
        </p:txBody>
      </p:sp>
      <p:sp>
        <p:nvSpPr>
          <p:cNvPr id="3" name="Content Placeholder 2">
            <a:extLst>
              <a:ext uri="{FF2B5EF4-FFF2-40B4-BE49-F238E27FC236}">
                <a16:creationId xmlns:a16="http://schemas.microsoft.com/office/drawing/2014/main" id="{C590D0D6-707B-31FF-35FA-8791035CBC44}"/>
              </a:ext>
            </a:extLst>
          </p:cNvPr>
          <p:cNvSpPr>
            <a:spLocks noGrp="1"/>
          </p:cNvSpPr>
          <p:nvPr>
            <p:ph idx="1"/>
          </p:nvPr>
        </p:nvSpPr>
        <p:spPr>
          <a:xfrm>
            <a:off x="457200" y="822722"/>
            <a:ext cx="8058150" cy="3809897"/>
          </a:xfrm>
        </p:spPr>
        <p:txBody>
          <a:bodyPr>
            <a:noAutofit/>
          </a:bodyPr>
          <a:lstStyle/>
          <a:p>
            <a:pPr marL="0" marR="0" indent="0">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800" b="1" u="sng" dirty="0">
                <a:solidFill>
                  <a:schemeClr val="tx1"/>
                </a:solidFill>
                <a:effectLst/>
                <a:latin typeface="Work Sans" pitchFamily="2" charset="0"/>
                <a:ea typeface="Calibri" panose="020F0502020204030204" pitchFamily="34" charset="0"/>
              </a:rPr>
              <a:t>USED ONLY ON THE GAAP REPORTING FORMS TO REPORT</a:t>
            </a:r>
            <a:r>
              <a:rPr lang="en-US" sz="1800" b="1" dirty="0">
                <a:solidFill>
                  <a:schemeClr val="tx1"/>
                </a:solidFill>
                <a:effectLst/>
                <a:latin typeface="Work Sans" pitchFamily="2" charset="0"/>
                <a:ea typeface="Calibri" panose="020F0502020204030204" pitchFamily="34" charset="0"/>
              </a:rPr>
              <a:t> </a:t>
            </a:r>
            <a:r>
              <a:rPr lang="en-US" sz="1800" b="1" i="1" dirty="0">
                <a:solidFill>
                  <a:schemeClr val="tx1"/>
                </a:solidFill>
                <a:effectLst/>
                <a:latin typeface="Work Sans" pitchFamily="2" charset="0"/>
                <a:ea typeface="Calibri" panose="020F0502020204030204" pitchFamily="34" charset="0"/>
              </a:rPr>
              <a:t>“ASSETS”</a:t>
            </a:r>
            <a:r>
              <a:rPr lang="en-US" sz="1800" b="0" dirty="0">
                <a:solidFill>
                  <a:schemeClr val="tx1"/>
                </a:solidFill>
                <a:effectLst/>
                <a:latin typeface="Work Sans" pitchFamily="2" charset="0"/>
                <a:ea typeface="Calibri" panose="020F0502020204030204" pitchFamily="34" charset="0"/>
              </a:rPr>
              <a:t>(cash &amp; pooled investments, receivables (net where applicable), </a:t>
            </a:r>
            <a:r>
              <a:rPr lang="en-US" sz="1800" b="1" i="1" dirty="0">
                <a:solidFill>
                  <a:schemeClr val="tx1"/>
                </a:solidFill>
                <a:effectLst/>
                <a:latin typeface="Work Sans" pitchFamily="2" charset="0"/>
                <a:ea typeface="Calibri" panose="020F0502020204030204" pitchFamily="34" charset="0"/>
              </a:rPr>
              <a:t>“LIABILITIES”</a:t>
            </a:r>
            <a:r>
              <a:rPr lang="en-US" sz="1800" b="1" dirty="0">
                <a:solidFill>
                  <a:schemeClr val="tx1"/>
                </a:solidFill>
                <a:effectLst/>
                <a:latin typeface="Work Sans" pitchFamily="2" charset="0"/>
                <a:ea typeface="Calibri" panose="020F0502020204030204" pitchFamily="34" charset="0"/>
              </a:rPr>
              <a:t>, </a:t>
            </a:r>
            <a:r>
              <a:rPr lang="en-US" sz="1800" b="0" dirty="0">
                <a:solidFill>
                  <a:schemeClr val="tx1"/>
                </a:solidFill>
                <a:effectLst/>
                <a:latin typeface="Work Sans" pitchFamily="2" charset="0"/>
                <a:ea typeface="Calibri" panose="020F0502020204030204" pitchFamily="34" charset="0"/>
              </a:rPr>
              <a:t>accounts payable, salaries &amp; benefits, &amp; contract payable, due to other funds, trusts payable, </a:t>
            </a:r>
            <a:r>
              <a:rPr lang="en-US" sz="1800" b="0" dirty="0" err="1">
                <a:solidFill>
                  <a:schemeClr val="tx1"/>
                </a:solidFill>
                <a:effectLst/>
                <a:latin typeface="Work Sans" pitchFamily="2" charset="0"/>
                <a:ea typeface="Calibri" panose="020F0502020204030204" pitchFamily="34" charset="0"/>
              </a:rPr>
              <a:t>etc</a:t>
            </a:r>
            <a:r>
              <a:rPr lang="en-US" sz="1800" b="0" dirty="0">
                <a:solidFill>
                  <a:schemeClr val="tx1"/>
                </a:solidFill>
                <a:effectLst/>
                <a:latin typeface="Work Sans" pitchFamily="2" charset="0"/>
                <a:ea typeface="Calibri" panose="020F0502020204030204" pitchFamily="34" charset="0"/>
              </a:rPr>
              <a:t>, </a:t>
            </a:r>
            <a:r>
              <a:rPr lang="en-US" sz="1800" b="1" i="1" dirty="0">
                <a:solidFill>
                  <a:schemeClr val="tx1"/>
                </a:solidFill>
                <a:effectLst/>
                <a:latin typeface="Work Sans" pitchFamily="2" charset="0"/>
                <a:ea typeface="Calibri" panose="020F0502020204030204" pitchFamily="34" charset="0"/>
              </a:rPr>
              <a:t>“FUND EQUITY”</a:t>
            </a:r>
            <a:r>
              <a:rPr lang="en-US" sz="1800" b="1" dirty="0">
                <a:solidFill>
                  <a:schemeClr val="tx1"/>
                </a:solidFill>
                <a:effectLst/>
                <a:latin typeface="Work Sans" pitchFamily="2" charset="0"/>
                <a:ea typeface="Calibri" panose="020F0502020204030204" pitchFamily="34" charset="0"/>
              </a:rPr>
              <a:t>, </a:t>
            </a:r>
            <a:r>
              <a:rPr lang="en-US" sz="1800" b="0" dirty="0">
                <a:solidFill>
                  <a:schemeClr val="tx1"/>
                </a:solidFill>
                <a:effectLst/>
                <a:latin typeface="Work Sans" pitchFamily="2" charset="0"/>
                <a:ea typeface="Calibri" panose="020F0502020204030204" pitchFamily="34" charset="0"/>
              </a:rPr>
              <a:t>fund balances.</a:t>
            </a:r>
            <a:endParaRPr lang="en-US" sz="1800" b="1" dirty="0">
              <a:solidFill>
                <a:schemeClr val="tx1"/>
              </a:solidFill>
              <a:effectLst/>
              <a:latin typeface="Work Sans" pitchFamily="2" charset="0"/>
              <a:ea typeface="Calibri" panose="020F0502020204030204" pitchFamily="34" charset="0"/>
            </a:endParaRPr>
          </a:p>
          <a:p>
            <a:pPr marL="0" marR="0" indent="0">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800" b="0" dirty="0">
                <a:solidFill>
                  <a:schemeClr val="tx1"/>
                </a:solidFill>
                <a:effectLst/>
                <a:latin typeface="Work Sans" pitchFamily="2" charset="0"/>
                <a:ea typeface="Calibri" panose="020F0502020204030204" pitchFamily="34" charset="0"/>
              </a:rPr>
              <a:t>As provided in Code of Iowa Section 331.403</a:t>
            </a:r>
            <a:r>
              <a:rPr lang="en-US" sz="1800" b="0" i="1" dirty="0">
                <a:solidFill>
                  <a:schemeClr val="tx1"/>
                </a:solidFill>
                <a:effectLst/>
                <a:latin typeface="Work Sans" pitchFamily="2" charset="0"/>
                <a:ea typeface="Calibri" panose="020F0502020204030204" pitchFamily="34" charset="0"/>
              </a:rPr>
              <a:t>,</a:t>
            </a:r>
            <a:r>
              <a:rPr lang="en-US" sz="1800" b="0" dirty="0">
                <a:solidFill>
                  <a:schemeClr val="tx1"/>
                </a:solidFill>
                <a:effectLst/>
                <a:latin typeface="Work Sans" pitchFamily="2" charset="0"/>
                <a:ea typeface="Calibri" panose="020F0502020204030204" pitchFamily="34" charset="0"/>
              </a:rPr>
              <a:t> the annual financial report must be prepared and filed in conformity with Generally Accepted Accounting Principles (GAAP) and pursuant to instructions prescribed by the Department of Management.</a:t>
            </a:r>
            <a:endParaRPr lang="en-US" sz="1800" b="1" dirty="0">
              <a:solidFill>
                <a:schemeClr val="tx1"/>
              </a:solidFill>
              <a:effectLst/>
              <a:latin typeface="Work Sans" pitchFamily="2" charset="0"/>
              <a:ea typeface="Calibri" panose="020F0502020204030204" pitchFamily="34" charset="0"/>
            </a:endParaRPr>
          </a:p>
          <a:p>
            <a:pPr marL="0" marR="0" indent="0">
              <a:buNone/>
              <a:tabLst>
                <a:tab pos="457835" algn="l"/>
                <a:tab pos="915035" algn="l"/>
                <a:tab pos="1372235" algn="l"/>
                <a:tab pos="1829435" algn="l"/>
                <a:tab pos="2286635" algn="l"/>
                <a:tab pos="2743835" algn="l"/>
                <a:tab pos="3201035" algn="l"/>
                <a:tab pos="3658235" algn="l"/>
                <a:tab pos="4115435" algn="l"/>
                <a:tab pos="4572635" algn="l"/>
                <a:tab pos="5029835" algn="l"/>
                <a:tab pos="5487035" algn="l"/>
                <a:tab pos="5944235" algn="l"/>
                <a:tab pos="6401435" algn="l"/>
                <a:tab pos="6858635" algn="l"/>
                <a:tab pos="7315835" algn="l"/>
                <a:tab pos="7773035" algn="l"/>
              </a:tabLst>
            </a:pPr>
            <a:r>
              <a:rPr lang="en-US" sz="1800" b="0" dirty="0">
                <a:solidFill>
                  <a:schemeClr val="tx1"/>
                </a:solidFill>
                <a:effectLst/>
                <a:latin typeface="Work Sans" pitchFamily="2" charset="0"/>
                <a:ea typeface="Calibri" panose="020F0502020204030204" pitchFamily="34" charset="0"/>
              </a:rPr>
              <a:t>The annual financial report should include all budgetary funds. Some non-budgetary funds, such as drainage districts, would not be included on the CASH basis report, but should be included in the GAAP report.</a:t>
            </a:r>
            <a:endParaRPr lang="en-US" sz="1800" b="1" dirty="0">
              <a:solidFill>
                <a:schemeClr val="tx1"/>
              </a:solidFill>
              <a:effectLst/>
              <a:latin typeface="Work Sans" pitchFamily="2" charset="0"/>
              <a:ea typeface="Calibri" panose="020F0502020204030204" pitchFamily="34" charset="0"/>
            </a:endParaRPr>
          </a:p>
          <a:p>
            <a:pPr marL="0" indent="0">
              <a:buNone/>
            </a:pPr>
            <a:endParaRPr lang="en-US" sz="1800" b="1" dirty="0"/>
          </a:p>
          <a:p>
            <a:pPr marL="0" indent="0">
              <a:buNone/>
            </a:pPr>
            <a:endParaRPr lang="en-US" sz="1800" dirty="0"/>
          </a:p>
        </p:txBody>
      </p:sp>
      <p:sp>
        <p:nvSpPr>
          <p:cNvPr id="5" name="Slide Number Placeholder 4">
            <a:extLst>
              <a:ext uri="{FF2B5EF4-FFF2-40B4-BE49-F238E27FC236}">
                <a16:creationId xmlns:a16="http://schemas.microsoft.com/office/drawing/2014/main" id="{A1366C14-F470-BF5C-2D8B-D07279A34A86}"/>
              </a:ext>
            </a:extLst>
          </p:cNvPr>
          <p:cNvSpPr>
            <a:spLocks noGrp="1"/>
          </p:cNvSpPr>
          <p:nvPr>
            <p:ph type="sldNum" sz="quarter" idx="12"/>
          </p:nvPr>
        </p:nvSpPr>
        <p:spPr>
          <a:xfrm>
            <a:off x="4673600" y="6492876"/>
            <a:ext cx="284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lumMod val="50000"/>
                  </a:schemeClr>
                </a:solidFill>
                <a:latin typeface="Century" panose="020406040505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DC7F24-E970-43C3-B5F4-9AE242CEF477}" type="slidenum">
              <a:rPr lang="en-US" smtClean="0"/>
              <a:pPr/>
              <a:t>29</a:t>
            </a:fld>
            <a:endParaRPr lang="en-US" dirty="0"/>
          </a:p>
        </p:txBody>
      </p:sp>
    </p:spTree>
    <p:extLst>
      <p:ext uri="{BB962C8B-B14F-4D97-AF65-F5344CB8AC3E}">
        <p14:creationId xmlns:p14="http://schemas.microsoft.com/office/powerpoint/2010/main" val="645714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0"/>
          <p:cNvSpPr txBox="1">
            <a:spLocks noGrp="1"/>
          </p:cNvSpPr>
          <p:nvPr>
            <p:ph type="title"/>
          </p:nvPr>
        </p:nvSpPr>
        <p:spPr>
          <a:xfrm>
            <a:off x="484583" y="339539"/>
            <a:ext cx="7053542" cy="1050398"/>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lt2"/>
              </a:buClr>
              <a:buSzPts val="3200"/>
              <a:buFont typeface="Century Gothic"/>
              <a:buNone/>
            </a:pPr>
            <a:r>
              <a:rPr lang="en-US" sz="3800"/>
              <a:t>Agenda</a:t>
            </a:r>
            <a:br>
              <a:rPr lang="en-US" sz="3800"/>
            </a:br>
            <a:endParaRPr sz="3800"/>
          </a:p>
        </p:txBody>
      </p:sp>
      <p:sp>
        <p:nvSpPr>
          <p:cNvPr id="95" name="Google Shape;95;p20"/>
          <p:cNvSpPr txBox="1">
            <a:spLocks noGrp="1"/>
          </p:cNvSpPr>
          <p:nvPr>
            <p:ph type="body" idx="1"/>
          </p:nvPr>
        </p:nvSpPr>
        <p:spPr>
          <a:xfrm>
            <a:off x="483848" y="1095830"/>
            <a:ext cx="8239238" cy="3590470"/>
          </a:xfrm>
          <a:prstGeom prst="rect">
            <a:avLst/>
          </a:prstGeom>
          <a:noFill/>
          <a:ln>
            <a:noFill/>
          </a:ln>
        </p:spPr>
        <p:txBody>
          <a:bodyPr spcFirstLastPara="1" wrap="square" lIns="68575" tIns="34275" rIns="68575" bIns="34275" anchor="t" anchorCtr="0">
            <a:noAutofit/>
          </a:bodyPr>
          <a:lstStyle/>
          <a:p>
            <a:pPr marL="254000" lvl="0" indent="-381000" algn="l" rtl="0">
              <a:spcBef>
                <a:spcPts val="0"/>
              </a:spcBef>
              <a:spcAft>
                <a:spcPts val="0"/>
              </a:spcAft>
              <a:buSzPts val="3200"/>
              <a:buChar char="•"/>
            </a:pPr>
            <a:r>
              <a:rPr lang="en-US" sz="3100" dirty="0"/>
              <a:t>AFR Timeline and Requirements</a:t>
            </a:r>
            <a:endParaRPr sz="3100" dirty="0"/>
          </a:p>
          <a:p>
            <a:pPr marL="254000" lvl="0" indent="-381000" algn="l" rtl="0">
              <a:spcBef>
                <a:spcPts val="800"/>
              </a:spcBef>
              <a:spcAft>
                <a:spcPts val="0"/>
              </a:spcAft>
              <a:buSzPts val="3200"/>
              <a:buChar char="•"/>
            </a:pPr>
            <a:r>
              <a:rPr lang="en-US" sz="3100" dirty="0"/>
              <a:t>Overview of Reporting</a:t>
            </a:r>
            <a:endParaRPr sz="3100" dirty="0"/>
          </a:p>
          <a:p>
            <a:pPr marL="254000" lvl="0" indent="-381000" algn="l" rtl="0">
              <a:spcBef>
                <a:spcPts val="800"/>
              </a:spcBef>
              <a:spcAft>
                <a:spcPts val="0"/>
              </a:spcAft>
              <a:buSzPts val="3200"/>
              <a:buChar char="•"/>
            </a:pPr>
            <a:r>
              <a:rPr lang="en-US" sz="3100" dirty="0"/>
              <a:t>New Debt Page in GAAP Report</a:t>
            </a:r>
            <a:endParaRPr sz="3100" dirty="0"/>
          </a:p>
          <a:p>
            <a:pPr marL="254000" lvl="0" indent="-374650" algn="l" rtl="0">
              <a:spcBef>
                <a:spcPts val="800"/>
              </a:spcBef>
              <a:spcAft>
                <a:spcPts val="0"/>
              </a:spcAft>
              <a:buSzPts val="3100"/>
              <a:buChar char="•"/>
            </a:pPr>
            <a:r>
              <a:rPr lang="en-US" sz="3100" dirty="0"/>
              <a:t>Walk Through the Online Process</a:t>
            </a:r>
            <a:endParaRPr sz="3100" dirty="0"/>
          </a:p>
          <a:p>
            <a:pPr marL="254000" lvl="0" indent="0" algn="l" rtl="0">
              <a:spcBef>
                <a:spcPts val="800"/>
              </a:spcBef>
              <a:spcAft>
                <a:spcPts val="0"/>
              </a:spcAft>
              <a:buNone/>
            </a:pPr>
            <a:endParaRPr sz="1100" dirty="0"/>
          </a:p>
          <a:p>
            <a:pPr marL="254000" lvl="0" indent="-177800" algn="l" rtl="0">
              <a:spcBef>
                <a:spcPts val="800"/>
              </a:spcBef>
              <a:spcAft>
                <a:spcPts val="0"/>
              </a:spcAft>
              <a:buSzPts val="1200"/>
              <a:buNone/>
            </a:pPr>
            <a:endParaRPr sz="11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686800" cy="765572"/>
          </a:xfrm>
        </p:spPr>
        <p:txBody>
          <a:bodyPr/>
          <a:lstStyle/>
          <a:p>
            <a:br>
              <a:rPr lang="en-US" sz="2100" b="1" dirty="0">
                <a:latin typeface="Garamond" panose="02020404030301010803" pitchFamily="18" charset="0"/>
              </a:rPr>
            </a:br>
            <a:r>
              <a:rPr lang="en-US" sz="2000" b="1" dirty="0">
                <a:latin typeface="Work Sans" pitchFamily="2" charset="0"/>
              </a:rPr>
              <a:t>AFR Pages and Tabs-</a:t>
            </a:r>
            <a:r>
              <a:rPr lang="en-US" sz="2100" b="1" i="1" dirty="0">
                <a:latin typeface="Work Sans" pitchFamily="2" charset="0"/>
              </a:rPr>
              <a:t>BALANCESHEET</a:t>
            </a:r>
            <a:r>
              <a:rPr lang="en-US" dirty="0"/>
              <a:t>	</a:t>
            </a:r>
          </a:p>
        </p:txBody>
      </p:sp>
      <p:sp>
        <p:nvSpPr>
          <p:cNvPr id="3" name="Content Placeholder 2"/>
          <p:cNvSpPr>
            <a:spLocks noGrp="1"/>
          </p:cNvSpPr>
          <p:nvPr>
            <p:ph idx="1"/>
          </p:nvPr>
        </p:nvSpPr>
        <p:spPr>
          <a:xfrm>
            <a:off x="457200" y="822722"/>
            <a:ext cx="8058150" cy="3809897"/>
          </a:xfrm>
        </p:spPr>
        <p:txBody>
          <a:bodyPr>
            <a:noAutofit/>
          </a:bodyPr>
          <a:lstStyle/>
          <a:p>
            <a:pPr marL="0" indent="0">
              <a:buNone/>
            </a:pPr>
            <a:r>
              <a:rPr lang="en-US" b="1" i="1" u="sng" dirty="0"/>
              <a:t>PLEASE NOTE:</a:t>
            </a:r>
            <a:r>
              <a:rPr lang="en-US" i="1" dirty="0"/>
              <a:t> </a:t>
            </a:r>
            <a:r>
              <a:rPr lang="en-US" dirty="0"/>
              <a:t>The application will require your </a:t>
            </a:r>
            <a:r>
              <a:rPr lang="en-US" b="1" dirty="0"/>
              <a:t>Balance Sheet</a:t>
            </a:r>
            <a:r>
              <a:rPr lang="en-US" dirty="0"/>
              <a:t> Fund Equity totals to match your </a:t>
            </a:r>
            <a:r>
              <a:rPr lang="en-US" b="1" dirty="0"/>
              <a:t>GAAPSUMMARY </a:t>
            </a:r>
            <a:r>
              <a:rPr lang="en-US" dirty="0"/>
              <a:t>Fund Balances by total and fund designation. </a:t>
            </a:r>
          </a:p>
          <a:p>
            <a:pPr marL="0" indent="0">
              <a:buNone/>
            </a:pPr>
            <a:r>
              <a:rPr lang="en-US" dirty="0"/>
              <a:t>If they do not, the application will note the </a:t>
            </a:r>
            <a:r>
              <a:rPr lang="en-US" b="1" dirty="0"/>
              <a:t>Error </a:t>
            </a:r>
            <a:r>
              <a:rPr lang="en-US" dirty="0"/>
              <a:t>and you will not be able to finalize your report and post it to the web site.  </a:t>
            </a:r>
            <a:r>
              <a:rPr lang="en-US" b="1" dirty="0"/>
              <a:t>((COMMON ERROR))</a:t>
            </a:r>
          </a:p>
          <a:p>
            <a:pPr marL="0" indent="0">
              <a:buNone/>
            </a:pPr>
            <a:r>
              <a:rPr lang="en-US" sz="1800" b="1" dirty="0"/>
              <a:t> </a:t>
            </a:r>
          </a:p>
          <a:p>
            <a:pPr marL="0" indent="0">
              <a:buNone/>
            </a:pPr>
            <a:endParaRPr lang="en-US" sz="1800" dirty="0"/>
          </a:p>
        </p:txBody>
      </p:sp>
      <p:sp>
        <p:nvSpPr>
          <p:cNvPr id="5" name="Slide Number Placeholder 4"/>
          <p:cNvSpPr>
            <a:spLocks noGrp="1"/>
          </p:cNvSpPr>
          <p:nvPr>
            <p:ph type="sldNum" sz="quarter" idx="12"/>
          </p:nvPr>
        </p:nvSpPr>
        <p:spPr>
          <a:xfrm>
            <a:off x="4673600" y="6492876"/>
            <a:ext cx="284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lumMod val="50000"/>
                  </a:schemeClr>
                </a:solidFill>
                <a:latin typeface="Century" panose="020406040505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DC7F24-E970-43C3-B5F4-9AE242CEF477}" type="slidenum">
              <a:rPr lang="en-US" smtClean="0"/>
              <a:pPr/>
              <a:t>30</a:t>
            </a:fld>
            <a:endParaRPr lang="en-US" dirty="0"/>
          </a:p>
        </p:txBody>
      </p:sp>
    </p:spTree>
    <p:extLst>
      <p:ext uri="{BB962C8B-B14F-4D97-AF65-F5344CB8AC3E}">
        <p14:creationId xmlns:p14="http://schemas.microsoft.com/office/powerpoint/2010/main" val="12038909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686800" cy="765572"/>
          </a:xfrm>
        </p:spPr>
        <p:txBody>
          <a:bodyPr/>
          <a:lstStyle/>
          <a:p>
            <a:br>
              <a:rPr lang="en-US" sz="2100" b="1" dirty="0">
                <a:latin typeface="Work Sans" pitchFamily="2" charset="0"/>
              </a:rPr>
            </a:br>
            <a:r>
              <a:rPr lang="en-US" sz="2400" b="1" dirty="0">
                <a:latin typeface="Work Sans" pitchFamily="2" charset="0"/>
              </a:rPr>
              <a:t>AFR Pages and Tabs-</a:t>
            </a:r>
            <a:r>
              <a:rPr lang="en-US" sz="2800" b="1" i="1" dirty="0">
                <a:latin typeface="Work Sans" pitchFamily="2" charset="0"/>
              </a:rPr>
              <a:t>BALANCESHEET</a:t>
            </a:r>
            <a:br>
              <a:rPr lang="en-US" b="1" dirty="0"/>
            </a:br>
            <a:r>
              <a:rPr lang="en-US" dirty="0"/>
              <a:t>	</a:t>
            </a:r>
          </a:p>
        </p:txBody>
      </p:sp>
      <p:sp>
        <p:nvSpPr>
          <p:cNvPr id="3" name="Content Placeholder 2"/>
          <p:cNvSpPr>
            <a:spLocks noGrp="1"/>
          </p:cNvSpPr>
          <p:nvPr>
            <p:ph idx="1"/>
          </p:nvPr>
        </p:nvSpPr>
        <p:spPr>
          <a:xfrm>
            <a:off x="457200" y="822722"/>
            <a:ext cx="8058150" cy="3809897"/>
          </a:xfrm>
        </p:spPr>
        <p:txBody>
          <a:bodyPr>
            <a:noAutofit/>
          </a:bodyPr>
          <a:lstStyle/>
          <a:p>
            <a:pPr marL="0" indent="0">
              <a:buNone/>
            </a:pPr>
            <a:r>
              <a:rPr lang="en-US" b="1" u="sng" dirty="0"/>
              <a:t>CASH AND POOLED INVESTMENTS:</a:t>
            </a:r>
            <a:endParaRPr lang="en-US" b="1" dirty="0"/>
          </a:p>
          <a:p>
            <a:pPr marL="0" indent="0">
              <a:buNone/>
            </a:pPr>
            <a:r>
              <a:rPr lang="en-US" sz="2100" dirty="0"/>
              <a:t>For recording cash on hand as of June 30 </a:t>
            </a:r>
            <a:endParaRPr lang="en-US" sz="2100" b="1" dirty="0"/>
          </a:p>
          <a:p>
            <a:pPr marL="0" indent="0">
              <a:buNone/>
            </a:pPr>
            <a:r>
              <a:rPr lang="en-US" sz="2100" dirty="0"/>
              <a:t>“County Treasurer”</a:t>
            </a:r>
            <a:endParaRPr lang="en-US" sz="2100" b="1" dirty="0"/>
          </a:p>
          <a:p>
            <a:pPr marL="0" indent="0">
              <a:buNone/>
            </a:pPr>
            <a:r>
              <a:rPr lang="en-US" sz="2100" dirty="0"/>
              <a:t>The auditor’s cash fund balance as of June 30 plus any unrecorded interest </a:t>
            </a:r>
            <a:r>
              <a:rPr lang="en-US" sz="2100" i="1" dirty="0"/>
              <a:t>(interest received on or before June 30, but not recorded until after June 30)</a:t>
            </a:r>
            <a:endParaRPr lang="en-US" sz="2100" b="1" dirty="0"/>
          </a:p>
          <a:p>
            <a:pPr marL="0" indent="0">
              <a:buNone/>
            </a:pPr>
            <a:r>
              <a:rPr lang="en-US" sz="2100" dirty="0"/>
              <a:t>“Other”</a:t>
            </a:r>
            <a:endParaRPr lang="en-US" sz="2100" b="1" dirty="0"/>
          </a:p>
          <a:p>
            <a:pPr marL="0" indent="0">
              <a:buNone/>
            </a:pPr>
            <a:r>
              <a:rPr lang="en-US" sz="2100" dirty="0"/>
              <a:t>The cash value of other liquid assets</a:t>
            </a:r>
            <a:endParaRPr lang="en-US" sz="2100" b="1" dirty="0"/>
          </a:p>
          <a:p>
            <a:pPr marL="0" indent="0">
              <a:buNone/>
            </a:pPr>
            <a:r>
              <a:rPr lang="en-US" sz="1800" b="1" dirty="0"/>
              <a:t> </a:t>
            </a:r>
          </a:p>
          <a:p>
            <a:pPr marL="0" indent="0">
              <a:buNone/>
            </a:pPr>
            <a:endParaRPr lang="en-US" sz="1800" dirty="0"/>
          </a:p>
        </p:txBody>
      </p:sp>
      <p:sp>
        <p:nvSpPr>
          <p:cNvPr id="5" name="Slide Number Placeholder 4"/>
          <p:cNvSpPr>
            <a:spLocks noGrp="1"/>
          </p:cNvSpPr>
          <p:nvPr>
            <p:ph type="sldNum" sz="quarter" idx="12"/>
          </p:nvPr>
        </p:nvSpPr>
        <p:spPr>
          <a:xfrm>
            <a:off x="4673600" y="6492876"/>
            <a:ext cx="284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lumMod val="50000"/>
                  </a:schemeClr>
                </a:solidFill>
                <a:latin typeface="Century" panose="020406040505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DC7F24-E970-43C3-B5F4-9AE242CEF477}" type="slidenum">
              <a:rPr lang="en-US" smtClean="0"/>
              <a:pPr/>
              <a:t>31</a:t>
            </a:fld>
            <a:endParaRPr lang="en-US" dirty="0"/>
          </a:p>
        </p:txBody>
      </p:sp>
    </p:spTree>
    <p:extLst>
      <p:ext uri="{BB962C8B-B14F-4D97-AF65-F5344CB8AC3E}">
        <p14:creationId xmlns:p14="http://schemas.microsoft.com/office/powerpoint/2010/main" val="33272658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286" y="-181429"/>
            <a:ext cx="8853714" cy="1004151"/>
          </a:xfrm>
        </p:spPr>
        <p:txBody>
          <a:bodyPr/>
          <a:lstStyle/>
          <a:p>
            <a:br>
              <a:rPr lang="en-US" sz="2100" b="1" dirty="0">
                <a:latin typeface="Work Sans" pitchFamily="2" charset="0"/>
              </a:rPr>
            </a:br>
            <a:r>
              <a:rPr lang="en-US" sz="2400" b="1" dirty="0">
                <a:latin typeface="Work Sans" pitchFamily="2" charset="0"/>
              </a:rPr>
              <a:t>AFR Pages and Tabs-</a:t>
            </a:r>
            <a:r>
              <a:rPr lang="en-US" sz="2800" b="1" i="1" dirty="0">
                <a:latin typeface="Work Sans" pitchFamily="2" charset="0"/>
              </a:rPr>
              <a:t>BALANCESHEET</a:t>
            </a:r>
            <a:br>
              <a:rPr lang="en-US" b="1" dirty="0"/>
            </a:br>
            <a:r>
              <a:rPr lang="en-US" dirty="0"/>
              <a:t>	</a:t>
            </a:r>
          </a:p>
        </p:txBody>
      </p:sp>
      <p:sp>
        <p:nvSpPr>
          <p:cNvPr id="3" name="Content Placeholder 2"/>
          <p:cNvSpPr>
            <a:spLocks noGrp="1"/>
          </p:cNvSpPr>
          <p:nvPr>
            <p:ph idx="1"/>
          </p:nvPr>
        </p:nvSpPr>
        <p:spPr>
          <a:xfrm>
            <a:off x="94343" y="384629"/>
            <a:ext cx="8643257" cy="4013200"/>
          </a:xfrm>
        </p:spPr>
        <p:txBody>
          <a:bodyPr>
            <a:noAutofit/>
          </a:bodyPr>
          <a:lstStyle/>
          <a:p>
            <a:pPr marL="0" indent="0">
              <a:buNone/>
            </a:pPr>
            <a:r>
              <a:rPr lang="en-US" sz="1800" b="1" u="sng" dirty="0"/>
              <a:t>RECEIVABLES (Net where applicable):</a:t>
            </a:r>
            <a:endParaRPr lang="en-US" sz="1800" b="1" dirty="0"/>
          </a:p>
          <a:p>
            <a:pPr marL="0" indent="0">
              <a:buNone/>
            </a:pPr>
            <a:r>
              <a:rPr lang="en-US" sz="1800" b="1" dirty="0"/>
              <a:t> </a:t>
            </a:r>
            <a:r>
              <a:rPr lang="en-US" sz="1800" dirty="0"/>
              <a:t>Assets due to the county on or before June 30, generally, the amount not collected during July and August of the new fiscal year is deferred. However, certain exceptions apply to the </a:t>
            </a:r>
            <a:r>
              <a:rPr lang="en-US" sz="1800" i="1" dirty="0"/>
              <a:t>“Deferral Rule”.</a:t>
            </a:r>
            <a:r>
              <a:rPr lang="en-US" sz="1800" dirty="0"/>
              <a:t> For example, “GASB Section 1600.115”: </a:t>
            </a:r>
            <a:r>
              <a:rPr lang="en-US" sz="1800" i="1" dirty="0"/>
              <a:t>“Accrual When Receipt Is Delayed” “Some revenues, even though not susceptible to accrual, should be recorded prior to actual receipt.  Generally, material revenues otherwise not recorded until received should be accrued if receipt is delayed beyond the normal time of receipt.”  </a:t>
            </a:r>
            <a:r>
              <a:rPr lang="en-US" sz="1800" dirty="0"/>
              <a:t>Accrued interest received is another exception to the </a:t>
            </a:r>
            <a:r>
              <a:rPr lang="en-US" sz="1800" i="1" dirty="0"/>
              <a:t>“Deferral Rule”</a:t>
            </a:r>
            <a:r>
              <a:rPr lang="en-US" sz="1800" dirty="0"/>
              <a:t>. All amounts of accrued interest receivable should be accrued – </a:t>
            </a:r>
            <a:r>
              <a:rPr lang="en-US" sz="1800" i="1" dirty="0"/>
              <a:t>no amount should be deferred</a:t>
            </a:r>
            <a:r>
              <a:rPr lang="en-US" sz="1800" dirty="0"/>
              <a:t>.</a:t>
            </a:r>
          </a:p>
          <a:p>
            <a:pPr marL="0" indent="0">
              <a:buNone/>
            </a:pPr>
            <a:r>
              <a:rPr lang="en-US" sz="1800" dirty="0"/>
              <a:t>Deferred amounts are not shown on the operating statements. The </a:t>
            </a:r>
            <a:r>
              <a:rPr lang="en-US" sz="1800" i="1" dirty="0"/>
              <a:t>“Net Where Applicable”</a:t>
            </a:r>
            <a:r>
              <a:rPr lang="en-US" sz="1800" dirty="0"/>
              <a:t> allows for any uncollectible accounts. </a:t>
            </a:r>
            <a:r>
              <a:rPr lang="en-US" sz="1800" b="1" i="1" dirty="0"/>
              <a:t>In most counties, there</a:t>
            </a:r>
            <a:r>
              <a:rPr lang="en-US" sz="1800" dirty="0"/>
              <a:t> </a:t>
            </a:r>
            <a:r>
              <a:rPr lang="en-US" sz="1800" b="1" i="1" dirty="0"/>
              <a:t>will not be uncollectible receivables calculated</a:t>
            </a:r>
            <a:r>
              <a:rPr lang="en-US" sz="1800" b="1" dirty="0"/>
              <a:t>.</a:t>
            </a:r>
          </a:p>
          <a:p>
            <a:pPr marL="0" indent="0">
              <a:buNone/>
            </a:pPr>
            <a:r>
              <a:rPr lang="en-US" sz="1800" b="1" dirty="0"/>
              <a:t> </a:t>
            </a:r>
          </a:p>
          <a:p>
            <a:pPr marL="0" indent="0">
              <a:buNone/>
            </a:pPr>
            <a:endParaRPr lang="en-US" sz="1800" dirty="0"/>
          </a:p>
        </p:txBody>
      </p:sp>
      <p:sp>
        <p:nvSpPr>
          <p:cNvPr id="5" name="Slide Number Placeholder 4"/>
          <p:cNvSpPr>
            <a:spLocks noGrp="1"/>
          </p:cNvSpPr>
          <p:nvPr>
            <p:ph type="sldNum" sz="quarter" idx="12"/>
          </p:nvPr>
        </p:nvSpPr>
        <p:spPr>
          <a:xfrm>
            <a:off x="4673600" y="6492876"/>
            <a:ext cx="284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lumMod val="50000"/>
                  </a:schemeClr>
                </a:solidFill>
                <a:latin typeface="Century" panose="020406040505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DC7F24-E970-43C3-B5F4-9AE242CEF477}" type="slidenum">
              <a:rPr lang="en-US" smtClean="0"/>
              <a:pPr/>
              <a:t>32</a:t>
            </a:fld>
            <a:endParaRPr lang="en-US" dirty="0"/>
          </a:p>
        </p:txBody>
      </p:sp>
    </p:spTree>
    <p:extLst>
      <p:ext uri="{BB962C8B-B14F-4D97-AF65-F5344CB8AC3E}">
        <p14:creationId xmlns:p14="http://schemas.microsoft.com/office/powerpoint/2010/main" val="6208812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686800" cy="765572"/>
          </a:xfrm>
        </p:spPr>
        <p:txBody>
          <a:bodyPr/>
          <a:lstStyle/>
          <a:p>
            <a:r>
              <a:rPr lang="en-US" sz="2400" b="1" dirty="0">
                <a:latin typeface="Work Sans" pitchFamily="2" charset="0"/>
              </a:rPr>
              <a:t>AFR Pages and Tabs-</a:t>
            </a:r>
            <a:r>
              <a:rPr lang="en-US" sz="2800" b="1" i="1" dirty="0">
                <a:latin typeface="Work Sans" pitchFamily="2" charset="0"/>
              </a:rPr>
              <a:t>BALANCESHEET</a:t>
            </a:r>
            <a:br>
              <a:rPr lang="en-US" b="1" dirty="0"/>
            </a:br>
            <a:r>
              <a:rPr lang="en-US" dirty="0"/>
              <a:t>	</a:t>
            </a:r>
          </a:p>
        </p:txBody>
      </p:sp>
      <p:sp>
        <p:nvSpPr>
          <p:cNvPr id="3" name="Content Placeholder 2"/>
          <p:cNvSpPr>
            <a:spLocks noGrp="1"/>
          </p:cNvSpPr>
          <p:nvPr>
            <p:ph idx="1"/>
          </p:nvPr>
        </p:nvSpPr>
        <p:spPr>
          <a:xfrm>
            <a:off x="123371" y="399143"/>
            <a:ext cx="8391979" cy="4233476"/>
          </a:xfrm>
        </p:spPr>
        <p:txBody>
          <a:bodyPr>
            <a:noAutofit/>
          </a:bodyPr>
          <a:lstStyle/>
          <a:p>
            <a:pPr marL="0" indent="0">
              <a:buNone/>
            </a:pPr>
            <a:r>
              <a:rPr lang="en-US" sz="1800" dirty="0"/>
              <a:t>“Accounts”</a:t>
            </a:r>
            <a:endParaRPr lang="en-US" sz="1800" b="1" dirty="0"/>
          </a:p>
          <a:p>
            <a:pPr marL="0" indent="0">
              <a:buNone/>
            </a:pPr>
            <a:r>
              <a:rPr lang="en-US" sz="1800" dirty="0"/>
              <a:t>Is for amounts due for goods and services furnished (but not including amounts due from other funds, other governments, or the items listed immediately below)</a:t>
            </a:r>
            <a:endParaRPr lang="en-US" sz="1800" b="1" dirty="0"/>
          </a:p>
          <a:p>
            <a:pPr marL="0" indent="0">
              <a:buNone/>
            </a:pPr>
            <a:r>
              <a:rPr lang="en-US" sz="1800" dirty="0"/>
              <a:t>“Property Taxes”</a:t>
            </a:r>
            <a:endParaRPr lang="en-US" sz="1800" b="1" dirty="0"/>
          </a:p>
          <a:p>
            <a:pPr marL="0" indent="0">
              <a:buNone/>
            </a:pPr>
            <a:r>
              <a:rPr lang="en-US" sz="1800" dirty="0"/>
              <a:t>Is for all property taxes collectible including the related penalty and interest</a:t>
            </a:r>
            <a:endParaRPr lang="en-US" sz="1800" b="1" dirty="0"/>
          </a:p>
          <a:p>
            <a:pPr marL="0" indent="0">
              <a:buNone/>
            </a:pPr>
            <a:r>
              <a:rPr lang="en-US" sz="1800" dirty="0"/>
              <a:t>“Property Taxes-Succeeding Year”</a:t>
            </a:r>
            <a:endParaRPr lang="en-US" sz="1800" b="1" dirty="0"/>
          </a:p>
          <a:p>
            <a:pPr marL="0" indent="0">
              <a:buNone/>
            </a:pPr>
            <a:r>
              <a:rPr lang="en-US" sz="1800" dirty="0"/>
              <a:t>Is for taxes certified by the Board of Supervisors to be collected in the next fiscal year set out in the budget for the next fiscal year</a:t>
            </a:r>
            <a:endParaRPr lang="en-US" sz="1800" b="1" dirty="0"/>
          </a:p>
          <a:p>
            <a:pPr marL="0" indent="0">
              <a:buNone/>
            </a:pPr>
            <a:r>
              <a:rPr lang="en-US" sz="1800" dirty="0"/>
              <a:t>“Accrued Interest”</a:t>
            </a:r>
            <a:endParaRPr lang="en-US" sz="1800" b="1" dirty="0"/>
          </a:p>
          <a:p>
            <a:pPr marL="0" indent="0">
              <a:buNone/>
            </a:pPr>
            <a:r>
              <a:rPr lang="en-US" sz="1800" dirty="0"/>
              <a:t>Is for interest earned on accounts and investments as of June 30 but not received</a:t>
            </a:r>
            <a:endParaRPr lang="en-US" sz="1800" b="1" dirty="0"/>
          </a:p>
          <a:p>
            <a:pPr marL="0" indent="0">
              <a:buNone/>
            </a:pPr>
            <a:r>
              <a:rPr lang="en-US" sz="1800" b="1" dirty="0"/>
              <a:t> </a:t>
            </a:r>
          </a:p>
          <a:p>
            <a:pPr marL="0" indent="0">
              <a:buNone/>
            </a:pPr>
            <a:endParaRPr lang="en-US" sz="1800" dirty="0"/>
          </a:p>
        </p:txBody>
      </p:sp>
      <p:sp>
        <p:nvSpPr>
          <p:cNvPr id="5" name="Slide Number Placeholder 4"/>
          <p:cNvSpPr>
            <a:spLocks noGrp="1"/>
          </p:cNvSpPr>
          <p:nvPr>
            <p:ph type="sldNum" sz="quarter" idx="12"/>
          </p:nvPr>
        </p:nvSpPr>
        <p:spPr>
          <a:xfrm>
            <a:off x="4673600" y="6492876"/>
            <a:ext cx="284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lumMod val="50000"/>
                  </a:schemeClr>
                </a:solidFill>
                <a:latin typeface="Century" panose="020406040505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DC7F24-E970-43C3-B5F4-9AE242CEF477}" type="slidenum">
              <a:rPr lang="en-US" smtClean="0"/>
              <a:pPr/>
              <a:t>33</a:t>
            </a:fld>
            <a:endParaRPr lang="en-US" dirty="0"/>
          </a:p>
        </p:txBody>
      </p:sp>
    </p:spTree>
    <p:extLst>
      <p:ext uri="{BB962C8B-B14F-4D97-AF65-F5344CB8AC3E}">
        <p14:creationId xmlns:p14="http://schemas.microsoft.com/office/powerpoint/2010/main" val="39157611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43" y="-246743"/>
            <a:ext cx="8998857" cy="1069465"/>
          </a:xfrm>
        </p:spPr>
        <p:txBody>
          <a:bodyPr/>
          <a:lstStyle/>
          <a:p>
            <a:br>
              <a:rPr lang="en-US" sz="2100" b="1" dirty="0">
                <a:latin typeface="Work Sans" pitchFamily="2" charset="0"/>
              </a:rPr>
            </a:br>
            <a:r>
              <a:rPr lang="en-US" sz="2400" b="1" dirty="0">
                <a:latin typeface="Work Sans" pitchFamily="2" charset="0"/>
              </a:rPr>
              <a:t>AFR Pages and Tabs-</a:t>
            </a:r>
            <a:r>
              <a:rPr lang="en-US" sz="2800" b="1" i="1" dirty="0">
                <a:latin typeface="Work Sans" pitchFamily="2" charset="0"/>
              </a:rPr>
              <a:t>BALANCESHEET</a:t>
            </a:r>
            <a:br>
              <a:rPr lang="en-US" b="1" dirty="0"/>
            </a:br>
            <a:r>
              <a:rPr lang="en-US" dirty="0"/>
              <a:t>	</a:t>
            </a:r>
          </a:p>
        </p:txBody>
      </p:sp>
      <p:sp>
        <p:nvSpPr>
          <p:cNvPr id="3" name="Content Placeholder 2"/>
          <p:cNvSpPr>
            <a:spLocks noGrp="1"/>
          </p:cNvSpPr>
          <p:nvPr>
            <p:ph idx="1"/>
          </p:nvPr>
        </p:nvSpPr>
        <p:spPr>
          <a:xfrm>
            <a:off x="50800" y="348343"/>
            <a:ext cx="8846457" cy="4284276"/>
          </a:xfrm>
        </p:spPr>
        <p:txBody>
          <a:bodyPr>
            <a:noAutofit/>
          </a:bodyPr>
          <a:lstStyle/>
          <a:p>
            <a:pPr marL="0" indent="0">
              <a:buNone/>
            </a:pPr>
            <a:r>
              <a:rPr lang="en-US" sz="2100" dirty="0"/>
              <a:t>“Drainage Assessments”</a:t>
            </a:r>
            <a:endParaRPr lang="en-US" sz="2100" b="1" dirty="0"/>
          </a:p>
          <a:p>
            <a:pPr marL="0" indent="0">
              <a:buNone/>
            </a:pPr>
            <a:r>
              <a:rPr lang="en-US" sz="2100" dirty="0"/>
              <a:t>Is for drainage assessments assessed but not collected</a:t>
            </a:r>
            <a:endParaRPr lang="en-US" sz="2100" b="1" dirty="0"/>
          </a:p>
          <a:p>
            <a:pPr marL="0" indent="0">
              <a:buNone/>
            </a:pPr>
            <a:r>
              <a:rPr lang="en-US" sz="2100" dirty="0"/>
              <a:t> “Other”</a:t>
            </a:r>
            <a:endParaRPr lang="en-US" sz="2100" b="1" dirty="0"/>
          </a:p>
          <a:p>
            <a:pPr marL="0" indent="0">
              <a:buNone/>
            </a:pPr>
            <a:r>
              <a:rPr lang="en-US" sz="2100" dirty="0"/>
              <a:t>This line may be used for other miscellaneous receivables such as special assessments or others that may not fit in another category</a:t>
            </a:r>
            <a:endParaRPr lang="en-US" sz="2100" b="1" dirty="0"/>
          </a:p>
          <a:p>
            <a:pPr marL="0" indent="0">
              <a:buNone/>
            </a:pPr>
            <a:r>
              <a:rPr lang="en-US" sz="2100" dirty="0"/>
              <a:t>“Due From Other Funds”</a:t>
            </a:r>
            <a:endParaRPr lang="en-US" sz="2100" b="1" dirty="0"/>
          </a:p>
          <a:p>
            <a:pPr marL="0" indent="0">
              <a:buNone/>
            </a:pPr>
            <a:r>
              <a:rPr lang="en-US" sz="2100" dirty="0"/>
              <a:t>Represents receivables from other funds maintained by the county, including but not limited to county officials. </a:t>
            </a:r>
            <a:r>
              <a:rPr lang="en-US" sz="2100" i="1" dirty="0"/>
              <a:t> </a:t>
            </a:r>
            <a:r>
              <a:rPr lang="en-US" sz="2100" dirty="0"/>
              <a:t>Keep in mind “due from other funds” should balance in total to “due to other funds”, but there are circumstances when they may not be in balance</a:t>
            </a:r>
            <a:endParaRPr lang="en-US" sz="2100" b="1" dirty="0"/>
          </a:p>
          <a:p>
            <a:pPr marL="0" indent="0">
              <a:buNone/>
            </a:pPr>
            <a:r>
              <a:rPr lang="en-US" sz="1800" b="1" dirty="0"/>
              <a:t> </a:t>
            </a:r>
          </a:p>
          <a:p>
            <a:pPr marL="0" indent="0">
              <a:buNone/>
            </a:pPr>
            <a:endParaRPr lang="en-US" sz="1800" dirty="0"/>
          </a:p>
        </p:txBody>
      </p:sp>
      <p:sp>
        <p:nvSpPr>
          <p:cNvPr id="5" name="Slide Number Placeholder 4"/>
          <p:cNvSpPr>
            <a:spLocks noGrp="1"/>
          </p:cNvSpPr>
          <p:nvPr>
            <p:ph type="sldNum" sz="quarter" idx="12"/>
          </p:nvPr>
        </p:nvSpPr>
        <p:spPr>
          <a:xfrm>
            <a:off x="4673600" y="6492876"/>
            <a:ext cx="284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lumMod val="50000"/>
                  </a:schemeClr>
                </a:solidFill>
                <a:latin typeface="Century" panose="020406040505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DC7F24-E970-43C3-B5F4-9AE242CEF477}" type="slidenum">
              <a:rPr lang="en-US" smtClean="0"/>
              <a:pPr/>
              <a:t>34</a:t>
            </a:fld>
            <a:endParaRPr lang="en-US" dirty="0"/>
          </a:p>
        </p:txBody>
      </p:sp>
    </p:spTree>
    <p:extLst>
      <p:ext uri="{BB962C8B-B14F-4D97-AF65-F5344CB8AC3E}">
        <p14:creationId xmlns:p14="http://schemas.microsoft.com/office/powerpoint/2010/main" val="21064830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181429"/>
            <a:ext cx="8817429" cy="1004151"/>
          </a:xfrm>
        </p:spPr>
        <p:txBody>
          <a:bodyPr/>
          <a:lstStyle/>
          <a:p>
            <a:br>
              <a:rPr lang="en-US" sz="2100" b="1" dirty="0">
                <a:latin typeface="Work Sans" pitchFamily="2" charset="0"/>
              </a:rPr>
            </a:br>
            <a:r>
              <a:rPr lang="en-US" sz="2400" b="1" dirty="0">
                <a:latin typeface="Work Sans" pitchFamily="2" charset="0"/>
              </a:rPr>
              <a:t>AFR Pages and Tabs-</a:t>
            </a:r>
            <a:r>
              <a:rPr lang="en-US" sz="2800" b="1" i="1" dirty="0">
                <a:latin typeface="Work Sans" pitchFamily="2" charset="0"/>
              </a:rPr>
              <a:t>BALANCESHEET</a:t>
            </a:r>
            <a:br>
              <a:rPr lang="en-US" b="1" dirty="0"/>
            </a:br>
            <a:r>
              <a:rPr lang="en-US" dirty="0"/>
              <a:t>	</a:t>
            </a:r>
          </a:p>
        </p:txBody>
      </p:sp>
      <p:sp>
        <p:nvSpPr>
          <p:cNvPr id="3" name="Content Placeholder 2"/>
          <p:cNvSpPr>
            <a:spLocks noGrp="1"/>
          </p:cNvSpPr>
          <p:nvPr>
            <p:ph idx="1"/>
          </p:nvPr>
        </p:nvSpPr>
        <p:spPr>
          <a:xfrm>
            <a:off x="159657" y="493486"/>
            <a:ext cx="8527143" cy="4139133"/>
          </a:xfrm>
        </p:spPr>
        <p:txBody>
          <a:bodyPr>
            <a:noAutofit/>
          </a:bodyPr>
          <a:lstStyle/>
          <a:p>
            <a:pPr marL="0" indent="0">
              <a:buNone/>
            </a:pPr>
            <a:r>
              <a:rPr lang="en-US" sz="1600" dirty="0"/>
              <a:t>“Due From Other Governments”</a:t>
            </a:r>
            <a:endParaRPr lang="en-US" sz="1600" b="1" dirty="0"/>
          </a:p>
          <a:p>
            <a:pPr marL="0" indent="0">
              <a:buNone/>
            </a:pPr>
            <a:r>
              <a:rPr lang="en-US" sz="1600" dirty="0"/>
              <a:t>Represents receivables from other governmental entities, such as the federal and state governments, and other local government subdivisions that are due the county on or before June 30 but become available after June 30.  As mentioned earlier, generally amounts not collected during July and August are deferred</a:t>
            </a:r>
            <a:endParaRPr lang="en-US" sz="1600" b="1" dirty="0"/>
          </a:p>
          <a:p>
            <a:pPr marL="0" indent="0">
              <a:buNone/>
            </a:pPr>
            <a:r>
              <a:rPr lang="en-US" sz="1600" dirty="0"/>
              <a:t>“Inventories (at cost)”</a:t>
            </a:r>
            <a:endParaRPr lang="en-US" sz="1600" b="1" dirty="0"/>
          </a:p>
          <a:p>
            <a:pPr marL="0" indent="0">
              <a:buNone/>
            </a:pPr>
            <a:r>
              <a:rPr lang="en-US" sz="1600" dirty="0"/>
              <a:t>Inventories may include secondary road materials, county farm produce, or any other amounts for goods used in operations</a:t>
            </a:r>
            <a:endParaRPr lang="en-US" sz="1600" b="1" dirty="0"/>
          </a:p>
          <a:p>
            <a:pPr marL="0" indent="0">
              <a:buNone/>
            </a:pPr>
            <a:r>
              <a:rPr lang="en-US" sz="1600" dirty="0"/>
              <a:t>“Other Assets”</a:t>
            </a:r>
            <a:endParaRPr lang="en-US" sz="1600" b="1" dirty="0"/>
          </a:p>
          <a:p>
            <a:pPr marL="0" indent="0">
              <a:buNone/>
            </a:pPr>
            <a:r>
              <a:rPr lang="en-US" sz="1600" dirty="0"/>
              <a:t>Represents all other types of assets and may include such items as prepaid expenses</a:t>
            </a:r>
            <a:endParaRPr lang="en-US" sz="1600" b="1" dirty="0"/>
          </a:p>
          <a:p>
            <a:pPr marL="0" indent="0">
              <a:buNone/>
            </a:pPr>
            <a:r>
              <a:rPr lang="en-US" sz="1600" dirty="0"/>
              <a:t>“Total Assets”</a:t>
            </a:r>
            <a:endParaRPr lang="en-US" sz="1600" b="1" dirty="0"/>
          </a:p>
          <a:p>
            <a:pPr marL="0" indent="0">
              <a:buNone/>
            </a:pPr>
            <a:r>
              <a:rPr lang="en-US" sz="1600" dirty="0"/>
              <a:t>Are the total of all assets. Keep in mind that </a:t>
            </a:r>
            <a:r>
              <a:rPr lang="en-US" sz="1600" i="1" dirty="0"/>
              <a:t>Total Assets</a:t>
            </a:r>
            <a:r>
              <a:rPr lang="en-US" sz="1600" dirty="0"/>
              <a:t> must equal </a:t>
            </a:r>
            <a:r>
              <a:rPr lang="en-US" sz="1600" i="1" dirty="0"/>
              <a:t>Total Liabilities</a:t>
            </a:r>
            <a:r>
              <a:rPr lang="en-US" sz="1600" dirty="0"/>
              <a:t> and </a:t>
            </a:r>
            <a:r>
              <a:rPr lang="en-US" sz="1600" i="1" dirty="0"/>
              <a:t>Fund Equity</a:t>
            </a:r>
            <a:r>
              <a:rPr lang="en-US" sz="1600" dirty="0"/>
              <a:t> for each fund and in total</a:t>
            </a:r>
            <a:endParaRPr lang="en-US" sz="1600" b="1" dirty="0"/>
          </a:p>
          <a:p>
            <a:pPr marL="0" indent="0">
              <a:buNone/>
            </a:pPr>
            <a:r>
              <a:rPr lang="en-US" sz="1800" b="1" dirty="0"/>
              <a:t> </a:t>
            </a:r>
          </a:p>
          <a:p>
            <a:pPr marL="0" indent="0">
              <a:buNone/>
            </a:pPr>
            <a:endParaRPr lang="en-US" sz="1800" dirty="0"/>
          </a:p>
        </p:txBody>
      </p:sp>
      <p:sp>
        <p:nvSpPr>
          <p:cNvPr id="5" name="Slide Number Placeholder 4"/>
          <p:cNvSpPr>
            <a:spLocks noGrp="1"/>
          </p:cNvSpPr>
          <p:nvPr>
            <p:ph type="sldNum" sz="quarter" idx="12"/>
          </p:nvPr>
        </p:nvSpPr>
        <p:spPr>
          <a:xfrm>
            <a:off x="4673600" y="6492876"/>
            <a:ext cx="284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lumMod val="50000"/>
                  </a:schemeClr>
                </a:solidFill>
                <a:latin typeface="Century" panose="020406040505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DC7F24-E970-43C3-B5F4-9AE242CEF477}" type="slidenum">
              <a:rPr lang="en-US" smtClean="0"/>
              <a:pPr/>
              <a:t>35</a:t>
            </a:fld>
            <a:endParaRPr lang="en-US" dirty="0"/>
          </a:p>
        </p:txBody>
      </p:sp>
    </p:spTree>
    <p:extLst>
      <p:ext uri="{BB962C8B-B14F-4D97-AF65-F5344CB8AC3E}">
        <p14:creationId xmlns:p14="http://schemas.microsoft.com/office/powerpoint/2010/main" val="41182238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4" y="-116114"/>
            <a:ext cx="8773886" cy="938836"/>
          </a:xfrm>
        </p:spPr>
        <p:txBody>
          <a:bodyPr/>
          <a:lstStyle/>
          <a:p>
            <a:br>
              <a:rPr lang="en-US" sz="2100" b="1" dirty="0">
                <a:latin typeface="Work Sans" pitchFamily="2" charset="0"/>
              </a:rPr>
            </a:br>
            <a:r>
              <a:rPr lang="en-US" sz="2400" b="1" dirty="0">
                <a:latin typeface="Work Sans" pitchFamily="2" charset="0"/>
              </a:rPr>
              <a:t>AFR Pages and Tabs-</a:t>
            </a:r>
            <a:r>
              <a:rPr lang="en-US" sz="2800" b="1" i="1" dirty="0">
                <a:latin typeface="Work Sans" pitchFamily="2" charset="0"/>
              </a:rPr>
              <a:t>BALANCESHEET</a:t>
            </a:r>
            <a:br>
              <a:rPr lang="en-US" b="1" dirty="0"/>
            </a:br>
            <a:r>
              <a:rPr lang="en-US" dirty="0"/>
              <a:t>	</a:t>
            </a:r>
          </a:p>
        </p:txBody>
      </p:sp>
      <p:sp>
        <p:nvSpPr>
          <p:cNvPr id="3" name="Content Placeholder 2"/>
          <p:cNvSpPr>
            <a:spLocks noGrp="1"/>
          </p:cNvSpPr>
          <p:nvPr>
            <p:ph idx="1"/>
          </p:nvPr>
        </p:nvSpPr>
        <p:spPr>
          <a:xfrm>
            <a:off x="108857" y="471714"/>
            <a:ext cx="8406493" cy="4160905"/>
          </a:xfrm>
        </p:spPr>
        <p:txBody>
          <a:bodyPr>
            <a:noAutofit/>
          </a:bodyPr>
          <a:lstStyle/>
          <a:p>
            <a:pPr marL="0" indent="0">
              <a:buNone/>
            </a:pPr>
            <a:r>
              <a:rPr lang="en-US" sz="1600" b="1" u="sng" dirty="0"/>
              <a:t>LIABILITIES:</a:t>
            </a:r>
            <a:endParaRPr lang="en-US" sz="1600" b="1" dirty="0"/>
          </a:p>
          <a:p>
            <a:pPr marL="0" indent="0">
              <a:buNone/>
            </a:pPr>
            <a:r>
              <a:rPr lang="en-US" sz="1600" dirty="0"/>
              <a:t>“Accounts Payable”</a:t>
            </a:r>
            <a:endParaRPr lang="en-US" sz="1600" b="1" dirty="0"/>
          </a:p>
          <a:p>
            <a:pPr marL="0" indent="0">
              <a:buNone/>
            </a:pPr>
            <a:r>
              <a:rPr lang="en-US" sz="1600" dirty="0"/>
              <a:t>Are the amounts due for goods and services received on or before June 30 (but not including due to other funds, other governments, or items listed below.)</a:t>
            </a:r>
            <a:endParaRPr lang="en-US" sz="1600" b="1" dirty="0"/>
          </a:p>
          <a:p>
            <a:pPr marL="0" indent="0">
              <a:buNone/>
            </a:pPr>
            <a:r>
              <a:rPr lang="en-US" sz="1600" dirty="0"/>
              <a:t>“Salaries &amp; Benefits Payable”</a:t>
            </a:r>
            <a:endParaRPr lang="en-US" sz="1600" b="1" dirty="0"/>
          </a:p>
          <a:p>
            <a:pPr marL="0" indent="0">
              <a:buNone/>
            </a:pPr>
            <a:r>
              <a:rPr lang="en-US" sz="1600" dirty="0"/>
              <a:t>The amount of salaries and benefits owed to employees at the end of the fiscal year.</a:t>
            </a:r>
            <a:r>
              <a:rPr lang="en-US" sz="1600" b="1" dirty="0"/>
              <a:t> </a:t>
            </a:r>
          </a:p>
          <a:p>
            <a:pPr marL="0" indent="0">
              <a:buNone/>
            </a:pPr>
            <a:r>
              <a:rPr lang="en-US" sz="1600" dirty="0"/>
              <a:t>“Contracts Payable”</a:t>
            </a:r>
            <a:endParaRPr lang="en-US" sz="1600" b="1" dirty="0"/>
          </a:p>
          <a:p>
            <a:pPr marL="0" indent="0">
              <a:buNone/>
            </a:pPr>
            <a:r>
              <a:rPr lang="en-US" sz="1600" dirty="0"/>
              <a:t>The amount owed at the end of the fiscal year on contracts for work already completed</a:t>
            </a:r>
            <a:endParaRPr lang="en-US" sz="1600" b="1" dirty="0"/>
          </a:p>
          <a:p>
            <a:pPr marL="0" indent="0">
              <a:buNone/>
            </a:pPr>
            <a:r>
              <a:rPr lang="en-US" sz="1600" dirty="0"/>
              <a:t>“Due To Other Funds”</a:t>
            </a:r>
            <a:endParaRPr lang="en-US" sz="1600" b="1" dirty="0"/>
          </a:p>
          <a:p>
            <a:pPr marL="0" indent="0">
              <a:buNone/>
            </a:pPr>
            <a:r>
              <a:rPr lang="en-US" sz="1600" dirty="0"/>
              <a:t>The amount owed to other funds maintained by the county.  Keep in mind “due to other funds” should balance in total to “due from other funds” but there are circumstances when they may not be in balance. </a:t>
            </a:r>
            <a:r>
              <a:rPr lang="en-US" sz="1600" b="1" dirty="0"/>
              <a:t> </a:t>
            </a:r>
          </a:p>
          <a:p>
            <a:pPr marL="0" indent="0">
              <a:buNone/>
            </a:pPr>
            <a:endParaRPr lang="en-US" sz="1800" dirty="0"/>
          </a:p>
        </p:txBody>
      </p:sp>
      <p:sp>
        <p:nvSpPr>
          <p:cNvPr id="5" name="Slide Number Placeholder 4"/>
          <p:cNvSpPr>
            <a:spLocks noGrp="1"/>
          </p:cNvSpPr>
          <p:nvPr>
            <p:ph type="sldNum" sz="quarter" idx="12"/>
          </p:nvPr>
        </p:nvSpPr>
        <p:spPr>
          <a:xfrm>
            <a:off x="4673600" y="6492876"/>
            <a:ext cx="284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lumMod val="50000"/>
                  </a:schemeClr>
                </a:solidFill>
                <a:latin typeface="Century" panose="020406040505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DC7F24-E970-43C3-B5F4-9AE242CEF477}" type="slidenum">
              <a:rPr lang="en-US" smtClean="0"/>
              <a:pPr/>
              <a:t>36</a:t>
            </a:fld>
            <a:endParaRPr lang="en-US" dirty="0"/>
          </a:p>
        </p:txBody>
      </p:sp>
    </p:spTree>
    <p:extLst>
      <p:ext uri="{BB962C8B-B14F-4D97-AF65-F5344CB8AC3E}">
        <p14:creationId xmlns:p14="http://schemas.microsoft.com/office/powerpoint/2010/main" val="21946076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130629"/>
            <a:ext cx="8752114" cy="953351"/>
          </a:xfrm>
        </p:spPr>
        <p:txBody>
          <a:bodyPr/>
          <a:lstStyle/>
          <a:p>
            <a:br>
              <a:rPr lang="en-US" sz="2100" b="1" dirty="0">
                <a:latin typeface="Garamond" panose="02020404030301010803" pitchFamily="18" charset="0"/>
              </a:rPr>
            </a:br>
            <a:r>
              <a:rPr lang="en-US" sz="2400" b="1" dirty="0">
                <a:latin typeface="Work Sans" pitchFamily="2" charset="0"/>
              </a:rPr>
              <a:t>AFR Pages and Tabs-</a:t>
            </a:r>
            <a:r>
              <a:rPr lang="en-US" sz="2800" b="1" i="1" dirty="0">
                <a:latin typeface="Work Sans" pitchFamily="2" charset="0"/>
              </a:rPr>
              <a:t>BALANCESHEET</a:t>
            </a:r>
            <a:br>
              <a:rPr lang="en-US" b="1" dirty="0"/>
            </a:br>
            <a:r>
              <a:rPr lang="en-US" dirty="0"/>
              <a:t>	</a:t>
            </a:r>
          </a:p>
        </p:txBody>
      </p:sp>
      <p:sp>
        <p:nvSpPr>
          <p:cNvPr id="3" name="Content Placeholder 2"/>
          <p:cNvSpPr>
            <a:spLocks noGrp="1"/>
          </p:cNvSpPr>
          <p:nvPr>
            <p:ph idx="1"/>
          </p:nvPr>
        </p:nvSpPr>
        <p:spPr>
          <a:xfrm>
            <a:off x="457200" y="621733"/>
            <a:ext cx="7886700" cy="3263400"/>
          </a:xfrm>
        </p:spPr>
        <p:txBody>
          <a:bodyPr>
            <a:noAutofit/>
          </a:bodyPr>
          <a:lstStyle/>
          <a:p>
            <a:pPr marL="0" indent="0">
              <a:buNone/>
            </a:pPr>
            <a:r>
              <a:rPr lang="en-US" sz="1600" dirty="0"/>
              <a:t>“Due To Other Governments”</a:t>
            </a:r>
            <a:endParaRPr lang="en-US" sz="1600" b="1" dirty="0"/>
          </a:p>
          <a:p>
            <a:pPr marL="0" indent="0">
              <a:buNone/>
            </a:pPr>
            <a:r>
              <a:rPr lang="en-US" sz="1600" dirty="0"/>
              <a:t>The amount owed by the county at the fiscal year end to other governmental entities</a:t>
            </a:r>
            <a:endParaRPr lang="en-US" sz="1600" b="1" dirty="0"/>
          </a:p>
          <a:p>
            <a:pPr marL="0" indent="0">
              <a:buNone/>
            </a:pPr>
            <a:r>
              <a:rPr lang="en-US" sz="1600" dirty="0"/>
              <a:t>“Trusts Payable”</a:t>
            </a:r>
            <a:endParaRPr lang="en-US" sz="1600" b="1" dirty="0"/>
          </a:p>
          <a:p>
            <a:pPr marL="0" indent="0">
              <a:buNone/>
            </a:pPr>
            <a:r>
              <a:rPr lang="en-US" sz="1600" dirty="0"/>
              <a:t>The amount held in trust for others at the fiscal year end</a:t>
            </a:r>
            <a:endParaRPr lang="en-US" sz="1600" b="1" dirty="0"/>
          </a:p>
          <a:p>
            <a:pPr marL="0" indent="0">
              <a:buNone/>
            </a:pPr>
            <a:r>
              <a:rPr lang="en-US" sz="1600" dirty="0"/>
              <a:t>“Deferred Inflows of Resources-Succeeding Year Property Taxes”</a:t>
            </a:r>
            <a:endParaRPr lang="en-US" sz="1600" b="1" u="sng" dirty="0"/>
          </a:p>
          <a:p>
            <a:pPr marL="0" indent="0">
              <a:buNone/>
            </a:pPr>
            <a:r>
              <a:rPr lang="en-US" sz="1600" dirty="0"/>
              <a:t>The offset for succeeding year property tax receivables</a:t>
            </a:r>
            <a:endParaRPr lang="en-US" sz="1600" b="1" u="sng" dirty="0"/>
          </a:p>
          <a:p>
            <a:pPr marL="0" indent="0">
              <a:buNone/>
            </a:pPr>
            <a:r>
              <a:rPr lang="en-US" sz="1600" dirty="0"/>
              <a:t>“Deferred Inflows of Resources-Other Unavailable Revenue”</a:t>
            </a:r>
            <a:endParaRPr lang="en-US" sz="1600" b="1" dirty="0"/>
          </a:p>
          <a:p>
            <a:pPr marL="0" indent="0">
              <a:buNone/>
            </a:pPr>
            <a:r>
              <a:rPr lang="en-US" sz="1600" dirty="0"/>
              <a:t>Amount due to the county at the end of the fiscal year that is not received during the revenue recognition period – generally July and August of the new fiscal year. Also, include any revenues received before they are earned, such as any amounts of grant moneys received in the fiscal year but not earned or used by fiscal year end</a:t>
            </a:r>
            <a:endParaRPr lang="en-US" sz="1600" b="1" dirty="0"/>
          </a:p>
          <a:p>
            <a:pPr marL="0" indent="0">
              <a:buNone/>
            </a:pPr>
            <a:r>
              <a:rPr lang="en-US" sz="1800" b="1" dirty="0"/>
              <a:t> </a:t>
            </a:r>
          </a:p>
          <a:p>
            <a:pPr marL="0" indent="0">
              <a:buNone/>
            </a:pPr>
            <a:endParaRPr lang="en-US" sz="1800" dirty="0"/>
          </a:p>
        </p:txBody>
      </p:sp>
      <p:sp>
        <p:nvSpPr>
          <p:cNvPr id="5" name="Slide Number Placeholder 4"/>
          <p:cNvSpPr>
            <a:spLocks noGrp="1"/>
          </p:cNvSpPr>
          <p:nvPr>
            <p:ph type="sldNum" sz="quarter" idx="12"/>
          </p:nvPr>
        </p:nvSpPr>
        <p:spPr>
          <a:xfrm>
            <a:off x="4673600" y="6492876"/>
            <a:ext cx="284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lumMod val="50000"/>
                  </a:schemeClr>
                </a:solidFill>
                <a:latin typeface="Century" panose="020406040505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DC7F24-E970-43C3-B5F4-9AE242CEF477}" type="slidenum">
              <a:rPr lang="en-US" smtClean="0"/>
              <a:pPr/>
              <a:t>37</a:t>
            </a:fld>
            <a:endParaRPr lang="en-US" dirty="0"/>
          </a:p>
        </p:txBody>
      </p:sp>
    </p:spTree>
    <p:extLst>
      <p:ext uri="{BB962C8B-B14F-4D97-AF65-F5344CB8AC3E}">
        <p14:creationId xmlns:p14="http://schemas.microsoft.com/office/powerpoint/2010/main" val="38349504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686800" cy="765572"/>
          </a:xfrm>
        </p:spPr>
        <p:txBody>
          <a:bodyPr/>
          <a:lstStyle/>
          <a:p>
            <a:r>
              <a:rPr lang="en-US" sz="2400" b="1" dirty="0">
                <a:latin typeface="Work Sans" pitchFamily="2" charset="0"/>
              </a:rPr>
              <a:t>AFR Pages and Tabs-</a:t>
            </a:r>
            <a:r>
              <a:rPr lang="en-US" sz="2800" b="1" i="1" dirty="0">
                <a:latin typeface="Work Sans" pitchFamily="2" charset="0"/>
              </a:rPr>
              <a:t>BALANCESHEET</a:t>
            </a:r>
            <a:br>
              <a:rPr lang="en-US" b="1" dirty="0">
                <a:latin typeface="Work Sans" pitchFamily="2" charset="0"/>
              </a:rPr>
            </a:br>
            <a:r>
              <a:rPr lang="en-US" dirty="0"/>
              <a:t>	</a:t>
            </a:r>
          </a:p>
        </p:txBody>
      </p:sp>
      <p:sp>
        <p:nvSpPr>
          <p:cNvPr id="3" name="Content Placeholder 2"/>
          <p:cNvSpPr>
            <a:spLocks noGrp="1"/>
          </p:cNvSpPr>
          <p:nvPr>
            <p:ph idx="1"/>
          </p:nvPr>
        </p:nvSpPr>
        <p:spPr>
          <a:xfrm>
            <a:off x="152400" y="449943"/>
            <a:ext cx="8534400" cy="4310771"/>
          </a:xfrm>
        </p:spPr>
        <p:txBody>
          <a:bodyPr>
            <a:noAutofit/>
          </a:bodyPr>
          <a:lstStyle/>
          <a:p>
            <a:pPr marL="0" indent="0">
              <a:buNone/>
            </a:pPr>
            <a:r>
              <a:rPr lang="en-US" sz="1400" dirty="0"/>
              <a:t>“Other Liabilities”</a:t>
            </a:r>
            <a:endParaRPr lang="en-US" sz="1400" b="1" dirty="0"/>
          </a:p>
          <a:p>
            <a:pPr marL="0" indent="0">
              <a:buNone/>
            </a:pPr>
            <a:r>
              <a:rPr lang="en-US" sz="1400" dirty="0"/>
              <a:t>All other types of liabilities</a:t>
            </a:r>
            <a:endParaRPr lang="en-US" sz="1400" b="1" dirty="0"/>
          </a:p>
          <a:p>
            <a:pPr marL="0" indent="0">
              <a:buNone/>
            </a:pPr>
            <a:r>
              <a:rPr lang="en-US" sz="1400" dirty="0"/>
              <a:t>“Total Liabilities”</a:t>
            </a:r>
            <a:endParaRPr lang="en-US" sz="1400" b="1" dirty="0"/>
          </a:p>
          <a:p>
            <a:pPr marL="0" indent="0">
              <a:buNone/>
            </a:pPr>
            <a:r>
              <a:rPr lang="en-US" sz="1400" dirty="0"/>
              <a:t>The total of all liabilities</a:t>
            </a:r>
            <a:endParaRPr lang="en-US" sz="1400" b="1" dirty="0"/>
          </a:p>
          <a:p>
            <a:pPr marL="0" indent="0">
              <a:buNone/>
            </a:pPr>
            <a:r>
              <a:rPr lang="en-US" sz="1400" dirty="0"/>
              <a:t>“Fund Balance – </a:t>
            </a:r>
            <a:r>
              <a:rPr lang="en-US" sz="1400" dirty="0" err="1"/>
              <a:t>Nonspendable</a:t>
            </a:r>
            <a:r>
              <a:rPr lang="en-US" sz="1400" dirty="0"/>
              <a:t>”</a:t>
            </a:r>
            <a:endParaRPr lang="en-US" sz="1400" b="1" dirty="0"/>
          </a:p>
          <a:p>
            <a:pPr marL="0" indent="0">
              <a:buNone/>
            </a:pPr>
            <a:r>
              <a:rPr lang="en-US" sz="1400" dirty="0"/>
              <a:t>“Fund Balance – Restricted”</a:t>
            </a:r>
            <a:endParaRPr lang="en-US" sz="1400" b="1" dirty="0"/>
          </a:p>
          <a:p>
            <a:pPr marL="0" indent="0">
              <a:buNone/>
            </a:pPr>
            <a:r>
              <a:rPr lang="en-US" sz="1400" dirty="0"/>
              <a:t>“Fund Balance – Committed”</a:t>
            </a:r>
            <a:endParaRPr lang="en-US" sz="1400" b="1" dirty="0"/>
          </a:p>
          <a:p>
            <a:pPr marL="0" indent="0">
              <a:buNone/>
            </a:pPr>
            <a:r>
              <a:rPr lang="en-US" sz="1400" dirty="0"/>
              <a:t>“Fund Balance – Assigned”</a:t>
            </a:r>
            <a:endParaRPr lang="en-US" sz="1400" b="1" dirty="0"/>
          </a:p>
          <a:p>
            <a:pPr marL="0" indent="0">
              <a:buNone/>
            </a:pPr>
            <a:r>
              <a:rPr lang="en-US" sz="1400" dirty="0"/>
              <a:t>“Fund Balance – Unassigned”</a:t>
            </a:r>
            <a:endParaRPr lang="en-US" sz="1400" b="1" dirty="0"/>
          </a:p>
          <a:p>
            <a:pPr marL="0" indent="0">
              <a:buNone/>
            </a:pPr>
            <a:r>
              <a:rPr lang="en-US" sz="1400" dirty="0"/>
              <a:t>“Total Fund Equity”</a:t>
            </a:r>
            <a:endParaRPr lang="en-US" sz="1400" b="1" dirty="0"/>
          </a:p>
          <a:p>
            <a:pPr marL="0" indent="0">
              <a:buNone/>
            </a:pPr>
            <a:r>
              <a:rPr lang="en-US" sz="1400" dirty="0"/>
              <a:t>Total of all fund equity</a:t>
            </a:r>
            <a:endParaRPr lang="en-US" sz="1400" b="1" dirty="0"/>
          </a:p>
          <a:p>
            <a:pPr marL="0" indent="0">
              <a:buNone/>
            </a:pPr>
            <a:r>
              <a:rPr lang="en-US" sz="1400" dirty="0"/>
              <a:t>“Total Liabilities and Fund Equity”</a:t>
            </a:r>
            <a:endParaRPr lang="en-US" sz="1400" b="1" dirty="0"/>
          </a:p>
          <a:p>
            <a:pPr marL="0" indent="0">
              <a:buNone/>
            </a:pPr>
            <a:r>
              <a:rPr lang="en-US" sz="1400" dirty="0"/>
              <a:t>Total of all liabilities and all fund equity.  </a:t>
            </a:r>
          </a:p>
          <a:p>
            <a:pPr marL="0" indent="0" algn="ctr">
              <a:buNone/>
            </a:pPr>
            <a:r>
              <a:rPr lang="en-US" sz="1400" b="1" dirty="0"/>
              <a:t>Keep in mind that Total Liabilities and Fund Equity </a:t>
            </a:r>
            <a:br>
              <a:rPr lang="en-US" sz="1400" b="1" dirty="0"/>
            </a:br>
            <a:r>
              <a:rPr lang="en-US" sz="1400" b="1" dirty="0"/>
              <a:t>must equal Total Assets by fund and in total</a:t>
            </a:r>
          </a:p>
          <a:p>
            <a:pPr marL="0" indent="0">
              <a:buNone/>
            </a:pPr>
            <a:r>
              <a:rPr lang="en-US" sz="1800" b="1" dirty="0"/>
              <a:t> </a:t>
            </a:r>
          </a:p>
          <a:p>
            <a:pPr marL="0" indent="0">
              <a:buNone/>
            </a:pPr>
            <a:endParaRPr lang="en-US" sz="1800" dirty="0"/>
          </a:p>
        </p:txBody>
      </p:sp>
      <p:sp>
        <p:nvSpPr>
          <p:cNvPr id="5" name="Slide Number Placeholder 4"/>
          <p:cNvSpPr>
            <a:spLocks noGrp="1"/>
          </p:cNvSpPr>
          <p:nvPr>
            <p:ph type="sldNum" sz="quarter" idx="12"/>
          </p:nvPr>
        </p:nvSpPr>
        <p:spPr>
          <a:xfrm>
            <a:off x="4673600" y="6492876"/>
            <a:ext cx="284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lumMod val="50000"/>
                  </a:schemeClr>
                </a:solidFill>
                <a:latin typeface="Century" panose="020406040505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DC7F24-E970-43C3-B5F4-9AE242CEF477}" type="slidenum">
              <a:rPr lang="en-US" smtClean="0"/>
              <a:pPr/>
              <a:t>38</a:t>
            </a:fld>
            <a:endParaRPr lang="en-US" dirty="0"/>
          </a:p>
        </p:txBody>
      </p:sp>
    </p:spTree>
    <p:extLst>
      <p:ext uri="{BB962C8B-B14F-4D97-AF65-F5344CB8AC3E}">
        <p14:creationId xmlns:p14="http://schemas.microsoft.com/office/powerpoint/2010/main" val="864970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4"/>
          <p:cNvSpPr txBox="1">
            <a:spLocks noGrp="1"/>
          </p:cNvSpPr>
          <p:nvPr>
            <p:ph type="title"/>
          </p:nvPr>
        </p:nvSpPr>
        <p:spPr>
          <a:xfrm>
            <a:off x="1540764" y="987552"/>
            <a:ext cx="6345936" cy="3412998"/>
          </a:xfrm>
          <a:prstGeom prst="rect">
            <a:avLst/>
          </a:prstGeom>
          <a:noFill/>
          <a:ln>
            <a:noFill/>
          </a:ln>
        </p:spPr>
        <p:txBody>
          <a:bodyPr spcFirstLastPara="1" wrap="square" lIns="68575" tIns="34275" rIns="68575" bIns="34275" anchor="b" anchorCtr="0">
            <a:noAutofit/>
          </a:bodyPr>
          <a:lstStyle/>
          <a:p>
            <a:pPr marL="0" lvl="0" indent="0" algn="l" rtl="0">
              <a:spcBef>
                <a:spcPts val="0"/>
              </a:spcBef>
              <a:spcAft>
                <a:spcPts val="0"/>
              </a:spcAft>
              <a:buClr>
                <a:schemeClr val="lt2"/>
              </a:buClr>
              <a:buSzPts val="3000"/>
              <a:buFont typeface="Century Gothic"/>
              <a:buNone/>
            </a:pPr>
            <a:r>
              <a:rPr lang="en-US" sz="2800" dirty="0"/>
              <a:t>New Debt Page in GAAP Report</a:t>
            </a:r>
            <a:endParaRPr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1540764" y="987552"/>
            <a:ext cx="6345936" cy="3412998"/>
          </a:xfrm>
          <a:prstGeom prst="rect">
            <a:avLst/>
          </a:prstGeom>
          <a:noFill/>
          <a:ln>
            <a:noFill/>
          </a:ln>
        </p:spPr>
        <p:txBody>
          <a:bodyPr spcFirstLastPara="1" wrap="square" lIns="68575" tIns="34275" rIns="68575" bIns="34275" anchor="b" anchorCtr="0">
            <a:noAutofit/>
          </a:bodyPr>
          <a:lstStyle/>
          <a:p>
            <a:pPr marL="0" lvl="0" indent="0" algn="l" rtl="0">
              <a:spcBef>
                <a:spcPts val="0"/>
              </a:spcBef>
              <a:spcAft>
                <a:spcPts val="0"/>
              </a:spcAft>
              <a:buClr>
                <a:schemeClr val="lt2"/>
              </a:buClr>
              <a:buSzPts val="3000"/>
              <a:buFont typeface="Century Gothic"/>
              <a:buNone/>
            </a:pPr>
            <a:r>
              <a:rPr lang="en-US" sz="2800" dirty="0"/>
              <a:t>AFR Timelines and Requirements</a:t>
            </a:r>
            <a:endParaRPr sz="2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649102-FCFB-6273-92F7-5BE429F78D17}"/>
              </a:ext>
            </a:extLst>
          </p:cNvPr>
          <p:cNvSpPr>
            <a:spLocks noGrp="1"/>
          </p:cNvSpPr>
          <p:nvPr>
            <p:ph type="body" idx="1"/>
          </p:nvPr>
        </p:nvSpPr>
        <p:spPr>
          <a:xfrm>
            <a:off x="406400" y="849086"/>
            <a:ext cx="8108950" cy="3783533"/>
          </a:xfrm>
        </p:spPr>
        <p:txBody>
          <a:bodyPr/>
          <a:lstStyle/>
          <a:p>
            <a:pPr marL="88900" indent="0">
              <a:buNone/>
            </a:pPr>
            <a:r>
              <a:rPr lang="en-US" dirty="0"/>
              <a:t>County &amp; City Bond Issuance Report - COI 8.5(16)</a:t>
            </a:r>
          </a:p>
          <a:p>
            <a:pPr lvl="2"/>
            <a:r>
              <a:rPr lang="en-US" dirty="0"/>
              <a:t>The use of each bond issuance procedure</a:t>
            </a:r>
          </a:p>
          <a:p>
            <a:pPr lvl="3"/>
            <a:r>
              <a:rPr lang="en-US" dirty="0"/>
              <a:t>General corporate purpose</a:t>
            </a:r>
          </a:p>
          <a:p>
            <a:pPr lvl="4"/>
            <a:r>
              <a:rPr lang="en-US" dirty="0"/>
              <a:t>Voted</a:t>
            </a:r>
          </a:p>
          <a:p>
            <a:pPr lvl="4"/>
            <a:r>
              <a:rPr lang="en-US" dirty="0"/>
              <a:t>Non-voted</a:t>
            </a:r>
          </a:p>
          <a:p>
            <a:pPr lvl="3"/>
            <a:r>
              <a:rPr lang="en-US" dirty="0"/>
              <a:t>Essential corporate purpose</a:t>
            </a:r>
          </a:p>
          <a:p>
            <a:pPr lvl="2"/>
            <a:r>
              <a:rPr lang="en-US" dirty="0"/>
              <a:t>Amount of each type of debt issued</a:t>
            </a:r>
          </a:p>
          <a:p>
            <a:pPr lvl="2"/>
            <a:endParaRPr lang="en-US" dirty="0"/>
          </a:p>
          <a:p>
            <a:pPr marL="1041400" lvl="2" indent="0" algn="ctr">
              <a:buNone/>
            </a:pPr>
            <a:r>
              <a:rPr lang="en-US" sz="1800" b="1" dirty="0"/>
              <a:t>DOM is to file a report with the General Assembly annually by January 15 </a:t>
            </a:r>
          </a:p>
          <a:p>
            <a:pPr lvl="2"/>
            <a:endParaRPr lang="en-US" dirty="0"/>
          </a:p>
          <a:p>
            <a:pPr lvl="2"/>
            <a:endParaRPr lang="en-US" dirty="0"/>
          </a:p>
        </p:txBody>
      </p:sp>
      <p:sp>
        <p:nvSpPr>
          <p:cNvPr id="3" name="Title 2">
            <a:extLst>
              <a:ext uri="{FF2B5EF4-FFF2-40B4-BE49-F238E27FC236}">
                <a16:creationId xmlns:a16="http://schemas.microsoft.com/office/drawing/2014/main" id="{FA65AA44-F914-C21D-9063-ECD803276940}"/>
              </a:ext>
            </a:extLst>
          </p:cNvPr>
          <p:cNvSpPr>
            <a:spLocks noGrp="1"/>
          </p:cNvSpPr>
          <p:nvPr>
            <p:ph type="title"/>
          </p:nvPr>
        </p:nvSpPr>
        <p:spPr/>
        <p:txBody>
          <a:bodyPr/>
          <a:lstStyle/>
          <a:p>
            <a:r>
              <a:rPr lang="en-US" b="1" dirty="0">
                <a:latin typeface="Work Sans" pitchFamily="2" charset="0"/>
              </a:rPr>
              <a:t>House File 718</a:t>
            </a:r>
          </a:p>
        </p:txBody>
      </p:sp>
    </p:spTree>
    <p:extLst>
      <p:ext uri="{BB962C8B-B14F-4D97-AF65-F5344CB8AC3E}">
        <p14:creationId xmlns:p14="http://schemas.microsoft.com/office/powerpoint/2010/main" val="26395801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A11133DC-B94C-15E9-6F62-AE6D704032DB}"/>
              </a:ext>
            </a:extLst>
          </p:cNvPr>
          <p:cNvSpPr>
            <a:spLocks noGrp="1"/>
          </p:cNvSpPr>
          <p:nvPr>
            <p:ph type="body" idx="1"/>
          </p:nvPr>
        </p:nvSpPr>
        <p:spPr>
          <a:xfrm>
            <a:off x="537029" y="870857"/>
            <a:ext cx="7978321" cy="3761762"/>
          </a:xfrm>
        </p:spPr>
        <p:txBody>
          <a:bodyPr/>
          <a:lstStyle/>
          <a:p>
            <a:pPr marL="88900" indent="0">
              <a:buNone/>
            </a:pPr>
            <a:r>
              <a:rPr lang="en-US" dirty="0"/>
              <a:t>Requirement to increase the amount of debt reporting on city &amp; county AFRs</a:t>
            </a:r>
          </a:p>
          <a:p>
            <a:pPr lvl="1"/>
            <a:r>
              <a:rPr lang="en-US" dirty="0"/>
              <a:t>Beginning with FY 2024-2025:</a:t>
            </a:r>
          </a:p>
          <a:p>
            <a:pPr lvl="2"/>
            <a:r>
              <a:rPr lang="en-US" dirty="0"/>
              <a:t>List of all outstanding “bonds, notes, or other obligations”</a:t>
            </a:r>
          </a:p>
          <a:p>
            <a:pPr lvl="2"/>
            <a:r>
              <a:rPr lang="en-US" dirty="0"/>
              <a:t>Amount of issue</a:t>
            </a:r>
          </a:p>
          <a:p>
            <a:pPr lvl="2"/>
            <a:r>
              <a:rPr lang="en-US" dirty="0"/>
              <a:t>Purpose of the issuance</a:t>
            </a:r>
          </a:p>
          <a:p>
            <a:pPr lvl="2"/>
            <a:r>
              <a:rPr lang="en-US" dirty="0"/>
              <a:t>Method of approval</a:t>
            </a:r>
          </a:p>
          <a:p>
            <a:pPr lvl="2"/>
            <a:r>
              <a:rPr lang="en-US" dirty="0"/>
              <a:t>Ties to other debts</a:t>
            </a:r>
          </a:p>
        </p:txBody>
      </p:sp>
      <p:sp>
        <p:nvSpPr>
          <p:cNvPr id="8" name="Title 1">
            <a:extLst>
              <a:ext uri="{FF2B5EF4-FFF2-40B4-BE49-F238E27FC236}">
                <a16:creationId xmlns:a16="http://schemas.microsoft.com/office/drawing/2014/main" id="{2CC8DEED-F4D5-0BB0-CDF3-30F879015938}"/>
              </a:ext>
            </a:extLst>
          </p:cNvPr>
          <p:cNvSpPr>
            <a:spLocks noGrp="1"/>
          </p:cNvSpPr>
          <p:nvPr>
            <p:ph type="title"/>
          </p:nvPr>
        </p:nvSpPr>
        <p:spPr/>
        <p:txBody>
          <a:bodyPr/>
          <a:lstStyle/>
          <a:p>
            <a:r>
              <a:rPr lang="en-US" b="1" dirty="0">
                <a:latin typeface="Work Sans" pitchFamily="2" charset="0"/>
              </a:rPr>
              <a:t>House File 718</a:t>
            </a:r>
          </a:p>
        </p:txBody>
      </p:sp>
    </p:spTree>
    <p:extLst>
      <p:ext uri="{BB962C8B-B14F-4D97-AF65-F5344CB8AC3E}">
        <p14:creationId xmlns:p14="http://schemas.microsoft.com/office/powerpoint/2010/main" val="16439852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3A45A0-238B-4E9E-B142-F61565E9CE1F}"/>
              </a:ext>
            </a:extLst>
          </p:cNvPr>
          <p:cNvSpPr>
            <a:spLocks noGrp="1"/>
          </p:cNvSpPr>
          <p:nvPr>
            <p:ph type="body" idx="1"/>
          </p:nvPr>
        </p:nvSpPr>
        <p:spPr>
          <a:xfrm>
            <a:off x="529771" y="899886"/>
            <a:ext cx="7985579" cy="3732733"/>
          </a:xfrm>
        </p:spPr>
        <p:txBody>
          <a:bodyPr/>
          <a:lstStyle/>
          <a:p>
            <a:r>
              <a:rPr lang="en-US" dirty="0"/>
              <a:t>New page added to the AFR</a:t>
            </a:r>
          </a:p>
          <a:p>
            <a:r>
              <a:rPr lang="en-US" dirty="0"/>
              <a:t>COUNTY DEBT DETAIL</a:t>
            </a:r>
          </a:p>
          <a:p>
            <a:pPr lvl="1"/>
            <a:r>
              <a:rPr lang="en-US" dirty="0"/>
              <a:t>Similar to the Long-Term Debt pages of the budget form</a:t>
            </a:r>
          </a:p>
          <a:p>
            <a:pPr lvl="1"/>
            <a:r>
              <a:rPr lang="en-US" dirty="0"/>
              <a:t>Requires a few extra pieces of debt information</a:t>
            </a:r>
          </a:p>
          <a:p>
            <a:pPr lvl="2"/>
            <a:r>
              <a:rPr lang="en-US" dirty="0"/>
              <a:t>Rate range</a:t>
            </a:r>
          </a:p>
          <a:p>
            <a:pPr lvl="2"/>
            <a:r>
              <a:rPr lang="en-US" dirty="0"/>
              <a:t>Principal outstanding as of beginning of FY</a:t>
            </a:r>
          </a:p>
          <a:p>
            <a:pPr lvl="2"/>
            <a:r>
              <a:rPr lang="en-US" dirty="0"/>
              <a:t>Method of approval – Voted</a:t>
            </a:r>
          </a:p>
          <a:p>
            <a:pPr lvl="2"/>
            <a:r>
              <a:rPr lang="en-US" dirty="0"/>
              <a:t>Tied to other debt?</a:t>
            </a:r>
          </a:p>
          <a:p>
            <a:pPr lvl="2"/>
            <a:r>
              <a:rPr lang="en-US" dirty="0"/>
              <a:t>Purpose of the debt issue – what was it used for?</a:t>
            </a:r>
          </a:p>
        </p:txBody>
      </p:sp>
      <p:sp>
        <p:nvSpPr>
          <p:cNvPr id="3" name="Title 2">
            <a:extLst>
              <a:ext uri="{FF2B5EF4-FFF2-40B4-BE49-F238E27FC236}">
                <a16:creationId xmlns:a16="http://schemas.microsoft.com/office/drawing/2014/main" id="{054CCD34-34A4-B211-D62F-CBF3D249044B}"/>
              </a:ext>
            </a:extLst>
          </p:cNvPr>
          <p:cNvSpPr>
            <a:spLocks noGrp="1"/>
          </p:cNvSpPr>
          <p:nvPr>
            <p:ph type="title"/>
          </p:nvPr>
        </p:nvSpPr>
        <p:spPr/>
        <p:txBody>
          <a:bodyPr/>
          <a:lstStyle/>
          <a:p>
            <a:r>
              <a:rPr lang="en-US" b="1" dirty="0">
                <a:latin typeface="Work Sans" pitchFamily="2" charset="0"/>
              </a:rPr>
              <a:t>Implementation</a:t>
            </a:r>
          </a:p>
        </p:txBody>
      </p:sp>
    </p:spTree>
    <p:extLst>
      <p:ext uri="{BB962C8B-B14F-4D97-AF65-F5344CB8AC3E}">
        <p14:creationId xmlns:p14="http://schemas.microsoft.com/office/powerpoint/2010/main" val="3206827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00E948-2DEB-2F54-F568-99233E00162E}"/>
              </a:ext>
            </a:extLst>
          </p:cNvPr>
          <p:cNvSpPr>
            <a:spLocks noGrp="1"/>
          </p:cNvSpPr>
          <p:nvPr>
            <p:ph type="title"/>
          </p:nvPr>
        </p:nvSpPr>
        <p:spPr/>
        <p:txBody>
          <a:bodyPr/>
          <a:lstStyle/>
          <a:p>
            <a:r>
              <a:rPr lang="en-US" b="1" dirty="0">
                <a:latin typeface="Work Sans" pitchFamily="2" charset="0"/>
              </a:rPr>
              <a:t>County Debt Detail</a:t>
            </a:r>
          </a:p>
        </p:txBody>
      </p:sp>
      <p:pic>
        <p:nvPicPr>
          <p:cNvPr id="4" name="Picture 3">
            <a:extLst>
              <a:ext uri="{FF2B5EF4-FFF2-40B4-BE49-F238E27FC236}">
                <a16:creationId xmlns:a16="http://schemas.microsoft.com/office/drawing/2014/main" id="{71DB1283-5DD0-75CB-69D4-E844BC2D168B}"/>
              </a:ext>
            </a:extLst>
          </p:cNvPr>
          <p:cNvPicPr>
            <a:picLocks noChangeAspect="1"/>
          </p:cNvPicPr>
          <p:nvPr/>
        </p:nvPicPr>
        <p:blipFill>
          <a:blip r:embed="rId2"/>
          <a:stretch>
            <a:fillRect/>
          </a:stretch>
        </p:blipFill>
        <p:spPr>
          <a:xfrm>
            <a:off x="308429" y="931980"/>
            <a:ext cx="8527142" cy="2784269"/>
          </a:xfrm>
          <a:prstGeom prst="rect">
            <a:avLst/>
          </a:prstGeom>
        </p:spPr>
      </p:pic>
    </p:spTree>
    <p:extLst>
      <p:ext uri="{BB962C8B-B14F-4D97-AF65-F5344CB8AC3E}">
        <p14:creationId xmlns:p14="http://schemas.microsoft.com/office/powerpoint/2010/main" val="37759979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C5CEBC-E3AD-25A4-F5BB-F242FB4BBBDD}"/>
              </a:ext>
            </a:extLst>
          </p:cNvPr>
          <p:cNvSpPr>
            <a:spLocks noGrp="1"/>
          </p:cNvSpPr>
          <p:nvPr>
            <p:ph type="body" idx="1"/>
          </p:nvPr>
        </p:nvSpPr>
        <p:spPr>
          <a:xfrm>
            <a:off x="628650" y="1912708"/>
            <a:ext cx="7886700" cy="3006433"/>
          </a:xfrm>
        </p:spPr>
        <p:txBody>
          <a:bodyPr/>
          <a:lstStyle/>
          <a:p>
            <a:r>
              <a:rPr lang="en-US" dirty="0"/>
              <a:t>Debt Series Name</a:t>
            </a:r>
          </a:p>
          <a:p>
            <a:pPr lvl="1"/>
            <a:r>
              <a:rPr lang="en-US" sz="1800" dirty="0"/>
              <a:t>Enter the year of issuance, authorized repayment source, and purpose of debt as the name</a:t>
            </a:r>
          </a:p>
          <a:p>
            <a:r>
              <a:rPr lang="en-US" dirty="0"/>
              <a:t>Type of Debt</a:t>
            </a:r>
          </a:p>
          <a:p>
            <a:pPr lvl="1"/>
            <a:r>
              <a:rPr lang="en-US" sz="1800" dirty="0"/>
              <a:t>Select the authorized repayment source of the debt</a:t>
            </a:r>
          </a:p>
        </p:txBody>
      </p:sp>
      <p:sp>
        <p:nvSpPr>
          <p:cNvPr id="3" name="Title 2">
            <a:extLst>
              <a:ext uri="{FF2B5EF4-FFF2-40B4-BE49-F238E27FC236}">
                <a16:creationId xmlns:a16="http://schemas.microsoft.com/office/drawing/2014/main" id="{DAF296CF-9889-CF7C-C38F-61ED5456317C}"/>
              </a:ext>
            </a:extLst>
          </p:cNvPr>
          <p:cNvSpPr>
            <a:spLocks noGrp="1"/>
          </p:cNvSpPr>
          <p:nvPr>
            <p:ph type="title"/>
          </p:nvPr>
        </p:nvSpPr>
        <p:spPr/>
        <p:txBody>
          <a:bodyPr/>
          <a:lstStyle/>
          <a:p>
            <a:r>
              <a:rPr lang="en-US" b="1" dirty="0">
                <a:latin typeface="Work Sans" pitchFamily="2" charset="0"/>
              </a:rPr>
              <a:t>County Debt Detail</a:t>
            </a:r>
          </a:p>
        </p:txBody>
      </p:sp>
      <p:pic>
        <p:nvPicPr>
          <p:cNvPr id="5" name="Picture 4">
            <a:extLst>
              <a:ext uri="{FF2B5EF4-FFF2-40B4-BE49-F238E27FC236}">
                <a16:creationId xmlns:a16="http://schemas.microsoft.com/office/drawing/2014/main" id="{86684047-28F6-1730-7627-D0554E982170}"/>
              </a:ext>
            </a:extLst>
          </p:cNvPr>
          <p:cNvPicPr>
            <a:picLocks noChangeAspect="1"/>
          </p:cNvPicPr>
          <p:nvPr/>
        </p:nvPicPr>
        <p:blipFill>
          <a:blip r:embed="rId2"/>
          <a:srcRect t="34260" r="38016" b="40043"/>
          <a:stretch/>
        </p:blipFill>
        <p:spPr>
          <a:xfrm>
            <a:off x="442686" y="1058977"/>
            <a:ext cx="7039640" cy="557999"/>
          </a:xfrm>
          <a:prstGeom prst="rect">
            <a:avLst/>
          </a:prstGeom>
        </p:spPr>
      </p:pic>
      <p:sp>
        <p:nvSpPr>
          <p:cNvPr id="6" name="Rectangle 5">
            <a:extLst>
              <a:ext uri="{FF2B5EF4-FFF2-40B4-BE49-F238E27FC236}">
                <a16:creationId xmlns:a16="http://schemas.microsoft.com/office/drawing/2014/main" id="{94C6384F-C0A2-747B-3064-AD1AD0951EAE}"/>
              </a:ext>
            </a:extLst>
          </p:cNvPr>
          <p:cNvSpPr/>
          <p:nvPr/>
        </p:nvSpPr>
        <p:spPr>
          <a:xfrm>
            <a:off x="975632" y="1283037"/>
            <a:ext cx="991054" cy="192881"/>
          </a:xfrm>
          <a:prstGeom prst="rec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E0681AE7-8BDA-B342-CBF3-1D97D1BCA69C}"/>
              </a:ext>
            </a:extLst>
          </p:cNvPr>
          <p:cNvSpPr/>
          <p:nvPr/>
        </p:nvSpPr>
        <p:spPr>
          <a:xfrm>
            <a:off x="2585357" y="1186596"/>
            <a:ext cx="426357" cy="344661"/>
          </a:xfrm>
          <a:prstGeom prst="rec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2294941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F48BF-7003-369E-E3C2-E6058122100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7CD0842-4493-6B38-CC71-2AF26BD4912B}"/>
              </a:ext>
            </a:extLst>
          </p:cNvPr>
          <p:cNvSpPr>
            <a:spLocks noGrp="1"/>
          </p:cNvSpPr>
          <p:nvPr>
            <p:ph type="body" idx="1"/>
          </p:nvPr>
        </p:nvSpPr>
        <p:spPr>
          <a:xfrm>
            <a:off x="628650" y="1693069"/>
            <a:ext cx="7886700" cy="3252356"/>
          </a:xfrm>
        </p:spPr>
        <p:txBody>
          <a:bodyPr/>
          <a:lstStyle/>
          <a:p>
            <a:r>
              <a:rPr lang="en-US" dirty="0"/>
              <a:t>Date of Issuance &amp; Debt Resolution</a:t>
            </a:r>
          </a:p>
          <a:p>
            <a:pPr lvl="1"/>
            <a:r>
              <a:rPr lang="en-US" sz="1500" dirty="0"/>
              <a:t>Enter the number of the resolution which approved the issuance of the debt and the date that the resolution was passed</a:t>
            </a:r>
          </a:p>
          <a:p>
            <a:r>
              <a:rPr lang="en-US" dirty="0"/>
              <a:t>Rate Range</a:t>
            </a:r>
          </a:p>
          <a:p>
            <a:pPr lvl="1"/>
            <a:r>
              <a:rPr lang="en-US" sz="1800" dirty="0"/>
              <a:t>Enter the lowest and highest interest rate being </a:t>
            </a:r>
            <a:br>
              <a:rPr lang="en-US" sz="1800" dirty="0"/>
            </a:br>
            <a:r>
              <a:rPr lang="en-US" sz="1800" dirty="0"/>
              <a:t>charged on this debt</a:t>
            </a:r>
          </a:p>
        </p:txBody>
      </p:sp>
      <p:sp>
        <p:nvSpPr>
          <p:cNvPr id="3" name="Title 2">
            <a:extLst>
              <a:ext uri="{FF2B5EF4-FFF2-40B4-BE49-F238E27FC236}">
                <a16:creationId xmlns:a16="http://schemas.microsoft.com/office/drawing/2014/main" id="{97F6CC68-842A-B790-3CB9-A5E317DA3168}"/>
              </a:ext>
            </a:extLst>
          </p:cNvPr>
          <p:cNvSpPr>
            <a:spLocks noGrp="1"/>
          </p:cNvSpPr>
          <p:nvPr>
            <p:ph type="title"/>
          </p:nvPr>
        </p:nvSpPr>
        <p:spPr/>
        <p:txBody>
          <a:bodyPr/>
          <a:lstStyle/>
          <a:p>
            <a:r>
              <a:rPr lang="en-US" b="1" dirty="0">
                <a:latin typeface="Work Sans" pitchFamily="2" charset="0"/>
              </a:rPr>
              <a:t>County Debt Detail</a:t>
            </a:r>
          </a:p>
        </p:txBody>
      </p:sp>
      <p:pic>
        <p:nvPicPr>
          <p:cNvPr id="5" name="Picture 4">
            <a:extLst>
              <a:ext uri="{FF2B5EF4-FFF2-40B4-BE49-F238E27FC236}">
                <a16:creationId xmlns:a16="http://schemas.microsoft.com/office/drawing/2014/main" id="{F969B4BA-6DCB-0042-7E4B-6BD8D5A407FB}"/>
              </a:ext>
            </a:extLst>
          </p:cNvPr>
          <p:cNvPicPr>
            <a:picLocks noChangeAspect="1"/>
          </p:cNvPicPr>
          <p:nvPr/>
        </p:nvPicPr>
        <p:blipFill>
          <a:blip r:embed="rId2"/>
          <a:srcRect l="977" t="33475" r="37540" b="43871"/>
          <a:stretch/>
        </p:blipFill>
        <p:spPr>
          <a:xfrm>
            <a:off x="0" y="1066402"/>
            <a:ext cx="7920413" cy="558000"/>
          </a:xfrm>
          <a:prstGeom prst="rect">
            <a:avLst/>
          </a:prstGeom>
        </p:spPr>
      </p:pic>
      <p:sp>
        <p:nvSpPr>
          <p:cNvPr id="4" name="Rectangle 3">
            <a:extLst>
              <a:ext uri="{FF2B5EF4-FFF2-40B4-BE49-F238E27FC236}">
                <a16:creationId xmlns:a16="http://schemas.microsoft.com/office/drawing/2014/main" id="{FB9C04CD-38EC-4947-8966-A5DA5799C2DF}"/>
              </a:ext>
            </a:extLst>
          </p:cNvPr>
          <p:cNvSpPr/>
          <p:nvPr/>
        </p:nvSpPr>
        <p:spPr>
          <a:xfrm>
            <a:off x="2779485" y="1264444"/>
            <a:ext cx="2126343" cy="359958"/>
          </a:xfrm>
          <a:prstGeom prst="rec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7365790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68DBD-F4C8-C32D-BA45-C08A240BC87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BEC3AB5-91C6-92E9-E4B7-47751AB70D13}"/>
              </a:ext>
            </a:extLst>
          </p:cNvPr>
          <p:cNvSpPr>
            <a:spLocks noGrp="1"/>
          </p:cNvSpPr>
          <p:nvPr>
            <p:ph type="body" idx="1"/>
          </p:nvPr>
        </p:nvSpPr>
        <p:spPr>
          <a:xfrm>
            <a:off x="628650" y="1443037"/>
            <a:ext cx="7886700" cy="3502388"/>
          </a:xfrm>
        </p:spPr>
        <p:txBody>
          <a:bodyPr/>
          <a:lstStyle/>
          <a:p>
            <a:r>
              <a:rPr lang="en-US" dirty="0"/>
              <a:t>Voted</a:t>
            </a:r>
          </a:p>
          <a:p>
            <a:pPr lvl="1"/>
            <a:r>
              <a:rPr lang="en-US" sz="1800" dirty="0"/>
              <a:t>Select the approval method which was required under Code of Iowa 331 for the type of debt issued from the dropdown</a:t>
            </a:r>
          </a:p>
          <a:p>
            <a:pPr lvl="2"/>
            <a:r>
              <a:rPr lang="en-US" sz="1500" b="1" dirty="0"/>
              <a:t>Voted</a:t>
            </a:r>
            <a:r>
              <a:rPr lang="en-US" sz="1500" dirty="0"/>
              <a:t>: Debt was required to be approved by a vote of the citizens</a:t>
            </a:r>
          </a:p>
          <a:p>
            <a:pPr lvl="2"/>
            <a:r>
              <a:rPr lang="en-US" sz="1500" b="1" dirty="0"/>
              <a:t>No Vote – Essential GO</a:t>
            </a:r>
            <a:r>
              <a:rPr lang="en-US" sz="1500" dirty="0"/>
              <a:t>: GO debt was approved by as an essential corporate purpose, which does not have a debt requirement.</a:t>
            </a:r>
          </a:p>
          <a:p>
            <a:pPr lvl="2"/>
            <a:r>
              <a:rPr lang="en-US" sz="1500" b="1" dirty="0"/>
              <a:t>No Vote – Below Threshold</a:t>
            </a:r>
            <a:r>
              <a:rPr lang="en-US" sz="1500" dirty="0"/>
              <a:t>: GO debt was below threshold of principal issued over which a citizen vote would be required</a:t>
            </a:r>
          </a:p>
          <a:p>
            <a:pPr lvl="2"/>
            <a:r>
              <a:rPr lang="en-US" sz="1500" b="1" dirty="0"/>
              <a:t>No Vote – Non-GO</a:t>
            </a:r>
            <a:r>
              <a:rPr lang="en-US" sz="1500" dirty="0"/>
              <a:t>: Debt is not a general obligation</a:t>
            </a:r>
            <a:endParaRPr lang="en-US" sz="1500" b="1" dirty="0"/>
          </a:p>
          <a:p>
            <a:pPr lvl="2"/>
            <a:endParaRPr lang="en-US" sz="1200" dirty="0"/>
          </a:p>
        </p:txBody>
      </p:sp>
      <p:sp>
        <p:nvSpPr>
          <p:cNvPr id="3" name="Title 2">
            <a:extLst>
              <a:ext uri="{FF2B5EF4-FFF2-40B4-BE49-F238E27FC236}">
                <a16:creationId xmlns:a16="http://schemas.microsoft.com/office/drawing/2014/main" id="{7C1987C0-191B-0720-66A6-626E215B2F75}"/>
              </a:ext>
            </a:extLst>
          </p:cNvPr>
          <p:cNvSpPr>
            <a:spLocks noGrp="1"/>
          </p:cNvSpPr>
          <p:nvPr>
            <p:ph type="title"/>
          </p:nvPr>
        </p:nvSpPr>
        <p:spPr/>
        <p:txBody>
          <a:bodyPr/>
          <a:lstStyle/>
          <a:p>
            <a:r>
              <a:rPr lang="en-US" b="1" dirty="0">
                <a:latin typeface="Work Sans" pitchFamily="2" charset="0"/>
              </a:rPr>
              <a:t>County Debt Detail</a:t>
            </a:r>
          </a:p>
        </p:txBody>
      </p:sp>
      <p:pic>
        <p:nvPicPr>
          <p:cNvPr id="5" name="Picture 4">
            <a:extLst>
              <a:ext uri="{FF2B5EF4-FFF2-40B4-BE49-F238E27FC236}">
                <a16:creationId xmlns:a16="http://schemas.microsoft.com/office/drawing/2014/main" id="{CF13CFCE-80AF-5563-B95F-A01E0644EB6C}"/>
              </a:ext>
            </a:extLst>
          </p:cNvPr>
          <p:cNvPicPr>
            <a:picLocks noChangeAspect="1"/>
          </p:cNvPicPr>
          <p:nvPr/>
        </p:nvPicPr>
        <p:blipFill>
          <a:blip r:embed="rId2"/>
          <a:srcRect l="2108" t="35006" r="37778" b="40043"/>
          <a:stretch/>
        </p:blipFill>
        <p:spPr>
          <a:xfrm>
            <a:off x="192882" y="885371"/>
            <a:ext cx="6969917" cy="553137"/>
          </a:xfrm>
          <a:prstGeom prst="rect">
            <a:avLst/>
          </a:prstGeom>
        </p:spPr>
      </p:pic>
      <p:sp>
        <p:nvSpPr>
          <p:cNvPr id="7" name="Rectangle 6">
            <a:extLst>
              <a:ext uri="{FF2B5EF4-FFF2-40B4-BE49-F238E27FC236}">
                <a16:creationId xmlns:a16="http://schemas.microsoft.com/office/drawing/2014/main" id="{9F329EC8-2858-49C3-9897-C24E8520EBA9}"/>
              </a:ext>
            </a:extLst>
          </p:cNvPr>
          <p:cNvSpPr/>
          <p:nvPr/>
        </p:nvSpPr>
        <p:spPr>
          <a:xfrm>
            <a:off x="4995523" y="1014184"/>
            <a:ext cx="389277" cy="306616"/>
          </a:xfrm>
          <a:prstGeom prst="rec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8562563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5F2F4-D8DA-4520-80BE-401BCE1330D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30EAD3E-7E9C-4ADD-5740-5243DB3D320D}"/>
              </a:ext>
            </a:extLst>
          </p:cNvPr>
          <p:cNvSpPr>
            <a:spLocks noGrp="1"/>
          </p:cNvSpPr>
          <p:nvPr>
            <p:ph type="body" idx="1"/>
          </p:nvPr>
        </p:nvSpPr>
        <p:spPr>
          <a:xfrm>
            <a:off x="628650" y="1443037"/>
            <a:ext cx="7886700" cy="3502388"/>
          </a:xfrm>
        </p:spPr>
        <p:txBody>
          <a:bodyPr/>
          <a:lstStyle/>
          <a:p>
            <a:r>
              <a:rPr lang="en-US" sz="2100" dirty="0"/>
              <a:t>Amount of Issue</a:t>
            </a:r>
          </a:p>
          <a:p>
            <a:pPr lvl="1"/>
            <a:r>
              <a:rPr lang="en-US" sz="1800" dirty="0"/>
              <a:t>Enter the amount of principal originally borrowed with the approval of this debt</a:t>
            </a:r>
          </a:p>
          <a:p>
            <a:r>
              <a:rPr lang="en-US" sz="2100" dirty="0"/>
              <a:t>Principal Outstanding July 1, 20XX</a:t>
            </a:r>
          </a:p>
          <a:p>
            <a:pPr lvl="1"/>
            <a:r>
              <a:rPr lang="en-US" sz="1800" dirty="0"/>
              <a:t>Enter the amount of principal remaining to be paid as of the beginning of the FY being reported</a:t>
            </a:r>
          </a:p>
          <a:p>
            <a:pPr lvl="1"/>
            <a:r>
              <a:rPr lang="en-US" sz="1800" dirty="0"/>
              <a:t>ALSO INCLUDE ANY DEBT ISSUED </a:t>
            </a:r>
            <a:r>
              <a:rPr lang="en-US" sz="1800" b="1" u="sng" dirty="0"/>
              <a:t>DURING </a:t>
            </a:r>
            <a:r>
              <a:rPr lang="en-US" sz="1800" dirty="0"/>
              <a:t>FY25</a:t>
            </a:r>
          </a:p>
        </p:txBody>
      </p:sp>
      <p:sp>
        <p:nvSpPr>
          <p:cNvPr id="3" name="Title 2">
            <a:extLst>
              <a:ext uri="{FF2B5EF4-FFF2-40B4-BE49-F238E27FC236}">
                <a16:creationId xmlns:a16="http://schemas.microsoft.com/office/drawing/2014/main" id="{2FF846D1-3FF0-5F08-4259-DE1379A32171}"/>
              </a:ext>
            </a:extLst>
          </p:cNvPr>
          <p:cNvSpPr>
            <a:spLocks noGrp="1"/>
          </p:cNvSpPr>
          <p:nvPr>
            <p:ph type="title"/>
          </p:nvPr>
        </p:nvSpPr>
        <p:spPr/>
        <p:txBody>
          <a:bodyPr/>
          <a:lstStyle/>
          <a:p>
            <a:r>
              <a:rPr lang="en-US" b="1" dirty="0">
                <a:latin typeface="Work Sans" pitchFamily="2" charset="0"/>
              </a:rPr>
              <a:t>County Debt Detail</a:t>
            </a:r>
          </a:p>
        </p:txBody>
      </p:sp>
      <p:pic>
        <p:nvPicPr>
          <p:cNvPr id="5" name="Picture 4">
            <a:extLst>
              <a:ext uri="{FF2B5EF4-FFF2-40B4-BE49-F238E27FC236}">
                <a16:creationId xmlns:a16="http://schemas.microsoft.com/office/drawing/2014/main" id="{83800056-C94E-C24B-EC14-CB48B8FEE7F1}"/>
              </a:ext>
            </a:extLst>
          </p:cNvPr>
          <p:cNvPicPr>
            <a:picLocks noChangeAspect="1"/>
          </p:cNvPicPr>
          <p:nvPr/>
        </p:nvPicPr>
        <p:blipFill>
          <a:blip r:embed="rId2"/>
          <a:srcRect l="2109" t="34176" r="38047" b="40043"/>
          <a:stretch/>
        </p:blipFill>
        <p:spPr>
          <a:xfrm>
            <a:off x="192882" y="870857"/>
            <a:ext cx="6946473" cy="572180"/>
          </a:xfrm>
          <a:prstGeom prst="rect">
            <a:avLst/>
          </a:prstGeom>
        </p:spPr>
      </p:pic>
      <p:sp>
        <p:nvSpPr>
          <p:cNvPr id="7" name="Rectangle 6">
            <a:extLst>
              <a:ext uri="{FF2B5EF4-FFF2-40B4-BE49-F238E27FC236}">
                <a16:creationId xmlns:a16="http://schemas.microsoft.com/office/drawing/2014/main" id="{D3B54944-14C5-27CF-5DDB-DCD6F37C9D49}"/>
              </a:ext>
            </a:extLst>
          </p:cNvPr>
          <p:cNvSpPr/>
          <p:nvPr/>
        </p:nvSpPr>
        <p:spPr>
          <a:xfrm>
            <a:off x="5854133" y="987623"/>
            <a:ext cx="602826" cy="451960"/>
          </a:xfrm>
          <a:prstGeom prst="rec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 name="Rectangle 3">
            <a:extLst>
              <a:ext uri="{FF2B5EF4-FFF2-40B4-BE49-F238E27FC236}">
                <a16:creationId xmlns:a16="http://schemas.microsoft.com/office/drawing/2014/main" id="{AD5915B4-D688-7E64-B530-BA2A464696CE}"/>
              </a:ext>
            </a:extLst>
          </p:cNvPr>
          <p:cNvSpPr/>
          <p:nvPr/>
        </p:nvSpPr>
        <p:spPr>
          <a:xfrm>
            <a:off x="6456958" y="984169"/>
            <a:ext cx="682398" cy="455414"/>
          </a:xfrm>
          <a:prstGeom prst="rec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39921806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33676-25BC-E292-1D96-82488EA0B48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59B7C95-C51D-0BE2-6647-813238915C79}"/>
              </a:ext>
            </a:extLst>
          </p:cNvPr>
          <p:cNvSpPr>
            <a:spLocks noGrp="1"/>
          </p:cNvSpPr>
          <p:nvPr>
            <p:ph type="body" idx="1"/>
          </p:nvPr>
        </p:nvSpPr>
        <p:spPr>
          <a:xfrm>
            <a:off x="628650" y="1443037"/>
            <a:ext cx="7886700" cy="3502388"/>
          </a:xfrm>
        </p:spPr>
        <p:txBody>
          <a:bodyPr/>
          <a:lstStyle/>
          <a:p>
            <a:r>
              <a:rPr lang="en-US" sz="2100" dirty="0"/>
              <a:t>Tied to Other Debt</a:t>
            </a:r>
          </a:p>
          <a:p>
            <a:pPr lvl="1"/>
            <a:r>
              <a:rPr lang="en-US" sz="1800" dirty="0"/>
              <a:t>If multiple debts funded the same project(s), use the dropdown to show that these debt lines are connected in purpose.</a:t>
            </a:r>
          </a:p>
          <a:p>
            <a:r>
              <a:rPr lang="en-US" sz="2100" dirty="0"/>
              <a:t>Purpose of Debt</a:t>
            </a:r>
          </a:p>
          <a:p>
            <a:pPr lvl="1"/>
            <a:r>
              <a:rPr lang="en-US" sz="1800" dirty="0"/>
              <a:t>Select the purpose for which the debt was issued from the list in the dropdown.</a:t>
            </a:r>
          </a:p>
          <a:p>
            <a:pPr lvl="1"/>
            <a:r>
              <a:rPr lang="en-US" sz="1800" dirty="0"/>
              <a:t>If a GO debt was used for more than one purpose, select GO or break it into separate debt lines</a:t>
            </a:r>
          </a:p>
        </p:txBody>
      </p:sp>
      <p:sp>
        <p:nvSpPr>
          <p:cNvPr id="3" name="Title 2">
            <a:extLst>
              <a:ext uri="{FF2B5EF4-FFF2-40B4-BE49-F238E27FC236}">
                <a16:creationId xmlns:a16="http://schemas.microsoft.com/office/drawing/2014/main" id="{40457C96-7DB7-1E28-459A-197022CA9B5D}"/>
              </a:ext>
            </a:extLst>
          </p:cNvPr>
          <p:cNvSpPr>
            <a:spLocks noGrp="1"/>
          </p:cNvSpPr>
          <p:nvPr>
            <p:ph type="title"/>
          </p:nvPr>
        </p:nvSpPr>
        <p:spPr/>
        <p:txBody>
          <a:bodyPr/>
          <a:lstStyle/>
          <a:p>
            <a:r>
              <a:rPr lang="en-US" b="1" dirty="0">
                <a:latin typeface="Work Sans" pitchFamily="2" charset="0"/>
              </a:rPr>
              <a:t>County Debt Detail</a:t>
            </a:r>
          </a:p>
        </p:txBody>
      </p:sp>
      <p:pic>
        <p:nvPicPr>
          <p:cNvPr id="5" name="Picture 4">
            <a:extLst>
              <a:ext uri="{FF2B5EF4-FFF2-40B4-BE49-F238E27FC236}">
                <a16:creationId xmlns:a16="http://schemas.microsoft.com/office/drawing/2014/main" id="{E82AED77-C74A-9DD9-CC42-C968988890CC}"/>
              </a:ext>
            </a:extLst>
          </p:cNvPr>
          <p:cNvPicPr>
            <a:picLocks noChangeAspect="1"/>
          </p:cNvPicPr>
          <p:nvPr/>
        </p:nvPicPr>
        <p:blipFill>
          <a:blip r:embed="rId2"/>
          <a:srcRect l="72071" t="36258" b="38843"/>
          <a:stretch/>
        </p:blipFill>
        <p:spPr>
          <a:xfrm>
            <a:off x="1800395" y="896993"/>
            <a:ext cx="3475548" cy="592413"/>
          </a:xfrm>
          <a:prstGeom prst="rect">
            <a:avLst/>
          </a:prstGeom>
        </p:spPr>
      </p:pic>
      <p:sp>
        <p:nvSpPr>
          <p:cNvPr id="7" name="Rectangle 6">
            <a:extLst>
              <a:ext uri="{FF2B5EF4-FFF2-40B4-BE49-F238E27FC236}">
                <a16:creationId xmlns:a16="http://schemas.microsoft.com/office/drawing/2014/main" id="{99B7A9B8-34A8-9A96-C967-1EF9AA84235A}"/>
              </a:ext>
            </a:extLst>
          </p:cNvPr>
          <p:cNvSpPr/>
          <p:nvPr/>
        </p:nvSpPr>
        <p:spPr>
          <a:xfrm>
            <a:off x="2489142" y="989603"/>
            <a:ext cx="987029" cy="453434"/>
          </a:xfrm>
          <a:prstGeom prst="rec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a:extLst>
              <a:ext uri="{FF2B5EF4-FFF2-40B4-BE49-F238E27FC236}">
                <a16:creationId xmlns:a16="http://schemas.microsoft.com/office/drawing/2014/main" id="{86E4EC3E-D34B-2835-924E-08FD0F3958F3}"/>
              </a:ext>
            </a:extLst>
          </p:cNvPr>
          <p:cNvSpPr/>
          <p:nvPr/>
        </p:nvSpPr>
        <p:spPr>
          <a:xfrm>
            <a:off x="1800395" y="947987"/>
            <a:ext cx="579948" cy="495050"/>
          </a:xfrm>
          <a:prstGeom prst="rec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7599376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0AE82-4A2E-56AC-D33E-9AC34B9517A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D5D2CAE-D435-C913-1A3F-E84EB6AEAFB7}"/>
              </a:ext>
            </a:extLst>
          </p:cNvPr>
          <p:cNvSpPr>
            <a:spLocks noGrp="1"/>
          </p:cNvSpPr>
          <p:nvPr>
            <p:ph type="body" idx="1"/>
          </p:nvPr>
        </p:nvSpPr>
        <p:spPr>
          <a:xfrm>
            <a:off x="628650" y="1443037"/>
            <a:ext cx="7886700" cy="1800227"/>
          </a:xfrm>
        </p:spPr>
        <p:txBody>
          <a:bodyPr/>
          <a:lstStyle/>
          <a:p>
            <a:r>
              <a:rPr lang="en-US" sz="2100" dirty="0"/>
              <a:t>Projects Funded by Debt</a:t>
            </a:r>
          </a:p>
          <a:p>
            <a:pPr lvl="1"/>
            <a:r>
              <a:rPr lang="en-US" sz="1800" dirty="0"/>
              <a:t>Enter the project(s) funded by the debt</a:t>
            </a:r>
          </a:p>
          <a:p>
            <a:pPr lvl="1"/>
            <a:r>
              <a:rPr lang="en-US" sz="1800" dirty="0"/>
              <a:t>A character limit of 150 characters applies to each cell</a:t>
            </a:r>
          </a:p>
          <a:p>
            <a:pPr lvl="2"/>
            <a:r>
              <a:rPr lang="en-US" sz="1500" dirty="0"/>
              <a:t>Spaces and punctuation count as a character</a:t>
            </a:r>
          </a:p>
        </p:txBody>
      </p:sp>
      <p:sp>
        <p:nvSpPr>
          <p:cNvPr id="3" name="Title 2">
            <a:extLst>
              <a:ext uri="{FF2B5EF4-FFF2-40B4-BE49-F238E27FC236}">
                <a16:creationId xmlns:a16="http://schemas.microsoft.com/office/drawing/2014/main" id="{9A4CB688-A92A-0E82-D500-75B2A97E94EE}"/>
              </a:ext>
            </a:extLst>
          </p:cNvPr>
          <p:cNvSpPr>
            <a:spLocks noGrp="1"/>
          </p:cNvSpPr>
          <p:nvPr>
            <p:ph type="title"/>
          </p:nvPr>
        </p:nvSpPr>
        <p:spPr/>
        <p:txBody>
          <a:bodyPr/>
          <a:lstStyle/>
          <a:p>
            <a:r>
              <a:rPr lang="en-US" b="1" dirty="0">
                <a:latin typeface="Work Sans" pitchFamily="2" charset="0"/>
              </a:rPr>
              <a:t>County Debt Detail</a:t>
            </a:r>
          </a:p>
        </p:txBody>
      </p:sp>
      <p:pic>
        <p:nvPicPr>
          <p:cNvPr id="5" name="Picture 4">
            <a:extLst>
              <a:ext uri="{FF2B5EF4-FFF2-40B4-BE49-F238E27FC236}">
                <a16:creationId xmlns:a16="http://schemas.microsoft.com/office/drawing/2014/main" id="{D69220C9-E41E-AAA1-A6A7-38781353F804}"/>
              </a:ext>
            </a:extLst>
          </p:cNvPr>
          <p:cNvPicPr>
            <a:picLocks noChangeAspect="1"/>
          </p:cNvPicPr>
          <p:nvPr/>
        </p:nvPicPr>
        <p:blipFill>
          <a:blip r:embed="rId2"/>
          <a:srcRect l="71984" t="36258" b="38843"/>
          <a:stretch/>
        </p:blipFill>
        <p:spPr>
          <a:xfrm>
            <a:off x="1400629" y="894315"/>
            <a:ext cx="3751942" cy="637557"/>
          </a:xfrm>
          <a:prstGeom prst="rect">
            <a:avLst/>
          </a:prstGeom>
        </p:spPr>
      </p:pic>
      <p:sp>
        <p:nvSpPr>
          <p:cNvPr id="7" name="Rectangle 6">
            <a:extLst>
              <a:ext uri="{FF2B5EF4-FFF2-40B4-BE49-F238E27FC236}">
                <a16:creationId xmlns:a16="http://schemas.microsoft.com/office/drawing/2014/main" id="{101C291B-9C02-8028-877C-E44406593E1B}"/>
              </a:ext>
            </a:extLst>
          </p:cNvPr>
          <p:cNvSpPr/>
          <p:nvPr/>
        </p:nvSpPr>
        <p:spPr>
          <a:xfrm>
            <a:off x="3496977" y="965080"/>
            <a:ext cx="1655593" cy="566792"/>
          </a:xfrm>
          <a:prstGeom prst="rec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031837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Work Sans" pitchFamily="2" charset="0"/>
              </a:rPr>
              <a:t>County Annual Financial Report</a:t>
            </a:r>
            <a:r>
              <a:rPr lang="en-US" dirty="0"/>
              <a:t>	</a:t>
            </a:r>
          </a:p>
        </p:txBody>
      </p:sp>
      <p:sp>
        <p:nvSpPr>
          <p:cNvPr id="3" name="Content Placeholder 2"/>
          <p:cNvSpPr>
            <a:spLocks noGrp="1"/>
          </p:cNvSpPr>
          <p:nvPr>
            <p:ph idx="1"/>
          </p:nvPr>
        </p:nvSpPr>
        <p:spPr>
          <a:xfrm>
            <a:off x="370114" y="870857"/>
            <a:ext cx="8145236" cy="3761762"/>
          </a:xfrm>
        </p:spPr>
        <p:txBody>
          <a:bodyPr>
            <a:normAutofit/>
          </a:bodyPr>
          <a:lstStyle/>
          <a:p>
            <a:r>
              <a:rPr lang="en-US" dirty="0"/>
              <a:t>The “Statement of Revenues, Expenditures, and Changes in Fund Balances – Actual and Budget” must be published in the prescribed format no later than </a:t>
            </a:r>
            <a:r>
              <a:rPr lang="en-US" b="1" u="sng" dirty="0"/>
              <a:t>December 1</a:t>
            </a:r>
            <a:r>
              <a:rPr lang="en-US" dirty="0"/>
              <a:t> in one or more newspapers that meet the requirements of Code of Iowa Section 618.14.</a:t>
            </a:r>
          </a:p>
          <a:p>
            <a:r>
              <a:rPr lang="en-US" dirty="0"/>
              <a:t>The county publishes the page from AFR that is the same format as how the county budgets. One purpose of the AFR is to compare the budget of the year versus the actual year ending. Most counties budget on a CASH basis and therefore complete and publish a CASH report. </a:t>
            </a:r>
          </a:p>
        </p:txBody>
      </p:sp>
      <p:sp>
        <p:nvSpPr>
          <p:cNvPr id="5" name="Slide Number Placeholder 4"/>
          <p:cNvSpPr>
            <a:spLocks noGrp="1"/>
          </p:cNvSpPr>
          <p:nvPr>
            <p:ph type="sldNum" sz="quarter" idx="12"/>
          </p:nvPr>
        </p:nvSpPr>
        <p:spPr>
          <a:xfrm>
            <a:off x="4673600" y="6492876"/>
            <a:ext cx="284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lumMod val="50000"/>
                  </a:schemeClr>
                </a:solidFill>
                <a:latin typeface="Century" panose="020406040505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DC7F24-E970-43C3-B5F4-9AE242CEF477}" type="slidenum">
              <a:rPr lang="en-US" smtClean="0"/>
              <a:pPr/>
              <a:t>5</a:t>
            </a:fld>
            <a:endParaRPr lang="en-US" dirty="0"/>
          </a:p>
        </p:txBody>
      </p:sp>
    </p:spTree>
    <p:extLst>
      <p:ext uri="{BB962C8B-B14F-4D97-AF65-F5344CB8AC3E}">
        <p14:creationId xmlns:p14="http://schemas.microsoft.com/office/powerpoint/2010/main" val="6418314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DE69B-5C86-C829-EFD6-DF27F4550B1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6592E85-8829-B0B9-37B0-EB6E711492AA}"/>
              </a:ext>
            </a:extLst>
          </p:cNvPr>
          <p:cNvSpPr>
            <a:spLocks noGrp="1"/>
          </p:cNvSpPr>
          <p:nvPr>
            <p:ph type="title"/>
          </p:nvPr>
        </p:nvSpPr>
        <p:spPr/>
        <p:txBody>
          <a:bodyPr/>
          <a:lstStyle/>
          <a:p>
            <a:r>
              <a:rPr lang="en-US" b="1" dirty="0">
                <a:latin typeface="Work Sans" pitchFamily="2" charset="0"/>
              </a:rPr>
              <a:t>County Debt Detail</a:t>
            </a:r>
          </a:p>
        </p:txBody>
      </p:sp>
      <p:pic>
        <p:nvPicPr>
          <p:cNvPr id="9" name="Picture 8">
            <a:extLst>
              <a:ext uri="{FF2B5EF4-FFF2-40B4-BE49-F238E27FC236}">
                <a16:creationId xmlns:a16="http://schemas.microsoft.com/office/drawing/2014/main" id="{DB849C02-3190-0872-EEEF-EF747E0770AE}"/>
              </a:ext>
            </a:extLst>
          </p:cNvPr>
          <p:cNvPicPr>
            <a:picLocks noChangeAspect="1"/>
          </p:cNvPicPr>
          <p:nvPr/>
        </p:nvPicPr>
        <p:blipFill>
          <a:blip r:embed="rId3"/>
          <a:stretch>
            <a:fillRect/>
          </a:stretch>
        </p:blipFill>
        <p:spPr>
          <a:xfrm>
            <a:off x="1088571" y="801349"/>
            <a:ext cx="6722209" cy="3416464"/>
          </a:xfrm>
          <a:prstGeom prst="rect">
            <a:avLst/>
          </a:prstGeom>
        </p:spPr>
      </p:pic>
    </p:spTree>
    <p:extLst>
      <p:ext uri="{BB962C8B-B14F-4D97-AF65-F5344CB8AC3E}">
        <p14:creationId xmlns:p14="http://schemas.microsoft.com/office/powerpoint/2010/main" val="22240101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CAC57-C5F4-71A0-7B9F-77B77F55083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3EB08F-1159-CC7E-E3CB-F5C176E79E06}"/>
              </a:ext>
            </a:extLst>
          </p:cNvPr>
          <p:cNvSpPr>
            <a:spLocks noGrp="1"/>
          </p:cNvSpPr>
          <p:nvPr>
            <p:ph type="title"/>
          </p:nvPr>
        </p:nvSpPr>
        <p:spPr/>
        <p:txBody>
          <a:bodyPr/>
          <a:lstStyle/>
          <a:p>
            <a:r>
              <a:rPr lang="en-US" b="1" dirty="0">
                <a:latin typeface="Work Sans" pitchFamily="2" charset="0"/>
              </a:rPr>
              <a:t>County Debt Detail</a:t>
            </a:r>
          </a:p>
        </p:txBody>
      </p:sp>
      <p:pic>
        <p:nvPicPr>
          <p:cNvPr id="4" name="Picture 3">
            <a:extLst>
              <a:ext uri="{FF2B5EF4-FFF2-40B4-BE49-F238E27FC236}">
                <a16:creationId xmlns:a16="http://schemas.microsoft.com/office/drawing/2014/main" id="{B8C298C0-AE88-4C29-788A-F61BB41375B8}"/>
              </a:ext>
            </a:extLst>
          </p:cNvPr>
          <p:cNvPicPr>
            <a:picLocks noChangeAspect="1"/>
          </p:cNvPicPr>
          <p:nvPr/>
        </p:nvPicPr>
        <p:blipFill>
          <a:blip r:embed="rId3"/>
          <a:stretch>
            <a:fillRect/>
          </a:stretch>
        </p:blipFill>
        <p:spPr>
          <a:xfrm>
            <a:off x="1305251" y="927518"/>
            <a:ext cx="3549778" cy="3522117"/>
          </a:xfrm>
          <a:prstGeom prst="rect">
            <a:avLst/>
          </a:prstGeom>
        </p:spPr>
      </p:pic>
    </p:spTree>
    <p:extLst>
      <p:ext uri="{BB962C8B-B14F-4D97-AF65-F5344CB8AC3E}">
        <p14:creationId xmlns:p14="http://schemas.microsoft.com/office/powerpoint/2010/main" val="16311215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7A82C-2D9B-585D-C372-B79E2F62E00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EA72406-1BF9-4BD3-A344-4A9DB769F4E4}"/>
              </a:ext>
            </a:extLst>
          </p:cNvPr>
          <p:cNvSpPr>
            <a:spLocks noGrp="1"/>
          </p:cNvSpPr>
          <p:nvPr>
            <p:ph type="title"/>
          </p:nvPr>
        </p:nvSpPr>
        <p:spPr/>
        <p:txBody>
          <a:bodyPr/>
          <a:lstStyle/>
          <a:p>
            <a:r>
              <a:rPr lang="en-US" b="1" dirty="0">
                <a:latin typeface="Work Sans" pitchFamily="2" charset="0"/>
              </a:rPr>
              <a:t>County Debt Detail</a:t>
            </a:r>
          </a:p>
        </p:txBody>
      </p:sp>
      <p:pic>
        <p:nvPicPr>
          <p:cNvPr id="5" name="Picture 4">
            <a:extLst>
              <a:ext uri="{FF2B5EF4-FFF2-40B4-BE49-F238E27FC236}">
                <a16:creationId xmlns:a16="http://schemas.microsoft.com/office/drawing/2014/main" id="{7206D25A-9806-5FE5-452B-0ED68EB877F1}"/>
              </a:ext>
            </a:extLst>
          </p:cNvPr>
          <p:cNvPicPr>
            <a:picLocks noChangeAspect="1"/>
          </p:cNvPicPr>
          <p:nvPr/>
        </p:nvPicPr>
        <p:blipFill>
          <a:blip r:embed="rId3"/>
          <a:stretch>
            <a:fillRect/>
          </a:stretch>
        </p:blipFill>
        <p:spPr>
          <a:xfrm>
            <a:off x="2141009" y="647533"/>
            <a:ext cx="4861981" cy="3848433"/>
          </a:xfrm>
          <a:prstGeom prst="rect">
            <a:avLst/>
          </a:prstGeom>
        </p:spPr>
      </p:pic>
    </p:spTree>
    <p:extLst>
      <p:ext uri="{BB962C8B-B14F-4D97-AF65-F5344CB8AC3E}">
        <p14:creationId xmlns:p14="http://schemas.microsoft.com/office/powerpoint/2010/main" val="14978714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3496891-004E-24BE-E6DC-7C11ACE052D0}"/>
              </a:ext>
            </a:extLst>
          </p:cNvPr>
          <p:cNvSpPr>
            <a:spLocks noGrp="1"/>
          </p:cNvSpPr>
          <p:nvPr>
            <p:ph type="body" idx="1"/>
          </p:nvPr>
        </p:nvSpPr>
        <p:spPr>
          <a:xfrm>
            <a:off x="362857" y="914400"/>
            <a:ext cx="8152493" cy="3718219"/>
          </a:xfrm>
        </p:spPr>
        <p:txBody>
          <a:bodyPr/>
          <a:lstStyle/>
          <a:p>
            <a:r>
              <a:rPr lang="en-US" dirty="0"/>
              <a:t>TIF rebates / agreements</a:t>
            </a:r>
          </a:p>
          <a:p>
            <a:pPr lvl="1"/>
            <a:r>
              <a:rPr lang="en-US" dirty="0"/>
              <a:t>Aggregate totals onto one line</a:t>
            </a:r>
          </a:p>
          <a:p>
            <a:pPr lvl="1"/>
            <a:r>
              <a:rPr lang="en-US" dirty="0"/>
              <a:t>Amount of issue is the total of the original not to exceed amounts</a:t>
            </a:r>
          </a:p>
          <a:p>
            <a:pPr lvl="1"/>
            <a:r>
              <a:rPr lang="en-US" dirty="0"/>
              <a:t>Principal outstanding is the not to exceed minus amount paid to beginning of the fiscal year being reported</a:t>
            </a:r>
          </a:p>
          <a:p>
            <a:r>
              <a:rPr lang="en-US" dirty="0"/>
              <a:t>150 characters for “Purpose” cell – be concise</a:t>
            </a:r>
          </a:p>
        </p:txBody>
      </p:sp>
      <p:sp>
        <p:nvSpPr>
          <p:cNvPr id="4" name="Title 3">
            <a:extLst>
              <a:ext uri="{FF2B5EF4-FFF2-40B4-BE49-F238E27FC236}">
                <a16:creationId xmlns:a16="http://schemas.microsoft.com/office/drawing/2014/main" id="{A871F8FE-5B33-AC0B-1316-9C98801E1670}"/>
              </a:ext>
            </a:extLst>
          </p:cNvPr>
          <p:cNvSpPr>
            <a:spLocks noGrp="1"/>
          </p:cNvSpPr>
          <p:nvPr>
            <p:ph type="title"/>
          </p:nvPr>
        </p:nvSpPr>
        <p:spPr/>
        <p:txBody>
          <a:bodyPr/>
          <a:lstStyle/>
          <a:p>
            <a:r>
              <a:rPr lang="en-US" b="1" dirty="0">
                <a:latin typeface="Work Sans" pitchFamily="2" charset="0"/>
              </a:rPr>
              <a:t>Reminders</a:t>
            </a:r>
          </a:p>
        </p:txBody>
      </p:sp>
    </p:spTree>
    <p:extLst>
      <p:ext uri="{BB962C8B-B14F-4D97-AF65-F5344CB8AC3E}">
        <p14:creationId xmlns:p14="http://schemas.microsoft.com/office/powerpoint/2010/main" val="10782611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Shape 480"/>
        <p:cNvGrpSpPr/>
        <p:nvPr/>
      </p:nvGrpSpPr>
      <p:grpSpPr>
        <a:xfrm>
          <a:off x="0" y="0"/>
          <a:ext cx="0" cy="0"/>
          <a:chOff x="0" y="0"/>
          <a:chExt cx="0" cy="0"/>
        </a:xfrm>
      </p:grpSpPr>
      <p:sp>
        <p:nvSpPr>
          <p:cNvPr id="481" name="Google Shape;481;p80"/>
          <p:cNvSpPr txBox="1">
            <a:spLocks noGrp="1"/>
          </p:cNvSpPr>
          <p:nvPr>
            <p:ph type="title"/>
          </p:nvPr>
        </p:nvSpPr>
        <p:spPr>
          <a:xfrm>
            <a:off x="722313" y="3305177"/>
            <a:ext cx="7772400" cy="1021556"/>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700"/>
              <a:buFont typeface="Arial Black"/>
              <a:buNone/>
            </a:pPr>
            <a:r>
              <a:rPr lang="en-US" sz="2800" dirty="0"/>
              <a:t>ONLINE COMPLETION OF AFR</a:t>
            </a:r>
            <a:endParaRPr sz="2800" dirty="0"/>
          </a:p>
        </p:txBody>
      </p:sp>
      <p:sp>
        <p:nvSpPr>
          <p:cNvPr id="482" name="Google Shape;482;p80"/>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888888"/>
              </a:buClr>
              <a:buSzPts val="1500"/>
              <a:buNone/>
            </a:pP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Shape 486"/>
        <p:cNvGrpSpPr/>
        <p:nvPr/>
      </p:nvGrpSpPr>
      <p:grpSpPr>
        <a:xfrm>
          <a:off x="0" y="0"/>
          <a:ext cx="0" cy="0"/>
          <a:chOff x="0" y="0"/>
          <a:chExt cx="0" cy="0"/>
        </a:xfrm>
      </p:grpSpPr>
      <p:sp>
        <p:nvSpPr>
          <p:cNvPr id="487" name="Google Shape;487;p81"/>
          <p:cNvSpPr txBox="1">
            <a:spLocks noGrp="1"/>
          </p:cNvSpPr>
          <p:nvPr>
            <p:ph type="body" idx="1"/>
          </p:nvPr>
        </p:nvSpPr>
        <p:spPr>
          <a:xfrm>
            <a:off x="506325" y="971550"/>
            <a:ext cx="8485500" cy="3695400"/>
          </a:xfrm>
          <a:prstGeom prst="rect">
            <a:avLst/>
          </a:prstGeom>
          <a:noFill/>
          <a:ln>
            <a:noFill/>
          </a:ln>
        </p:spPr>
        <p:txBody>
          <a:bodyPr spcFirstLastPara="1" wrap="square" lIns="91425" tIns="45700" rIns="91425" bIns="45700" anchor="t" anchorCtr="0">
            <a:normAutofit lnSpcReduction="10000"/>
          </a:bodyPr>
          <a:lstStyle/>
          <a:p>
            <a:pPr marL="342900" lvl="0" indent="-314325" algn="l" rtl="0">
              <a:spcBef>
                <a:spcPts val="0"/>
              </a:spcBef>
              <a:spcAft>
                <a:spcPts val="0"/>
              </a:spcAft>
              <a:buClr>
                <a:schemeClr val="dk1"/>
              </a:buClr>
              <a:buSzPct val="100000"/>
              <a:buChar char="•"/>
            </a:pPr>
            <a:r>
              <a:rPr lang="en-US" sz="3000" dirty="0">
                <a:latin typeface="Work Sans"/>
                <a:ea typeface="Work Sans"/>
                <a:cs typeface="Work Sans"/>
                <a:sym typeface="Work Sans"/>
              </a:rPr>
              <a:t>County Auditor role has access to AFRS. Valuation, county budget and certification of all budgets.</a:t>
            </a:r>
          </a:p>
          <a:p>
            <a:pPr marL="342900" lvl="0" indent="-314325" algn="l" rtl="0">
              <a:spcBef>
                <a:spcPts val="0"/>
              </a:spcBef>
              <a:spcAft>
                <a:spcPts val="0"/>
              </a:spcAft>
              <a:buClr>
                <a:schemeClr val="dk1"/>
              </a:buClr>
              <a:buSzPct val="100000"/>
              <a:buChar char="•"/>
            </a:pPr>
            <a:r>
              <a:rPr lang="en-US" sz="3000" dirty="0">
                <a:latin typeface="Work Sans"/>
                <a:ea typeface="Work Sans"/>
                <a:cs typeface="Work Sans"/>
                <a:sym typeface="Work Sans"/>
              </a:rPr>
              <a:t>A&amp;A users can also be given access only to the AFR, if staff members do not need other capabilities</a:t>
            </a:r>
          </a:p>
          <a:p>
            <a:pPr marL="342900" lvl="0" indent="-314325" algn="l" rtl="0">
              <a:spcBef>
                <a:spcPts val="0"/>
              </a:spcBef>
              <a:spcAft>
                <a:spcPts val="0"/>
              </a:spcAft>
              <a:buClr>
                <a:schemeClr val="dk1"/>
              </a:buClr>
              <a:buSzPct val="100000"/>
              <a:buChar char="•"/>
            </a:pPr>
            <a:r>
              <a:rPr lang="en-US" sz="3000" dirty="0">
                <a:latin typeface="Work Sans"/>
                <a:ea typeface="Work Sans"/>
                <a:cs typeface="Work Sans"/>
                <a:sym typeface="Work Sans"/>
              </a:rPr>
              <a:t>Access should transfer forward</a:t>
            </a:r>
          </a:p>
          <a:p>
            <a:pPr marL="342900" lvl="0" indent="-314325" algn="l" rtl="0">
              <a:spcBef>
                <a:spcPts val="0"/>
              </a:spcBef>
              <a:spcAft>
                <a:spcPts val="0"/>
              </a:spcAft>
              <a:buClr>
                <a:schemeClr val="dk1"/>
              </a:buClr>
              <a:buSzPct val="100000"/>
              <a:buChar char="•"/>
            </a:pPr>
            <a:r>
              <a:rPr lang="en-US" sz="3000" dirty="0">
                <a:latin typeface="Work Sans"/>
                <a:ea typeface="Work Sans"/>
                <a:cs typeface="Work Sans"/>
                <a:sym typeface="Work Sans"/>
              </a:rPr>
              <a:t>Email me if a new county staff member needs access to the system.</a:t>
            </a:r>
            <a:endParaRPr dirty="0">
              <a:latin typeface="Work Sans"/>
              <a:ea typeface="Work Sans"/>
              <a:cs typeface="Work Sans"/>
              <a:sym typeface="Work Sans"/>
            </a:endParaRPr>
          </a:p>
          <a:p>
            <a:pPr marL="342900" lvl="0" indent="0" algn="l" rtl="0">
              <a:spcBef>
                <a:spcPts val="555"/>
              </a:spcBef>
              <a:spcAft>
                <a:spcPts val="0"/>
              </a:spcAft>
              <a:buNone/>
            </a:pPr>
            <a:endParaRPr dirty="0">
              <a:latin typeface="Work Sans"/>
              <a:ea typeface="Work Sans"/>
              <a:cs typeface="Work Sans"/>
              <a:sym typeface="Work Sans"/>
            </a:endParaRPr>
          </a:p>
          <a:p>
            <a:pPr marL="342900" lvl="0" indent="-154940" algn="l" rtl="0">
              <a:spcBef>
                <a:spcPts val="592"/>
              </a:spcBef>
              <a:spcAft>
                <a:spcPts val="0"/>
              </a:spcAft>
              <a:buClr>
                <a:schemeClr val="dk1"/>
              </a:buClr>
              <a:buSzPct val="145454"/>
              <a:buNone/>
            </a:pPr>
            <a:endParaRPr dirty="0"/>
          </a:p>
          <a:p>
            <a:pPr marL="0" lvl="0" indent="0" algn="l" rtl="0">
              <a:spcBef>
                <a:spcPts val="592"/>
              </a:spcBef>
              <a:spcAft>
                <a:spcPts val="0"/>
              </a:spcAft>
              <a:buClr>
                <a:schemeClr val="dk1"/>
              </a:buClr>
              <a:buSzPct val="145454"/>
              <a:buNone/>
            </a:pPr>
            <a:endParaRPr dirty="0"/>
          </a:p>
        </p:txBody>
      </p:sp>
      <p:sp>
        <p:nvSpPr>
          <p:cNvPr id="488" name="Google Shape;488;p81"/>
          <p:cNvSpPr txBox="1">
            <a:spLocks noGrp="1"/>
          </p:cNvSpPr>
          <p:nvPr>
            <p:ph type="title"/>
          </p:nvPr>
        </p:nvSpPr>
        <p:spPr>
          <a:xfrm>
            <a:off x="342900" y="74414"/>
            <a:ext cx="8839200" cy="76557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000"/>
              <a:buFont typeface="Century"/>
              <a:buNone/>
            </a:pPr>
            <a:r>
              <a:rPr lang="en-US" b="1" dirty="0">
                <a:latin typeface="Work Sans"/>
                <a:ea typeface="Work Sans"/>
                <a:cs typeface="Work Sans"/>
                <a:sym typeface="Work Sans"/>
              </a:rPr>
              <a:t>Online System for AFRs</a:t>
            </a:r>
            <a:endParaRPr b="1" dirty="0">
              <a:latin typeface="Work Sans"/>
              <a:ea typeface="Work Sans"/>
              <a:cs typeface="Work Sans"/>
              <a:sym typeface="Work San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86">
          <a:extLst>
            <a:ext uri="{FF2B5EF4-FFF2-40B4-BE49-F238E27FC236}">
              <a16:creationId xmlns:a16="http://schemas.microsoft.com/office/drawing/2014/main" id="{298631E0-F214-9209-F155-EF72E2AB6EC2}"/>
            </a:ext>
          </a:extLst>
        </p:cNvPr>
        <p:cNvGrpSpPr/>
        <p:nvPr/>
      </p:nvGrpSpPr>
      <p:grpSpPr>
        <a:xfrm>
          <a:off x="0" y="0"/>
          <a:ext cx="0" cy="0"/>
          <a:chOff x="0" y="0"/>
          <a:chExt cx="0" cy="0"/>
        </a:xfrm>
      </p:grpSpPr>
      <p:sp>
        <p:nvSpPr>
          <p:cNvPr id="487" name="Google Shape;487;p81">
            <a:extLst>
              <a:ext uri="{FF2B5EF4-FFF2-40B4-BE49-F238E27FC236}">
                <a16:creationId xmlns:a16="http://schemas.microsoft.com/office/drawing/2014/main" id="{C668BD51-DDCE-7D9B-08ED-E211BCF55870}"/>
              </a:ext>
            </a:extLst>
          </p:cNvPr>
          <p:cNvSpPr txBox="1">
            <a:spLocks noGrp="1"/>
          </p:cNvSpPr>
          <p:nvPr>
            <p:ph type="body" idx="1"/>
          </p:nvPr>
        </p:nvSpPr>
        <p:spPr>
          <a:xfrm>
            <a:off x="152625" y="899886"/>
            <a:ext cx="8839200" cy="3767064"/>
          </a:xfrm>
          <a:prstGeom prst="rect">
            <a:avLst/>
          </a:prstGeom>
          <a:noFill/>
          <a:ln>
            <a:noFill/>
          </a:ln>
        </p:spPr>
        <p:txBody>
          <a:bodyPr spcFirstLastPara="1" wrap="square" lIns="91425" tIns="45700" rIns="91425" bIns="45700" anchor="t" anchorCtr="0">
            <a:normAutofit/>
          </a:bodyPr>
          <a:lstStyle/>
          <a:p>
            <a:pPr marL="342900" lvl="0" indent="-314325" algn="l" rtl="0">
              <a:spcBef>
                <a:spcPts val="555"/>
              </a:spcBef>
              <a:spcAft>
                <a:spcPts val="0"/>
              </a:spcAft>
              <a:buClr>
                <a:schemeClr val="dk1"/>
              </a:buClr>
              <a:buSzPct val="100000"/>
              <a:buChar char="•"/>
            </a:pPr>
            <a:r>
              <a:rPr lang="en-US" sz="3000" dirty="0">
                <a:latin typeface="Work Sans"/>
                <a:ea typeface="Work Sans"/>
                <a:cs typeface="Work Sans"/>
                <a:sym typeface="Work Sans"/>
              </a:rPr>
              <a:t>If you use the tab key during data entry, it will move between the cells in which you can enter data.  You can also use the arrow keys side to side and up and down.  </a:t>
            </a:r>
            <a:endParaRPr dirty="0">
              <a:latin typeface="Work Sans"/>
              <a:ea typeface="Work Sans"/>
              <a:cs typeface="Work Sans"/>
              <a:sym typeface="Work Sans"/>
            </a:endParaRPr>
          </a:p>
          <a:p>
            <a:pPr marL="342900" lvl="0" indent="-314325" algn="l" rtl="0">
              <a:spcBef>
                <a:spcPts val="555"/>
              </a:spcBef>
              <a:spcAft>
                <a:spcPts val="0"/>
              </a:spcAft>
              <a:buClr>
                <a:schemeClr val="dk1"/>
              </a:buClr>
              <a:buSzPct val="100000"/>
              <a:buChar char="•"/>
            </a:pPr>
            <a:r>
              <a:rPr lang="en-US" sz="3000" dirty="0">
                <a:latin typeface="Work Sans"/>
                <a:ea typeface="Work Sans"/>
                <a:cs typeface="Work Sans"/>
                <a:sym typeface="Work Sans"/>
              </a:rPr>
              <a:t>Ending fund balances are produced by subtracting the sum of all expenditures from the sum of beginning balances and revenues. </a:t>
            </a:r>
            <a:endParaRPr dirty="0">
              <a:latin typeface="Work Sans"/>
              <a:ea typeface="Work Sans"/>
              <a:cs typeface="Work Sans"/>
              <a:sym typeface="Work Sans"/>
            </a:endParaRPr>
          </a:p>
          <a:p>
            <a:pPr marL="342900" lvl="0" indent="0" algn="l" rtl="0">
              <a:spcBef>
                <a:spcPts val="555"/>
              </a:spcBef>
              <a:spcAft>
                <a:spcPts val="0"/>
              </a:spcAft>
              <a:buNone/>
            </a:pPr>
            <a:endParaRPr dirty="0">
              <a:latin typeface="Work Sans"/>
              <a:ea typeface="Work Sans"/>
              <a:cs typeface="Work Sans"/>
              <a:sym typeface="Work Sans"/>
            </a:endParaRPr>
          </a:p>
          <a:p>
            <a:pPr marL="342900" lvl="0" indent="-154940" algn="l" rtl="0">
              <a:spcBef>
                <a:spcPts val="592"/>
              </a:spcBef>
              <a:spcAft>
                <a:spcPts val="0"/>
              </a:spcAft>
              <a:buClr>
                <a:schemeClr val="dk1"/>
              </a:buClr>
              <a:buSzPct val="145454"/>
              <a:buNone/>
            </a:pPr>
            <a:endParaRPr dirty="0"/>
          </a:p>
          <a:p>
            <a:pPr marL="0" lvl="0" indent="0" algn="l" rtl="0">
              <a:spcBef>
                <a:spcPts val="592"/>
              </a:spcBef>
              <a:spcAft>
                <a:spcPts val="0"/>
              </a:spcAft>
              <a:buClr>
                <a:schemeClr val="dk1"/>
              </a:buClr>
              <a:buSzPct val="145454"/>
              <a:buNone/>
            </a:pPr>
            <a:endParaRPr dirty="0"/>
          </a:p>
        </p:txBody>
      </p:sp>
      <p:sp>
        <p:nvSpPr>
          <p:cNvPr id="488" name="Google Shape;488;p81">
            <a:extLst>
              <a:ext uri="{FF2B5EF4-FFF2-40B4-BE49-F238E27FC236}">
                <a16:creationId xmlns:a16="http://schemas.microsoft.com/office/drawing/2014/main" id="{081577E0-23A8-56C0-661A-38AF3A2083FC}"/>
              </a:ext>
            </a:extLst>
          </p:cNvPr>
          <p:cNvSpPr txBox="1">
            <a:spLocks noGrp="1"/>
          </p:cNvSpPr>
          <p:nvPr>
            <p:ph type="title"/>
          </p:nvPr>
        </p:nvSpPr>
        <p:spPr>
          <a:xfrm>
            <a:off x="342900" y="74414"/>
            <a:ext cx="8839200" cy="76557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000"/>
              <a:buFont typeface="Century"/>
              <a:buNone/>
            </a:pPr>
            <a:r>
              <a:rPr lang="en-US" b="1" dirty="0">
                <a:latin typeface="Work Sans"/>
                <a:ea typeface="Work Sans"/>
                <a:cs typeface="Work Sans"/>
                <a:sym typeface="Work Sans"/>
              </a:rPr>
              <a:t>Online System for AFRs</a:t>
            </a:r>
            <a:endParaRPr b="1" dirty="0">
              <a:latin typeface="Work Sans"/>
              <a:ea typeface="Work Sans"/>
              <a:cs typeface="Work Sans"/>
              <a:sym typeface="Work Sans"/>
            </a:endParaRPr>
          </a:p>
        </p:txBody>
      </p:sp>
    </p:spTree>
    <p:extLst>
      <p:ext uri="{BB962C8B-B14F-4D97-AF65-F5344CB8AC3E}">
        <p14:creationId xmlns:p14="http://schemas.microsoft.com/office/powerpoint/2010/main" val="32795795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Shape 492"/>
        <p:cNvGrpSpPr/>
        <p:nvPr/>
      </p:nvGrpSpPr>
      <p:grpSpPr>
        <a:xfrm>
          <a:off x="0" y="0"/>
          <a:ext cx="0" cy="0"/>
          <a:chOff x="0" y="0"/>
          <a:chExt cx="0" cy="0"/>
        </a:xfrm>
      </p:grpSpPr>
      <p:sp>
        <p:nvSpPr>
          <p:cNvPr id="493" name="Google Shape;493;p82"/>
          <p:cNvSpPr/>
          <p:nvPr/>
        </p:nvSpPr>
        <p:spPr>
          <a:xfrm>
            <a:off x="457200" y="1428750"/>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4" name="Google Shape;494;p82"/>
          <p:cNvSpPr/>
          <p:nvPr/>
        </p:nvSpPr>
        <p:spPr>
          <a:xfrm>
            <a:off x="457200" y="3171825"/>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5" name="Google Shape;495;p82"/>
          <p:cNvSpPr/>
          <p:nvPr/>
        </p:nvSpPr>
        <p:spPr>
          <a:xfrm>
            <a:off x="128300" y="253000"/>
            <a:ext cx="8774700" cy="961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Garamond"/>
              <a:buNone/>
            </a:pPr>
            <a:endParaRPr sz="2000" dirty="0">
              <a:solidFill>
                <a:schemeClr val="dk1"/>
              </a:solidFill>
              <a:latin typeface="Garamond"/>
              <a:ea typeface="Garamond"/>
              <a:cs typeface="Garamond"/>
              <a:sym typeface="Garamond"/>
            </a:endParaRPr>
          </a:p>
          <a:p>
            <a:pPr marL="0" marR="0" lvl="0" indent="0" algn="l" rtl="0">
              <a:lnSpc>
                <a:spcPct val="100000"/>
              </a:lnSpc>
              <a:spcBef>
                <a:spcPts val="0"/>
              </a:spcBef>
              <a:spcAft>
                <a:spcPts val="0"/>
              </a:spcAft>
              <a:buClr>
                <a:schemeClr val="dk1"/>
              </a:buClr>
              <a:buSzPts val="2000"/>
              <a:buFont typeface="Garamond"/>
              <a:buNone/>
            </a:pPr>
            <a:endParaRPr sz="2000" dirty="0">
              <a:solidFill>
                <a:schemeClr val="dk1"/>
              </a:solidFill>
              <a:latin typeface="Work Sans"/>
              <a:ea typeface="Work Sans"/>
              <a:cs typeface="Work Sans"/>
              <a:sym typeface="Work Sans"/>
            </a:endParaRPr>
          </a:p>
          <a:p>
            <a:pPr marL="0" marR="0" lvl="0" indent="0" algn="l" rtl="0">
              <a:lnSpc>
                <a:spcPct val="100000"/>
              </a:lnSpc>
              <a:spcBef>
                <a:spcPts val="0"/>
              </a:spcBef>
              <a:spcAft>
                <a:spcPts val="0"/>
              </a:spcAft>
              <a:buClr>
                <a:schemeClr val="dk1"/>
              </a:buClr>
              <a:buSzPts val="2000"/>
              <a:buFont typeface="Garamond"/>
              <a:buNone/>
            </a:pPr>
            <a:endParaRPr sz="2000" dirty="0">
              <a:solidFill>
                <a:schemeClr val="dk1"/>
              </a:solidFill>
              <a:latin typeface="Work Sans"/>
              <a:ea typeface="Work Sans"/>
              <a:cs typeface="Work Sans"/>
              <a:sym typeface="Work Sans"/>
            </a:endParaRPr>
          </a:p>
          <a:p>
            <a:pPr marL="0" marR="0" lvl="0" indent="0" algn="l" rtl="0">
              <a:spcBef>
                <a:spcPts val="0"/>
              </a:spcBef>
              <a:spcAft>
                <a:spcPts val="0"/>
              </a:spcAft>
              <a:buNone/>
            </a:pPr>
            <a:endParaRPr sz="2000" dirty="0">
              <a:solidFill>
                <a:schemeClr val="dk1"/>
              </a:solidFill>
              <a:latin typeface="Work Sans"/>
              <a:ea typeface="Work Sans"/>
              <a:cs typeface="Work Sans"/>
              <a:sym typeface="Work Sans"/>
            </a:endParaRPr>
          </a:p>
          <a:p>
            <a:pPr marL="0" marR="0" lvl="0" indent="0" algn="l" rtl="0">
              <a:spcBef>
                <a:spcPts val="0"/>
              </a:spcBef>
              <a:spcAft>
                <a:spcPts val="0"/>
              </a:spcAft>
              <a:buNone/>
            </a:pPr>
            <a:endParaRPr sz="2000" i="0" u="none" strike="noStrike" cap="none" dirty="0">
              <a:solidFill>
                <a:schemeClr val="dk1"/>
              </a:solidFill>
              <a:latin typeface="Work Sans"/>
              <a:ea typeface="Work Sans"/>
              <a:cs typeface="Work Sans"/>
              <a:sym typeface="Work Sans"/>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3" name="TextBox 2">
            <a:extLst>
              <a:ext uri="{FF2B5EF4-FFF2-40B4-BE49-F238E27FC236}">
                <a16:creationId xmlns:a16="http://schemas.microsoft.com/office/drawing/2014/main" id="{5FBD365B-7A27-0CFC-7AD3-90189D620358}"/>
              </a:ext>
            </a:extLst>
          </p:cNvPr>
          <p:cNvSpPr txBox="1"/>
          <p:nvPr/>
        </p:nvSpPr>
        <p:spPr>
          <a:xfrm>
            <a:off x="457200" y="690980"/>
            <a:ext cx="8229600" cy="615553"/>
          </a:xfrm>
          <a:prstGeom prst="rect">
            <a:avLst/>
          </a:prstGeom>
          <a:noFill/>
        </p:spPr>
        <p:txBody>
          <a:bodyPr wrap="square">
            <a:spAutoFit/>
          </a:bodyPr>
          <a:lstStyle/>
          <a:p>
            <a:r>
              <a:rPr lang="en-US" sz="2000" dirty="0">
                <a:latin typeface="Work Sans" pitchFamily="2" charset="0"/>
                <a:hlinkClick r:id="rId3"/>
              </a:rPr>
              <a:t>https://dom.iowa.gov/local-government/county-resources</a:t>
            </a:r>
            <a:endParaRPr lang="en-US" sz="2000" dirty="0">
              <a:latin typeface="Work Sans" pitchFamily="2" charset="0"/>
            </a:endParaRPr>
          </a:p>
          <a:p>
            <a:endParaRPr lang="en-US" dirty="0"/>
          </a:p>
        </p:txBody>
      </p:sp>
      <p:pic>
        <p:nvPicPr>
          <p:cNvPr id="5" name="Picture 4">
            <a:extLst>
              <a:ext uri="{FF2B5EF4-FFF2-40B4-BE49-F238E27FC236}">
                <a16:creationId xmlns:a16="http://schemas.microsoft.com/office/drawing/2014/main" id="{1E90DEBB-C2C3-D13E-BF67-6FA12574EBBA}"/>
              </a:ext>
            </a:extLst>
          </p:cNvPr>
          <p:cNvPicPr>
            <a:picLocks noChangeAspect="1"/>
          </p:cNvPicPr>
          <p:nvPr/>
        </p:nvPicPr>
        <p:blipFill>
          <a:blip r:embed="rId4"/>
          <a:stretch>
            <a:fillRect/>
          </a:stretch>
        </p:blipFill>
        <p:spPr>
          <a:xfrm>
            <a:off x="1037411" y="1306533"/>
            <a:ext cx="4122777" cy="2994920"/>
          </a:xfrm>
          <a:prstGeom prst="rect">
            <a:avLst/>
          </a:prstGeom>
        </p:spPr>
      </p:pic>
      <p:cxnSp>
        <p:nvCxnSpPr>
          <p:cNvPr id="7" name="Straight Arrow Connector 6">
            <a:extLst>
              <a:ext uri="{FF2B5EF4-FFF2-40B4-BE49-F238E27FC236}">
                <a16:creationId xmlns:a16="http://schemas.microsoft.com/office/drawing/2014/main" id="{99933CD5-9A8F-12DD-223C-96FB3F69A675}"/>
              </a:ext>
            </a:extLst>
          </p:cNvPr>
          <p:cNvCxnSpPr/>
          <p:nvPr/>
        </p:nvCxnSpPr>
        <p:spPr>
          <a:xfrm flipH="1">
            <a:off x="5087257" y="2387600"/>
            <a:ext cx="1647372" cy="674914"/>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Shape 500"/>
        <p:cNvGrpSpPr/>
        <p:nvPr/>
      </p:nvGrpSpPr>
      <p:grpSpPr>
        <a:xfrm>
          <a:off x="0" y="0"/>
          <a:ext cx="0" cy="0"/>
          <a:chOff x="0" y="0"/>
          <a:chExt cx="0" cy="0"/>
        </a:xfrm>
      </p:grpSpPr>
      <p:pic>
        <p:nvPicPr>
          <p:cNvPr id="3" name="Picture 2">
            <a:extLst>
              <a:ext uri="{FF2B5EF4-FFF2-40B4-BE49-F238E27FC236}">
                <a16:creationId xmlns:a16="http://schemas.microsoft.com/office/drawing/2014/main" id="{B7C56981-F500-9D9F-2F89-5740E9611E0F}"/>
              </a:ext>
            </a:extLst>
          </p:cNvPr>
          <p:cNvPicPr>
            <a:picLocks noChangeAspect="1"/>
          </p:cNvPicPr>
          <p:nvPr/>
        </p:nvPicPr>
        <p:blipFill>
          <a:blip r:embed="rId3"/>
          <a:stretch>
            <a:fillRect/>
          </a:stretch>
        </p:blipFill>
        <p:spPr>
          <a:xfrm>
            <a:off x="430171" y="830429"/>
            <a:ext cx="8283658" cy="3482642"/>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Shape 505"/>
        <p:cNvGrpSpPr/>
        <p:nvPr/>
      </p:nvGrpSpPr>
      <p:grpSpPr>
        <a:xfrm>
          <a:off x="0" y="0"/>
          <a:ext cx="0" cy="0"/>
          <a:chOff x="0" y="0"/>
          <a:chExt cx="0" cy="0"/>
        </a:xfrm>
      </p:grpSpPr>
      <p:sp>
        <p:nvSpPr>
          <p:cNvPr id="506" name="Google Shape;506;p84"/>
          <p:cNvSpPr/>
          <p:nvPr/>
        </p:nvSpPr>
        <p:spPr>
          <a:xfrm>
            <a:off x="457200" y="1428750"/>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7" name="Google Shape;507;p84"/>
          <p:cNvSpPr/>
          <p:nvPr/>
        </p:nvSpPr>
        <p:spPr>
          <a:xfrm>
            <a:off x="457200" y="3171825"/>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8" name="Google Shape;508;p84"/>
          <p:cNvSpPr/>
          <p:nvPr/>
        </p:nvSpPr>
        <p:spPr>
          <a:xfrm>
            <a:off x="304800" y="228600"/>
            <a:ext cx="7395600" cy="2331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dirty="0">
                <a:solidFill>
                  <a:schemeClr val="dk1"/>
                </a:solidFill>
                <a:latin typeface="Work Sans"/>
                <a:ea typeface="Work Sans"/>
                <a:cs typeface="Work Sans"/>
                <a:sym typeface="Work Sans"/>
              </a:rPr>
              <a:t>To begin your AFR:</a:t>
            </a:r>
            <a:endParaRPr sz="1000" dirty="0">
              <a:latin typeface="Work Sans"/>
              <a:ea typeface="Work Sans"/>
              <a:cs typeface="Work Sans"/>
              <a:sym typeface="Work Sans"/>
            </a:endParaRPr>
          </a:p>
          <a:p>
            <a:pPr marL="0" marR="0" lvl="0" indent="0" algn="l" rtl="0">
              <a:spcBef>
                <a:spcPts val="0"/>
              </a:spcBef>
              <a:spcAft>
                <a:spcPts val="0"/>
              </a:spcAft>
              <a:buNone/>
            </a:pPr>
            <a:r>
              <a:rPr lang="en-US" sz="2400" b="1" dirty="0">
                <a:solidFill>
                  <a:schemeClr val="dk1"/>
                </a:solidFill>
                <a:latin typeface="Work Sans"/>
                <a:ea typeface="Work Sans"/>
                <a:cs typeface="Work Sans"/>
                <a:sym typeface="Work Sans"/>
              </a:rPr>
              <a:t> </a:t>
            </a:r>
            <a:endParaRPr sz="1000" dirty="0">
              <a:latin typeface="Work Sans"/>
              <a:ea typeface="Work Sans"/>
              <a:cs typeface="Work Sans"/>
              <a:sym typeface="Work Sans"/>
            </a:endParaRPr>
          </a:p>
          <a:p>
            <a:pPr marL="0" marR="0" lvl="0" indent="0" algn="just" rtl="0">
              <a:spcBef>
                <a:spcPts val="0"/>
              </a:spcBef>
              <a:spcAft>
                <a:spcPts val="0"/>
              </a:spcAft>
              <a:buNone/>
            </a:pPr>
            <a:r>
              <a:rPr lang="en-US" sz="2400" dirty="0">
                <a:solidFill>
                  <a:srgbClr val="000000"/>
                </a:solidFill>
                <a:latin typeface="Work Sans"/>
                <a:ea typeface="Work Sans"/>
                <a:cs typeface="Work Sans"/>
                <a:sym typeface="Work Sans"/>
              </a:rPr>
              <a:t>Login using your Enterprise A&amp;A an Account ID and password. </a:t>
            </a:r>
            <a:endParaRPr sz="1000" dirty="0">
              <a:latin typeface="Work Sans"/>
              <a:ea typeface="Work Sans"/>
              <a:cs typeface="Work Sans"/>
              <a:sym typeface="Work Sans"/>
            </a:endParaRPr>
          </a:p>
          <a:p>
            <a:pPr marL="0" marR="0" lvl="0" indent="0" algn="just" rtl="0">
              <a:spcBef>
                <a:spcPts val="0"/>
              </a:spcBef>
              <a:spcAft>
                <a:spcPts val="0"/>
              </a:spcAft>
              <a:buNone/>
            </a:pPr>
            <a:endParaRPr sz="2800" dirty="0">
              <a:solidFill>
                <a:srgbClr val="000000"/>
              </a:solidFill>
              <a:latin typeface="Garamond"/>
              <a:ea typeface="Garamond"/>
              <a:cs typeface="Garamond"/>
              <a:sym typeface="Garamond"/>
            </a:endParaRPr>
          </a:p>
        </p:txBody>
      </p:sp>
      <p:pic>
        <p:nvPicPr>
          <p:cNvPr id="509" name="Google Shape;509;p84"/>
          <p:cNvPicPr preferRelativeResize="0"/>
          <p:nvPr/>
        </p:nvPicPr>
        <p:blipFill rotWithShape="1">
          <a:blip r:embed="rId3">
            <a:alphaModFix/>
          </a:blip>
          <a:srcRect/>
          <a:stretch/>
        </p:blipFill>
        <p:spPr>
          <a:xfrm>
            <a:off x="3898625" y="1814550"/>
            <a:ext cx="3866500" cy="3255550"/>
          </a:xfrm>
          <a:prstGeom prst="rect">
            <a:avLst/>
          </a:prstGeom>
          <a:noFill/>
          <a:ln>
            <a:noFill/>
          </a:ln>
        </p:spPr>
      </p:pic>
      <p:pic>
        <p:nvPicPr>
          <p:cNvPr id="510" name="Google Shape;510;p84"/>
          <p:cNvPicPr preferRelativeResize="0"/>
          <p:nvPr/>
        </p:nvPicPr>
        <p:blipFill rotWithShape="1">
          <a:blip r:embed="rId4">
            <a:alphaModFix/>
          </a:blip>
          <a:srcRect/>
          <a:stretch/>
        </p:blipFill>
        <p:spPr>
          <a:xfrm>
            <a:off x="457200" y="2458446"/>
            <a:ext cx="3149349" cy="261165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E776B-7A03-9387-5A51-BE244439C5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3ADC5F-9B68-451E-6696-C734030000FB}"/>
              </a:ext>
            </a:extLst>
          </p:cNvPr>
          <p:cNvSpPr>
            <a:spLocks noGrp="1"/>
          </p:cNvSpPr>
          <p:nvPr>
            <p:ph type="title"/>
          </p:nvPr>
        </p:nvSpPr>
        <p:spPr/>
        <p:txBody>
          <a:bodyPr/>
          <a:lstStyle/>
          <a:p>
            <a:r>
              <a:rPr lang="en-US" b="1" dirty="0">
                <a:latin typeface="Work Sans" pitchFamily="2" charset="0"/>
              </a:rPr>
              <a:t>County Annual Financial Report</a:t>
            </a:r>
            <a:r>
              <a:rPr lang="en-US" dirty="0"/>
              <a:t>	</a:t>
            </a:r>
          </a:p>
        </p:txBody>
      </p:sp>
      <p:sp>
        <p:nvSpPr>
          <p:cNvPr id="3" name="Content Placeholder 2">
            <a:extLst>
              <a:ext uri="{FF2B5EF4-FFF2-40B4-BE49-F238E27FC236}">
                <a16:creationId xmlns:a16="http://schemas.microsoft.com/office/drawing/2014/main" id="{68451601-A1DD-2BF6-F63D-EA7BA89CC6CD}"/>
              </a:ext>
            </a:extLst>
          </p:cNvPr>
          <p:cNvSpPr>
            <a:spLocks noGrp="1"/>
          </p:cNvSpPr>
          <p:nvPr>
            <p:ph idx="1"/>
          </p:nvPr>
        </p:nvSpPr>
        <p:spPr>
          <a:xfrm>
            <a:off x="370114" y="870857"/>
            <a:ext cx="8145236" cy="3761762"/>
          </a:xfrm>
        </p:spPr>
        <p:txBody>
          <a:bodyPr>
            <a:normAutofit/>
          </a:bodyPr>
          <a:lstStyle/>
          <a:p>
            <a:r>
              <a:rPr lang="en-US" dirty="0"/>
              <a:t>All counties are required to complete a GAAP report by statute. If the county budgets on GAAP, that is the only report they complete.</a:t>
            </a:r>
          </a:p>
          <a:p>
            <a:r>
              <a:rPr lang="en-US" dirty="0"/>
              <a:t>One main difference between the CASH and GAAP report is the inclusion of the Balance Statement and the reporting method via modified accrual. </a:t>
            </a:r>
          </a:p>
          <a:p>
            <a:r>
              <a:rPr lang="en-US" dirty="0"/>
              <a:t>Another main difference, beginning with the FY25 GAAP report, is the inclusion of a debt page per the requirements of HF 718.  </a:t>
            </a:r>
          </a:p>
        </p:txBody>
      </p:sp>
      <p:sp>
        <p:nvSpPr>
          <p:cNvPr id="5" name="Slide Number Placeholder 4">
            <a:extLst>
              <a:ext uri="{FF2B5EF4-FFF2-40B4-BE49-F238E27FC236}">
                <a16:creationId xmlns:a16="http://schemas.microsoft.com/office/drawing/2014/main" id="{0FFB7BB4-8C60-CB23-5DB3-910AA06BA676}"/>
              </a:ext>
            </a:extLst>
          </p:cNvPr>
          <p:cNvSpPr>
            <a:spLocks noGrp="1"/>
          </p:cNvSpPr>
          <p:nvPr>
            <p:ph type="sldNum" sz="quarter" idx="12"/>
          </p:nvPr>
        </p:nvSpPr>
        <p:spPr>
          <a:xfrm>
            <a:off x="4673600" y="6492876"/>
            <a:ext cx="284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lumMod val="50000"/>
                  </a:schemeClr>
                </a:solidFill>
                <a:latin typeface="Century" panose="020406040505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DC7F24-E970-43C3-B5F4-9AE242CEF477}" type="slidenum">
              <a:rPr lang="en-US" smtClean="0"/>
              <a:pPr/>
              <a:t>6</a:t>
            </a:fld>
            <a:endParaRPr lang="en-US" dirty="0"/>
          </a:p>
        </p:txBody>
      </p:sp>
    </p:spTree>
    <p:extLst>
      <p:ext uri="{BB962C8B-B14F-4D97-AF65-F5344CB8AC3E}">
        <p14:creationId xmlns:p14="http://schemas.microsoft.com/office/powerpoint/2010/main" val="29490613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05">
          <a:extLst>
            <a:ext uri="{FF2B5EF4-FFF2-40B4-BE49-F238E27FC236}">
              <a16:creationId xmlns:a16="http://schemas.microsoft.com/office/drawing/2014/main" id="{33E8B739-6E18-0838-BB8B-228CC86616AF}"/>
            </a:ext>
          </a:extLst>
        </p:cNvPr>
        <p:cNvGrpSpPr/>
        <p:nvPr/>
      </p:nvGrpSpPr>
      <p:grpSpPr>
        <a:xfrm>
          <a:off x="0" y="0"/>
          <a:ext cx="0" cy="0"/>
          <a:chOff x="0" y="0"/>
          <a:chExt cx="0" cy="0"/>
        </a:xfrm>
      </p:grpSpPr>
      <p:sp>
        <p:nvSpPr>
          <p:cNvPr id="506" name="Google Shape;506;p84">
            <a:extLst>
              <a:ext uri="{FF2B5EF4-FFF2-40B4-BE49-F238E27FC236}">
                <a16:creationId xmlns:a16="http://schemas.microsoft.com/office/drawing/2014/main" id="{5C33BE36-D242-C986-6F18-0CD451E97882}"/>
              </a:ext>
            </a:extLst>
          </p:cNvPr>
          <p:cNvSpPr/>
          <p:nvPr/>
        </p:nvSpPr>
        <p:spPr>
          <a:xfrm>
            <a:off x="457200" y="1428750"/>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7" name="Google Shape;507;p84">
            <a:extLst>
              <a:ext uri="{FF2B5EF4-FFF2-40B4-BE49-F238E27FC236}">
                <a16:creationId xmlns:a16="http://schemas.microsoft.com/office/drawing/2014/main" id="{7A13625C-A7CC-6936-7703-0FF828C35106}"/>
              </a:ext>
            </a:extLst>
          </p:cNvPr>
          <p:cNvSpPr/>
          <p:nvPr/>
        </p:nvSpPr>
        <p:spPr>
          <a:xfrm>
            <a:off x="457200" y="3171825"/>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8" name="Google Shape;508;p84">
            <a:extLst>
              <a:ext uri="{FF2B5EF4-FFF2-40B4-BE49-F238E27FC236}">
                <a16:creationId xmlns:a16="http://schemas.microsoft.com/office/drawing/2014/main" id="{1EDEC159-AE21-B7FB-2CB8-86C02E147BC9}"/>
              </a:ext>
            </a:extLst>
          </p:cNvPr>
          <p:cNvSpPr/>
          <p:nvPr/>
        </p:nvSpPr>
        <p:spPr>
          <a:xfrm>
            <a:off x="304800" y="228600"/>
            <a:ext cx="7395600" cy="2331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dirty="0">
                <a:solidFill>
                  <a:schemeClr val="dk1"/>
                </a:solidFill>
                <a:latin typeface="Work Sans"/>
                <a:ea typeface="Work Sans"/>
                <a:cs typeface="Work Sans"/>
                <a:sym typeface="Work Sans"/>
              </a:rPr>
              <a:t>To begin your AFR:</a:t>
            </a:r>
            <a:endParaRPr sz="1000" dirty="0">
              <a:latin typeface="Work Sans"/>
              <a:ea typeface="Work Sans"/>
              <a:cs typeface="Work Sans"/>
              <a:sym typeface="Work Sans"/>
            </a:endParaRPr>
          </a:p>
          <a:p>
            <a:pPr marL="0" marR="0" lvl="0" indent="0" algn="l" rtl="0">
              <a:spcBef>
                <a:spcPts val="0"/>
              </a:spcBef>
              <a:spcAft>
                <a:spcPts val="0"/>
              </a:spcAft>
              <a:buNone/>
            </a:pPr>
            <a:r>
              <a:rPr lang="en-US" sz="2400" b="1" dirty="0">
                <a:solidFill>
                  <a:schemeClr val="dk1"/>
                </a:solidFill>
                <a:latin typeface="Work Sans"/>
                <a:ea typeface="Work Sans"/>
                <a:cs typeface="Work Sans"/>
                <a:sym typeface="Work Sans"/>
              </a:rPr>
              <a:t> </a:t>
            </a:r>
            <a:endParaRPr sz="1000" dirty="0">
              <a:latin typeface="Work Sans"/>
              <a:ea typeface="Work Sans"/>
              <a:cs typeface="Work Sans"/>
              <a:sym typeface="Work Sans"/>
            </a:endParaRPr>
          </a:p>
          <a:p>
            <a:pPr marL="0" marR="0" lvl="0" indent="0" algn="just" rtl="0">
              <a:spcBef>
                <a:spcPts val="0"/>
              </a:spcBef>
              <a:spcAft>
                <a:spcPts val="0"/>
              </a:spcAft>
              <a:buNone/>
            </a:pPr>
            <a:endParaRPr sz="2800" dirty="0">
              <a:solidFill>
                <a:srgbClr val="000000"/>
              </a:solidFill>
              <a:latin typeface="Garamond"/>
              <a:ea typeface="Garamond"/>
              <a:cs typeface="Garamond"/>
              <a:sym typeface="Garamond"/>
            </a:endParaRPr>
          </a:p>
        </p:txBody>
      </p:sp>
      <p:pic>
        <p:nvPicPr>
          <p:cNvPr id="1026" name="Picture 1">
            <a:extLst>
              <a:ext uri="{FF2B5EF4-FFF2-40B4-BE49-F238E27FC236}">
                <a16:creationId xmlns:a16="http://schemas.microsoft.com/office/drawing/2014/main" id="{B211CAE1-35F9-C781-C2CD-FDE6FF0A7F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4114" y="1090230"/>
            <a:ext cx="2946287" cy="3764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8608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Shape 514"/>
        <p:cNvGrpSpPr/>
        <p:nvPr/>
      </p:nvGrpSpPr>
      <p:grpSpPr>
        <a:xfrm>
          <a:off x="0" y="0"/>
          <a:ext cx="0" cy="0"/>
          <a:chOff x="0" y="0"/>
          <a:chExt cx="0" cy="0"/>
        </a:xfrm>
      </p:grpSpPr>
      <p:sp>
        <p:nvSpPr>
          <p:cNvPr id="515" name="Google Shape;515;p85"/>
          <p:cNvSpPr txBox="1">
            <a:spLocks noGrp="1"/>
          </p:cNvSpPr>
          <p:nvPr>
            <p:ph type="title"/>
          </p:nvPr>
        </p:nvSpPr>
        <p:spPr>
          <a:xfrm>
            <a:off x="457200" y="57150"/>
            <a:ext cx="8229600" cy="76557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000"/>
              <a:buFont typeface="Century"/>
              <a:buNone/>
            </a:pPr>
            <a:r>
              <a:rPr lang="en-US" b="1" dirty="0">
                <a:latin typeface="Work Sans"/>
                <a:ea typeface="Work Sans"/>
                <a:cs typeface="Work Sans"/>
                <a:sym typeface="Work Sans"/>
              </a:rPr>
              <a:t>AFR Screen</a:t>
            </a:r>
            <a:endParaRPr b="1" dirty="0">
              <a:latin typeface="Work Sans"/>
              <a:ea typeface="Work Sans"/>
              <a:cs typeface="Work Sans"/>
              <a:sym typeface="Work Sans"/>
            </a:endParaRPr>
          </a:p>
        </p:txBody>
      </p:sp>
      <p:sp>
        <p:nvSpPr>
          <p:cNvPr id="516" name="Google Shape;516;p85"/>
          <p:cNvSpPr/>
          <p:nvPr/>
        </p:nvSpPr>
        <p:spPr>
          <a:xfrm>
            <a:off x="533400" y="1085850"/>
            <a:ext cx="7772400" cy="900247"/>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300" dirty="0">
                <a:solidFill>
                  <a:schemeClr val="dk1"/>
                </a:solidFill>
                <a:latin typeface="Work Sans"/>
                <a:ea typeface="Work Sans"/>
                <a:cs typeface="Work Sans"/>
                <a:sym typeface="Work Sans"/>
              </a:rPr>
              <a:t>The new FY25 AFRs as well as past AFRs created in the system will be displayed.</a:t>
            </a:r>
            <a:endParaRPr sz="1900" dirty="0">
              <a:latin typeface="Work Sans"/>
              <a:ea typeface="Work Sans"/>
              <a:cs typeface="Work Sans"/>
              <a:sym typeface="Work Sans"/>
            </a:endParaRPr>
          </a:p>
          <a:p>
            <a:pPr marL="0" marR="0" lvl="0" indent="0" algn="just" rtl="0">
              <a:spcBef>
                <a:spcPts val="0"/>
              </a:spcBef>
              <a:spcAft>
                <a:spcPts val="0"/>
              </a:spcAft>
              <a:buNone/>
            </a:pPr>
            <a:r>
              <a:rPr lang="en-US" sz="2300" dirty="0">
                <a:solidFill>
                  <a:schemeClr val="dk1"/>
                </a:solidFill>
                <a:latin typeface="Work Sans"/>
                <a:ea typeface="Work Sans"/>
                <a:cs typeface="Work Sans"/>
                <a:sym typeface="Work Sans"/>
              </a:rPr>
              <a:t>Click the “Edit” icon to enter an AFR to view, enter data and print. </a:t>
            </a:r>
            <a:endParaRPr sz="2300" dirty="0">
              <a:solidFill>
                <a:schemeClr val="dk1"/>
              </a:solidFill>
              <a:latin typeface="Work Sans"/>
              <a:ea typeface="Work Sans"/>
              <a:cs typeface="Work Sans"/>
              <a:sym typeface="Work Sans"/>
            </a:endParaRPr>
          </a:p>
          <a:p>
            <a:pPr marL="0" marR="0" lvl="0" indent="0" algn="just" rtl="0">
              <a:spcBef>
                <a:spcPts val="0"/>
              </a:spcBef>
              <a:spcAft>
                <a:spcPts val="0"/>
              </a:spcAft>
              <a:buNone/>
            </a:pPr>
            <a:r>
              <a:rPr lang="en-US" sz="2300" dirty="0">
                <a:solidFill>
                  <a:schemeClr val="dk1"/>
                </a:solidFill>
                <a:latin typeface="Work Sans"/>
                <a:ea typeface="Work Sans"/>
                <a:cs typeface="Work Sans"/>
                <a:sym typeface="Work Sans"/>
              </a:rPr>
              <a:t>You can view and amend the AFR also from this screen.</a:t>
            </a:r>
            <a:endParaRPr sz="2500" dirty="0">
              <a:solidFill>
                <a:schemeClr val="dk1"/>
              </a:solidFill>
              <a:latin typeface="Work Sans"/>
              <a:ea typeface="Work Sans"/>
              <a:cs typeface="Work Sans"/>
              <a:sym typeface="Work San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14">
          <a:extLst>
            <a:ext uri="{FF2B5EF4-FFF2-40B4-BE49-F238E27FC236}">
              <a16:creationId xmlns:a16="http://schemas.microsoft.com/office/drawing/2014/main" id="{A048972E-D4D8-DDF3-F1F1-6474D78D2002}"/>
            </a:ext>
          </a:extLst>
        </p:cNvPr>
        <p:cNvGrpSpPr/>
        <p:nvPr/>
      </p:nvGrpSpPr>
      <p:grpSpPr>
        <a:xfrm>
          <a:off x="0" y="0"/>
          <a:ext cx="0" cy="0"/>
          <a:chOff x="0" y="0"/>
          <a:chExt cx="0" cy="0"/>
        </a:xfrm>
      </p:grpSpPr>
      <p:sp>
        <p:nvSpPr>
          <p:cNvPr id="515" name="Google Shape;515;p85">
            <a:extLst>
              <a:ext uri="{FF2B5EF4-FFF2-40B4-BE49-F238E27FC236}">
                <a16:creationId xmlns:a16="http://schemas.microsoft.com/office/drawing/2014/main" id="{22A45773-94D1-E885-B226-4E1DBDFA0348}"/>
              </a:ext>
            </a:extLst>
          </p:cNvPr>
          <p:cNvSpPr txBox="1">
            <a:spLocks noGrp="1"/>
          </p:cNvSpPr>
          <p:nvPr>
            <p:ph type="title"/>
          </p:nvPr>
        </p:nvSpPr>
        <p:spPr>
          <a:xfrm>
            <a:off x="457200" y="57150"/>
            <a:ext cx="8229600" cy="76557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000"/>
              <a:buFont typeface="Century"/>
              <a:buNone/>
            </a:pPr>
            <a:r>
              <a:rPr lang="en-US" b="1" dirty="0">
                <a:latin typeface="Work Sans"/>
                <a:ea typeface="Work Sans"/>
                <a:cs typeface="Work Sans"/>
                <a:sym typeface="Work Sans"/>
              </a:rPr>
              <a:t>AFR Screen</a:t>
            </a:r>
            <a:endParaRPr b="1" dirty="0">
              <a:latin typeface="Work Sans"/>
              <a:ea typeface="Work Sans"/>
              <a:cs typeface="Work Sans"/>
              <a:sym typeface="Work Sans"/>
            </a:endParaRPr>
          </a:p>
        </p:txBody>
      </p:sp>
      <p:sp>
        <p:nvSpPr>
          <p:cNvPr id="516" name="Google Shape;516;p85">
            <a:extLst>
              <a:ext uri="{FF2B5EF4-FFF2-40B4-BE49-F238E27FC236}">
                <a16:creationId xmlns:a16="http://schemas.microsoft.com/office/drawing/2014/main" id="{33F2C3C1-8671-F09C-8B6F-223B177686E1}"/>
              </a:ext>
            </a:extLst>
          </p:cNvPr>
          <p:cNvSpPr/>
          <p:nvPr/>
        </p:nvSpPr>
        <p:spPr>
          <a:xfrm>
            <a:off x="533400" y="1085850"/>
            <a:ext cx="7772400" cy="900247"/>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endParaRPr sz="2500" dirty="0">
              <a:solidFill>
                <a:schemeClr val="dk1"/>
              </a:solidFill>
              <a:latin typeface="Work Sans"/>
              <a:ea typeface="Work Sans"/>
              <a:cs typeface="Work Sans"/>
              <a:sym typeface="Work Sans"/>
            </a:endParaRPr>
          </a:p>
        </p:txBody>
      </p:sp>
      <p:pic>
        <p:nvPicPr>
          <p:cNvPr id="2049" name="Picture 1">
            <a:extLst>
              <a:ext uri="{FF2B5EF4-FFF2-40B4-BE49-F238E27FC236}">
                <a16:creationId xmlns:a16="http://schemas.microsoft.com/office/drawing/2014/main" id="{768C0066-456B-AB1A-D939-AE9028B22F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915" y="1630136"/>
            <a:ext cx="6972300" cy="2560638"/>
          </a:xfrm>
          <a:prstGeom prst="rect">
            <a:avLst/>
          </a:prstGeom>
          <a:noFill/>
          <a:extLst>
            <a:ext uri="{909E8E84-426E-40DD-AFC4-6F175D3DCCD1}">
              <a14:hiddenFill xmlns:a14="http://schemas.microsoft.com/office/drawing/2010/main">
                <a:solidFill>
                  <a:srgbClr val="FFFFFF"/>
                </a:solidFill>
              </a14:hiddenFill>
            </a:ext>
          </a:extLst>
        </p:spPr>
      </p:pic>
      <p:sp>
        <p:nvSpPr>
          <p:cNvPr id="2" name="Oval 2">
            <a:extLst>
              <a:ext uri="{FF2B5EF4-FFF2-40B4-BE49-F238E27FC236}">
                <a16:creationId xmlns:a16="http://schemas.microsoft.com/office/drawing/2014/main" id="{4A19ECED-CE57-D293-A62B-23A71E911024}"/>
              </a:ext>
            </a:extLst>
          </p:cNvPr>
          <p:cNvSpPr>
            <a:spLocks noChangeArrowheads="1"/>
          </p:cNvSpPr>
          <p:nvPr/>
        </p:nvSpPr>
        <p:spPr bwMode="auto">
          <a:xfrm>
            <a:off x="-100239" y="2910455"/>
            <a:ext cx="7353300" cy="704850"/>
          </a:xfrm>
          <a:prstGeom prst="ellipse">
            <a:avLst/>
          </a:prstGeom>
          <a:solidFill>
            <a:srgbClr val="FFFFFF">
              <a:alpha val="0"/>
            </a:srgbClr>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Rectangle 3">
            <a:extLst>
              <a:ext uri="{FF2B5EF4-FFF2-40B4-BE49-F238E27FC236}">
                <a16:creationId xmlns:a16="http://schemas.microsoft.com/office/drawing/2014/main" id="{EB39AE51-1849-8120-789B-DC3357E27F02}"/>
              </a:ext>
            </a:extLst>
          </p:cNvPr>
          <p:cNvSpPr>
            <a:spLocks noChangeArrowheads="1"/>
          </p:cNvSpPr>
          <p:nvPr/>
        </p:nvSpPr>
        <p:spPr bwMode="auto">
          <a:xfrm>
            <a:off x="65314" y="816934"/>
            <a:ext cx="1022323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200" b="0" i="0" u="none" strike="noStrike" cap="none" normalizeH="0" baseline="0" dirty="0">
                <a:ln>
                  <a:noFill/>
                </a:ln>
                <a:solidFill>
                  <a:schemeClr val="tx1"/>
                </a:solidFill>
                <a:effectLst/>
                <a:latin typeface="Work Sans" pitchFamily="2" charset="0"/>
                <a:ea typeface="Calibri" panose="020F0502020204030204" pitchFamily="34" charset="0"/>
                <a:cs typeface="Arial" panose="020B0604020202020204" pitchFamily="34" charset="0"/>
              </a:rPr>
              <a:t>Cities also complete their AFR in this online system, so cities in your county are </a:t>
            </a:r>
            <a:r>
              <a:rPr lang="en-US" altLang="en-US" sz="1200" dirty="0">
                <a:latin typeface="Work Sans" pitchFamily="2" charset="0"/>
                <a:ea typeface="Calibri" panose="020F0502020204030204" pitchFamily="34" charset="0"/>
                <a:cs typeface="Arial" panose="020B0604020202020204" pitchFamily="34" charset="0"/>
              </a:rPr>
              <a:t>listed along with the county ones.</a:t>
            </a:r>
            <a:endParaRPr kumimoji="0" lang="en-US" altLang="en-US" sz="1200" b="0" i="0" u="none" strike="noStrike" cap="none" normalizeH="0" baseline="0" dirty="0">
              <a:ln>
                <a:noFill/>
              </a:ln>
              <a:solidFill>
                <a:schemeClr val="tx1"/>
              </a:solidFill>
              <a:effectLst/>
              <a:latin typeface="Work Sans" pitchFamily="2"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200" b="0" i="0" u="none" strike="noStrike" cap="none" normalizeH="0" baseline="0" dirty="0">
                <a:ln>
                  <a:noFill/>
                </a:ln>
                <a:solidFill>
                  <a:schemeClr val="tx1"/>
                </a:solidFill>
                <a:effectLst/>
                <a:latin typeface="Work Sans" pitchFamily="2" charset="0"/>
                <a:ea typeface="Calibri" panose="020F0502020204030204" pitchFamily="34" charset="0"/>
                <a:cs typeface="Arial" panose="020B0604020202020204" pitchFamily="34" charset="0"/>
              </a:rPr>
              <a:t>However, obviously, you need to only be concerned with the county AFRs displayed at the top (CASH, then GAAP).</a:t>
            </a:r>
            <a:endParaRPr kumimoji="0" lang="en-US" altLang="en-US" sz="600" b="0" i="0" u="none" strike="noStrike" cap="none" normalizeH="0" baseline="0" dirty="0">
              <a:ln>
                <a:noFill/>
              </a:ln>
              <a:solidFill>
                <a:schemeClr val="tx1"/>
              </a:solidFill>
              <a:effectLst/>
              <a:latin typeface="Work Sans" pitchFamily="2"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4">
            <a:extLst>
              <a:ext uri="{FF2B5EF4-FFF2-40B4-BE49-F238E27FC236}">
                <a16:creationId xmlns:a16="http://schemas.microsoft.com/office/drawing/2014/main" id="{18F0D3D5-D671-A44D-0C05-55A05AB15FF9}"/>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5">
            <a:extLst>
              <a:ext uri="{FF2B5EF4-FFF2-40B4-BE49-F238E27FC236}">
                <a16:creationId xmlns:a16="http://schemas.microsoft.com/office/drawing/2014/main" id="{21B70A5C-BA67-3497-8E53-4BFED0EF2CF3}"/>
              </a:ext>
            </a:extLst>
          </p:cNvPr>
          <p:cNvSpPr>
            <a:spLocks noChangeArrowheads="1"/>
          </p:cNvSpPr>
          <p:nvPr/>
        </p:nvSpPr>
        <p:spPr bwMode="auto">
          <a:xfrm>
            <a:off x="0" y="3017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8162956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14">
          <a:extLst>
            <a:ext uri="{FF2B5EF4-FFF2-40B4-BE49-F238E27FC236}">
              <a16:creationId xmlns:a16="http://schemas.microsoft.com/office/drawing/2014/main" id="{BF690FC8-2020-78FF-B5BD-B76FE1625118}"/>
            </a:ext>
          </a:extLst>
        </p:cNvPr>
        <p:cNvGrpSpPr/>
        <p:nvPr/>
      </p:nvGrpSpPr>
      <p:grpSpPr>
        <a:xfrm>
          <a:off x="0" y="0"/>
          <a:ext cx="0" cy="0"/>
          <a:chOff x="0" y="0"/>
          <a:chExt cx="0" cy="0"/>
        </a:xfrm>
      </p:grpSpPr>
      <p:sp>
        <p:nvSpPr>
          <p:cNvPr id="515" name="Google Shape;515;p85">
            <a:extLst>
              <a:ext uri="{FF2B5EF4-FFF2-40B4-BE49-F238E27FC236}">
                <a16:creationId xmlns:a16="http://schemas.microsoft.com/office/drawing/2014/main" id="{1B155193-EC7A-1366-D21B-34AC33C82DFC}"/>
              </a:ext>
            </a:extLst>
          </p:cNvPr>
          <p:cNvSpPr txBox="1">
            <a:spLocks noGrp="1"/>
          </p:cNvSpPr>
          <p:nvPr>
            <p:ph type="title"/>
          </p:nvPr>
        </p:nvSpPr>
        <p:spPr>
          <a:xfrm>
            <a:off x="457200" y="57150"/>
            <a:ext cx="8229600" cy="76557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000"/>
              <a:buFont typeface="Century"/>
              <a:buNone/>
            </a:pPr>
            <a:r>
              <a:rPr lang="en-US" b="1" dirty="0">
                <a:latin typeface="Work Sans"/>
                <a:ea typeface="Work Sans"/>
                <a:cs typeface="Work Sans"/>
                <a:sym typeface="Work Sans"/>
              </a:rPr>
              <a:t>AFR Screen</a:t>
            </a:r>
            <a:endParaRPr b="1" dirty="0">
              <a:latin typeface="Work Sans"/>
              <a:ea typeface="Work Sans"/>
              <a:cs typeface="Work Sans"/>
              <a:sym typeface="Work Sans"/>
            </a:endParaRPr>
          </a:p>
        </p:txBody>
      </p:sp>
      <p:sp>
        <p:nvSpPr>
          <p:cNvPr id="516" name="Google Shape;516;p85">
            <a:extLst>
              <a:ext uri="{FF2B5EF4-FFF2-40B4-BE49-F238E27FC236}">
                <a16:creationId xmlns:a16="http://schemas.microsoft.com/office/drawing/2014/main" id="{90C77680-9503-EB4B-DFA7-4971283264A4}"/>
              </a:ext>
            </a:extLst>
          </p:cNvPr>
          <p:cNvSpPr/>
          <p:nvPr/>
        </p:nvSpPr>
        <p:spPr>
          <a:xfrm>
            <a:off x="533400" y="1085850"/>
            <a:ext cx="7772400" cy="900247"/>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endParaRPr sz="2500" dirty="0">
              <a:solidFill>
                <a:schemeClr val="dk1"/>
              </a:solidFill>
              <a:latin typeface="Work Sans"/>
              <a:ea typeface="Work Sans"/>
              <a:cs typeface="Work Sans"/>
              <a:sym typeface="Work Sans"/>
            </a:endParaRPr>
          </a:p>
        </p:txBody>
      </p:sp>
      <p:sp>
        <p:nvSpPr>
          <p:cNvPr id="4" name="Rectangle 4">
            <a:extLst>
              <a:ext uri="{FF2B5EF4-FFF2-40B4-BE49-F238E27FC236}">
                <a16:creationId xmlns:a16="http://schemas.microsoft.com/office/drawing/2014/main" id="{01752063-24D0-A0DE-D0DB-DAF88A48EC1C}"/>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5">
            <a:extLst>
              <a:ext uri="{FF2B5EF4-FFF2-40B4-BE49-F238E27FC236}">
                <a16:creationId xmlns:a16="http://schemas.microsoft.com/office/drawing/2014/main" id="{DE3A6D1D-C890-03D3-D361-3AE68D5AA791}"/>
              </a:ext>
            </a:extLst>
          </p:cNvPr>
          <p:cNvSpPr>
            <a:spLocks noChangeArrowheads="1"/>
          </p:cNvSpPr>
          <p:nvPr/>
        </p:nvSpPr>
        <p:spPr bwMode="auto">
          <a:xfrm>
            <a:off x="0" y="3017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097" name="Picture 1">
            <a:extLst>
              <a:ext uri="{FF2B5EF4-FFF2-40B4-BE49-F238E27FC236}">
                <a16:creationId xmlns:a16="http://schemas.microsoft.com/office/drawing/2014/main" id="{9DBC732D-43B4-F29A-5D8B-2D13626859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667" r="2188" b="53505"/>
          <a:stretch>
            <a:fillRect/>
          </a:stretch>
        </p:blipFill>
        <p:spPr bwMode="auto">
          <a:xfrm>
            <a:off x="364999" y="1824514"/>
            <a:ext cx="6811963" cy="2225675"/>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a:extLst>
              <a:ext uri="{FF2B5EF4-FFF2-40B4-BE49-F238E27FC236}">
                <a16:creationId xmlns:a16="http://schemas.microsoft.com/office/drawing/2014/main" id="{A94D694B-3790-AA42-6CDD-93E3215AF2F4}"/>
              </a:ext>
            </a:extLst>
          </p:cNvPr>
          <p:cNvSpPr>
            <a:spLocks noChangeShapeType="1"/>
          </p:cNvSpPr>
          <p:nvPr/>
        </p:nvSpPr>
        <p:spPr bwMode="auto">
          <a:xfrm flipH="1">
            <a:off x="1429531" y="1878013"/>
            <a:ext cx="1028700" cy="20383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3">
            <a:extLst>
              <a:ext uri="{FF2B5EF4-FFF2-40B4-BE49-F238E27FC236}">
                <a16:creationId xmlns:a16="http://schemas.microsoft.com/office/drawing/2014/main" id="{77323020-360A-CE42-BC68-DBB1A4582F59}"/>
              </a:ext>
            </a:extLst>
          </p:cNvPr>
          <p:cNvSpPr>
            <a:spLocks noChangeArrowheads="1"/>
          </p:cNvSpPr>
          <p:nvPr/>
        </p:nvSpPr>
        <p:spPr bwMode="auto">
          <a:xfrm>
            <a:off x="219856" y="10858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57442C97-96E8-0C1E-02F1-0AFB474B16BE}"/>
              </a:ext>
            </a:extLst>
          </p:cNvPr>
          <p:cNvSpPr>
            <a:spLocks noChangeArrowheads="1"/>
          </p:cNvSpPr>
          <p:nvPr/>
        </p:nvSpPr>
        <p:spPr bwMode="auto">
          <a:xfrm>
            <a:off x="166914" y="947023"/>
            <a:ext cx="875436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200" b="0" i="0" u="none" strike="noStrike" cap="none" normalizeH="0" baseline="0" dirty="0">
                <a:ln>
                  <a:noFill/>
                </a:ln>
                <a:solidFill>
                  <a:schemeClr val="tx1"/>
                </a:solidFill>
                <a:effectLst/>
                <a:latin typeface="Work Sans" pitchFamily="2" charset="0"/>
                <a:ea typeface="Calibri" panose="020F0502020204030204" pitchFamily="34" charset="0"/>
                <a:cs typeface="Arial" panose="020B0604020202020204" pitchFamily="34" charset="0"/>
              </a:rPr>
              <a:t>If you are only a submitter for the County AFR (not a county auditor role) you will only see the Annual Financial Report option on the left and the two county reports displayed.</a:t>
            </a:r>
            <a:endParaRPr kumimoji="0" lang="en-US" altLang="en-US" sz="600" b="0" i="0" u="none" strike="noStrike" cap="none" normalizeH="0" baseline="0" dirty="0">
              <a:ln>
                <a:noFill/>
              </a:ln>
              <a:solidFill>
                <a:schemeClr val="tx1"/>
              </a:solidFill>
              <a:effectLst/>
              <a:latin typeface="Work Sans" pitchFamily="2"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47357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05">
          <a:extLst>
            <a:ext uri="{FF2B5EF4-FFF2-40B4-BE49-F238E27FC236}">
              <a16:creationId xmlns:a16="http://schemas.microsoft.com/office/drawing/2014/main" id="{38DA5272-B183-7AC5-A708-0EA51896EDA7}"/>
            </a:ext>
          </a:extLst>
        </p:cNvPr>
        <p:cNvGrpSpPr/>
        <p:nvPr/>
      </p:nvGrpSpPr>
      <p:grpSpPr>
        <a:xfrm>
          <a:off x="0" y="0"/>
          <a:ext cx="0" cy="0"/>
          <a:chOff x="0" y="0"/>
          <a:chExt cx="0" cy="0"/>
        </a:xfrm>
      </p:grpSpPr>
      <p:sp>
        <p:nvSpPr>
          <p:cNvPr id="506" name="Google Shape;506;p84">
            <a:extLst>
              <a:ext uri="{FF2B5EF4-FFF2-40B4-BE49-F238E27FC236}">
                <a16:creationId xmlns:a16="http://schemas.microsoft.com/office/drawing/2014/main" id="{AE3C01A1-45AE-B28F-6215-C7467C193A14}"/>
              </a:ext>
            </a:extLst>
          </p:cNvPr>
          <p:cNvSpPr/>
          <p:nvPr/>
        </p:nvSpPr>
        <p:spPr>
          <a:xfrm>
            <a:off x="457200" y="1428750"/>
            <a:ext cx="9144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8" name="Google Shape;508;p84">
            <a:extLst>
              <a:ext uri="{FF2B5EF4-FFF2-40B4-BE49-F238E27FC236}">
                <a16:creationId xmlns:a16="http://schemas.microsoft.com/office/drawing/2014/main" id="{58A1BB5C-61AE-FB73-0FE0-4E56BB166CAA}"/>
              </a:ext>
            </a:extLst>
          </p:cNvPr>
          <p:cNvSpPr/>
          <p:nvPr/>
        </p:nvSpPr>
        <p:spPr>
          <a:xfrm>
            <a:off x="304800" y="228600"/>
            <a:ext cx="7395600" cy="2331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dirty="0">
                <a:solidFill>
                  <a:schemeClr val="dk1"/>
                </a:solidFill>
                <a:latin typeface="Work Sans"/>
                <a:ea typeface="Work Sans"/>
                <a:cs typeface="Work Sans"/>
                <a:sym typeface="Work Sans"/>
              </a:rPr>
              <a:t>To begin your AFR:</a:t>
            </a:r>
            <a:endParaRPr sz="1000" dirty="0">
              <a:latin typeface="Work Sans"/>
              <a:ea typeface="Work Sans"/>
              <a:cs typeface="Work Sans"/>
              <a:sym typeface="Work Sans"/>
            </a:endParaRPr>
          </a:p>
          <a:p>
            <a:pPr marL="0" marR="0" lvl="0" indent="0" algn="l" rtl="0">
              <a:spcBef>
                <a:spcPts val="0"/>
              </a:spcBef>
              <a:spcAft>
                <a:spcPts val="0"/>
              </a:spcAft>
              <a:buNone/>
            </a:pPr>
            <a:r>
              <a:rPr lang="en-US" sz="2400" b="1" dirty="0">
                <a:solidFill>
                  <a:schemeClr val="dk1"/>
                </a:solidFill>
                <a:latin typeface="Work Sans"/>
                <a:ea typeface="Work Sans"/>
                <a:cs typeface="Work Sans"/>
                <a:sym typeface="Work Sans"/>
              </a:rPr>
              <a:t> </a:t>
            </a:r>
            <a:endParaRPr sz="1000" dirty="0">
              <a:latin typeface="Work Sans"/>
              <a:ea typeface="Work Sans"/>
              <a:cs typeface="Work Sans"/>
              <a:sym typeface="Work Sans"/>
            </a:endParaRPr>
          </a:p>
          <a:p>
            <a:pPr marL="0" marR="0" lvl="0" indent="0" algn="just" rtl="0">
              <a:spcBef>
                <a:spcPts val="0"/>
              </a:spcBef>
              <a:spcAft>
                <a:spcPts val="0"/>
              </a:spcAft>
              <a:buNone/>
            </a:pPr>
            <a:endParaRPr sz="2800" dirty="0">
              <a:solidFill>
                <a:srgbClr val="000000"/>
              </a:solidFill>
              <a:latin typeface="Garamond"/>
              <a:ea typeface="Garamond"/>
              <a:cs typeface="Garamond"/>
              <a:sym typeface="Garamond"/>
            </a:endParaRPr>
          </a:p>
        </p:txBody>
      </p:sp>
      <p:sp>
        <p:nvSpPr>
          <p:cNvPr id="9" name="Rectangle 10">
            <a:extLst>
              <a:ext uri="{FF2B5EF4-FFF2-40B4-BE49-F238E27FC236}">
                <a16:creationId xmlns:a16="http://schemas.microsoft.com/office/drawing/2014/main" id="{DA3701E1-256A-7640-57E3-8FC715C8C078}"/>
              </a:ext>
            </a:extLst>
          </p:cNvPr>
          <p:cNvSpPr>
            <a:spLocks noChangeArrowheads="1"/>
          </p:cNvSpPr>
          <p:nvPr/>
        </p:nvSpPr>
        <p:spPr bwMode="auto">
          <a:xfrm>
            <a:off x="1045029" y="907143"/>
            <a:ext cx="688702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AutoShape 9">
            <a:extLst>
              <a:ext uri="{FF2B5EF4-FFF2-40B4-BE49-F238E27FC236}">
                <a16:creationId xmlns:a16="http://schemas.microsoft.com/office/drawing/2014/main" id="{0D381B28-FAA3-AF8F-1141-2C5868B249F7}"/>
              </a:ext>
            </a:extLst>
          </p:cNvPr>
          <p:cNvSpPr>
            <a:spLocks noChangeShapeType="1"/>
          </p:cNvSpPr>
          <p:nvPr/>
        </p:nvSpPr>
        <p:spPr bwMode="auto">
          <a:xfrm>
            <a:off x="1443599" y="1493159"/>
            <a:ext cx="87657" cy="90891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11">
            <a:extLst>
              <a:ext uri="{FF2B5EF4-FFF2-40B4-BE49-F238E27FC236}">
                <a16:creationId xmlns:a16="http://schemas.microsoft.com/office/drawing/2014/main" id="{4EF47BD9-FBD2-868B-B34B-0CC690748260}"/>
              </a:ext>
            </a:extLst>
          </p:cNvPr>
          <p:cNvSpPr>
            <a:spLocks noChangeArrowheads="1"/>
          </p:cNvSpPr>
          <p:nvPr/>
        </p:nvSpPr>
        <p:spPr bwMode="auto">
          <a:xfrm>
            <a:off x="1045029" y="933456"/>
            <a:ext cx="6887029"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600" b="0" i="0" u="none" strike="noStrike" cap="none" normalizeH="0" baseline="0" dirty="0">
                <a:ln>
                  <a:noFill/>
                </a:ln>
                <a:solidFill>
                  <a:schemeClr val="tx1"/>
                </a:solidFill>
                <a:effectLst/>
                <a:latin typeface="Work Sans" pitchFamily="2" charset="0"/>
                <a:ea typeface="Calibri" panose="020F0502020204030204" pitchFamily="34" charset="0"/>
                <a:cs typeface="Arial" panose="020B0604020202020204" pitchFamily="34" charset="0"/>
              </a:rPr>
              <a:t>To open a report and start working in it, select the check box or “Edit” under Actions.</a:t>
            </a:r>
            <a:endParaRPr kumimoji="0" lang="en-US" altLang="en-US" sz="1600" b="0" i="0" u="none" strike="noStrike" cap="none" normalizeH="0" baseline="0" dirty="0">
              <a:ln>
                <a:noFill/>
              </a:ln>
              <a:solidFill>
                <a:schemeClr val="tx1"/>
              </a:solidFill>
              <a:effectLst/>
              <a:latin typeface="Work Sans" pitchFamily="2"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132" name="Picture 1">
            <a:extLst>
              <a:ext uri="{FF2B5EF4-FFF2-40B4-BE49-F238E27FC236}">
                <a16:creationId xmlns:a16="http://schemas.microsoft.com/office/drawing/2014/main" id="{E022A98E-BCA6-72CB-B587-7F26E7F251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19" t="53903" r="4782" b="22676"/>
          <a:stretch>
            <a:fillRect/>
          </a:stretch>
        </p:blipFill>
        <p:spPr bwMode="auto">
          <a:xfrm>
            <a:off x="653768" y="2402078"/>
            <a:ext cx="6697663"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38191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Shape 520"/>
        <p:cNvGrpSpPr/>
        <p:nvPr/>
      </p:nvGrpSpPr>
      <p:grpSpPr>
        <a:xfrm>
          <a:off x="0" y="0"/>
          <a:ext cx="0" cy="0"/>
          <a:chOff x="0" y="0"/>
          <a:chExt cx="0" cy="0"/>
        </a:xfrm>
      </p:grpSpPr>
      <p:sp>
        <p:nvSpPr>
          <p:cNvPr id="521" name="Google Shape;521;p86"/>
          <p:cNvSpPr txBox="1">
            <a:spLocks noGrp="1"/>
          </p:cNvSpPr>
          <p:nvPr>
            <p:ph type="title"/>
          </p:nvPr>
        </p:nvSpPr>
        <p:spPr>
          <a:xfrm>
            <a:off x="457200" y="57150"/>
            <a:ext cx="8229600" cy="76557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000"/>
              <a:buFont typeface="Century"/>
              <a:buNone/>
            </a:pPr>
            <a:r>
              <a:rPr lang="en-US" b="1" dirty="0">
                <a:latin typeface="Work Sans"/>
                <a:ea typeface="Work Sans"/>
                <a:cs typeface="Work Sans"/>
                <a:sym typeface="Work Sans"/>
              </a:rPr>
              <a:t>AFR Tabs and Pages</a:t>
            </a:r>
            <a:endParaRPr b="1" dirty="0">
              <a:latin typeface="Work Sans"/>
              <a:ea typeface="Work Sans"/>
              <a:cs typeface="Work Sans"/>
              <a:sym typeface="Work Sans"/>
            </a:endParaRPr>
          </a:p>
        </p:txBody>
      </p:sp>
      <p:pic>
        <p:nvPicPr>
          <p:cNvPr id="6145" name="Picture 1">
            <a:extLst>
              <a:ext uri="{FF2B5EF4-FFF2-40B4-BE49-F238E27FC236}">
                <a16:creationId xmlns:a16="http://schemas.microsoft.com/office/drawing/2014/main" id="{8FD108E3-AEE1-4EAF-8231-7DB8C59BA8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70" y="2402114"/>
            <a:ext cx="8517460" cy="253274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3">
            <a:extLst>
              <a:ext uri="{FF2B5EF4-FFF2-40B4-BE49-F238E27FC236}">
                <a16:creationId xmlns:a16="http://schemas.microsoft.com/office/drawing/2014/main" id="{0ECBDC24-0693-1795-713A-229127EBEDC6}"/>
              </a:ext>
            </a:extLst>
          </p:cNvPr>
          <p:cNvSpPr>
            <a:spLocks noChangeShapeType="1"/>
          </p:cNvSpPr>
          <p:nvPr/>
        </p:nvSpPr>
        <p:spPr bwMode="auto">
          <a:xfrm>
            <a:off x="1997228" y="1819672"/>
            <a:ext cx="342900" cy="5778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2">
            <a:extLst>
              <a:ext uri="{FF2B5EF4-FFF2-40B4-BE49-F238E27FC236}">
                <a16:creationId xmlns:a16="http://schemas.microsoft.com/office/drawing/2014/main" id="{84C61E90-2A3C-5AE5-9163-48E12F713C1A}"/>
              </a:ext>
            </a:extLst>
          </p:cNvPr>
          <p:cNvSpPr>
            <a:spLocks noChangeShapeType="1"/>
          </p:cNvSpPr>
          <p:nvPr/>
        </p:nvSpPr>
        <p:spPr bwMode="auto">
          <a:xfrm>
            <a:off x="2145926" y="1819672"/>
            <a:ext cx="904875" cy="6635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a:extLst>
              <a:ext uri="{FF2B5EF4-FFF2-40B4-BE49-F238E27FC236}">
                <a16:creationId xmlns:a16="http://schemas.microsoft.com/office/drawing/2014/main" id="{A6B721EF-F958-7B60-A165-4076593264DC}"/>
              </a:ext>
            </a:extLst>
          </p:cNvPr>
          <p:cNvSpPr>
            <a:spLocks noChangeShapeType="1"/>
          </p:cNvSpPr>
          <p:nvPr/>
        </p:nvSpPr>
        <p:spPr bwMode="auto">
          <a:xfrm flipH="1">
            <a:off x="1324656" y="1819852"/>
            <a:ext cx="609600" cy="6191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a:extLst>
              <a:ext uri="{FF2B5EF4-FFF2-40B4-BE49-F238E27FC236}">
                <a16:creationId xmlns:a16="http://schemas.microsoft.com/office/drawing/2014/main" id="{E8935D70-EDEA-953E-0A12-6FA2C94B5797}"/>
              </a:ext>
            </a:extLst>
          </p:cNvPr>
          <p:cNvSpPr>
            <a:spLocks noChangeArrowheads="1"/>
          </p:cNvSpPr>
          <p:nvPr/>
        </p:nvSpPr>
        <p:spPr bwMode="auto">
          <a:xfrm>
            <a:off x="203200" y="128451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29C4372E-3BF2-8973-AF0E-B255A5DD297B}"/>
              </a:ext>
            </a:extLst>
          </p:cNvPr>
          <p:cNvSpPr>
            <a:spLocks noChangeArrowheads="1"/>
          </p:cNvSpPr>
          <p:nvPr/>
        </p:nvSpPr>
        <p:spPr bwMode="auto">
          <a:xfrm>
            <a:off x="58057" y="1011324"/>
            <a:ext cx="925372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9pPr>
          </a:lstStyle>
          <a:p>
            <a:pPr>
              <a:buClrTx/>
            </a:pPr>
            <a:r>
              <a:rPr kumimoji="0" lang="en-US" altLang="en-US" sz="1600" b="0" i="0" u="none" strike="noStrike" cap="none" normalizeH="0" baseline="0" dirty="0">
                <a:ln>
                  <a:noFill/>
                </a:ln>
                <a:solidFill>
                  <a:schemeClr val="tx1"/>
                </a:solidFill>
                <a:effectLst/>
                <a:latin typeface="Work Sans" pitchFamily="2" charset="0"/>
                <a:ea typeface="Calibri" panose="020F0502020204030204" pitchFamily="34" charset="0"/>
                <a:cs typeface="Arial" panose="020B0604020202020204" pitchFamily="34" charset="0"/>
              </a:rPr>
              <a:t>The online system has tabs that mirror the pages of the prior AFRs. Click on the tabs to</a:t>
            </a:r>
            <a:endParaRPr lang="en-US" altLang="en-US" sz="1600" dirty="0">
              <a:latin typeface="Work Sans" pitchFamily="2"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600" b="0" i="0" u="none" strike="noStrike" cap="none" normalizeH="0" baseline="0" dirty="0">
                <a:ln>
                  <a:noFill/>
                </a:ln>
                <a:solidFill>
                  <a:schemeClr val="tx1"/>
                </a:solidFill>
                <a:effectLst/>
                <a:latin typeface="Work Sans" pitchFamily="2" charset="0"/>
                <a:ea typeface="Calibri" panose="020F0502020204030204" pitchFamily="34" charset="0"/>
                <a:cs typeface="Arial" panose="020B0604020202020204" pitchFamily="34" charset="0"/>
              </a:rPr>
              <a:t> enter that page and start working</a:t>
            </a:r>
            <a:endParaRPr kumimoji="0" lang="en-US" altLang="en-US" sz="1600" b="0" i="0" u="none" strike="noStrike" cap="none" normalizeH="0" baseline="0" dirty="0">
              <a:ln>
                <a:noFill/>
              </a:ln>
              <a:solidFill>
                <a:schemeClr val="tx1"/>
              </a:solidFill>
              <a:effectLst/>
              <a:latin typeface="Work Sans" pitchFamily="2" charset="0"/>
            </a:endParaRPr>
          </a:p>
        </p:txBody>
      </p:sp>
      <p:sp>
        <p:nvSpPr>
          <p:cNvPr id="8" name="Rectangle 7">
            <a:extLst>
              <a:ext uri="{FF2B5EF4-FFF2-40B4-BE49-F238E27FC236}">
                <a16:creationId xmlns:a16="http://schemas.microsoft.com/office/drawing/2014/main" id="{5F69C4D9-A5E4-F2B1-7461-D0CE189E9405}"/>
              </a:ext>
            </a:extLst>
          </p:cNvPr>
          <p:cNvSpPr>
            <a:spLocks noChangeArrowheads="1"/>
          </p:cNvSpPr>
          <p:nvPr/>
        </p:nvSpPr>
        <p:spPr bwMode="auto">
          <a:xfrm>
            <a:off x="203200" y="381498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Shape 552"/>
        <p:cNvGrpSpPr/>
        <p:nvPr/>
      </p:nvGrpSpPr>
      <p:grpSpPr>
        <a:xfrm>
          <a:off x="0" y="0"/>
          <a:ext cx="0" cy="0"/>
          <a:chOff x="0" y="0"/>
          <a:chExt cx="0" cy="0"/>
        </a:xfrm>
      </p:grpSpPr>
      <p:sp>
        <p:nvSpPr>
          <p:cNvPr id="553" name="Google Shape;553;p91"/>
          <p:cNvSpPr txBox="1">
            <a:spLocks noGrp="1"/>
          </p:cNvSpPr>
          <p:nvPr>
            <p:ph type="title"/>
          </p:nvPr>
        </p:nvSpPr>
        <p:spPr>
          <a:xfrm>
            <a:off x="457200" y="57150"/>
            <a:ext cx="8229600" cy="765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000"/>
              <a:buFont typeface="Century"/>
              <a:buNone/>
            </a:pPr>
            <a:r>
              <a:rPr lang="en-US" b="1" dirty="0">
                <a:latin typeface="Work Sans"/>
                <a:ea typeface="Work Sans"/>
                <a:cs typeface="Work Sans"/>
                <a:sym typeface="Work Sans"/>
              </a:rPr>
              <a:t>AFR Tabs or Pages</a:t>
            </a:r>
            <a:endParaRPr b="1" dirty="0">
              <a:latin typeface="Work Sans"/>
              <a:ea typeface="Work Sans"/>
              <a:cs typeface="Work Sans"/>
              <a:sym typeface="Work Sans"/>
            </a:endParaRPr>
          </a:p>
        </p:txBody>
      </p:sp>
      <p:sp>
        <p:nvSpPr>
          <p:cNvPr id="554" name="Google Shape;554;p91"/>
          <p:cNvSpPr txBox="1"/>
          <p:nvPr/>
        </p:nvSpPr>
        <p:spPr>
          <a:xfrm>
            <a:off x="1362043" y="2314725"/>
            <a:ext cx="8384400" cy="2059508"/>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700"/>
              </a:spcBef>
              <a:spcAft>
                <a:spcPts val="0"/>
              </a:spcAft>
              <a:buNone/>
            </a:pPr>
            <a:endParaRPr sz="2800" dirty="0">
              <a:solidFill>
                <a:schemeClr val="dk1"/>
              </a:solidFill>
              <a:latin typeface="Garamond"/>
              <a:ea typeface="Garamond"/>
              <a:cs typeface="Garamond"/>
              <a:sym typeface="Garamond"/>
            </a:endParaRPr>
          </a:p>
          <a:p>
            <a:pPr marL="0" lvl="0" indent="0" algn="l" rtl="0">
              <a:lnSpc>
                <a:spcPct val="115000"/>
              </a:lnSpc>
              <a:spcBef>
                <a:spcPts val="800"/>
              </a:spcBef>
              <a:spcAft>
                <a:spcPts val="0"/>
              </a:spcAft>
              <a:buNone/>
            </a:pPr>
            <a:endParaRPr sz="3200" dirty="0">
              <a:solidFill>
                <a:schemeClr val="dk1"/>
              </a:solidFill>
              <a:latin typeface="Garamond"/>
              <a:ea typeface="Garamond"/>
              <a:cs typeface="Garamond"/>
              <a:sym typeface="Garamond"/>
            </a:endParaRPr>
          </a:p>
          <a:p>
            <a:pPr marL="0" lvl="0" indent="0" algn="l" rtl="0">
              <a:lnSpc>
                <a:spcPct val="115000"/>
              </a:lnSpc>
              <a:spcBef>
                <a:spcPts val="700"/>
              </a:spcBef>
              <a:spcAft>
                <a:spcPts val="0"/>
              </a:spcAft>
              <a:buNone/>
            </a:pPr>
            <a:endParaRPr sz="3000" dirty="0">
              <a:solidFill>
                <a:schemeClr val="dk1"/>
              </a:solidFill>
              <a:latin typeface="Garamond"/>
              <a:ea typeface="Garamond"/>
              <a:cs typeface="Garamond"/>
              <a:sym typeface="Garamond"/>
            </a:endParaRPr>
          </a:p>
        </p:txBody>
      </p:sp>
      <p:pic>
        <p:nvPicPr>
          <p:cNvPr id="7169" name="Picture 1">
            <a:extLst>
              <a:ext uri="{FF2B5EF4-FFF2-40B4-BE49-F238E27FC236}">
                <a16:creationId xmlns:a16="http://schemas.microsoft.com/office/drawing/2014/main" id="{B0756073-B36C-8091-99FF-26F78304B2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648" t="12820" r="44267" b="78448"/>
          <a:stretch>
            <a:fillRect/>
          </a:stretch>
        </p:blipFill>
        <p:spPr bwMode="auto">
          <a:xfrm>
            <a:off x="1362043" y="2433986"/>
            <a:ext cx="4967669" cy="91049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a:extLst>
              <a:ext uri="{FF2B5EF4-FFF2-40B4-BE49-F238E27FC236}">
                <a16:creationId xmlns:a16="http://schemas.microsoft.com/office/drawing/2014/main" id="{51AB02BD-94AF-529E-DE4B-A29C73E43F21}"/>
              </a:ext>
            </a:extLst>
          </p:cNvPr>
          <p:cNvSpPr>
            <a:spLocks noChangeShapeType="1"/>
          </p:cNvSpPr>
          <p:nvPr/>
        </p:nvSpPr>
        <p:spPr bwMode="auto">
          <a:xfrm flipH="1">
            <a:off x="2202543" y="1778000"/>
            <a:ext cx="497114" cy="70326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3">
            <a:extLst>
              <a:ext uri="{FF2B5EF4-FFF2-40B4-BE49-F238E27FC236}">
                <a16:creationId xmlns:a16="http://schemas.microsoft.com/office/drawing/2014/main" id="{24647541-CA00-2331-7443-704D5F6F76A2}"/>
              </a:ext>
            </a:extLst>
          </p:cNvPr>
          <p:cNvSpPr>
            <a:spLocks noChangeArrowheads="1"/>
          </p:cNvSpPr>
          <p:nvPr/>
        </p:nvSpPr>
        <p:spPr bwMode="auto">
          <a:xfrm>
            <a:off x="1059543" y="1320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a:extLst>
              <a:ext uri="{FF2B5EF4-FFF2-40B4-BE49-F238E27FC236}">
                <a16:creationId xmlns:a16="http://schemas.microsoft.com/office/drawing/2014/main" id="{2C6003A0-72C0-EEC4-4EBA-F2F3D9FEB28D}"/>
              </a:ext>
            </a:extLst>
          </p:cNvPr>
          <p:cNvSpPr>
            <a:spLocks noChangeArrowheads="1"/>
          </p:cNvSpPr>
          <p:nvPr/>
        </p:nvSpPr>
        <p:spPr bwMode="auto">
          <a:xfrm>
            <a:off x="1059543" y="1470224"/>
            <a:ext cx="710162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600" b="0" i="0" u="none" strike="noStrike" cap="none" normalizeH="0" baseline="0" dirty="0">
                <a:ln>
                  <a:noFill/>
                </a:ln>
                <a:solidFill>
                  <a:schemeClr val="tx1"/>
                </a:solidFill>
                <a:effectLst/>
                <a:latin typeface="Work Sans" pitchFamily="2" charset="0"/>
                <a:ea typeface="Calibri" panose="020F0502020204030204" pitchFamily="34" charset="0"/>
                <a:cs typeface="Arial" panose="020B0604020202020204" pitchFamily="34" charset="0"/>
              </a:rPr>
              <a:t>Click on “Instructions” to pull up a PDF of the Instruction document</a:t>
            </a:r>
            <a:endParaRPr kumimoji="0" lang="en-US" altLang="en-US" sz="1600" b="0" i="0" u="none" strike="noStrike" cap="none" normalizeH="0" baseline="0" dirty="0">
              <a:ln>
                <a:noFill/>
              </a:ln>
              <a:solidFill>
                <a:schemeClr val="tx1"/>
              </a:solidFill>
              <a:effectLst/>
              <a:latin typeface="Work Sans" pitchFamily="2"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52">
          <a:extLst>
            <a:ext uri="{FF2B5EF4-FFF2-40B4-BE49-F238E27FC236}">
              <a16:creationId xmlns:a16="http://schemas.microsoft.com/office/drawing/2014/main" id="{DEC0387C-8C0A-40B6-56DB-DECD36021842}"/>
            </a:ext>
          </a:extLst>
        </p:cNvPr>
        <p:cNvGrpSpPr/>
        <p:nvPr/>
      </p:nvGrpSpPr>
      <p:grpSpPr>
        <a:xfrm>
          <a:off x="0" y="0"/>
          <a:ext cx="0" cy="0"/>
          <a:chOff x="0" y="0"/>
          <a:chExt cx="0" cy="0"/>
        </a:xfrm>
      </p:grpSpPr>
      <p:sp>
        <p:nvSpPr>
          <p:cNvPr id="553" name="Google Shape;553;p91">
            <a:extLst>
              <a:ext uri="{FF2B5EF4-FFF2-40B4-BE49-F238E27FC236}">
                <a16:creationId xmlns:a16="http://schemas.microsoft.com/office/drawing/2014/main" id="{97274C8C-1B18-70A7-29F4-C9647889511A}"/>
              </a:ext>
            </a:extLst>
          </p:cNvPr>
          <p:cNvSpPr txBox="1">
            <a:spLocks noGrp="1"/>
          </p:cNvSpPr>
          <p:nvPr>
            <p:ph type="title"/>
          </p:nvPr>
        </p:nvSpPr>
        <p:spPr>
          <a:xfrm>
            <a:off x="457200" y="57150"/>
            <a:ext cx="8229600" cy="765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000"/>
              <a:buFont typeface="Century"/>
              <a:buNone/>
            </a:pPr>
            <a:r>
              <a:rPr lang="en-US" b="1" dirty="0">
                <a:latin typeface="Work Sans"/>
                <a:ea typeface="Work Sans"/>
                <a:cs typeface="Work Sans"/>
                <a:sym typeface="Work Sans"/>
              </a:rPr>
              <a:t>AFR Tabs or Pages</a:t>
            </a:r>
            <a:endParaRPr b="1" dirty="0">
              <a:latin typeface="Work Sans"/>
              <a:ea typeface="Work Sans"/>
              <a:cs typeface="Work Sans"/>
              <a:sym typeface="Work Sans"/>
            </a:endParaRPr>
          </a:p>
        </p:txBody>
      </p:sp>
      <p:sp>
        <p:nvSpPr>
          <p:cNvPr id="554" name="Google Shape;554;p91">
            <a:extLst>
              <a:ext uri="{FF2B5EF4-FFF2-40B4-BE49-F238E27FC236}">
                <a16:creationId xmlns:a16="http://schemas.microsoft.com/office/drawing/2014/main" id="{6C1A37B6-E71A-B9AF-A377-01D11F3E84DB}"/>
              </a:ext>
            </a:extLst>
          </p:cNvPr>
          <p:cNvSpPr txBox="1"/>
          <p:nvPr/>
        </p:nvSpPr>
        <p:spPr>
          <a:xfrm>
            <a:off x="1362043" y="2314725"/>
            <a:ext cx="8384400" cy="2059508"/>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700"/>
              </a:spcBef>
              <a:spcAft>
                <a:spcPts val="0"/>
              </a:spcAft>
              <a:buNone/>
            </a:pPr>
            <a:endParaRPr sz="2800" dirty="0">
              <a:solidFill>
                <a:schemeClr val="dk1"/>
              </a:solidFill>
              <a:latin typeface="Garamond"/>
              <a:ea typeface="Garamond"/>
              <a:cs typeface="Garamond"/>
              <a:sym typeface="Garamond"/>
            </a:endParaRPr>
          </a:p>
          <a:p>
            <a:pPr marL="0" lvl="0" indent="0" algn="l" rtl="0">
              <a:lnSpc>
                <a:spcPct val="115000"/>
              </a:lnSpc>
              <a:spcBef>
                <a:spcPts val="800"/>
              </a:spcBef>
              <a:spcAft>
                <a:spcPts val="0"/>
              </a:spcAft>
              <a:buNone/>
            </a:pPr>
            <a:endParaRPr sz="3200" dirty="0">
              <a:solidFill>
                <a:schemeClr val="dk1"/>
              </a:solidFill>
              <a:latin typeface="Garamond"/>
              <a:ea typeface="Garamond"/>
              <a:cs typeface="Garamond"/>
              <a:sym typeface="Garamond"/>
            </a:endParaRPr>
          </a:p>
          <a:p>
            <a:pPr marL="0" lvl="0" indent="0" algn="l" rtl="0">
              <a:lnSpc>
                <a:spcPct val="115000"/>
              </a:lnSpc>
              <a:spcBef>
                <a:spcPts val="700"/>
              </a:spcBef>
              <a:spcAft>
                <a:spcPts val="0"/>
              </a:spcAft>
              <a:buNone/>
            </a:pPr>
            <a:endParaRPr sz="3000" dirty="0">
              <a:solidFill>
                <a:schemeClr val="dk1"/>
              </a:solidFill>
              <a:latin typeface="Garamond"/>
              <a:ea typeface="Garamond"/>
              <a:cs typeface="Garamond"/>
              <a:sym typeface="Garamond"/>
            </a:endParaRPr>
          </a:p>
        </p:txBody>
      </p:sp>
      <p:pic>
        <p:nvPicPr>
          <p:cNvPr id="8193" name="Picture 1">
            <a:extLst>
              <a:ext uri="{FF2B5EF4-FFF2-40B4-BE49-F238E27FC236}">
                <a16:creationId xmlns:a16="http://schemas.microsoft.com/office/drawing/2014/main" id="{9FEF2483-EA50-80DA-DA4B-06F55FE248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648" t="12820" r="1505" b="64923"/>
          <a:stretch>
            <a:fillRect/>
          </a:stretch>
        </p:blipFill>
        <p:spPr bwMode="auto">
          <a:xfrm>
            <a:off x="711200" y="2082800"/>
            <a:ext cx="7472151" cy="164737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a:extLst>
              <a:ext uri="{FF2B5EF4-FFF2-40B4-BE49-F238E27FC236}">
                <a16:creationId xmlns:a16="http://schemas.microsoft.com/office/drawing/2014/main" id="{9C9BDE94-5E45-FCC6-775D-37EE6BA7DB78}"/>
              </a:ext>
            </a:extLst>
          </p:cNvPr>
          <p:cNvSpPr>
            <a:spLocks noChangeShapeType="1"/>
          </p:cNvSpPr>
          <p:nvPr/>
        </p:nvSpPr>
        <p:spPr bwMode="auto">
          <a:xfrm>
            <a:off x="5856514" y="1264719"/>
            <a:ext cx="737961" cy="71148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3">
            <a:extLst>
              <a:ext uri="{FF2B5EF4-FFF2-40B4-BE49-F238E27FC236}">
                <a16:creationId xmlns:a16="http://schemas.microsoft.com/office/drawing/2014/main" id="{67BA5DE2-86D6-592C-571E-A740B4BE82CB}"/>
              </a:ext>
            </a:extLst>
          </p:cNvPr>
          <p:cNvSpPr>
            <a:spLocks noChangeArrowheads="1"/>
          </p:cNvSpPr>
          <p:nvPr/>
        </p:nvSpPr>
        <p:spPr bwMode="auto">
          <a:xfrm>
            <a:off x="348344" y="903748"/>
            <a:ext cx="798285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600" b="0" i="0" u="none" strike="noStrike" cap="none" normalizeH="0" baseline="0" dirty="0">
                <a:ln>
                  <a:noFill/>
                </a:ln>
                <a:solidFill>
                  <a:schemeClr val="tx1"/>
                </a:solidFill>
                <a:effectLst/>
                <a:latin typeface="Work Sans" pitchFamily="2" charset="0"/>
                <a:ea typeface="Calibri" panose="020F0502020204030204" pitchFamily="34" charset="0"/>
                <a:cs typeface="Arial" panose="020B0604020202020204" pitchFamily="34" charset="0"/>
              </a:rPr>
              <a:t>As you are working in the system, be sure to click “Save” often </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600" b="0" i="0" u="none" strike="noStrike" cap="none" normalizeH="0" baseline="0" dirty="0">
                <a:ln>
                  <a:noFill/>
                </a:ln>
                <a:solidFill>
                  <a:schemeClr val="tx1"/>
                </a:solidFill>
                <a:effectLst/>
                <a:latin typeface="Work Sans" pitchFamily="2" charset="0"/>
                <a:ea typeface="Calibri" panose="020F0502020204030204" pitchFamily="34" charset="0"/>
                <a:cs typeface="Arial" panose="020B0604020202020204" pitchFamily="34" charset="0"/>
              </a:rPr>
              <a:t>and at least before leaving a tab</a:t>
            </a: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4">
            <a:extLst>
              <a:ext uri="{FF2B5EF4-FFF2-40B4-BE49-F238E27FC236}">
                <a16:creationId xmlns:a16="http://schemas.microsoft.com/office/drawing/2014/main" id="{F9B56339-0C2A-9B43-87FE-66B0FDF4C518}"/>
              </a:ext>
            </a:extLst>
          </p:cNvPr>
          <p:cNvSpPr>
            <a:spLocks noChangeArrowheads="1"/>
          </p:cNvSpPr>
          <p:nvPr/>
        </p:nvSpPr>
        <p:spPr bwMode="auto">
          <a:xfrm>
            <a:off x="711200" y="2082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5">
            <a:extLst>
              <a:ext uri="{FF2B5EF4-FFF2-40B4-BE49-F238E27FC236}">
                <a16:creationId xmlns:a16="http://schemas.microsoft.com/office/drawing/2014/main" id="{5441330C-BDF3-1B39-2089-325E3D5B3E7B}"/>
              </a:ext>
            </a:extLst>
          </p:cNvPr>
          <p:cNvSpPr>
            <a:spLocks noChangeArrowheads="1"/>
          </p:cNvSpPr>
          <p:nvPr/>
        </p:nvSpPr>
        <p:spPr bwMode="auto">
          <a:xfrm>
            <a:off x="711200" y="3324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202001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52">
          <a:extLst>
            <a:ext uri="{FF2B5EF4-FFF2-40B4-BE49-F238E27FC236}">
              <a16:creationId xmlns:a16="http://schemas.microsoft.com/office/drawing/2014/main" id="{F8E2C7CE-6767-5884-0D11-A677A1DE6325}"/>
            </a:ext>
          </a:extLst>
        </p:cNvPr>
        <p:cNvGrpSpPr/>
        <p:nvPr/>
      </p:nvGrpSpPr>
      <p:grpSpPr>
        <a:xfrm>
          <a:off x="0" y="0"/>
          <a:ext cx="0" cy="0"/>
          <a:chOff x="0" y="0"/>
          <a:chExt cx="0" cy="0"/>
        </a:xfrm>
      </p:grpSpPr>
      <p:sp>
        <p:nvSpPr>
          <p:cNvPr id="553" name="Google Shape;553;p91">
            <a:extLst>
              <a:ext uri="{FF2B5EF4-FFF2-40B4-BE49-F238E27FC236}">
                <a16:creationId xmlns:a16="http://schemas.microsoft.com/office/drawing/2014/main" id="{77243884-D873-E186-407E-67D4A04E916D}"/>
              </a:ext>
            </a:extLst>
          </p:cNvPr>
          <p:cNvSpPr txBox="1">
            <a:spLocks noGrp="1"/>
          </p:cNvSpPr>
          <p:nvPr>
            <p:ph type="title"/>
          </p:nvPr>
        </p:nvSpPr>
        <p:spPr>
          <a:xfrm>
            <a:off x="457200" y="57150"/>
            <a:ext cx="8229600" cy="765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000"/>
              <a:buFont typeface="Century"/>
              <a:buNone/>
            </a:pPr>
            <a:r>
              <a:rPr lang="en-US" b="1" dirty="0">
                <a:latin typeface="Work Sans"/>
                <a:ea typeface="Work Sans"/>
                <a:cs typeface="Work Sans"/>
                <a:sym typeface="Work Sans"/>
              </a:rPr>
              <a:t>AFR Tabs or Pages</a:t>
            </a:r>
            <a:endParaRPr b="1" dirty="0">
              <a:latin typeface="Work Sans"/>
              <a:ea typeface="Work Sans"/>
              <a:cs typeface="Work Sans"/>
              <a:sym typeface="Work Sans"/>
            </a:endParaRPr>
          </a:p>
        </p:txBody>
      </p:sp>
      <p:sp>
        <p:nvSpPr>
          <p:cNvPr id="554" name="Google Shape;554;p91">
            <a:extLst>
              <a:ext uri="{FF2B5EF4-FFF2-40B4-BE49-F238E27FC236}">
                <a16:creationId xmlns:a16="http://schemas.microsoft.com/office/drawing/2014/main" id="{42654597-1554-11FA-81B1-5E75CD49FA03}"/>
              </a:ext>
            </a:extLst>
          </p:cNvPr>
          <p:cNvSpPr txBox="1"/>
          <p:nvPr/>
        </p:nvSpPr>
        <p:spPr>
          <a:xfrm>
            <a:off x="1354786" y="2317188"/>
            <a:ext cx="8384400" cy="2059508"/>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700"/>
              </a:spcBef>
              <a:spcAft>
                <a:spcPts val="0"/>
              </a:spcAft>
              <a:buNone/>
            </a:pPr>
            <a:endParaRPr sz="2800" dirty="0">
              <a:solidFill>
                <a:schemeClr val="dk1"/>
              </a:solidFill>
              <a:latin typeface="Garamond"/>
              <a:ea typeface="Garamond"/>
              <a:cs typeface="Garamond"/>
              <a:sym typeface="Garamond"/>
            </a:endParaRPr>
          </a:p>
          <a:p>
            <a:pPr marL="0" lvl="0" indent="0" algn="l" rtl="0">
              <a:lnSpc>
                <a:spcPct val="115000"/>
              </a:lnSpc>
              <a:spcBef>
                <a:spcPts val="800"/>
              </a:spcBef>
              <a:spcAft>
                <a:spcPts val="0"/>
              </a:spcAft>
              <a:buNone/>
            </a:pPr>
            <a:endParaRPr sz="3200" dirty="0">
              <a:solidFill>
                <a:schemeClr val="dk1"/>
              </a:solidFill>
              <a:latin typeface="Garamond"/>
              <a:ea typeface="Garamond"/>
              <a:cs typeface="Garamond"/>
              <a:sym typeface="Garamond"/>
            </a:endParaRPr>
          </a:p>
          <a:p>
            <a:pPr marL="0" lvl="0" indent="0" algn="l" rtl="0">
              <a:lnSpc>
                <a:spcPct val="115000"/>
              </a:lnSpc>
              <a:spcBef>
                <a:spcPts val="700"/>
              </a:spcBef>
              <a:spcAft>
                <a:spcPts val="0"/>
              </a:spcAft>
              <a:buNone/>
            </a:pPr>
            <a:endParaRPr sz="3000" dirty="0">
              <a:solidFill>
                <a:schemeClr val="dk1"/>
              </a:solidFill>
              <a:latin typeface="Garamond"/>
              <a:ea typeface="Garamond"/>
              <a:cs typeface="Garamond"/>
              <a:sym typeface="Garamond"/>
            </a:endParaRPr>
          </a:p>
        </p:txBody>
      </p:sp>
      <p:sp>
        <p:nvSpPr>
          <p:cNvPr id="7" name="Rectangle 4">
            <a:extLst>
              <a:ext uri="{FF2B5EF4-FFF2-40B4-BE49-F238E27FC236}">
                <a16:creationId xmlns:a16="http://schemas.microsoft.com/office/drawing/2014/main" id="{975ADEFD-4213-B803-237C-036FA61A97F3}"/>
              </a:ext>
            </a:extLst>
          </p:cNvPr>
          <p:cNvSpPr>
            <a:spLocks noChangeArrowheads="1"/>
          </p:cNvSpPr>
          <p:nvPr/>
        </p:nvSpPr>
        <p:spPr bwMode="auto">
          <a:xfrm>
            <a:off x="711200" y="2082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5">
            <a:extLst>
              <a:ext uri="{FF2B5EF4-FFF2-40B4-BE49-F238E27FC236}">
                <a16:creationId xmlns:a16="http://schemas.microsoft.com/office/drawing/2014/main" id="{91307882-608A-2D1E-DB90-F574687D3394}"/>
              </a:ext>
            </a:extLst>
          </p:cNvPr>
          <p:cNvSpPr>
            <a:spLocks noChangeArrowheads="1"/>
          </p:cNvSpPr>
          <p:nvPr/>
        </p:nvSpPr>
        <p:spPr bwMode="auto">
          <a:xfrm>
            <a:off x="711200" y="3324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9217" name="Picture 1">
            <a:extLst>
              <a:ext uri="{FF2B5EF4-FFF2-40B4-BE49-F238E27FC236}">
                <a16:creationId xmlns:a16="http://schemas.microsoft.com/office/drawing/2014/main" id="{A338F39E-06EE-6F09-19C7-DF01BE47BE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374" t="13504" r="3557" b="72307"/>
          <a:stretch>
            <a:fillRect/>
          </a:stretch>
        </p:blipFill>
        <p:spPr bwMode="auto">
          <a:xfrm>
            <a:off x="544937" y="1758949"/>
            <a:ext cx="8206949" cy="1180193"/>
          </a:xfrm>
          <a:prstGeom prst="rect">
            <a:avLst/>
          </a:prstGeom>
          <a:noFill/>
          <a:extLst>
            <a:ext uri="{909E8E84-426E-40DD-AFC4-6F175D3DCCD1}">
              <a14:hiddenFill xmlns:a14="http://schemas.microsoft.com/office/drawing/2010/main">
                <a:solidFill>
                  <a:srgbClr val="FFFFFF"/>
                </a:solidFill>
              </a14:hiddenFill>
            </a:ext>
          </a:extLst>
        </p:spPr>
      </p:pic>
      <p:sp>
        <p:nvSpPr>
          <p:cNvPr id="2" name="Oval 2">
            <a:extLst>
              <a:ext uri="{FF2B5EF4-FFF2-40B4-BE49-F238E27FC236}">
                <a16:creationId xmlns:a16="http://schemas.microsoft.com/office/drawing/2014/main" id="{548B4287-6EAD-D2D3-1297-22B50696DB1E}"/>
              </a:ext>
            </a:extLst>
          </p:cNvPr>
          <p:cNvSpPr>
            <a:spLocks noChangeArrowheads="1"/>
          </p:cNvSpPr>
          <p:nvPr/>
        </p:nvSpPr>
        <p:spPr bwMode="auto">
          <a:xfrm>
            <a:off x="3420989" y="1781175"/>
            <a:ext cx="3349925" cy="1177827"/>
          </a:xfrm>
          <a:prstGeom prst="ellipse">
            <a:avLst/>
          </a:prstGeom>
          <a:solidFill>
            <a:srgbClr val="FFFFFF">
              <a:alpha val="0"/>
            </a:srgbClr>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Rectangle 3">
            <a:extLst>
              <a:ext uri="{FF2B5EF4-FFF2-40B4-BE49-F238E27FC236}">
                <a16:creationId xmlns:a16="http://schemas.microsoft.com/office/drawing/2014/main" id="{29EDD322-2CF0-5B0E-160B-FBD9DBB6A8B2}"/>
              </a:ext>
            </a:extLst>
          </p:cNvPr>
          <p:cNvSpPr>
            <a:spLocks noChangeArrowheads="1"/>
          </p:cNvSpPr>
          <p:nvPr/>
        </p:nvSpPr>
        <p:spPr bwMode="auto">
          <a:xfrm>
            <a:off x="711201" y="1020562"/>
            <a:ext cx="911603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600" b="0" i="0" u="none" strike="noStrike" cap="none" normalizeH="0" baseline="0" dirty="0">
                <a:ln>
                  <a:noFill/>
                </a:ln>
                <a:solidFill>
                  <a:schemeClr val="tx1"/>
                </a:solidFill>
                <a:effectLst/>
                <a:latin typeface="Work Sans" pitchFamily="2" charset="0"/>
                <a:ea typeface="Calibri" panose="020F0502020204030204" pitchFamily="34" charset="0"/>
                <a:cs typeface="Arial" panose="020B0604020202020204" pitchFamily="34" charset="0"/>
              </a:rPr>
              <a:t>You will see a green box indicating your successful save.</a:t>
            </a:r>
            <a:endParaRPr kumimoji="0" lang="en-US" altLang="en-US" sz="1600" b="0" i="0" u="none" strike="noStrike" cap="none" normalizeH="0" baseline="0" dirty="0">
              <a:ln>
                <a:noFill/>
              </a:ln>
              <a:solidFill>
                <a:schemeClr val="tx1"/>
              </a:solidFill>
              <a:effectLst/>
              <a:latin typeface="Work Sans" pitchFamily="2"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4">
            <a:extLst>
              <a:ext uri="{FF2B5EF4-FFF2-40B4-BE49-F238E27FC236}">
                <a16:creationId xmlns:a16="http://schemas.microsoft.com/office/drawing/2014/main" id="{245FA173-BA9E-2A7A-8518-593F2168F336}"/>
              </a:ext>
            </a:extLst>
          </p:cNvPr>
          <p:cNvSpPr>
            <a:spLocks noChangeArrowheads="1"/>
          </p:cNvSpPr>
          <p:nvPr/>
        </p:nvSpPr>
        <p:spPr bwMode="auto">
          <a:xfrm>
            <a:off x="1296917" y="1758949"/>
            <a:ext cx="8530313" cy="48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0552701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Shape 597"/>
        <p:cNvGrpSpPr/>
        <p:nvPr/>
      </p:nvGrpSpPr>
      <p:grpSpPr>
        <a:xfrm>
          <a:off x="0" y="0"/>
          <a:ext cx="0" cy="0"/>
          <a:chOff x="0" y="0"/>
          <a:chExt cx="0" cy="0"/>
        </a:xfrm>
      </p:grpSpPr>
      <p:sp>
        <p:nvSpPr>
          <p:cNvPr id="598" name="Google Shape;598;p98"/>
          <p:cNvSpPr txBox="1">
            <a:spLocks noGrp="1"/>
          </p:cNvSpPr>
          <p:nvPr>
            <p:ph type="title"/>
          </p:nvPr>
        </p:nvSpPr>
        <p:spPr>
          <a:xfrm>
            <a:off x="457200" y="57150"/>
            <a:ext cx="8229600" cy="76557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000"/>
              <a:buFont typeface="Century"/>
              <a:buNone/>
            </a:pPr>
            <a:r>
              <a:rPr lang="en-US" b="1" dirty="0">
                <a:latin typeface="Work Sans"/>
                <a:ea typeface="Work Sans"/>
                <a:cs typeface="Work Sans"/>
                <a:sym typeface="Work Sans"/>
              </a:rPr>
              <a:t>Check Errors</a:t>
            </a:r>
            <a:endParaRPr b="1" dirty="0">
              <a:latin typeface="Work Sans"/>
              <a:ea typeface="Work Sans"/>
              <a:cs typeface="Work Sans"/>
              <a:sym typeface="Work Sans"/>
            </a:endParaRPr>
          </a:p>
        </p:txBody>
      </p:sp>
      <p:pic>
        <p:nvPicPr>
          <p:cNvPr id="599" name="Google Shape;599;p98"/>
          <p:cNvPicPr preferRelativeResize="0"/>
          <p:nvPr/>
        </p:nvPicPr>
        <p:blipFill rotWithShape="1">
          <a:blip r:embed="rId3">
            <a:alphaModFix/>
          </a:blip>
          <a:srcRect/>
          <a:stretch/>
        </p:blipFill>
        <p:spPr>
          <a:xfrm>
            <a:off x="1407886" y="758609"/>
            <a:ext cx="3771900" cy="1307306"/>
          </a:xfrm>
          <a:prstGeom prst="rect">
            <a:avLst/>
          </a:prstGeom>
          <a:noFill/>
          <a:ln>
            <a:noFill/>
          </a:ln>
        </p:spPr>
      </p:pic>
      <p:sp>
        <p:nvSpPr>
          <p:cNvPr id="600" name="Google Shape;600;p98"/>
          <p:cNvSpPr/>
          <p:nvPr/>
        </p:nvSpPr>
        <p:spPr>
          <a:xfrm>
            <a:off x="656492" y="2461245"/>
            <a:ext cx="7649308" cy="117724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200" b="1" dirty="0">
              <a:solidFill>
                <a:schemeClr val="dk1"/>
              </a:solidFill>
              <a:latin typeface="Work Sans"/>
              <a:ea typeface="Work Sans"/>
              <a:cs typeface="Work Sans"/>
              <a:sym typeface="Work Sans"/>
            </a:endParaRPr>
          </a:p>
        </p:txBody>
      </p:sp>
      <p:sp>
        <p:nvSpPr>
          <p:cNvPr id="2" name="Rectangle 2">
            <a:extLst>
              <a:ext uri="{FF2B5EF4-FFF2-40B4-BE49-F238E27FC236}">
                <a16:creationId xmlns:a16="http://schemas.microsoft.com/office/drawing/2014/main" id="{5FA1A69F-CFA7-98D7-8D20-4ED13EA2A37C}"/>
              </a:ext>
            </a:extLst>
          </p:cNvPr>
          <p:cNvSpPr>
            <a:spLocks noChangeArrowheads="1"/>
          </p:cNvSpPr>
          <p:nvPr/>
        </p:nvSpPr>
        <p:spPr bwMode="auto">
          <a:xfrm>
            <a:off x="-435428" y="2269867"/>
            <a:ext cx="930365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b="0" i="0" u="none" strike="noStrike" cap="none" normalizeH="0" baseline="0" dirty="0">
                <a:ln>
                  <a:noFill/>
                </a:ln>
                <a:solidFill>
                  <a:schemeClr val="tx1"/>
                </a:solidFill>
                <a:effectLst/>
                <a:latin typeface="Work Sans" pitchFamily="2" charset="0"/>
                <a:ea typeface="Calibri" panose="020F0502020204030204" pitchFamily="34" charset="0"/>
                <a:cs typeface="Arial" panose="020B0604020202020204" pitchFamily="34" charset="0"/>
              </a:rPr>
              <a:t>	If you have errors, they will be displayed in red. You cannot publish your AFR with errors.</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b="0" i="0" u="none" strike="noStrike" cap="none" normalizeH="0" baseline="0" dirty="0">
                <a:ln>
                  <a:noFill/>
                </a:ln>
                <a:solidFill>
                  <a:schemeClr val="tx1"/>
                </a:solidFill>
                <a:effectLst/>
                <a:latin typeface="Work Sans" pitchFamily="2" charset="0"/>
                <a:ea typeface="Calibri" panose="020F0502020204030204" pitchFamily="34" charset="0"/>
                <a:cs typeface="Arial" panose="020B0604020202020204" pitchFamily="34" charset="0"/>
              </a:rPr>
              <a:t> 	You may see “Warnings” in yellow. They do not prevent you from publishing, they are simply items   	to check</a:t>
            </a: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5" name="Picture 1">
            <a:extLst>
              <a:ext uri="{FF2B5EF4-FFF2-40B4-BE49-F238E27FC236}">
                <a16:creationId xmlns:a16="http://schemas.microsoft.com/office/drawing/2014/main" id="{97B10A37-3369-485A-F616-84BAAB7212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9276" t="15555" r="27907" b="56581"/>
          <a:stretch>
            <a:fillRect/>
          </a:stretch>
        </p:blipFill>
        <p:spPr bwMode="auto">
          <a:xfrm>
            <a:off x="3078162" y="3251906"/>
            <a:ext cx="2987675" cy="1554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D6E63-9194-29C4-7CC4-0AAF56D9B5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2CF352-A4B9-53BA-1E85-8ACEBBC0EB10}"/>
              </a:ext>
            </a:extLst>
          </p:cNvPr>
          <p:cNvSpPr>
            <a:spLocks noGrp="1"/>
          </p:cNvSpPr>
          <p:nvPr>
            <p:ph type="title"/>
          </p:nvPr>
        </p:nvSpPr>
        <p:spPr/>
        <p:txBody>
          <a:bodyPr/>
          <a:lstStyle/>
          <a:p>
            <a:r>
              <a:rPr lang="en-US" b="1" dirty="0">
                <a:latin typeface="Work Sans" pitchFamily="2" charset="0"/>
              </a:rPr>
              <a:t>County Annual Financial Report</a:t>
            </a:r>
            <a:r>
              <a:rPr lang="en-US" dirty="0"/>
              <a:t>	</a:t>
            </a:r>
          </a:p>
        </p:txBody>
      </p:sp>
      <p:sp>
        <p:nvSpPr>
          <p:cNvPr id="3" name="Content Placeholder 2">
            <a:extLst>
              <a:ext uri="{FF2B5EF4-FFF2-40B4-BE49-F238E27FC236}">
                <a16:creationId xmlns:a16="http://schemas.microsoft.com/office/drawing/2014/main" id="{A58C52A4-F336-8368-305D-CA89E5FA28C4}"/>
              </a:ext>
            </a:extLst>
          </p:cNvPr>
          <p:cNvSpPr>
            <a:spLocks noGrp="1"/>
          </p:cNvSpPr>
          <p:nvPr>
            <p:ph idx="1"/>
          </p:nvPr>
        </p:nvSpPr>
        <p:spPr>
          <a:xfrm>
            <a:off x="333829" y="711200"/>
            <a:ext cx="8181521" cy="3921419"/>
          </a:xfrm>
        </p:spPr>
        <p:txBody>
          <a:bodyPr>
            <a:normAutofit lnSpcReduction="10000"/>
          </a:bodyPr>
          <a:lstStyle/>
          <a:p>
            <a:r>
              <a:rPr lang="en-US" dirty="0"/>
              <a:t>The Board of Supervisors is not required to act on the report. There is no public hearing on the AFR.</a:t>
            </a:r>
          </a:p>
          <a:p>
            <a:r>
              <a:rPr lang="en-US" dirty="0"/>
              <a:t>You make newspaper publication from the CASH report if you budget on a CASH basis. You make newspaper publication from the GAAP report if you budget on a GAAP basis.</a:t>
            </a:r>
          </a:p>
          <a:p>
            <a:r>
              <a:rPr lang="en-US" dirty="0"/>
              <a:t>Those that budget on a CASH basis “publish/post” the GAAP report by completing and “posting” it online.</a:t>
            </a:r>
          </a:p>
          <a:p>
            <a:r>
              <a:rPr lang="en-US" dirty="0"/>
              <a:t>Those that budget on a GAAP basis do not complete a CASH report.</a:t>
            </a:r>
          </a:p>
          <a:p>
            <a:r>
              <a:rPr lang="en-US" dirty="0"/>
              <a:t>AFRs can be amended as needed after submission.</a:t>
            </a:r>
          </a:p>
          <a:p>
            <a:endParaRPr lang="en-US" b="1" dirty="0"/>
          </a:p>
        </p:txBody>
      </p:sp>
      <p:sp>
        <p:nvSpPr>
          <p:cNvPr id="5" name="Slide Number Placeholder 4">
            <a:extLst>
              <a:ext uri="{FF2B5EF4-FFF2-40B4-BE49-F238E27FC236}">
                <a16:creationId xmlns:a16="http://schemas.microsoft.com/office/drawing/2014/main" id="{AED107A3-B4C9-4AD4-4FAF-34D13286F2DA}"/>
              </a:ext>
            </a:extLst>
          </p:cNvPr>
          <p:cNvSpPr>
            <a:spLocks noGrp="1"/>
          </p:cNvSpPr>
          <p:nvPr>
            <p:ph type="sldNum" sz="quarter" idx="12"/>
          </p:nvPr>
        </p:nvSpPr>
        <p:spPr>
          <a:xfrm>
            <a:off x="4673600" y="6492876"/>
            <a:ext cx="284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lumMod val="50000"/>
                  </a:schemeClr>
                </a:solidFill>
                <a:latin typeface="Century" panose="020406040505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DC7F24-E970-43C3-B5F4-9AE242CEF477}" type="slidenum">
              <a:rPr lang="en-US" smtClean="0"/>
              <a:pPr/>
              <a:t>7</a:t>
            </a:fld>
            <a:endParaRPr lang="en-US" dirty="0"/>
          </a:p>
        </p:txBody>
      </p:sp>
    </p:spTree>
    <p:extLst>
      <p:ext uri="{BB962C8B-B14F-4D97-AF65-F5344CB8AC3E}">
        <p14:creationId xmlns:p14="http://schemas.microsoft.com/office/powerpoint/2010/main" val="41757972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Shape 604"/>
        <p:cNvGrpSpPr/>
        <p:nvPr/>
      </p:nvGrpSpPr>
      <p:grpSpPr>
        <a:xfrm>
          <a:off x="0" y="0"/>
          <a:ext cx="0" cy="0"/>
          <a:chOff x="0" y="0"/>
          <a:chExt cx="0" cy="0"/>
        </a:xfrm>
      </p:grpSpPr>
      <p:sp>
        <p:nvSpPr>
          <p:cNvPr id="605" name="Google Shape;605;p99"/>
          <p:cNvSpPr txBox="1">
            <a:spLocks noGrp="1"/>
          </p:cNvSpPr>
          <p:nvPr>
            <p:ph type="title"/>
          </p:nvPr>
        </p:nvSpPr>
        <p:spPr>
          <a:xfrm>
            <a:off x="457200" y="57150"/>
            <a:ext cx="8229600" cy="76557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Century"/>
              <a:buNone/>
            </a:pPr>
            <a:r>
              <a:rPr lang="en-US" sz="3200" b="1" dirty="0">
                <a:latin typeface="Work Sans"/>
                <a:ea typeface="Work Sans"/>
                <a:cs typeface="Work Sans"/>
                <a:sym typeface="Work Sans"/>
              </a:rPr>
              <a:t>Publish/Posting AFR</a:t>
            </a:r>
            <a:endParaRPr b="1" dirty="0">
              <a:latin typeface="Work Sans"/>
              <a:ea typeface="Work Sans"/>
              <a:cs typeface="Work Sans"/>
              <a:sym typeface="Work Sans"/>
            </a:endParaRPr>
          </a:p>
        </p:txBody>
      </p:sp>
      <p:pic>
        <p:nvPicPr>
          <p:cNvPr id="2049" name="Picture 1">
            <a:extLst>
              <a:ext uri="{FF2B5EF4-FFF2-40B4-BE49-F238E27FC236}">
                <a16:creationId xmlns:a16="http://schemas.microsoft.com/office/drawing/2014/main" id="{8EAF3FED-9138-99C9-281C-9B07213738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374" t="13504" r="45482" b="72307"/>
          <a:stretch>
            <a:fillRect/>
          </a:stretch>
        </p:blipFill>
        <p:spPr bwMode="auto">
          <a:xfrm>
            <a:off x="1455422" y="2483276"/>
            <a:ext cx="3828633" cy="1167067"/>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a:extLst>
              <a:ext uri="{FF2B5EF4-FFF2-40B4-BE49-F238E27FC236}">
                <a16:creationId xmlns:a16="http://schemas.microsoft.com/office/drawing/2014/main" id="{D75A26E9-EAEE-64CD-C775-116AD9C7FE3E}"/>
              </a:ext>
            </a:extLst>
          </p:cNvPr>
          <p:cNvSpPr>
            <a:spLocks noChangeShapeType="1"/>
          </p:cNvSpPr>
          <p:nvPr/>
        </p:nvSpPr>
        <p:spPr bwMode="auto">
          <a:xfrm flipH="1">
            <a:off x="3592738" y="1534918"/>
            <a:ext cx="2321832" cy="8471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3">
            <a:extLst>
              <a:ext uri="{FF2B5EF4-FFF2-40B4-BE49-F238E27FC236}">
                <a16:creationId xmlns:a16="http://schemas.microsoft.com/office/drawing/2014/main" id="{C0FBAF90-3BF6-AAC8-4FCF-953F1EF4387E}"/>
              </a:ext>
            </a:extLst>
          </p:cNvPr>
          <p:cNvSpPr>
            <a:spLocks noChangeArrowheads="1"/>
          </p:cNvSpPr>
          <p:nvPr/>
        </p:nvSpPr>
        <p:spPr bwMode="auto">
          <a:xfrm>
            <a:off x="667657" y="110308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a:extLst>
              <a:ext uri="{FF2B5EF4-FFF2-40B4-BE49-F238E27FC236}">
                <a16:creationId xmlns:a16="http://schemas.microsoft.com/office/drawing/2014/main" id="{C5C3CEEB-B1C2-E605-0782-590E4167A808}"/>
              </a:ext>
            </a:extLst>
          </p:cNvPr>
          <p:cNvSpPr>
            <a:spLocks noChangeArrowheads="1"/>
          </p:cNvSpPr>
          <p:nvPr/>
        </p:nvSpPr>
        <p:spPr bwMode="auto">
          <a:xfrm>
            <a:off x="757778" y="1155528"/>
            <a:ext cx="6773008"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600" b="0" i="0" u="none" strike="noStrike" cap="none" normalizeH="0" baseline="0" dirty="0">
                <a:ln>
                  <a:noFill/>
                </a:ln>
                <a:solidFill>
                  <a:schemeClr val="tx1"/>
                </a:solidFill>
                <a:effectLst/>
                <a:latin typeface="Work Sans" pitchFamily="2" charset="0"/>
                <a:ea typeface="Calibri" panose="020F0502020204030204" pitchFamily="34" charset="0"/>
                <a:cs typeface="Arial" panose="020B0604020202020204" pitchFamily="34" charset="0"/>
              </a:rPr>
              <a:t>When you are ready to Publish your AFR, Select “Publish/Posting</a:t>
            </a: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Shape 612"/>
        <p:cNvGrpSpPr/>
        <p:nvPr/>
      </p:nvGrpSpPr>
      <p:grpSpPr>
        <a:xfrm>
          <a:off x="0" y="0"/>
          <a:ext cx="0" cy="0"/>
          <a:chOff x="0" y="0"/>
          <a:chExt cx="0" cy="0"/>
        </a:xfrm>
      </p:grpSpPr>
      <p:sp>
        <p:nvSpPr>
          <p:cNvPr id="613" name="Google Shape;613;p100"/>
          <p:cNvSpPr txBox="1">
            <a:spLocks noGrp="1"/>
          </p:cNvSpPr>
          <p:nvPr>
            <p:ph type="title"/>
          </p:nvPr>
        </p:nvSpPr>
        <p:spPr>
          <a:xfrm>
            <a:off x="457200" y="57150"/>
            <a:ext cx="8229600" cy="76557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Century"/>
              <a:buNone/>
            </a:pPr>
            <a:r>
              <a:rPr lang="en-US" sz="3200" b="1" dirty="0">
                <a:latin typeface="Work Sans"/>
                <a:ea typeface="Work Sans"/>
                <a:cs typeface="Work Sans"/>
                <a:sym typeface="Work Sans"/>
              </a:rPr>
              <a:t>Publish/Posting AFR</a:t>
            </a:r>
            <a:endParaRPr b="1" dirty="0">
              <a:latin typeface="Work Sans"/>
              <a:ea typeface="Work Sans"/>
              <a:cs typeface="Work Sans"/>
              <a:sym typeface="Work Sans"/>
            </a:endParaRPr>
          </a:p>
        </p:txBody>
      </p:sp>
      <p:sp>
        <p:nvSpPr>
          <p:cNvPr id="614" name="Google Shape;614;p100"/>
          <p:cNvSpPr/>
          <p:nvPr/>
        </p:nvSpPr>
        <p:spPr>
          <a:xfrm>
            <a:off x="454268" y="1028700"/>
            <a:ext cx="8229599" cy="761747"/>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endParaRPr sz="2000" dirty="0">
              <a:solidFill>
                <a:srgbClr val="000000"/>
              </a:solidFill>
              <a:latin typeface="Work Sans"/>
              <a:ea typeface="Work Sans"/>
              <a:cs typeface="Work Sans"/>
              <a:sym typeface="Work Sans"/>
            </a:endParaRPr>
          </a:p>
        </p:txBody>
      </p:sp>
      <p:sp>
        <p:nvSpPr>
          <p:cNvPr id="2" name="Rectangle 2">
            <a:extLst>
              <a:ext uri="{FF2B5EF4-FFF2-40B4-BE49-F238E27FC236}">
                <a16:creationId xmlns:a16="http://schemas.microsoft.com/office/drawing/2014/main" id="{97E581E6-F1DA-0346-CBEB-97F15B25DD12}"/>
              </a:ext>
            </a:extLst>
          </p:cNvPr>
          <p:cNvSpPr>
            <a:spLocks noChangeArrowheads="1"/>
          </p:cNvSpPr>
          <p:nvPr/>
        </p:nvSpPr>
        <p:spPr bwMode="auto">
          <a:xfrm>
            <a:off x="187377" y="707330"/>
            <a:ext cx="7023076"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b="0" i="0" u="none" strike="noStrike" cap="none" normalizeH="0" baseline="0" dirty="0">
                <a:ln>
                  <a:noFill/>
                </a:ln>
                <a:solidFill>
                  <a:schemeClr val="tx1"/>
                </a:solidFill>
                <a:effectLst/>
                <a:latin typeface="Work Sans" pitchFamily="2" charset="0"/>
                <a:ea typeface="Calibri" panose="020F0502020204030204" pitchFamily="34" charset="0"/>
                <a:cs typeface="Arial" panose="020B0604020202020204" pitchFamily="34" charset="0"/>
              </a:rPr>
              <a:t>The application will do its own errors check to make sure you are error free. </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b="0" i="0" u="none" strike="noStrike" cap="none" normalizeH="0" baseline="0" dirty="0">
                <a:ln>
                  <a:noFill/>
                </a:ln>
                <a:solidFill>
                  <a:schemeClr val="tx1"/>
                </a:solidFill>
                <a:effectLst/>
                <a:latin typeface="Work Sans" pitchFamily="2" charset="0"/>
                <a:ea typeface="Calibri" panose="020F0502020204030204" pitchFamily="34" charset="0"/>
                <a:cs typeface="Arial" panose="020B0604020202020204" pitchFamily="34" charset="0"/>
              </a:rPr>
              <a:t>If you are, it will tell you “No errors found”. </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altLang="en-US" b="0" i="0" u="none" strike="noStrike" cap="none" normalizeH="0" baseline="0" dirty="0">
              <a:ln>
                <a:noFill/>
              </a:ln>
              <a:solidFill>
                <a:schemeClr val="tx1"/>
              </a:solidFill>
              <a:effectLst/>
              <a:latin typeface="Work Sans" pitchFamily="2"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altLang="en-US" dirty="0">
                <a:latin typeface="Work Sans" pitchFamily="2" charset="0"/>
                <a:ea typeface="Calibri" panose="020F0502020204030204" pitchFamily="34" charset="0"/>
                <a:cs typeface="Arial" panose="020B0604020202020204" pitchFamily="34" charset="0"/>
              </a:rPr>
              <a:t>S</a:t>
            </a:r>
            <a:r>
              <a:rPr kumimoji="0" lang="en-US" altLang="en-US" b="0" i="0" u="none" strike="noStrike" cap="none" normalizeH="0" baseline="0" dirty="0">
                <a:ln>
                  <a:noFill/>
                </a:ln>
                <a:solidFill>
                  <a:schemeClr val="tx1"/>
                </a:solidFill>
                <a:effectLst/>
                <a:latin typeface="Work Sans" pitchFamily="2" charset="0"/>
                <a:ea typeface="Calibri" panose="020F0502020204030204" pitchFamily="34" charset="0"/>
                <a:cs typeface="Arial" panose="020B0604020202020204" pitchFamily="34" charset="0"/>
              </a:rPr>
              <a:t>elect “Proceed” or Cancel if you do not want to publish at this time</a:t>
            </a: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73" name="Picture 1">
            <a:extLst>
              <a:ext uri="{FF2B5EF4-FFF2-40B4-BE49-F238E27FC236}">
                <a16:creationId xmlns:a16="http://schemas.microsoft.com/office/drawing/2014/main" id="{5FBD0FC1-1182-2157-4066-891113A7CA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138" t="9059" r="28180" b="71454"/>
          <a:stretch>
            <a:fillRect/>
          </a:stretch>
        </p:blipFill>
        <p:spPr bwMode="auto">
          <a:xfrm>
            <a:off x="1597267" y="2092819"/>
            <a:ext cx="4095920" cy="149221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C9E7D554-1FB3-ECA2-F43D-4A9B5C553EBF}"/>
              </a:ext>
            </a:extLst>
          </p:cNvPr>
          <p:cNvSpPr>
            <a:spLocks noChangeArrowheads="1"/>
          </p:cNvSpPr>
          <p:nvPr/>
        </p:nvSpPr>
        <p:spPr bwMode="auto">
          <a:xfrm>
            <a:off x="187377" y="263415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Shape 619"/>
        <p:cNvGrpSpPr/>
        <p:nvPr/>
      </p:nvGrpSpPr>
      <p:grpSpPr>
        <a:xfrm>
          <a:off x="0" y="0"/>
          <a:ext cx="0" cy="0"/>
          <a:chOff x="0" y="0"/>
          <a:chExt cx="0" cy="0"/>
        </a:xfrm>
      </p:grpSpPr>
      <p:sp>
        <p:nvSpPr>
          <p:cNvPr id="620" name="Google Shape;620;p101"/>
          <p:cNvSpPr txBox="1">
            <a:spLocks noGrp="1"/>
          </p:cNvSpPr>
          <p:nvPr>
            <p:ph type="title"/>
          </p:nvPr>
        </p:nvSpPr>
        <p:spPr>
          <a:xfrm>
            <a:off x="457200" y="57150"/>
            <a:ext cx="8229600" cy="76557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Century"/>
              <a:buNone/>
            </a:pPr>
            <a:r>
              <a:rPr lang="en-US" sz="3200" b="1" dirty="0">
                <a:latin typeface="Work Sans"/>
                <a:ea typeface="Work Sans"/>
                <a:cs typeface="Work Sans"/>
                <a:sym typeface="Work Sans"/>
              </a:rPr>
              <a:t>Publish/Posting AFR</a:t>
            </a:r>
            <a:endParaRPr b="1" dirty="0">
              <a:latin typeface="Work Sans"/>
              <a:ea typeface="Work Sans"/>
              <a:cs typeface="Work Sans"/>
              <a:sym typeface="Work Sans"/>
            </a:endParaRPr>
          </a:p>
        </p:txBody>
      </p:sp>
      <p:sp>
        <p:nvSpPr>
          <p:cNvPr id="621" name="Google Shape;621;p101"/>
          <p:cNvSpPr/>
          <p:nvPr/>
        </p:nvSpPr>
        <p:spPr>
          <a:xfrm>
            <a:off x="454268" y="1028700"/>
            <a:ext cx="8229599" cy="14542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latin typeface="Work Sans"/>
              <a:ea typeface="Work Sans"/>
              <a:cs typeface="Work Sans"/>
              <a:sym typeface="Work Sans"/>
            </a:endParaRPr>
          </a:p>
        </p:txBody>
      </p:sp>
      <p:sp>
        <p:nvSpPr>
          <p:cNvPr id="2" name="Rectangle 2">
            <a:extLst>
              <a:ext uri="{FF2B5EF4-FFF2-40B4-BE49-F238E27FC236}">
                <a16:creationId xmlns:a16="http://schemas.microsoft.com/office/drawing/2014/main" id="{AD4C3BCB-E0F2-819D-1154-428E3747CE9D}"/>
              </a:ext>
            </a:extLst>
          </p:cNvPr>
          <p:cNvSpPr>
            <a:spLocks noChangeArrowheads="1"/>
          </p:cNvSpPr>
          <p:nvPr/>
        </p:nvSpPr>
        <p:spPr bwMode="auto">
          <a:xfrm>
            <a:off x="283028" y="762177"/>
            <a:ext cx="8331201"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600" b="0" i="0" u="none" strike="noStrike" cap="none" normalizeH="0" baseline="0" dirty="0">
                <a:ln>
                  <a:noFill/>
                </a:ln>
                <a:solidFill>
                  <a:schemeClr val="tx1"/>
                </a:solidFill>
                <a:effectLst/>
                <a:latin typeface="Work Sans" pitchFamily="2" charset="0"/>
                <a:ea typeface="Calibri" panose="020F0502020204030204" pitchFamily="34" charset="0"/>
                <a:cs typeface="Arial" panose="020B0604020202020204" pitchFamily="34" charset="0"/>
              </a:rPr>
              <a:t>The system will require you to enter the date the AFR will be published in a newspaper. </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altLang="en-US" sz="1600" b="0" i="0" u="none" strike="noStrike" cap="none" normalizeH="0" baseline="0" dirty="0">
              <a:ln>
                <a:noFill/>
              </a:ln>
              <a:solidFill>
                <a:schemeClr val="tx1"/>
              </a:solidFill>
              <a:effectLst/>
              <a:latin typeface="Work Sans" pitchFamily="2"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600" b="0" i="0" u="none" strike="noStrike" cap="none" normalizeH="0" baseline="0" dirty="0">
                <a:ln>
                  <a:noFill/>
                </a:ln>
                <a:solidFill>
                  <a:schemeClr val="tx1"/>
                </a:solidFill>
                <a:effectLst/>
                <a:latin typeface="Work Sans" pitchFamily="2" charset="0"/>
                <a:ea typeface="Calibri" panose="020F0502020204030204" pitchFamily="34" charset="0"/>
                <a:cs typeface="Arial" panose="020B0604020202020204" pitchFamily="34" charset="0"/>
              </a:rPr>
              <a:t>Enter your date in the format indicated DD/MM/YEAR and select “Submit”</a:t>
            </a:r>
            <a:endParaRPr kumimoji="0" lang="en-US" altLang="en-US" sz="1600" b="0" i="0" u="none" strike="noStrike" cap="none" normalizeH="0" baseline="0" dirty="0">
              <a:ln>
                <a:noFill/>
              </a:ln>
              <a:solidFill>
                <a:schemeClr val="tx1"/>
              </a:solidFill>
              <a:effectLst/>
              <a:latin typeface="Work Sans" pitchFamily="2"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097" name="Picture 1">
            <a:extLst>
              <a:ext uri="{FF2B5EF4-FFF2-40B4-BE49-F238E27FC236}">
                <a16:creationId xmlns:a16="http://schemas.microsoft.com/office/drawing/2014/main" id="{536C83B5-6F88-747F-DD4D-EACDE786B2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950" t="4958" r="29274" b="62906"/>
          <a:stretch>
            <a:fillRect/>
          </a:stretch>
        </p:blipFill>
        <p:spPr bwMode="auto">
          <a:xfrm>
            <a:off x="1937657" y="2131786"/>
            <a:ext cx="3048000" cy="17986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Shape 626"/>
        <p:cNvGrpSpPr/>
        <p:nvPr/>
      </p:nvGrpSpPr>
      <p:grpSpPr>
        <a:xfrm>
          <a:off x="0" y="0"/>
          <a:ext cx="0" cy="0"/>
          <a:chOff x="0" y="0"/>
          <a:chExt cx="0" cy="0"/>
        </a:xfrm>
      </p:grpSpPr>
      <p:pic>
        <p:nvPicPr>
          <p:cNvPr id="5123" name="Picture 3">
            <a:extLst>
              <a:ext uri="{FF2B5EF4-FFF2-40B4-BE49-F238E27FC236}">
                <a16:creationId xmlns:a16="http://schemas.microsoft.com/office/drawing/2014/main" id="{D36D2FAB-C46F-5FE1-A16B-6A80F3266B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996" t="5128" r="22845" b="50769"/>
          <a:stretch>
            <a:fillRect/>
          </a:stretch>
        </p:blipFill>
        <p:spPr bwMode="auto">
          <a:xfrm>
            <a:off x="417989" y="567190"/>
            <a:ext cx="4465638" cy="2460625"/>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1">
            <a:extLst>
              <a:ext uri="{FF2B5EF4-FFF2-40B4-BE49-F238E27FC236}">
                <a16:creationId xmlns:a16="http://schemas.microsoft.com/office/drawing/2014/main" id="{37C0C981-3B7E-13FF-3BEF-BC99A7F462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8003" t="6667" r="958" b="72992"/>
          <a:stretch>
            <a:fillRect/>
          </a:stretch>
        </p:blipFill>
        <p:spPr bwMode="auto">
          <a:xfrm>
            <a:off x="2558846" y="3706082"/>
            <a:ext cx="2849563" cy="112712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a:extLst>
              <a:ext uri="{FF2B5EF4-FFF2-40B4-BE49-F238E27FC236}">
                <a16:creationId xmlns:a16="http://schemas.microsoft.com/office/drawing/2014/main" id="{9FC25499-E7A9-5A5E-CC50-D716D8824EBA}"/>
              </a:ext>
            </a:extLst>
          </p:cNvPr>
          <p:cNvSpPr>
            <a:spLocks noChangeShapeType="1"/>
          </p:cNvSpPr>
          <p:nvPr/>
        </p:nvSpPr>
        <p:spPr bwMode="auto">
          <a:xfrm flipH="1">
            <a:off x="5232100" y="3574597"/>
            <a:ext cx="1285875" cy="9620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4">
            <a:extLst>
              <a:ext uri="{FF2B5EF4-FFF2-40B4-BE49-F238E27FC236}">
                <a16:creationId xmlns:a16="http://schemas.microsoft.com/office/drawing/2014/main" id="{26A3E1DB-9836-3BCC-F166-17DC6467B88E}"/>
              </a:ext>
            </a:extLst>
          </p:cNvPr>
          <p:cNvSpPr>
            <a:spLocks noChangeArrowheads="1"/>
          </p:cNvSpPr>
          <p:nvPr/>
        </p:nvSpPr>
        <p:spPr bwMode="auto">
          <a:xfrm>
            <a:off x="159657" y="197472"/>
            <a:ext cx="940233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b="0" i="0" u="none" strike="noStrike" cap="none" normalizeH="0" baseline="0" dirty="0">
                <a:ln>
                  <a:noFill/>
                </a:ln>
                <a:solidFill>
                  <a:schemeClr val="tx1"/>
                </a:solidFill>
                <a:effectLst/>
                <a:latin typeface="Work Sans" pitchFamily="2" charset="0"/>
                <a:ea typeface="Calibri" panose="020F0502020204030204" pitchFamily="34" charset="0"/>
                <a:cs typeface="Arial" panose="020B0604020202020204" pitchFamily="34" charset="0"/>
              </a:rPr>
              <a:t>The application will generate a one page PDF that you can then submit to the newspaper.</a:t>
            </a:r>
            <a:endParaRPr kumimoji="0" lang="en-US" altLang="en-US" b="0" i="0" u="none" strike="noStrike" cap="none" normalizeH="0" baseline="0" dirty="0">
              <a:ln>
                <a:noFill/>
              </a:ln>
              <a:solidFill>
                <a:schemeClr val="tx1"/>
              </a:solidFill>
              <a:effectLst/>
              <a:latin typeface="Work Sans" pitchFamily="2"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5">
            <a:extLst>
              <a:ext uri="{FF2B5EF4-FFF2-40B4-BE49-F238E27FC236}">
                <a16:creationId xmlns:a16="http://schemas.microsoft.com/office/drawing/2014/main" id="{BA2ECAA9-FD6A-3B79-1070-9FFC6D692204}"/>
              </a:ext>
            </a:extLst>
          </p:cNvPr>
          <p:cNvSpPr>
            <a:spLocks noChangeArrowheads="1"/>
          </p:cNvSpPr>
          <p:nvPr/>
        </p:nvSpPr>
        <p:spPr bwMode="auto">
          <a:xfrm>
            <a:off x="417989" y="334599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6">
            <a:extLst>
              <a:ext uri="{FF2B5EF4-FFF2-40B4-BE49-F238E27FC236}">
                <a16:creationId xmlns:a16="http://schemas.microsoft.com/office/drawing/2014/main" id="{8CB12531-0983-10F0-E44A-93F1EBE30880}"/>
              </a:ext>
            </a:extLst>
          </p:cNvPr>
          <p:cNvSpPr>
            <a:spLocks noChangeArrowheads="1"/>
          </p:cNvSpPr>
          <p:nvPr/>
        </p:nvSpPr>
        <p:spPr bwMode="auto">
          <a:xfrm>
            <a:off x="105931" y="3086203"/>
            <a:ext cx="851386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200" b="0" i="0" u="none" strike="noStrike" cap="none" normalizeH="0" baseline="0" dirty="0">
                <a:ln>
                  <a:noFill/>
                </a:ln>
                <a:solidFill>
                  <a:schemeClr val="tx1"/>
                </a:solidFill>
                <a:effectLst/>
                <a:latin typeface="Work Sans" pitchFamily="2" charset="0"/>
                <a:ea typeface="Calibri" panose="020F0502020204030204" pitchFamily="34" charset="0"/>
                <a:cs typeface="Arial" panose="020B0604020202020204" pitchFamily="34" charset="0"/>
              </a:rPr>
              <a:t>You can print either the Publication Notice or the full AFR (in a PDF format) by select “Print” on the far right. </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200" b="0" i="0" u="none" strike="noStrike" cap="none" normalizeH="0" baseline="0" dirty="0">
                <a:ln>
                  <a:noFill/>
                </a:ln>
                <a:solidFill>
                  <a:schemeClr val="tx1"/>
                </a:solidFill>
                <a:effectLst/>
                <a:latin typeface="Work Sans" pitchFamily="2" charset="0"/>
                <a:ea typeface="Calibri" panose="020F0502020204030204" pitchFamily="34" charset="0"/>
                <a:cs typeface="Arial" panose="020B0604020202020204" pitchFamily="34" charset="0"/>
              </a:rPr>
              <a:t>You can also print only the current page. </a:t>
            </a:r>
            <a:endParaRPr kumimoji="0" lang="en-US" altLang="en-US" sz="1200" b="0" i="0" u="none" strike="noStrike" cap="none" normalizeH="0" baseline="0" dirty="0">
              <a:ln>
                <a:noFill/>
              </a:ln>
              <a:solidFill>
                <a:schemeClr val="tx1"/>
              </a:solidFill>
              <a:effectLst/>
              <a:latin typeface="Work Sans" pitchFamily="2"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7">
            <a:extLst>
              <a:ext uri="{FF2B5EF4-FFF2-40B4-BE49-F238E27FC236}">
                <a16:creationId xmlns:a16="http://schemas.microsoft.com/office/drawing/2014/main" id="{612FCA5A-C585-2EDA-C9BC-6BB7A00202D3}"/>
              </a:ext>
            </a:extLst>
          </p:cNvPr>
          <p:cNvSpPr>
            <a:spLocks noChangeArrowheads="1"/>
          </p:cNvSpPr>
          <p:nvPr/>
        </p:nvSpPr>
        <p:spPr bwMode="auto">
          <a:xfrm>
            <a:off x="417989" y="493032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Shape 633"/>
        <p:cNvGrpSpPr/>
        <p:nvPr/>
      </p:nvGrpSpPr>
      <p:grpSpPr>
        <a:xfrm>
          <a:off x="0" y="0"/>
          <a:ext cx="0" cy="0"/>
          <a:chOff x="0" y="0"/>
          <a:chExt cx="0" cy="0"/>
        </a:xfrm>
      </p:grpSpPr>
      <p:sp>
        <p:nvSpPr>
          <p:cNvPr id="634" name="Google Shape;634;p103"/>
          <p:cNvSpPr txBox="1">
            <a:spLocks noGrp="1"/>
          </p:cNvSpPr>
          <p:nvPr>
            <p:ph type="body" idx="1"/>
          </p:nvPr>
        </p:nvSpPr>
        <p:spPr>
          <a:xfrm>
            <a:off x="735768" y="1811536"/>
            <a:ext cx="8458200" cy="3714750"/>
          </a:xfrm>
          <a:prstGeom prst="rect">
            <a:avLst/>
          </a:prstGeom>
          <a:noFill/>
          <a:ln>
            <a:noFill/>
          </a:ln>
        </p:spPr>
        <p:txBody>
          <a:bodyPr spcFirstLastPara="1" wrap="square" lIns="91425" tIns="45700" rIns="91425" bIns="45700" anchor="t" anchorCtr="0">
            <a:normAutofit/>
          </a:bodyPr>
          <a:lstStyle/>
          <a:p>
            <a:pPr marL="342900" lvl="0" indent="0" algn="l" rtl="0">
              <a:spcBef>
                <a:spcPts val="640"/>
              </a:spcBef>
              <a:spcAft>
                <a:spcPts val="0"/>
              </a:spcAft>
              <a:buNone/>
            </a:pPr>
            <a:endParaRPr dirty="0">
              <a:latin typeface="Work Sans"/>
              <a:ea typeface="Work Sans"/>
              <a:cs typeface="Work Sans"/>
              <a:sym typeface="Work Sans"/>
            </a:endParaRPr>
          </a:p>
          <a:p>
            <a:pPr marL="0" lvl="0" indent="0" algn="l" rtl="0">
              <a:spcBef>
                <a:spcPts val="640"/>
              </a:spcBef>
              <a:spcAft>
                <a:spcPts val="0"/>
              </a:spcAft>
              <a:buClr>
                <a:schemeClr val="dk1"/>
              </a:buClr>
              <a:buSzPct val="145454"/>
              <a:buNone/>
            </a:pPr>
            <a:r>
              <a:rPr lang="en-US" dirty="0"/>
              <a:t>	</a:t>
            </a:r>
            <a:endParaRPr dirty="0"/>
          </a:p>
          <a:p>
            <a:pPr marL="342900" lvl="0" indent="-139700" algn="l" rtl="0">
              <a:spcBef>
                <a:spcPts val="640"/>
              </a:spcBef>
              <a:spcAft>
                <a:spcPts val="0"/>
              </a:spcAft>
              <a:buClr>
                <a:schemeClr val="dk1"/>
              </a:buClr>
              <a:buSzPct val="145454"/>
              <a:buNone/>
            </a:pPr>
            <a:endParaRPr dirty="0"/>
          </a:p>
          <a:p>
            <a:pPr marL="0" lvl="0" indent="0" algn="l" rtl="0">
              <a:spcBef>
                <a:spcPts val="640"/>
              </a:spcBef>
              <a:spcAft>
                <a:spcPts val="0"/>
              </a:spcAft>
              <a:buClr>
                <a:schemeClr val="dk1"/>
              </a:buClr>
              <a:buSzPct val="145454"/>
              <a:buNone/>
            </a:pPr>
            <a:endParaRPr dirty="0"/>
          </a:p>
        </p:txBody>
      </p:sp>
      <p:sp>
        <p:nvSpPr>
          <p:cNvPr id="635" name="Google Shape;635;p103"/>
          <p:cNvSpPr txBox="1">
            <a:spLocks noGrp="1"/>
          </p:cNvSpPr>
          <p:nvPr>
            <p:ph type="title"/>
          </p:nvPr>
        </p:nvSpPr>
        <p:spPr>
          <a:xfrm>
            <a:off x="342900" y="74414"/>
            <a:ext cx="8839200" cy="76557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Century"/>
              <a:buNone/>
            </a:pPr>
            <a:r>
              <a:rPr lang="en-US" sz="3200" b="1" dirty="0">
                <a:latin typeface="Work Sans"/>
                <a:ea typeface="Work Sans"/>
                <a:cs typeface="Work Sans"/>
                <a:sym typeface="Work Sans"/>
              </a:rPr>
              <a:t>Publish/Posting AFR</a:t>
            </a:r>
            <a:endParaRPr b="1" dirty="0">
              <a:latin typeface="Work Sans"/>
              <a:ea typeface="Work Sans"/>
              <a:cs typeface="Work Sans"/>
              <a:sym typeface="Work Sans"/>
            </a:endParaRPr>
          </a:p>
        </p:txBody>
      </p:sp>
      <p:sp>
        <p:nvSpPr>
          <p:cNvPr id="2" name="Rectangle 2">
            <a:extLst>
              <a:ext uri="{FF2B5EF4-FFF2-40B4-BE49-F238E27FC236}">
                <a16:creationId xmlns:a16="http://schemas.microsoft.com/office/drawing/2014/main" id="{F9B0BAD9-BA06-51D6-35D3-33247897D6B5}"/>
              </a:ext>
            </a:extLst>
          </p:cNvPr>
          <p:cNvSpPr>
            <a:spLocks noChangeArrowheads="1"/>
          </p:cNvSpPr>
          <p:nvPr/>
        </p:nvSpPr>
        <p:spPr bwMode="auto">
          <a:xfrm>
            <a:off x="255814" y="839986"/>
            <a:ext cx="9013371"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200" b="0" i="0" u="none" strike="noStrike" cap="none" normalizeH="0" baseline="0" dirty="0">
                <a:ln>
                  <a:noFill/>
                </a:ln>
                <a:solidFill>
                  <a:schemeClr val="tx1"/>
                </a:solidFill>
                <a:effectLst/>
                <a:latin typeface="Work Sans" pitchFamily="2" charset="0"/>
                <a:ea typeface="Calibri" panose="020F0502020204030204" pitchFamily="34" charset="0"/>
                <a:cs typeface="Arial" panose="020B0604020202020204" pitchFamily="34" charset="0"/>
              </a:rPr>
              <a:t>CASH basis counties completing a GAAP report do not publish the GAAP report, but still select the Publish/Post option. </a:t>
            </a:r>
            <a:r>
              <a:rPr lang="en-US" altLang="en-US" sz="1200" dirty="0">
                <a:latin typeface="Work Sans" pitchFamily="2" charset="0"/>
                <a:ea typeface="Calibri" panose="020F0502020204030204" pitchFamily="34" charset="0"/>
                <a:cs typeface="Arial" panose="020B0604020202020204" pitchFamily="34" charset="0"/>
              </a:rPr>
              <a:t>S</a:t>
            </a:r>
            <a:r>
              <a:rPr kumimoji="0" lang="en-US" altLang="en-US" sz="1200" b="0" i="0" u="none" strike="noStrike" cap="none" normalizeH="0" baseline="0" dirty="0">
                <a:ln>
                  <a:noFill/>
                </a:ln>
                <a:solidFill>
                  <a:schemeClr val="tx1"/>
                </a:solidFill>
                <a:effectLst/>
                <a:latin typeface="Work Sans" pitchFamily="2" charset="0"/>
                <a:ea typeface="Calibri" panose="020F0502020204030204" pitchFamily="34" charset="0"/>
                <a:cs typeface="Arial" panose="020B0604020202020204" pitchFamily="34" charset="0"/>
              </a:rPr>
              <a:t>imply enter the date of posting to the web site </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200" b="0" i="0" u="none" strike="noStrike" cap="none" normalizeH="0" baseline="0" dirty="0">
                <a:ln>
                  <a:noFill/>
                </a:ln>
                <a:solidFill>
                  <a:schemeClr val="tx1"/>
                </a:solidFill>
                <a:effectLst/>
                <a:latin typeface="Work Sans" pitchFamily="2" charset="0"/>
                <a:ea typeface="Calibri" panose="020F0502020204030204" pitchFamily="34" charset="0"/>
                <a:cs typeface="Arial" panose="020B0604020202020204" pitchFamily="34" charset="0"/>
              </a:rPr>
              <a:t>(typically this would be that date you click the button, as you feel you are finished with the report and are submitting it.) </a:t>
            </a:r>
            <a:endParaRPr lang="en-US" altLang="en-US" sz="1200" dirty="0">
              <a:latin typeface="Work Sans" pitchFamily="2"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altLang="en-US" sz="1200" b="0" i="0" u="none" strike="noStrike" cap="none" normalizeH="0" baseline="0" dirty="0">
              <a:ln>
                <a:noFill/>
              </a:ln>
              <a:solidFill>
                <a:schemeClr val="tx1"/>
              </a:solidFill>
              <a:effectLst/>
              <a:latin typeface="Work Sans" pitchFamily="2"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200" b="0" i="0" u="none" strike="noStrike" cap="none" normalizeH="0" baseline="0" dirty="0">
                <a:ln>
                  <a:noFill/>
                </a:ln>
                <a:solidFill>
                  <a:schemeClr val="tx1"/>
                </a:solidFill>
                <a:effectLst/>
                <a:latin typeface="Work Sans" pitchFamily="2" charset="0"/>
                <a:ea typeface="Calibri" panose="020F0502020204030204" pitchFamily="34" charset="0"/>
                <a:cs typeface="Arial" panose="020B0604020202020204" pitchFamily="34" charset="0"/>
              </a:rPr>
              <a:t>DOM will note this as your submittal date</a:t>
            </a: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145" name="Picture 1">
            <a:extLst>
              <a:ext uri="{FF2B5EF4-FFF2-40B4-BE49-F238E27FC236}">
                <a16:creationId xmlns:a16="http://schemas.microsoft.com/office/drawing/2014/main" id="{3356228D-CD50-2AC8-AF53-45A94AC826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265" t="5983" r="29411" b="63760"/>
          <a:stretch>
            <a:fillRect/>
          </a:stretch>
        </p:blipFill>
        <p:spPr bwMode="auto">
          <a:xfrm>
            <a:off x="2415797" y="2180672"/>
            <a:ext cx="4485746" cy="2448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33">
          <a:extLst>
            <a:ext uri="{FF2B5EF4-FFF2-40B4-BE49-F238E27FC236}">
              <a16:creationId xmlns:a16="http://schemas.microsoft.com/office/drawing/2014/main" id="{E32D888D-D88E-9BD6-210D-C18F1CBD382E}"/>
            </a:ext>
          </a:extLst>
        </p:cNvPr>
        <p:cNvGrpSpPr/>
        <p:nvPr/>
      </p:nvGrpSpPr>
      <p:grpSpPr>
        <a:xfrm>
          <a:off x="0" y="0"/>
          <a:ext cx="0" cy="0"/>
          <a:chOff x="0" y="0"/>
          <a:chExt cx="0" cy="0"/>
        </a:xfrm>
      </p:grpSpPr>
      <p:sp>
        <p:nvSpPr>
          <p:cNvPr id="634" name="Google Shape;634;p103">
            <a:extLst>
              <a:ext uri="{FF2B5EF4-FFF2-40B4-BE49-F238E27FC236}">
                <a16:creationId xmlns:a16="http://schemas.microsoft.com/office/drawing/2014/main" id="{B4BE7E93-9BCE-B82E-724F-7EF67DE32ABF}"/>
              </a:ext>
            </a:extLst>
          </p:cNvPr>
          <p:cNvSpPr txBox="1">
            <a:spLocks noGrp="1"/>
          </p:cNvSpPr>
          <p:nvPr>
            <p:ph type="body" idx="1"/>
          </p:nvPr>
        </p:nvSpPr>
        <p:spPr>
          <a:xfrm>
            <a:off x="533400" y="971550"/>
            <a:ext cx="8458200" cy="3714750"/>
          </a:xfrm>
          <a:prstGeom prst="rect">
            <a:avLst/>
          </a:prstGeom>
          <a:noFill/>
          <a:ln>
            <a:noFill/>
          </a:ln>
        </p:spPr>
        <p:txBody>
          <a:bodyPr spcFirstLastPara="1" wrap="square" lIns="91425" tIns="45700" rIns="91425" bIns="45700" anchor="t" anchorCtr="0">
            <a:normAutofit/>
          </a:bodyPr>
          <a:lstStyle/>
          <a:p>
            <a:pPr marL="342900" lvl="0" indent="0" algn="l" rtl="0">
              <a:spcBef>
                <a:spcPts val="640"/>
              </a:spcBef>
              <a:spcAft>
                <a:spcPts val="0"/>
              </a:spcAft>
              <a:buNone/>
            </a:pPr>
            <a:endParaRPr dirty="0">
              <a:latin typeface="Work Sans"/>
              <a:ea typeface="Work Sans"/>
              <a:cs typeface="Work Sans"/>
              <a:sym typeface="Work Sans"/>
            </a:endParaRPr>
          </a:p>
          <a:p>
            <a:pPr marL="0" lvl="0" indent="0" algn="l" rtl="0">
              <a:spcBef>
                <a:spcPts val="640"/>
              </a:spcBef>
              <a:spcAft>
                <a:spcPts val="0"/>
              </a:spcAft>
              <a:buClr>
                <a:schemeClr val="dk1"/>
              </a:buClr>
              <a:buSzPct val="145454"/>
              <a:buNone/>
            </a:pPr>
            <a:r>
              <a:rPr lang="en-US" dirty="0"/>
              <a:t>	</a:t>
            </a:r>
            <a:endParaRPr dirty="0"/>
          </a:p>
          <a:p>
            <a:pPr marL="342900" lvl="0" indent="-139700" algn="l" rtl="0">
              <a:spcBef>
                <a:spcPts val="640"/>
              </a:spcBef>
              <a:spcAft>
                <a:spcPts val="0"/>
              </a:spcAft>
              <a:buClr>
                <a:schemeClr val="dk1"/>
              </a:buClr>
              <a:buSzPct val="145454"/>
              <a:buNone/>
            </a:pPr>
            <a:endParaRPr dirty="0"/>
          </a:p>
          <a:p>
            <a:pPr marL="0" lvl="0" indent="0" algn="l" rtl="0">
              <a:spcBef>
                <a:spcPts val="640"/>
              </a:spcBef>
              <a:spcAft>
                <a:spcPts val="0"/>
              </a:spcAft>
              <a:buClr>
                <a:schemeClr val="dk1"/>
              </a:buClr>
              <a:buSzPct val="145454"/>
              <a:buNone/>
            </a:pPr>
            <a:endParaRPr dirty="0"/>
          </a:p>
        </p:txBody>
      </p:sp>
      <p:sp>
        <p:nvSpPr>
          <p:cNvPr id="635" name="Google Shape;635;p103">
            <a:extLst>
              <a:ext uri="{FF2B5EF4-FFF2-40B4-BE49-F238E27FC236}">
                <a16:creationId xmlns:a16="http://schemas.microsoft.com/office/drawing/2014/main" id="{79DFA081-386C-A89C-BDF9-D82A4328E19D}"/>
              </a:ext>
            </a:extLst>
          </p:cNvPr>
          <p:cNvSpPr txBox="1">
            <a:spLocks noGrp="1"/>
          </p:cNvSpPr>
          <p:nvPr>
            <p:ph type="title"/>
          </p:nvPr>
        </p:nvSpPr>
        <p:spPr>
          <a:xfrm>
            <a:off x="342900" y="74414"/>
            <a:ext cx="8839200" cy="76557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Century"/>
              <a:buNone/>
            </a:pPr>
            <a:r>
              <a:rPr lang="en-US" sz="3200" b="1" dirty="0">
                <a:latin typeface="Work Sans"/>
                <a:ea typeface="Work Sans"/>
                <a:cs typeface="Work Sans"/>
                <a:sym typeface="Work Sans"/>
              </a:rPr>
              <a:t>Amending AFRs</a:t>
            </a:r>
            <a:endParaRPr b="1" dirty="0">
              <a:latin typeface="Work Sans"/>
              <a:ea typeface="Work Sans"/>
              <a:cs typeface="Work Sans"/>
              <a:sym typeface="Work Sans"/>
            </a:endParaRPr>
          </a:p>
        </p:txBody>
      </p:sp>
      <p:pic>
        <p:nvPicPr>
          <p:cNvPr id="7170" name="Picture 2">
            <a:extLst>
              <a:ext uri="{FF2B5EF4-FFF2-40B4-BE49-F238E27FC236}">
                <a16:creationId xmlns:a16="http://schemas.microsoft.com/office/drawing/2014/main" id="{63F9CC85-98B8-3CB8-CCCB-F11FE2135A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826" t="7008" r="45491" b="78120"/>
          <a:stretch>
            <a:fillRect/>
          </a:stretch>
        </p:blipFill>
        <p:spPr bwMode="auto">
          <a:xfrm>
            <a:off x="433048" y="1393194"/>
            <a:ext cx="2620963" cy="830263"/>
          </a:xfrm>
          <a:prstGeom prst="rect">
            <a:avLst/>
          </a:prstGeom>
          <a:noFill/>
          <a:extLst>
            <a:ext uri="{909E8E84-426E-40DD-AFC4-6F175D3DCCD1}">
              <a14:hiddenFill xmlns:a14="http://schemas.microsoft.com/office/drawing/2010/main">
                <a:solidFill>
                  <a:srgbClr val="FFFFFF"/>
                </a:solidFill>
              </a14:hiddenFill>
            </a:ext>
          </a:extLst>
        </p:spPr>
      </p:pic>
      <p:pic>
        <p:nvPicPr>
          <p:cNvPr id="7169" name="Picture 1">
            <a:extLst>
              <a:ext uri="{FF2B5EF4-FFF2-40B4-BE49-F238E27FC236}">
                <a16:creationId xmlns:a16="http://schemas.microsoft.com/office/drawing/2014/main" id="{ACE387EB-3ECB-CF77-B639-E5FBD97629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6265" t="6496" r="27634" b="64786"/>
          <a:stretch>
            <a:fillRect/>
          </a:stretch>
        </p:blipFill>
        <p:spPr bwMode="auto">
          <a:xfrm>
            <a:off x="1271627" y="3000073"/>
            <a:ext cx="3208338" cy="16002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3">
            <a:extLst>
              <a:ext uri="{FF2B5EF4-FFF2-40B4-BE49-F238E27FC236}">
                <a16:creationId xmlns:a16="http://schemas.microsoft.com/office/drawing/2014/main" id="{61B8CE0F-D329-7035-C63D-202469BBB4E0}"/>
              </a:ext>
            </a:extLst>
          </p:cNvPr>
          <p:cNvSpPr>
            <a:spLocks noChangeShapeType="1"/>
          </p:cNvSpPr>
          <p:nvPr/>
        </p:nvSpPr>
        <p:spPr bwMode="auto">
          <a:xfrm flipH="1">
            <a:off x="2953658" y="1113065"/>
            <a:ext cx="1997908" cy="446986"/>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4">
            <a:extLst>
              <a:ext uri="{FF2B5EF4-FFF2-40B4-BE49-F238E27FC236}">
                <a16:creationId xmlns:a16="http://schemas.microsoft.com/office/drawing/2014/main" id="{CD018677-7C5A-9C6B-2AE6-52F81EE3969F}"/>
              </a:ext>
            </a:extLst>
          </p:cNvPr>
          <p:cNvSpPr>
            <a:spLocks noChangeArrowheads="1"/>
          </p:cNvSpPr>
          <p:nvPr/>
        </p:nvSpPr>
        <p:spPr bwMode="auto">
          <a:xfrm>
            <a:off x="254833" y="79447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5">
            <a:extLst>
              <a:ext uri="{FF2B5EF4-FFF2-40B4-BE49-F238E27FC236}">
                <a16:creationId xmlns:a16="http://schemas.microsoft.com/office/drawing/2014/main" id="{760F3EA4-33F5-E250-D692-E5A2DC87944A}"/>
              </a:ext>
            </a:extLst>
          </p:cNvPr>
          <p:cNvSpPr>
            <a:spLocks noChangeArrowheads="1"/>
          </p:cNvSpPr>
          <p:nvPr/>
        </p:nvSpPr>
        <p:spPr bwMode="auto">
          <a:xfrm>
            <a:off x="254833" y="882347"/>
            <a:ext cx="860684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200" b="0" i="0" u="none" strike="noStrike" cap="none" normalizeH="0" baseline="0" dirty="0">
                <a:ln>
                  <a:noFill/>
                </a:ln>
                <a:solidFill>
                  <a:schemeClr val="tx1"/>
                </a:solidFill>
                <a:effectLst/>
                <a:latin typeface="Work Sans" pitchFamily="2" charset="0"/>
                <a:ea typeface="Calibri" panose="020F0502020204030204" pitchFamily="34" charset="0"/>
                <a:cs typeface="Arial" panose="020B0604020202020204" pitchFamily="34" charset="0"/>
              </a:rPr>
              <a:t>If you find you need to Amend either report, click the “Amendment” option. </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sz="1200" b="0" i="0" u="none" strike="noStrike" cap="none" normalizeH="0" baseline="0" dirty="0">
                <a:ln>
                  <a:noFill/>
                </a:ln>
                <a:solidFill>
                  <a:schemeClr val="tx1"/>
                </a:solidFill>
                <a:effectLst/>
                <a:latin typeface="Work Sans" pitchFamily="2" charset="0"/>
                <a:ea typeface="Calibri" panose="020F0502020204030204" pitchFamily="34" charset="0"/>
                <a:cs typeface="Arial" panose="020B0604020202020204" pitchFamily="34" charset="0"/>
              </a:rPr>
              <a:t>This will not become available to you (it will be grayed out) until you have clicked “Publish/Post” at least once.</a:t>
            </a:r>
            <a:endParaRPr kumimoji="0" lang="en-US" altLang="en-US" sz="1200" b="0" i="0" u="none" strike="noStrike" cap="none" normalizeH="0" baseline="0" dirty="0">
              <a:ln>
                <a:noFill/>
              </a:ln>
              <a:solidFill>
                <a:schemeClr val="tx1"/>
              </a:solidFill>
              <a:effectLst/>
              <a:latin typeface="Work Sans" pitchFamily="2"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6">
            <a:extLst>
              <a:ext uri="{FF2B5EF4-FFF2-40B4-BE49-F238E27FC236}">
                <a16:creationId xmlns:a16="http://schemas.microsoft.com/office/drawing/2014/main" id="{647D8CC6-AA5C-38A3-BC8B-32C2C5135D3E}"/>
              </a:ext>
            </a:extLst>
          </p:cNvPr>
          <p:cNvSpPr>
            <a:spLocks noChangeArrowheads="1"/>
          </p:cNvSpPr>
          <p:nvPr/>
        </p:nvSpPr>
        <p:spPr bwMode="auto">
          <a:xfrm>
            <a:off x="254833" y="1618045"/>
            <a:ext cx="452399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lang="en-US" altLang="en-US" sz="1200" dirty="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lang="en-US" altLang="en-US" dirty="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When you click “Amendment” it will ask if you are sure.</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173252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33">
          <a:extLst>
            <a:ext uri="{FF2B5EF4-FFF2-40B4-BE49-F238E27FC236}">
              <a16:creationId xmlns:a16="http://schemas.microsoft.com/office/drawing/2014/main" id="{10F2F57C-2AF2-76D0-5233-1BB2DFC6D1DC}"/>
            </a:ext>
          </a:extLst>
        </p:cNvPr>
        <p:cNvGrpSpPr/>
        <p:nvPr/>
      </p:nvGrpSpPr>
      <p:grpSpPr>
        <a:xfrm>
          <a:off x="0" y="0"/>
          <a:ext cx="0" cy="0"/>
          <a:chOff x="0" y="0"/>
          <a:chExt cx="0" cy="0"/>
        </a:xfrm>
      </p:grpSpPr>
      <p:sp>
        <p:nvSpPr>
          <p:cNvPr id="634" name="Google Shape;634;p103">
            <a:extLst>
              <a:ext uri="{FF2B5EF4-FFF2-40B4-BE49-F238E27FC236}">
                <a16:creationId xmlns:a16="http://schemas.microsoft.com/office/drawing/2014/main" id="{B94EB385-43A4-C9E0-8A0F-70AF75739462}"/>
              </a:ext>
            </a:extLst>
          </p:cNvPr>
          <p:cNvSpPr txBox="1">
            <a:spLocks noGrp="1"/>
          </p:cNvSpPr>
          <p:nvPr>
            <p:ph type="body" idx="1"/>
          </p:nvPr>
        </p:nvSpPr>
        <p:spPr>
          <a:xfrm>
            <a:off x="876300" y="1811536"/>
            <a:ext cx="8458200" cy="3714750"/>
          </a:xfrm>
          <a:prstGeom prst="rect">
            <a:avLst/>
          </a:prstGeom>
          <a:noFill/>
          <a:ln>
            <a:noFill/>
          </a:ln>
        </p:spPr>
        <p:txBody>
          <a:bodyPr spcFirstLastPara="1" wrap="square" lIns="91425" tIns="45700" rIns="91425" bIns="45700" anchor="t" anchorCtr="0">
            <a:normAutofit/>
          </a:bodyPr>
          <a:lstStyle/>
          <a:p>
            <a:pPr marL="342900" lvl="0" indent="0" algn="l" rtl="0">
              <a:spcBef>
                <a:spcPts val="640"/>
              </a:spcBef>
              <a:spcAft>
                <a:spcPts val="0"/>
              </a:spcAft>
              <a:buNone/>
            </a:pPr>
            <a:endParaRPr dirty="0">
              <a:latin typeface="Work Sans"/>
              <a:ea typeface="Work Sans"/>
              <a:cs typeface="Work Sans"/>
              <a:sym typeface="Work Sans"/>
            </a:endParaRPr>
          </a:p>
          <a:p>
            <a:pPr marL="0" lvl="0" indent="0" algn="l" rtl="0">
              <a:spcBef>
                <a:spcPts val="640"/>
              </a:spcBef>
              <a:spcAft>
                <a:spcPts val="0"/>
              </a:spcAft>
              <a:buClr>
                <a:schemeClr val="dk1"/>
              </a:buClr>
              <a:buSzPct val="145454"/>
              <a:buNone/>
            </a:pPr>
            <a:r>
              <a:rPr lang="en-US" dirty="0"/>
              <a:t>	</a:t>
            </a:r>
            <a:endParaRPr dirty="0"/>
          </a:p>
          <a:p>
            <a:pPr marL="342900" lvl="0" indent="-139700" algn="l" rtl="0">
              <a:spcBef>
                <a:spcPts val="640"/>
              </a:spcBef>
              <a:spcAft>
                <a:spcPts val="0"/>
              </a:spcAft>
              <a:buClr>
                <a:schemeClr val="dk1"/>
              </a:buClr>
              <a:buSzPct val="145454"/>
              <a:buNone/>
            </a:pPr>
            <a:endParaRPr dirty="0"/>
          </a:p>
          <a:p>
            <a:pPr marL="0" lvl="0" indent="0" algn="l" rtl="0">
              <a:spcBef>
                <a:spcPts val="640"/>
              </a:spcBef>
              <a:spcAft>
                <a:spcPts val="0"/>
              </a:spcAft>
              <a:buClr>
                <a:schemeClr val="dk1"/>
              </a:buClr>
              <a:buSzPct val="145454"/>
              <a:buNone/>
            </a:pPr>
            <a:endParaRPr dirty="0"/>
          </a:p>
        </p:txBody>
      </p:sp>
      <p:sp>
        <p:nvSpPr>
          <p:cNvPr id="635" name="Google Shape;635;p103">
            <a:extLst>
              <a:ext uri="{FF2B5EF4-FFF2-40B4-BE49-F238E27FC236}">
                <a16:creationId xmlns:a16="http://schemas.microsoft.com/office/drawing/2014/main" id="{D99BE826-DFBE-CB45-FBE7-07AD9CB1C58C}"/>
              </a:ext>
            </a:extLst>
          </p:cNvPr>
          <p:cNvSpPr txBox="1">
            <a:spLocks noGrp="1"/>
          </p:cNvSpPr>
          <p:nvPr>
            <p:ph type="title"/>
          </p:nvPr>
        </p:nvSpPr>
        <p:spPr>
          <a:xfrm>
            <a:off x="342900" y="74414"/>
            <a:ext cx="8839200" cy="76557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Century"/>
              <a:buNone/>
            </a:pPr>
            <a:r>
              <a:rPr lang="en-US" sz="3200" b="1" dirty="0">
                <a:latin typeface="Work Sans"/>
                <a:ea typeface="Work Sans"/>
                <a:cs typeface="Work Sans"/>
                <a:sym typeface="Work Sans"/>
              </a:rPr>
              <a:t>Amending AFRs</a:t>
            </a:r>
            <a:endParaRPr b="1" dirty="0">
              <a:latin typeface="Work Sans"/>
              <a:ea typeface="Work Sans"/>
              <a:cs typeface="Work Sans"/>
              <a:sym typeface="Work Sans"/>
            </a:endParaRPr>
          </a:p>
        </p:txBody>
      </p:sp>
      <p:pic>
        <p:nvPicPr>
          <p:cNvPr id="8193" name="Picture 1">
            <a:extLst>
              <a:ext uri="{FF2B5EF4-FFF2-40B4-BE49-F238E27FC236}">
                <a16:creationId xmlns:a16="http://schemas.microsoft.com/office/drawing/2014/main" id="{061ABA9A-8C30-A267-B7AF-4E5DD1F312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280" t="7863" r="3557" b="69743"/>
          <a:stretch>
            <a:fillRect/>
          </a:stretch>
        </p:blipFill>
        <p:spPr bwMode="auto">
          <a:xfrm>
            <a:off x="560387" y="2196842"/>
            <a:ext cx="5584825" cy="124936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a:extLst>
              <a:ext uri="{FF2B5EF4-FFF2-40B4-BE49-F238E27FC236}">
                <a16:creationId xmlns:a16="http://schemas.microsoft.com/office/drawing/2014/main" id="{CDF8C91F-9BC5-FE47-AA86-8F260A64BF58}"/>
              </a:ext>
            </a:extLst>
          </p:cNvPr>
          <p:cNvSpPr>
            <a:spLocks noChangeShapeType="1"/>
          </p:cNvSpPr>
          <p:nvPr/>
        </p:nvSpPr>
        <p:spPr bwMode="auto">
          <a:xfrm>
            <a:off x="3352800" y="1471811"/>
            <a:ext cx="341086" cy="84812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a:extLst>
              <a:ext uri="{FF2B5EF4-FFF2-40B4-BE49-F238E27FC236}">
                <a16:creationId xmlns:a16="http://schemas.microsoft.com/office/drawing/2014/main" id="{E6CB1BBA-9C0A-449A-E75B-31B27BE629F6}"/>
              </a:ext>
            </a:extLst>
          </p:cNvPr>
          <p:cNvSpPr>
            <a:spLocks noChangeArrowheads="1"/>
          </p:cNvSpPr>
          <p:nvPr/>
        </p:nvSpPr>
        <p:spPr bwMode="auto">
          <a:xfrm>
            <a:off x="342900" y="83998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E6AFAC80-4873-704B-4D3B-9B9E6B005A1C}"/>
              </a:ext>
            </a:extLst>
          </p:cNvPr>
          <p:cNvSpPr>
            <a:spLocks noChangeArrowheads="1"/>
          </p:cNvSpPr>
          <p:nvPr/>
        </p:nvSpPr>
        <p:spPr bwMode="auto">
          <a:xfrm>
            <a:off x="342900" y="754142"/>
            <a:ext cx="7249100"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Selecting “Yes” will indicate the “AFR Amended” and will open up the report for changes. </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Be sure to save often as you make any changes.  </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377678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AD2D8F-FFEE-2BC4-3225-5135226D77F0}"/>
              </a:ext>
            </a:extLst>
          </p:cNvPr>
          <p:cNvSpPr>
            <a:spLocks noGrp="1"/>
          </p:cNvSpPr>
          <p:nvPr>
            <p:ph type="body" idx="1"/>
          </p:nvPr>
        </p:nvSpPr>
        <p:spPr>
          <a:xfrm>
            <a:off x="786047" y="2583422"/>
            <a:ext cx="7886700" cy="3263400"/>
          </a:xfrm>
        </p:spPr>
        <p:txBody>
          <a:bodyPr/>
          <a:lstStyle/>
          <a:p>
            <a:endParaRPr lang="en-US" dirty="0"/>
          </a:p>
        </p:txBody>
      </p:sp>
      <p:sp>
        <p:nvSpPr>
          <p:cNvPr id="3" name="Title 2">
            <a:extLst>
              <a:ext uri="{FF2B5EF4-FFF2-40B4-BE49-F238E27FC236}">
                <a16:creationId xmlns:a16="http://schemas.microsoft.com/office/drawing/2014/main" id="{2E76D0E7-4BA0-3F38-9458-48AF8012407A}"/>
              </a:ext>
            </a:extLst>
          </p:cNvPr>
          <p:cNvSpPr>
            <a:spLocks noGrp="1"/>
          </p:cNvSpPr>
          <p:nvPr>
            <p:ph type="title"/>
          </p:nvPr>
        </p:nvSpPr>
        <p:spPr/>
        <p:txBody>
          <a:bodyPr/>
          <a:lstStyle/>
          <a:p>
            <a:r>
              <a:rPr lang="en-US" b="1" dirty="0">
                <a:latin typeface="Work Sans" pitchFamily="2" charset="0"/>
              </a:rPr>
              <a:t>Amending AFRs</a:t>
            </a:r>
          </a:p>
        </p:txBody>
      </p:sp>
      <p:sp>
        <p:nvSpPr>
          <p:cNvPr id="4" name="Rectangle 2">
            <a:extLst>
              <a:ext uri="{FF2B5EF4-FFF2-40B4-BE49-F238E27FC236}">
                <a16:creationId xmlns:a16="http://schemas.microsoft.com/office/drawing/2014/main" id="{EEE470D6-5B1E-8920-D9B4-3BE32B52B67C}"/>
              </a:ext>
            </a:extLst>
          </p:cNvPr>
          <p:cNvSpPr>
            <a:spLocks noChangeArrowheads="1"/>
          </p:cNvSpPr>
          <p:nvPr/>
        </p:nvSpPr>
        <p:spPr bwMode="auto">
          <a:xfrm>
            <a:off x="0" y="624917"/>
            <a:ext cx="9432693"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b="0" i="0" u="none" strike="noStrike" cap="none" normalizeH="0" baseline="0" dirty="0">
                <a:ln>
                  <a:noFill/>
                </a:ln>
                <a:solidFill>
                  <a:schemeClr val="tx1"/>
                </a:solidFill>
                <a:effectLst/>
                <a:latin typeface="Work Sans" pitchFamily="2" charset="0"/>
                <a:ea typeface="Calibri" panose="020F0502020204030204" pitchFamily="34" charset="0"/>
                <a:cs typeface="Arial" panose="020B0604020202020204" pitchFamily="34" charset="0"/>
              </a:rPr>
              <a:t>When you are finished with your amendment, select “Publish/Post” again to finalize your changes. </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lang="en-US" altLang="en-US" dirty="0">
              <a:latin typeface="Work Sans" pitchFamily="2"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b="0" i="0" u="none" strike="noStrike" cap="none" normalizeH="0" baseline="0" dirty="0">
                <a:ln>
                  <a:noFill/>
                </a:ln>
                <a:solidFill>
                  <a:schemeClr val="tx1"/>
                </a:solidFill>
                <a:effectLst/>
                <a:latin typeface="Work Sans" pitchFamily="2" charset="0"/>
                <a:ea typeface="Calibri" panose="020F0502020204030204" pitchFamily="34" charset="0"/>
                <a:cs typeface="Arial" panose="020B0604020202020204" pitchFamily="34" charset="0"/>
              </a:rPr>
              <a:t>It will give you the option to enter a new publication date. </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lang="en-US" altLang="en-US" dirty="0">
              <a:latin typeface="Work Sans" pitchFamily="2"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b="0" i="0" u="none" strike="noStrike" cap="none" normalizeH="0" baseline="0" dirty="0">
                <a:ln>
                  <a:noFill/>
                </a:ln>
                <a:solidFill>
                  <a:schemeClr val="tx1"/>
                </a:solidFill>
                <a:effectLst/>
                <a:latin typeface="Work Sans" pitchFamily="2" charset="0"/>
                <a:ea typeface="Calibri" panose="020F0502020204030204" pitchFamily="34" charset="0"/>
                <a:cs typeface="Arial" panose="020B0604020202020204" pitchFamily="34" charset="0"/>
              </a:rPr>
              <a:t>Unless the amendment is such that you are republishing, you do not need to change the date, just select “Submit”. </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lang="en-US" altLang="en-US" dirty="0">
              <a:latin typeface="Work Sans" pitchFamily="2"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kumimoji="0" lang="en-US" altLang="en-US" b="0" i="0" u="none" strike="noStrike" cap="none" normalizeH="0" baseline="0" dirty="0">
                <a:ln>
                  <a:noFill/>
                </a:ln>
                <a:solidFill>
                  <a:schemeClr val="tx1"/>
                </a:solidFill>
                <a:effectLst/>
                <a:latin typeface="Work Sans" pitchFamily="2" charset="0"/>
                <a:ea typeface="Calibri" panose="020F0502020204030204" pitchFamily="34" charset="0"/>
                <a:cs typeface="Arial" panose="020B0604020202020204" pitchFamily="34" charset="0"/>
              </a:rPr>
              <a:t>It will generate a new PDF, but you do not need to save it unless you are publishing again.</a:t>
            </a:r>
            <a:endParaRPr kumimoji="0" lang="en-US" altLang="en-US" b="0" i="0" u="none" strike="noStrike" cap="none" normalizeH="0" baseline="0" dirty="0">
              <a:ln>
                <a:noFill/>
              </a:ln>
              <a:solidFill>
                <a:schemeClr val="tx1"/>
              </a:solidFill>
              <a:effectLst/>
              <a:latin typeface="Work Sans" pitchFamily="2"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217" name="Picture 1">
            <a:extLst>
              <a:ext uri="{FF2B5EF4-FFF2-40B4-BE49-F238E27FC236}">
                <a16:creationId xmlns:a16="http://schemas.microsoft.com/office/drawing/2014/main" id="{F0DED97D-8BD3-C016-295C-49D4A0CF3A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950" t="6837" r="29549" b="62735"/>
          <a:stretch>
            <a:fillRect/>
          </a:stretch>
        </p:blipFill>
        <p:spPr bwMode="auto">
          <a:xfrm>
            <a:off x="1124061" y="2661248"/>
            <a:ext cx="3876110" cy="2175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2124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Shape 639"/>
        <p:cNvGrpSpPr/>
        <p:nvPr/>
      </p:nvGrpSpPr>
      <p:grpSpPr>
        <a:xfrm>
          <a:off x="0" y="0"/>
          <a:ext cx="0" cy="0"/>
          <a:chOff x="0" y="0"/>
          <a:chExt cx="0" cy="0"/>
        </a:xfrm>
      </p:grpSpPr>
      <p:sp>
        <p:nvSpPr>
          <p:cNvPr id="640" name="Google Shape;640;p104"/>
          <p:cNvSpPr txBox="1">
            <a:spLocks noGrp="1"/>
          </p:cNvSpPr>
          <p:nvPr>
            <p:ph type="title"/>
          </p:nvPr>
        </p:nvSpPr>
        <p:spPr>
          <a:xfrm>
            <a:off x="457200" y="57150"/>
            <a:ext cx="8229600" cy="76557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000"/>
              <a:buFont typeface="Century"/>
              <a:buNone/>
            </a:pPr>
            <a:r>
              <a:rPr lang="en-US" b="1" dirty="0">
                <a:latin typeface="Work Sans"/>
                <a:ea typeface="Work Sans"/>
                <a:cs typeface="Work Sans"/>
                <a:sym typeface="Work Sans"/>
              </a:rPr>
              <a:t>Contact:</a:t>
            </a:r>
            <a:endParaRPr b="1" dirty="0">
              <a:latin typeface="Work Sans"/>
              <a:ea typeface="Work Sans"/>
              <a:cs typeface="Work Sans"/>
              <a:sym typeface="Work Sans"/>
            </a:endParaRPr>
          </a:p>
        </p:txBody>
      </p:sp>
      <p:sp>
        <p:nvSpPr>
          <p:cNvPr id="641" name="Google Shape;641;p104"/>
          <p:cNvSpPr txBox="1">
            <a:spLocks noGrp="1"/>
          </p:cNvSpPr>
          <p:nvPr>
            <p:ph type="body" idx="1"/>
          </p:nvPr>
        </p:nvSpPr>
        <p:spPr>
          <a:xfrm>
            <a:off x="457200" y="971550"/>
            <a:ext cx="8229600" cy="3486150"/>
          </a:xfrm>
          <a:prstGeom prst="rect">
            <a:avLst/>
          </a:prstGeom>
          <a:noFill/>
          <a:ln>
            <a:noFill/>
          </a:ln>
        </p:spPr>
        <p:txBody>
          <a:bodyPr spcFirstLastPara="1" wrap="square" lIns="91425" tIns="45700" rIns="91425" bIns="45700" anchor="t" anchorCtr="0">
            <a:normAutofit/>
          </a:bodyPr>
          <a:lstStyle/>
          <a:p>
            <a:pPr marL="342900" lvl="0" indent="-342900" algn="ctr" rtl="0">
              <a:spcBef>
                <a:spcPts val="0"/>
              </a:spcBef>
              <a:spcAft>
                <a:spcPts val="0"/>
              </a:spcAft>
              <a:buClr>
                <a:schemeClr val="dk1"/>
              </a:buClr>
              <a:buSzPts val="3200"/>
              <a:buNone/>
            </a:pPr>
            <a:r>
              <a:rPr lang="en-US" b="1" dirty="0">
                <a:latin typeface="Work Sans"/>
                <a:ea typeface="Work Sans"/>
                <a:cs typeface="Work Sans"/>
                <a:sym typeface="Work Sans"/>
              </a:rPr>
              <a:t>Iowa Department of Management</a:t>
            </a:r>
            <a:endParaRPr dirty="0">
              <a:latin typeface="Work Sans"/>
              <a:ea typeface="Work Sans"/>
              <a:cs typeface="Work Sans"/>
              <a:sym typeface="Work Sans"/>
            </a:endParaRPr>
          </a:p>
          <a:p>
            <a:pPr marL="342900" lvl="0" indent="-342900" algn="ctr" rtl="0">
              <a:spcBef>
                <a:spcPts val="640"/>
              </a:spcBef>
              <a:spcAft>
                <a:spcPts val="0"/>
              </a:spcAft>
              <a:buClr>
                <a:schemeClr val="dk1"/>
              </a:buClr>
              <a:buSzPts val="3200"/>
              <a:buNone/>
            </a:pPr>
            <a:r>
              <a:rPr lang="en-US" b="1" dirty="0">
                <a:latin typeface="Work Sans"/>
                <a:ea typeface="Work Sans"/>
                <a:cs typeface="Work Sans"/>
                <a:sym typeface="Work Sans"/>
              </a:rPr>
              <a:t>State Capitol</a:t>
            </a:r>
            <a:endParaRPr dirty="0">
              <a:latin typeface="Work Sans"/>
              <a:ea typeface="Work Sans"/>
              <a:cs typeface="Work Sans"/>
              <a:sym typeface="Work Sans"/>
            </a:endParaRPr>
          </a:p>
          <a:p>
            <a:pPr marL="342900" lvl="0" indent="-342900" algn="ctr" rtl="0">
              <a:spcBef>
                <a:spcPts val="640"/>
              </a:spcBef>
              <a:spcAft>
                <a:spcPts val="0"/>
              </a:spcAft>
              <a:buClr>
                <a:schemeClr val="dk1"/>
              </a:buClr>
              <a:buSzPts val="3200"/>
              <a:buNone/>
            </a:pPr>
            <a:r>
              <a:rPr lang="en-US" b="1" dirty="0">
                <a:latin typeface="Work Sans"/>
                <a:ea typeface="Work Sans"/>
                <a:cs typeface="Work Sans"/>
                <a:sym typeface="Work Sans"/>
              </a:rPr>
              <a:t>Des Moines, IA 50319</a:t>
            </a:r>
            <a:endParaRPr dirty="0">
              <a:latin typeface="Work Sans"/>
              <a:ea typeface="Work Sans"/>
              <a:cs typeface="Work Sans"/>
              <a:sym typeface="Work Sans"/>
            </a:endParaRPr>
          </a:p>
          <a:p>
            <a:pPr marL="342900" lvl="0" indent="-342900" algn="ctr" rtl="0">
              <a:spcBef>
                <a:spcPts val="640"/>
              </a:spcBef>
              <a:spcAft>
                <a:spcPts val="0"/>
              </a:spcAft>
              <a:buClr>
                <a:schemeClr val="dk1"/>
              </a:buClr>
              <a:buSzPts val="3200"/>
              <a:buNone/>
            </a:pPr>
            <a:r>
              <a:rPr lang="en-US" b="1" dirty="0">
                <a:latin typeface="Work Sans"/>
                <a:ea typeface="Work Sans"/>
                <a:cs typeface="Work Sans"/>
                <a:sym typeface="Work Sans"/>
              </a:rPr>
              <a:t>Carrie Johnson </a:t>
            </a:r>
            <a:endParaRPr dirty="0">
              <a:latin typeface="Work Sans"/>
              <a:ea typeface="Work Sans"/>
              <a:cs typeface="Work Sans"/>
              <a:sym typeface="Work Sans"/>
            </a:endParaRPr>
          </a:p>
          <a:p>
            <a:pPr marL="342900" lvl="0" indent="-342900" algn="ctr" rtl="0">
              <a:spcBef>
                <a:spcPts val="640"/>
              </a:spcBef>
              <a:spcAft>
                <a:spcPts val="0"/>
              </a:spcAft>
              <a:buClr>
                <a:schemeClr val="dk1"/>
              </a:buClr>
              <a:buSzPts val="3200"/>
              <a:buNone/>
            </a:pPr>
            <a:r>
              <a:rPr lang="en-US" b="1" u="sng" dirty="0">
                <a:solidFill>
                  <a:schemeClr val="hlink"/>
                </a:solidFill>
                <a:latin typeface="Work Sans"/>
                <a:ea typeface="Work Sans"/>
                <a:cs typeface="Work Sans"/>
                <a:sym typeface="Work Sans"/>
                <a:hlinkClick r:id="rId3"/>
              </a:rPr>
              <a:t>carrie.johnson@dom.iowa.gov</a:t>
            </a:r>
            <a:endParaRPr b="1" dirty="0">
              <a:latin typeface="Work Sans"/>
              <a:ea typeface="Work Sans"/>
              <a:cs typeface="Work Sans"/>
              <a:sym typeface="Work Sans"/>
            </a:endParaRPr>
          </a:p>
          <a:p>
            <a:pPr marL="342900" lvl="0" indent="-342900" algn="ctr" rtl="0">
              <a:spcBef>
                <a:spcPts val="1840"/>
              </a:spcBef>
              <a:spcAft>
                <a:spcPts val="0"/>
              </a:spcAft>
              <a:buClr>
                <a:schemeClr val="dk1"/>
              </a:buClr>
              <a:buSzPts val="3200"/>
              <a:buNone/>
            </a:pPr>
            <a:r>
              <a:rPr lang="en-US" b="1" dirty="0">
                <a:latin typeface="Work Sans"/>
                <a:ea typeface="Work Sans"/>
                <a:cs typeface="Work Sans"/>
                <a:sym typeface="Work Sans"/>
              </a:rPr>
              <a:t>515-281-5598 </a:t>
            </a:r>
            <a:endParaRPr dirty="0">
              <a:latin typeface="Work Sans"/>
              <a:ea typeface="Work Sans"/>
              <a:cs typeface="Work Sans"/>
              <a:sym typeface="Work Sans"/>
            </a:endParaRPr>
          </a:p>
          <a:p>
            <a:pPr marL="342900" lvl="0" indent="-342900" algn="l" rtl="0">
              <a:spcBef>
                <a:spcPts val="1680"/>
              </a:spcBef>
              <a:spcAft>
                <a:spcPts val="0"/>
              </a:spcAft>
              <a:buClr>
                <a:schemeClr val="dk1"/>
              </a:buClr>
              <a:buSzPts val="2400"/>
              <a:buNone/>
            </a:pPr>
            <a:r>
              <a:rPr lang="en-US" sz="2400" b="1" dirty="0"/>
              <a:t>	</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Work Sans" pitchFamily="2" charset="0"/>
              </a:rPr>
              <a:t>County Annual Financial Report</a:t>
            </a:r>
            <a:r>
              <a:rPr lang="en-US" dirty="0">
                <a:latin typeface="Work Sans" pitchFamily="2" charset="0"/>
              </a:rPr>
              <a:t>	</a:t>
            </a:r>
          </a:p>
        </p:txBody>
      </p:sp>
      <p:sp>
        <p:nvSpPr>
          <p:cNvPr id="5" name="Slide Number Placeholder 4"/>
          <p:cNvSpPr>
            <a:spLocks noGrp="1"/>
          </p:cNvSpPr>
          <p:nvPr>
            <p:ph type="sldNum" sz="quarter" idx="12"/>
          </p:nvPr>
        </p:nvSpPr>
        <p:spPr>
          <a:xfrm>
            <a:off x="4673600" y="6492876"/>
            <a:ext cx="284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lumMod val="50000"/>
                  </a:schemeClr>
                </a:solidFill>
                <a:latin typeface="Century" panose="020406040505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DC7F24-E970-43C3-B5F4-9AE242CEF477}" type="slidenum">
              <a:rPr lang="en-US" smtClean="0"/>
              <a:pPr/>
              <a:t>8</a:t>
            </a:fld>
            <a:endParaRPr lang="en-US" dirty="0"/>
          </a:p>
        </p:txBody>
      </p:sp>
      <p:sp>
        <p:nvSpPr>
          <p:cNvPr id="6" name="Rectangle 2">
            <a:extLst>
              <a:ext uri="{FF2B5EF4-FFF2-40B4-BE49-F238E27FC236}">
                <a16:creationId xmlns:a16="http://schemas.microsoft.com/office/drawing/2014/main" id="{18991AF7-9F63-4A60-85A2-BE7C63F5AA25}"/>
              </a:ext>
            </a:extLst>
          </p:cNvPr>
          <p:cNvSpPr>
            <a:spLocks noGrp="1" noChangeArrowheads="1"/>
          </p:cNvSpPr>
          <p:nvPr>
            <p:ph idx="1"/>
          </p:nvPr>
        </p:nvSpPr>
        <p:spPr bwMode="auto">
          <a:xfrm>
            <a:off x="279720" y="1214038"/>
            <a:ext cx="8565701" cy="214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ctr" anchorCtr="0" compatLnSpc="1">
            <a:prstTxWarp prst="textNoShape">
              <a:avLst/>
            </a:prstTxWarp>
            <a:spAutoFit/>
          </a:bodyPr>
          <a:lstStyle>
            <a:lvl1pPr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defRPr>
            </a:lvl9pPr>
          </a:lstStyle>
          <a:p>
            <a:pPr marL="0" indent="0" defTabSz="685800">
              <a:lnSpc>
                <a:spcPct val="100000"/>
              </a:lnSpc>
              <a:buClrTx/>
              <a:buSzTx/>
              <a:buNone/>
              <a:tabLst>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Lst>
            </a:pPr>
            <a:r>
              <a:rPr lang="en-US" altLang="en-US" sz="1800" b="1" dirty="0">
                <a:latin typeface="Work Sans" pitchFamily="2" charset="0"/>
                <a:ea typeface="Arial Unicode MS" charset="0"/>
              </a:rPr>
              <a:t>PENALTY FOR LATE REPORTS</a:t>
            </a:r>
            <a:r>
              <a:rPr lang="en-US" altLang="en-US" sz="1800" dirty="0">
                <a:latin typeface="Work Sans" pitchFamily="2" charset="0"/>
              </a:rPr>
              <a:t> </a:t>
            </a:r>
          </a:p>
          <a:p>
            <a:pPr marL="0" indent="0" defTabSz="685800">
              <a:lnSpc>
                <a:spcPct val="100000"/>
              </a:lnSpc>
              <a:buClrTx/>
              <a:buSzTx/>
              <a:buNone/>
              <a:tabLst>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Lst>
            </a:pPr>
            <a:r>
              <a:rPr lang="en-US" altLang="en-US" sz="1800" dirty="0">
                <a:latin typeface="Work Sans" pitchFamily="2" charset="0"/>
                <a:ea typeface="Calibri" panose="020F0502020204030204" pitchFamily="34" charset="0"/>
              </a:rPr>
              <a:t>Code of Iowa Section 331.403, subsection 4 reads in part: “…report must be filed prior to the publication and adoption of the county budget under section 331.434 for the fiscal year beginning July 1 following the date such report(s) are due. If such report(s) are not filed pursuant to the requirements of this section, the department of management shall not certify the county’s taxes back to the county auditor under section 24.17.”</a:t>
            </a:r>
            <a:endParaRPr lang="en-US" altLang="en-US" sz="1800" dirty="0">
              <a:latin typeface="Work Sans" pitchFamily="2" charset="0"/>
            </a:endParaRPr>
          </a:p>
          <a:p>
            <a:pPr marL="0" indent="0" defTabSz="685800">
              <a:lnSpc>
                <a:spcPct val="100000"/>
              </a:lnSpc>
              <a:buClrTx/>
              <a:buSzTx/>
              <a:buNone/>
              <a:tabLst>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Lst>
            </a:pPr>
            <a:endParaRPr lang="en-US" altLang="en-US" sz="1350" dirty="0"/>
          </a:p>
        </p:txBody>
      </p:sp>
    </p:spTree>
    <p:extLst>
      <p:ext uri="{BB962C8B-B14F-4D97-AF65-F5344CB8AC3E}">
        <p14:creationId xmlns:p14="http://schemas.microsoft.com/office/powerpoint/2010/main" val="3580408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2"/>
          <p:cNvSpPr txBox="1">
            <a:spLocks noGrp="1"/>
          </p:cNvSpPr>
          <p:nvPr>
            <p:ph type="title"/>
          </p:nvPr>
        </p:nvSpPr>
        <p:spPr>
          <a:xfrm>
            <a:off x="1540764" y="987552"/>
            <a:ext cx="6345936" cy="3412998"/>
          </a:xfrm>
          <a:prstGeom prst="rect">
            <a:avLst/>
          </a:prstGeom>
          <a:noFill/>
          <a:ln>
            <a:noFill/>
          </a:ln>
        </p:spPr>
        <p:txBody>
          <a:bodyPr spcFirstLastPara="1" wrap="square" lIns="68575" tIns="34275" rIns="68575" bIns="34275" anchor="b" anchorCtr="0">
            <a:noAutofit/>
          </a:bodyPr>
          <a:lstStyle/>
          <a:p>
            <a:pPr marL="0" lvl="0" indent="0" algn="l" rtl="0">
              <a:spcBef>
                <a:spcPts val="0"/>
              </a:spcBef>
              <a:spcAft>
                <a:spcPts val="0"/>
              </a:spcAft>
              <a:buClr>
                <a:schemeClr val="lt2"/>
              </a:buClr>
              <a:buSzPts val="3000"/>
              <a:buFont typeface="Century Gothic"/>
              <a:buNone/>
            </a:pPr>
            <a:r>
              <a:rPr lang="en-US" sz="2800" dirty="0"/>
              <a:t>Overview of Reporting</a:t>
            </a:r>
            <a:endParaRPr sz="2800" dirty="0"/>
          </a:p>
        </p:txBody>
      </p:sp>
    </p:spTree>
  </p:cSld>
  <p:clrMapOvr>
    <a:masterClrMapping/>
  </p:clrMapOvr>
</p:sld>
</file>

<file path=ppt/theme/theme1.xml><?xml version="1.0" encoding="utf-8"?>
<a:theme xmlns:a="http://schemas.openxmlformats.org/drawingml/2006/main" name="DOM DoIT">
  <a:themeElements>
    <a:clrScheme name="Office">
      <a:dk1>
        <a:srgbClr val="000000"/>
      </a:dk1>
      <a:lt1>
        <a:srgbClr val="FFFFFF"/>
      </a:lt1>
      <a:dk2>
        <a:srgbClr val="03617A"/>
      </a:dk2>
      <a:lt2>
        <a:srgbClr val="C6D667"/>
      </a:lt2>
      <a:accent1>
        <a:srgbClr val="70C7B8"/>
      </a:accent1>
      <a:accent2>
        <a:srgbClr val="1A405C"/>
      </a:accent2>
      <a:accent3>
        <a:srgbClr val="E0A624"/>
      </a:accent3>
      <a:accent4>
        <a:srgbClr val="E33D2E"/>
      </a:accent4>
      <a:accent5>
        <a:srgbClr val="C16125"/>
      </a:accent5>
      <a:accent6>
        <a:srgbClr val="2E3030"/>
      </a:accent6>
      <a:hlink>
        <a:srgbClr val="1C5DBA"/>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1031</TotalTime>
  <Words>4972</Words>
  <Application>Microsoft Office PowerPoint</Application>
  <PresentationFormat>On-screen Show (16:9)</PresentationFormat>
  <Paragraphs>417</Paragraphs>
  <Slides>78</Slides>
  <Notes>33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78</vt:i4>
      </vt:variant>
    </vt:vector>
  </HeadingPairs>
  <TitlesOfParts>
    <vt:vector size="88" baseType="lpstr">
      <vt:lpstr>Arial</vt:lpstr>
      <vt:lpstr>Work Sans Black</vt:lpstr>
      <vt:lpstr>Arial Black</vt:lpstr>
      <vt:lpstr>Garamond</vt:lpstr>
      <vt:lpstr>Century</vt:lpstr>
      <vt:lpstr>Calibri</vt:lpstr>
      <vt:lpstr>Century Gothic</vt:lpstr>
      <vt:lpstr>Work Sans</vt:lpstr>
      <vt:lpstr>DOM DoIT</vt:lpstr>
      <vt:lpstr>Worksheet</vt:lpstr>
      <vt:lpstr>Carrie Johnson Fiscal &amp; Policy Analyst Sr. September 4, 2025 </vt:lpstr>
      <vt:lpstr>       County AFR Basics and Updates  </vt:lpstr>
      <vt:lpstr>Agenda </vt:lpstr>
      <vt:lpstr>AFR Timelines and Requirements</vt:lpstr>
      <vt:lpstr>County Annual Financial Report </vt:lpstr>
      <vt:lpstr>County Annual Financial Report </vt:lpstr>
      <vt:lpstr>County Annual Financial Report </vt:lpstr>
      <vt:lpstr>County Annual Financial Report </vt:lpstr>
      <vt:lpstr>Overview of Reporting</vt:lpstr>
      <vt:lpstr> REPORTING OF MENTAL HEALTH EXPENDITURES   </vt:lpstr>
      <vt:lpstr> AFR Pages and Tabs   </vt:lpstr>
      <vt:lpstr>PowerPoint Presentation</vt:lpstr>
      <vt:lpstr> AFR Pages and Tabs-SUMMARY   </vt:lpstr>
      <vt:lpstr> AFR Pages and Tabs-REVENUES   </vt:lpstr>
      <vt:lpstr> AFR Pages and Tabs-REVENUES   </vt:lpstr>
      <vt:lpstr> AFR Pages and Tabs-REVENUES   </vt:lpstr>
      <vt:lpstr> AFR Pages and Tabs-REVENUES   </vt:lpstr>
      <vt:lpstr> AFR Pages and Tabs-REVENUES   </vt:lpstr>
      <vt:lpstr> AFR Pages and Tabs-REVENUES   </vt:lpstr>
      <vt:lpstr> AFR Pages and Tabs-REVENUES   </vt:lpstr>
      <vt:lpstr> AFR Pages and Tabs-Expenditures   </vt:lpstr>
      <vt:lpstr> AFR Pages and Tabs-SERVICE AREA 0   </vt:lpstr>
      <vt:lpstr> AFR Pages and Tabs-SERVICE AREA 0   </vt:lpstr>
      <vt:lpstr>Fund Balance Types </vt:lpstr>
      <vt:lpstr>Fund Balance Types </vt:lpstr>
      <vt:lpstr>AFR Pages and Tabs-SERVICE AREA 0</vt:lpstr>
      <vt:lpstr>AFR Pages and Tabs-SERVICE AREA 0</vt:lpstr>
      <vt:lpstr>Line 37 should be the total of lines 23 + 28 + 29 – 30 + 36.</vt:lpstr>
      <vt:lpstr> AFR Pages and Tabs-BALANCESHEET </vt:lpstr>
      <vt:lpstr> AFR Pages and Tabs-BALANCESHEET </vt:lpstr>
      <vt:lpstr> AFR Pages and Tabs-BALANCESHEET  </vt:lpstr>
      <vt:lpstr> AFR Pages and Tabs-BALANCESHEET  </vt:lpstr>
      <vt:lpstr>AFR Pages and Tabs-BALANCESHEET  </vt:lpstr>
      <vt:lpstr> AFR Pages and Tabs-BALANCESHEET  </vt:lpstr>
      <vt:lpstr> AFR Pages and Tabs-BALANCESHEET  </vt:lpstr>
      <vt:lpstr> AFR Pages and Tabs-BALANCESHEET  </vt:lpstr>
      <vt:lpstr> AFR Pages and Tabs-BALANCESHEET  </vt:lpstr>
      <vt:lpstr>AFR Pages and Tabs-BALANCESHEET  </vt:lpstr>
      <vt:lpstr>New Debt Page in GAAP Report</vt:lpstr>
      <vt:lpstr>House File 718</vt:lpstr>
      <vt:lpstr>House File 718</vt:lpstr>
      <vt:lpstr>Implementation</vt:lpstr>
      <vt:lpstr>County Debt Detail</vt:lpstr>
      <vt:lpstr>County Debt Detail</vt:lpstr>
      <vt:lpstr>County Debt Detail</vt:lpstr>
      <vt:lpstr>County Debt Detail</vt:lpstr>
      <vt:lpstr>County Debt Detail</vt:lpstr>
      <vt:lpstr>County Debt Detail</vt:lpstr>
      <vt:lpstr>County Debt Detail</vt:lpstr>
      <vt:lpstr>County Debt Detail</vt:lpstr>
      <vt:lpstr>County Debt Detail</vt:lpstr>
      <vt:lpstr>County Debt Detail</vt:lpstr>
      <vt:lpstr>Reminders</vt:lpstr>
      <vt:lpstr>ONLINE COMPLETION OF AFR</vt:lpstr>
      <vt:lpstr>Online System for AFRs</vt:lpstr>
      <vt:lpstr>Online System for AFRs</vt:lpstr>
      <vt:lpstr>PowerPoint Presentation</vt:lpstr>
      <vt:lpstr>PowerPoint Presentation</vt:lpstr>
      <vt:lpstr>PowerPoint Presentation</vt:lpstr>
      <vt:lpstr>PowerPoint Presentation</vt:lpstr>
      <vt:lpstr>AFR Screen</vt:lpstr>
      <vt:lpstr>AFR Screen</vt:lpstr>
      <vt:lpstr>AFR Screen</vt:lpstr>
      <vt:lpstr>PowerPoint Presentation</vt:lpstr>
      <vt:lpstr>AFR Tabs and Pages</vt:lpstr>
      <vt:lpstr>AFR Tabs or Pages</vt:lpstr>
      <vt:lpstr>AFR Tabs or Pages</vt:lpstr>
      <vt:lpstr>AFR Tabs or Pages</vt:lpstr>
      <vt:lpstr>Check Errors</vt:lpstr>
      <vt:lpstr>Publish/Posting AFR</vt:lpstr>
      <vt:lpstr>Publish/Posting AFR</vt:lpstr>
      <vt:lpstr>Publish/Posting AFR</vt:lpstr>
      <vt:lpstr>PowerPoint Presentation</vt:lpstr>
      <vt:lpstr>Publish/Posting AFR</vt:lpstr>
      <vt:lpstr>Amending AFRs</vt:lpstr>
      <vt:lpstr>Amending AFRs</vt:lpstr>
      <vt:lpstr>Amending AFRs</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Johnson, Carrie</dc:creator>
  <cp:lastModifiedBy>Johnson, Carrie</cp:lastModifiedBy>
  <cp:revision>79</cp:revision>
  <dcterms:modified xsi:type="dcterms:W3CDTF">2025-09-04T15:15:32Z</dcterms:modified>
</cp:coreProperties>
</file>