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78" r:id="rId2"/>
    <p:sldMasterId id="2147483685" r:id="rId3"/>
    <p:sldMasterId id="2147483687" r:id="rId4"/>
  </p:sldMasterIdLst>
  <p:notesMasterIdLst>
    <p:notesMasterId r:id="rId46"/>
  </p:notesMasterIdLst>
  <p:sldIdLst>
    <p:sldId id="259" r:id="rId5"/>
    <p:sldId id="292" r:id="rId6"/>
    <p:sldId id="306" r:id="rId7"/>
    <p:sldId id="335" r:id="rId8"/>
    <p:sldId id="305" r:id="rId9"/>
    <p:sldId id="308" r:id="rId10"/>
    <p:sldId id="309" r:id="rId11"/>
    <p:sldId id="310" r:id="rId12"/>
    <p:sldId id="311" r:id="rId13"/>
    <p:sldId id="312" r:id="rId14"/>
    <p:sldId id="307" r:id="rId15"/>
    <p:sldId id="303" r:id="rId16"/>
    <p:sldId id="315" r:id="rId17"/>
    <p:sldId id="313" r:id="rId18"/>
    <p:sldId id="314" r:id="rId19"/>
    <p:sldId id="297" r:id="rId20"/>
    <p:sldId id="262" r:id="rId21"/>
    <p:sldId id="295" r:id="rId22"/>
    <p:sldId id="327" r:id="rId23"/>
    <p:sldId id="318" r:id="rId24"/>
    <p:sldId id="326" r:id="rId25"/>
    <p:sldId id="316" r:id="rId26"/>
    <p:sldId id="317" r:id="rId27"/>
    <p:sldId id="319" r:id="rId28"/>
    <p:sldId id="320" r:id="rId29"/>
    <p:sldId id="321" r:id="rId30"/>
    <p:sldId id="322" r:id="rId31"/>
    <p:sldId id="323" r:id="rId32"/>
    <p:sldId id="324" r:id="rId33"/>
    <p:sldId id="325" r:id="rId34"/>
    <p:sldId id="265" r:id="rId35"/>
    <p:sldId id="266" r:id="rId36"/>
    <p:sldId id="267" r:id="rId37"/>
    <p:sldId id="328" r:id="rId38"/>
    <p:sldId id="329" r:id="rId39"/>
    <p:sldId id="330" r:id="rId40"/>
    <p:sldId id="331" r:id="rId41"/>
    <p:sldId id="332" r:id="rId42"/>
    <p:sldId id="333" r:id="rId43"/>
    <p:sldId id="334" r:id="rId44"/>
    <p:sldId id="261" r:id="rId4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886"/>
    <a:srgbClr val="A39791"/>
    <a:srgbClr val="BFC9C5"/>
    <a:srgbClr val="6F6F6F"/>
    <a:srgbClr val="074A76"/>
    <a:srgbClr val="00CCFF"/>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8148" autoAdjust="0"/>
    <p:restoredTop sz="86410"/>
  </p:normalViewPr>
  <p:slideViewPr>
    <p:cSldViewPr snapToGrid="0">
      <p:cViewPr varScale="1">
        <p:scale>
          <a:sx n="92" d="100"/>
          <a:sy n="92" d="100"/>
        </p:scale>
        <p:origin x="1032" y="84"/>
      </p:cViewPr>
      <p:guideLst>
        <p:guide orient="horz" pos="2160"/>
        <p:guide pos="2880"/>
      </p:guideLst>
    </p:cSldViewPr>
  </p:slideViewPr>
  <p:outlineViewPr>
    <p:cViewPr>
      <p:scale>
        <a:sx n="33" d="100"/>
        <a:sy n="33" d="100"/>
      </p:scale>
      <p:origin x="0" y="-41550"/>
    </p:cViewPr>
  </p:outlineViewPr>
  <p:notesTextViewPr>
    <p:cViewPr>
      <p:scale>
        <a:sx n="1" d="1"/>
        <a:sy n="1" d="1"/>
      </p:scale>
      <p:origin x="0" y="0"/>
    </p:cViewPr>
  </p:notesTextViewPr>
  <p:sorterViewPr>
    <p:cViewPr varScale="1">
      <p:scale>
        <a:sx n="1" d="1"/>
        <a:sy n="1" d="1"/>
      </p:scale>
      <p:origin x="0" y="-13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EACD8ED-F412-44BC-95E0-26B5200814F7}" type="datetimeFigureOut">
              <a:rPr lang="en-US" smtClean="0"/>
              <a:t>8/11/2025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FFEDC6F-7FB2-4125-88D2-D6FDAC75B841}" type="slidenum">
              <a:rPr lang="en-US" smtClean="0"/>
              <a:t>‹#›</a:t>
            </a:fld>
            <a:endParaRPr lang="en-US" dirty="0"/>
          </a:p>
        </p:txBody>
      </p:sp>
    </p:spTree>
    <p:extLst>
      <p:ext uri="{BB962C8B-B14F-4D97-AF65-F5344CB8AC3E}">
        <p14:creationId xmlns:p14="http://schemas.microsoft.com/office/powerpoint/2010/main" val="3493616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FEDC6F-7FB2-4125-88D2-D6FDAC75B841}" type="slidenum">
              <a:rPr lang="en-US" smtClean="0"/>
              <a:t>1</a:t>
            </a:fld>
            <a:endParaRPr lang="en-US" dirty="0"/>
          </a:p>
        </p:txBody>
      </p:sp>
    </p:spTree>
    <p:extLst>
      <p:ext uri="{BB962C8B-B14F-4D97-AF65-F5344CB8AC3E}">
        <p14:creationId xmlns:p14="http://schemas.microsoft.com/office/powerpoint/2010/main" val="223765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FEDC6F-7FB2-4125-88D2-D6FDAC75B841}" type="slidenum">
              <a:rPr lang="en-US" smtClean="0"/>
              <a:t>15</a:t>
            </a:fld>
            <a:endParaRPr lang="en-US" dirty="0"/>
          </a:p>
        </p:txBody>
      </p:sp>
    </p:spTree>
    <p:extLst>
      <p:ext uri="{BB962C8B-B14F-4D97-AF65-F5344CB8AC3E}">
        <p14:creationId xmlns:p14="http://schemas.microsoft.com/office/powerpoint/2010/main" val="3301955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15182" y="3046575"/>
            <a:ext cx="4874662" cy="1974784"/>
          </a:xfrm>
          <a:prstGeom prst="rect">
            <a:avLst/>
          </a:prstGeom>
          <a:effectLst>
            <a:outerShdw blurRad="76200" dist="38100" dir="2700000" algn="tl" rotWithShape="0">
              <a:prstClr val="black">
                <a:alpha val="20000"/>
              </a:prstClr>
            </a:outerShdw>
          </a:effectLst>
        </p:spPr>
        <p:txBody>
          <a:bodyPr anchor="b" anchorCtr="0"/>
          <a:lstStyle>
            <a:lvl1pPr algn="l">
              <a:defRPr sz="5800" baseline="0">
                <a:solidFill>
                  <a:schemeClr val="bg1"/>
                </a:solidFill>
                <a:latin typeface="Arial"/>
                <a:cs typeface="Arial"/>
              </a:defRPr>
            </a:lvl1pPr>
          </a:lstStyle>
          <a:p>
            <a:r>
              <a:rPr lang="en-US" dirty="0"/>
              <a:t>Title to</a:t>
            </a:r>
            <a:br>
              <a:rPr lang="en-US" dirty="0"/>
            </a:br>
            <a:r>
              <a:rPr lang="en-US" dirty="0"/>
              <a:t>Go Here</a:t>
            </a:r>
          </a:p>
        </p:txBody>
      </p:sp>
      <p:sp>
        <p:nvSpPr>
          <p:cNvPr id="3" name="Subtitle 2"/>
          <p:cNvSpPr>
            <a:spLocks noGrp="1"/>
          </p:cNvSpPr>
          <p:nvPr>
            <p:ph type="subTitle" idx="1" hasCustomPrompt="1"/>
          </p:nvPr>
        </p:nvSpPr>
        <p:spPr>
          <a:xfrm>
            <a:off x="2815758" y="5028452"/>
            <a:ext cx="6074086" cy="1021374"/>
          </a:xfrm>
          <a:prstGeom prst="rect">
            <a:avLst/>
          </a:prstGeom>
          <a:effectLst>
            <a:outerShdw blurRad="76200" dist="38100" dir="2700000" algn="tl" rotWithShape="0">
              <a:prstClr val="black">
                <a:alpha val="20000"/>
              </a:prstClr>
            </a:outerShdw>
          </a:effectLst>
        </p:spPr>
        <p:txBody>
          <a:bodyPr anchor="ctr"/>
          <a:lstStyle>
            <a:lvl1pPr marL="0" indent="0" algn="l">
              <a:buNone/>
              <a:defRPr sz="2200" b="1">
                <a:solidFill>
                  <a:srgbClr val="A39791"/>
                </a:solidFill>
                <a:latin typeface="Arial"/>
                <a:cs typeface="Aria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5" name="Footer Placeholder 4"/>
          <p:cNvSpPr>
            <a:spLocks noGrp="1"/>
          </p:cNvSpPr>
          <p:nvPr>
            <p:ph type="ftr" sz="quarter" idx="3"/>
          </p:nvPr>
        </p:nvSpPr>
        <p:spPr>
          <a:xfrm>
            <a:off x="6610432" y="6540738"/>
            <a:ext cx="2421731" cy="273050"/>
          </a:xfrm>
          <a:prstGeom prst="rect">
            <a:avLst/>
          </a:prstGeom>
        </p:spPr>
        <p:txBody>
          <a:bodyPr/>
          <a:lstStyle>
            <a:lvl1pPr algn="r">
              <a:defRPr sz="700">
                <a:latin typeface="Arial"/>
                <a:cs typeface="Arial"/>
              </a:defRPr>
            </a:lvl1pPr>
          </a:lstStyle>
          <a:p>
            <a:r>
              <a:rPr lang="en-US" dirty="0"/>
              <a:t>©Ahlers &amp; Cooney, P.C. - All Rights Reserved</a:t>
            </a:r>
          </a:p>
        </p:txBody>
      </p:sp>
    </p:spTree>
    <p:extLst>
      <p:ext uri="{BB962C8B-B14F-4D97-AF65-F5344CB8AC3E}">
        <p14:creationId xmlns:p14="http://schemas.microsoft.com/office/powerpoint/2010/main" val="421908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hasCustomPrompt="1"/>
          </p:nvPr>
        </p:nvSpPr>
        <p:spPr/>
        <p:txBody>
          <a:bodyPr/>
          <a:lstStyle/>
          <a:p>
            <a:r>
              <a:rPr lang="en-US" dirty="0"/>
              <a:t>Click To Edit Master Title Style</a:t>
            </a:r>
          </a:p>
        </p:txBody>
      </p:sp>
    </p:spTree>
    <p:extLst>
      <p:ext uri="{BB962C8B-B14F-4D97-AF65-F5344CB8AC3E}">
        <p14:creationId xmlns:p14="http://schemas.microsoft.com/office/powerpoint/2010/main" val="3256736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hasCustomPrompt="1"/>
          </p:nvPr>
        </p:nvSpPr>
        <p:spPr/>
        <p:txBody>
          <a:bodyPr/>
          <a:lstStyle/>
          <a:p>
            <a:r>
              <a:rPr lang="en-US" dirty="0"/>
              <a:t>Click To Edit Master Title Style</a:t>
            </a:r>
          </a:p>
        </p:txBody>
      </p:sp>
    </p:spTree>
    <p:extLst>
      <p:ext uri="{BB962C8B-B14F-4D97-AF65-F5344CB8AC3E}">
        <p14:creationId xmlns:p14="http://schemas.microsoft.com/office/powerpoint/2010/main" val="864195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hasCustomPrompt="1"/>
          </p:nvPr>
        </p:nvSpPr>
        <p:spPr/>
        <p:txBody>
          <a:bodyPr/>
          <a:lstStyle/>
          <a:p>
            <a:r>
              <a:rPr lang="en-US" dirty="0"/>
              <a:t>Click To Edit Master Title Style</a:t>
            </a:r>
          </a:p>
        </p:txBody>
      </p:sp>
    </p:spTree>
    <p:extLst>
      <p:ext uri="{BB962C8B-B14F-4D97-AF65-F5344CB8AC3E}">
        <p14:creationId xmlns:p14="http://schemas.microsoft.com/office/powerpoint/2010/main" val="20034502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610432" y="6540738"/>
            <a:ext cx="2421731" cy="273050"/>
          </a:xfrm>
          <a:prstGeom prst="rect">
            <a:avLst/>
          </a:prstGeom>
        </p:spPr>
        <p:txBody>
          <a:bodyPr/>
          <a:lstStyle>
            <a:lvl1pPr algn="r">
              <a:defRPr sz="700">
                <a:latin typeface="Arial"/>
                <a:cs typeface="Arial"/>
              </a:defRPr>
            </a:lvl1pPr>
          </a:lstStyle>
          <a:p>
            <a:r>
              <a:rPr lang="en-US" dirty="0"/>
              <a:t>©Ahlers &amp; Cooney, P.C. - All Rights Reserved</a:t>
            </a:r>
          </a:p>
        </p:txBody>
      </p:sp>
    </p:spTree>
    <p:extLst>
      <p:ext uri="{BB962C8B-B14F-4D97-AF65-F5344CB8AC3E}">
        <p14:creationId xmlns:p14="http://schemas.microsoft.com/office/powerpoint/2010/main" val="1349835354"/>
      </p:ext>
    </p:extLst>
  </p:cSld>
  <p:clrMap bg1="lt1" tx1="dk1" bg2="lt2" tx2="dk2" accent1="accent1" accent2="accent2" accent3="accent3" accent4="accent4" accent5="accent5" accent6="accent6" hlink="hlink" folHlink="folHlink"/>
  <p:sldLayoutIdLst>
    <p:sldLayoutId id="2147483670" r:id="rId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117" y="787682"/>
            <a:ext cx="8447726" cy="1005840"/>
          </a:xfrm>
          <a:prstGeom prst="rect">
            <a:avLst/>
          </a:prstGeom>
          <a:noFill/>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80060" y="2057601"/>
            <a:ext cx="8229600" cy="405011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txBox="1">
            <a:spLocks/>
          </p:cNvSpPr>
          <p:nvPr userDrawn="1"/>
        </p:nvSpPr>
        <p:spPr>
          <a:xfrm>
            <a:off x="78318" y="6467222"/>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3993FA3-53C0-4CAE-AD25-A29A3830186E}" type="slidenum">
              <a:rPr lang="en-US" smtClean="0">
                <a:solidFill>
                  <a:srgbClr val="024886"/>
                </a:solidFill>
                <a:latin typeface="Arial"/>
                <a:cs typeface="Arial"/>
              </a:rPr>
              <a:pPr/>
              <a:t>‹#›</a:t>
            </a:fld>
            <a:endParaRPr lang="en-US" dirty="0">
              <a:solidFill>
                <a:srgbClr val="024886"/>
              </a:solidFill>
              <a:latin typeface="Arial"/>
              <a:cs typeface="Arial"/>
            </a:endParaRPr>
          </a:p>
        </p:txBody>
      </p:sp>
      <p:sp>
        <p:nvSpPr>
          <p:cNvPr id="9" name="Footer Placeholder 4"/>
          <p:cNvSpPr txBox="1">
            <a:spLocks/>
          </p:cNvSpPr>
          <p:nvPr userDrawn="1"/>
        </p:nvSpPr>
        <p:spPr>
          <a:xfrm>
            <a:off x="3535695" y="6574158"/>
            <a:ext cx="2421731" cy="273050"/>
          </a:xfrm>
          <a:prstGeom prst="rect">
            <a:avLst/>
          </a:prstGeom>
        </p:spPr>
        <p:txBody>
          <a:bodyPr/>
          <a:lstStyle>
            <a:defPPr>
              <a:defRPr lang="en-US"/>
            </a:defPPr>
            <a:lvl1pPr marL="0" algn="r" defTabSz="914400" rtl="0" eaLnBrk="1" latinLnBrk="0" hangingPunct="1">
              <a:defRPr sz="8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700" dirty="0">
                <a:solidFill>
                  <a:srgbClr val="024886"/>
                </a:solidFill>
                <a:latin typeface="Arial"/>
                <a:cs typeface="Arial"/>
              </a:rPr>
              <a:t>©Ahlers &amp; Cooney, P.C. - All Rights Reserved</a:t>
            </a:r>
          </a:p>
        </p:txBody>
      </p:sp>
      <p:sp>
        <p:nvSpPr>
          <p:cNvPr id="10" name="TextBox 9"/>
          <p:cNvSpPr txBox="1"/>
          <p:nvPr userDrawn="1"/>
        </p:nvSpPr>
        <p:spPr>
          <a:xfrm>
            <a:off x="481263" y="663073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9831119"/>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l" defTabSz="914400" rtl="0" eaLnBrk="1" latinLnBrk="0" hangingPunct="1">
        <a:lnSpc>
          <a:spcPct val="90000"/>
        </a:lnSpc>
        <a:spcBef>
          <a:spcPct val="0"/>
        </a:spcBef>
        <a:buNone/>
        <a:defRPr sz="4000" kern="1200">
          <a:solidFill>
            <a:srgbClr val="024886"/>
          </a:solidFill>
          <a:latin typeface="Arial"/>
          <a:ea typeface="+mj-ea"/>
          <a:cs typeface="Arial"/>
        </a:defRPr>
      </a:lvl1pPr>
    </p:titleStyle>
    <p:bodyStyle>
      <a:lvl1pPr marL="228600" indent="-228600" algn="l" defTabSz="914400" rtl="0" eaLnBrk="1" latinLnBrk="0" hangingPunct="1">
        <a:lnSpc>
          <a:spcPct val="90000"/>
        </a:lnSpc>
        <a:spcBef>
          <a:spcPts val="1000"/>
        </a:spcBef>
        <a:buClr>
          <a:srgbClr val="024886"/>
        </a:buClr>
        <a:buFont typeface="Arial" panose="020B0604020202020204" pitchFamily="34" charset="0"/>
        <a:buChar char="•"/>
        <a:defRPr sz="2800" kern="1200">
          <a:solidFill>
            <a:schemeClr val="tx1"/>
          </a:solidFill>
          <a:latin typeface="Arial"/>
          <a:ea typeface="+mn-ea"/>
          <a:cs typeface="Arial"/>
        </a:defRPr>
      </a:lvl1pPr>
      <a:lvl2pPr marL="971550" indent="-514350" algn="l" defTabSz="914400" rtl="0" eaLnBrk="1" latinLnBrk="0" hangingPunct="1">
        <a:lnSpc>
          <a:spcPct val="90000"/>
        </a:lnSpc>
        <a:spcBef>
          <a:spcPts val="500"/>
        </a:spcBef>
        <a:buClr>
          <a:srgbClr val="024886"/>
        </a:buClr>
        <a:buFont typeface="Courier New" panose="02070309020205020404" pitchFamily="49" charset="0"/>
        <a:buChar char="o"/>
        <a:defRPr sz="2800" kern="1200">
          <a:solidFill>
            <a:schemeClr val="tx1"/>
          </a:solidFill>
          <a:latin typeface="Arial"/>
          <a:ea typeface="+mn-ea"/>
          <a:cs typeface="Arial"/>
        </a:defRPr>
      </a:lvl2pPr>
      <a:lvl3pPr marL="11430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3pPr>
      <a:lvl4pPr marL="16002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4pPr>
      <a:lvl5pPr marL="20574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117" y="787682"/>
            <a:ext cx="8447726" cy="1005840"/>
          </a:xfrm>
          <a:prstGeom prst="rect">
            <a:avLst/>
          </a:prstGeom>
          <a:noFill/>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80060" y="2057601"/>
            <a:ext cx="8229600" cy="405011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txBox="1">
            <a:spLocks/>
          </p:cNvSpPr>
          <p:nvPr userDrawn="1"/>
        </p:nvSpPr>
        <p:spPr>
          <a:xfrm>
            <a:off x="78318" y="6467222"/>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3993FA3-53C0-4CAE-AD25-A29A3830186E}" type="slidenum">
              <a:rPr lang="en-US" smtClean="0">
                <a:solidFill>
                  <a:srgbClr val="024886"/>
                </a:solidFill>
                <a:latin typeface="Arial"/>
                <a:cs typeface="Arial"/>
              </a:rPr>
              <a:pPr/>
              <a:t>‹#›</a:t>
            </a:fld>
            <a:endParaRPr lang="en-US" dirty="0">
              <a:solidFill>
                <a:srgbClr val="024886"/>
              </a:solidFill>
              <a:latin typeface="Arial"/>
              <a:cs typeface="Arial"/>
            </a:endParaRPr>
          </a:p>
        </p:txBody>
      </p:sp>
      <p:sp>
        <p:nvSpPr>
          <p:cNvPr id="9" name="Footer Placeholder 4"/>
          <p:cNvSpPr txBox="1">
            <a:spLocks/>
          </p:cNvSpPr>
          <p:nvPr userDrawn="1"/>
        </p:nvSpPr>
        <p:spPr>
          <a:xfrm>
            <a:off x="3535695" y="6574158"/>
            <a:ext cx="2421731" cy="273050"/>
          </a:xfrm>
          <a:prstGeom prst="rect">
            <a:avLst/>
          </a:prstGeom>
        </p:spPr>
        <p:txBody>
          <a:bodyPr/>
          <a:lstStyle>
            <a:defPPr>
              <a:defRPr lang="en-US"/>
            </a:defPPr>
            <a:lvl1pPr marL="0" algn="r" defTabSz="914400" rtl="0" eaLnBrk="1" latinLnBrk="0" hangingPunct="1">
              <a:defRPr sz="8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700" dirty="0">
                <a:solidFill>
                  <a:srgbClr val="024886"/>
                </a:solidFill>
                <a:latin typeface="Arial"/>
                <a:cs typeface="Arial"/>
              </a:rPr>
              <a:t>©Ahlers &amp; Cooney, P.C. - All Rights Reserved</a:t>
            </a:r>
          </a:p>
        </p:txBody>
      </p:sp>
      <p:sp>
        <p:nvSpPr>
          <p:cNvPr id="10" name="TextBox 9"/>
          <p:cNvSpPr txBox="1"/>
          <p:nvPr userDrawn="1"/>
        </p:nvSpPr>
        <p:spPr>
          <a:xfrm>
            <a:off x="481263" y="663073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05621735"/>
      </p:ext>
    </p:extLst>
  </p:cSld>
  <p:clrMap bg1="lt1" tx1="dk1" bg2="lt2" tx2="dk2" accent1="accent1" accent2="accent2" accent3="accent3" accent4="accent4" accent5="accent5" accent6="accent6" hlink="hlink" folHlink="folHlink"/>
  <p:sldLayoutIdLst>
    <p:sldLayoutId id="2147483686" r:id="rId1"/>
  </p:sldLayoutIdLst>
  <p:hf hdr="0" dt="0"/>
  <p:txStyles>
    <p:titleStyle>
      <a:lvl1pPr algn="l" defTabSz="914400" rtl="0" eaLnBrk="1" latinLnBrk="0" hangingPunct="1">
        <a:lnSpc>
          <a:spcPct val="90000"/>
        </a:lnSpc>
        <a:spcBef>
          <a:spcPct val="0"/>
        </a:spcBef>
        <a:buNone/>
        <a:defRPr sz="4000" kern="1200">
          <a:solidFill>
            <a:srgbClr val="024886"/>
          </a:solidFill>
          <a:latin typeface="Arial"/>
          <a:ea typeface="+mj-ea"/>
          <a:cs typeface="Arial"/>
        </a:defRPr>
      </a:lvl1pPr>
    </p:titleStyle>
    <p:bodyStyle>
      <a:lvl1pPr marL="228600" indent="-228600" algn="l" defTabSz="914400" rtl="0" eaLnBrk="1" latinLnBrk="0" hangingPunct="1">
        <a:lnSpc>
          <a:spcPct val="90000"/>
        </a:lnSpc>
        <a:spcBef>
          <a:spcPts val="1000"/>
        </a:spcBef>
        <a:buClr>
          <a:srgbClr val="024886"/>
        </a:buClr>
        <a:buFont typeface="Arial" panose="020B0604020202020204" pitchFamily="34" charset="0"/>
        <a:buChar char="•"/>
        <a:defRPr sz="2800" kern="1200">
          <a:solidFill>
            <a:schemeClr val="tx1"/>
          </a:solidFill>
          <a:latin typeface="Arial"/>
          <a:ea typeface="+mn-ea"/>
          <a:cs typeface="Arial"/>
        </a:defRPr>
      </a:lvl1pPr>
      <a:lvl2pPr marL="971550" indent="-514350" algn="l" defTabSz="914400" rtl="0" eaLnBrk="1" latinLnBrk="0" hangingPunct="1">
        <a:lnSpc>
          <a:spcPct val="90000"/>
        </a:lnSpc>
        <a:spcBef>
          <a:spcPts val="500"/>
        </a:spcBef>
        <a:buClr>
          <a:srgbClr val="024886"/>
        </a:buClr>
        <a:buFont typeface="Courier New" panose="02070309020205020404" pitchFamily="49" charset="0"/>
        <a:buChar char="o"/>
        <a:defRPr sz="2800" kern="1200">
          <a:solidFill>
            <a:schemeClr val="tx1"/>
          </a:solidFill>
          <a:latin typeface="Arial"/>
          <a:ea typeface="+mn-ea"/>
          <a:cs typeface="Arial"/>
        </a:defRPr>
      </a:lvl2pPr>
      <a:lvl3pPr marL="11430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3pPr>
      <a:lvl4pPr marL="16002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4pPr>
      <a:lvl5pPr marL="20574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117" y="787682"/>
            <a:ext cx="8447726" cy="1005840"/>
          </a:xfrm>
          <a:prstGeom prst="rect">
            <a:avLst/>
          </a:prstGeom>
          <a:noFill/>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80060" y="2057601"/>
            <a:ext cx="8229600" cy="405011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txBox="1">
            <a:spLocks/>
          </p:cNvSpPr>
          <p:nvPr userDrawn="1"/>
        </p:nvSpPr>
        <p:spPr>
          <a:xfrm>
            <a:off x="78318" y="6467222"/>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3993FA3-53C0-4CAE-AD25-A29A3830186E}" type="slidenum">
              <a:rPr lang="en-US" smtClean="0">
                <a:solidFill>
                  <a:srgbClr val="024886"/>
                </a:solidFill>
                <a:latin typeface="Arial"/>
                <a:cs typeface="Arial"/>
              </a:rPr>
              <a:pPr/>
              <a:t>‹#›</a:t>
            </a:fld>
            <a:endParaRPr lang="en-US" dirty="0">
              <a:solidFill>
                <a:srgbClr val="024886"/>
              </a:solidFill>
              <a:latin typeface="Arial"/>
              <a:cs typeface="Arial"/>
            </a:endParaRPr>
          </a:p>
        </p:txBody>
      </p:sp>
      <p:sp>
        <p:nvSpPr>
          <p:cNvPr id="9" name="Footer Placeholder 4"/>
          <p:cNvSpPr txBox="1">
            <a:spLocks/>
          </p:cNvSpPr>
          <p:nvPr userDrawn="1"/>
        </p:nvSpPr>
        <p:spPr>
          <a:xfrm>
            <a:off x="3535695" y="6574158"/>
            <a:ext cx="2421731" cy="273050"/>
          </a:xfrm>
          <a:prstGeom prst="rect">
            <a:avLst/>
          </a:prstGeom>
        </p:spPr>
        <p:txBody>
          <a:bodyPr/>
          <a:lstStyle>
            <a:defPPr>
              <a:defRPr lang="en-US"/>
            </a:defPPr>
            <a:lvl1pPr marL="0" algn="r" defTabSz="914400" rtl="0" eaLnBrk="1" latinLnBrk="0" hangingPunct="1">
              <a:defRPr sz="8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700" dirty="0">
                <a:solidFill>
                  <a:srgbClr val="024886"/>
                </a:solidFill>
                <a:latin typeface="Arial"/>
                <a:cs typeface="Arial"/>
              </a:rPr>
              <a:t>©Ahlers &amp; Cooney, P.C. - All Rights Reserved</a:t>
            </a:r>
          </a:p>
        </p:txBody>
      </p:sp>
      <p:sp>
        <p:nvSpPr>
          <p:cNvPr id="10" name="TextBox 9"/>
          <p:cNvSpPr txBox="1"/>
          <p:nvPr userDrawn="1"/>
        </p:nvSpPr>
        <p:spPr>
          <a:xfrm>
            <a:off x="481263" y="663073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98807840"/>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lnSpc>
          <a:spcPct val="90000"/>
        </a:lnSpc>
        <a:spcBef>
          <a:spcPct val="0"/>
        </a:spcBef>
        <a:buNone/>
        <a:defRPr sz="4000" kern="1200">
          <a:solidFill>
            <a:srgbClr val="024886"/>
          </a:solidFill>
          <a:latin typeface="Arial"/>
          <a:ea typeface="+mj-ea"/>
          <a:cs typeface="Arial"/>
        </a:defRPr>
      </a:lvl1pPr>
    </p:titleStyle>
    <p:bodyStyle>
      <a:lvl1pPr marL="228600" indent="-228600" algn="l" defTabSz="914400" rtl="0" eaLnBrk="1" latinLnBrk="0" hangingPunct="1">
        <a:lnSpc>
          <a:spcPct val="90000"/>
        </a:lnSpc>
        <a:spcBef>
          <a:spcPts val="1000"/>
        </a:spcBef>
        <a:buClr>
          <a:srgbClr val="024886"/>
        </a:buClr>
        <a:buFont typeface="Arial" panose="020B0604020202020204" pitchFamily="34" charset="0"/>
        <a:buChar char="•"/>
        <a:defRPr sz="2800" kern="1200">
          <a:solidFill>
            <a:schemeClr val="tx1"/>
          </a:solidFill>
          <a:latin typeface="Arial"/>
          <a:ea typeface="+mn-ea"/>
          <a:cs typeface="Arial"/>
        </a:defRPr>
      </a:lvl1pPr>
      <a:lvl2pPr marL="971550" indent="-514350" algn="l" defTabSz="914400" rtl="0" eaLnBrk="1" latinLnBrk="0" hangingPunct="1">
        <a:lnSpc>
          <a:spcPct val="90000"/>
        </a:lnSpc>
        <a:spcBef>
          <a:spcPts val="500"/>
        </a:spcBef>
        <a:buClr>
          <a:srgbClr val="024886"/>
        </a:buClr>
        <a:buFont typeface="Courier New" panose="02070309020205020404" pitchFamily="49" charset="0"/>
        <a:buChar char="o"/>
        <a:defRPr sz="2800" kern="1200">
          <a:solidFill>
            <a:schemeClr val="tx1"/>
          </a:solidFill>
          <a:latin typeface="Arial"/>
          <a:ea typeface="+mn-ea"/>
          <a:cs typeface="Arial"/>
        </a:defRPr>
      </a:lvl2pPr>
      <a:lvl3pPr marL="11430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3pPr>
      <a:lvl4pPr marL="16002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4pPr>
      <a:lvl5pPr marL="2057400" indent="-228600" algn="l" defTabSz="914400" rtl="0" eaLnBrk="1" latinLnBrk="0" hangingPunct="1">
        <a:lnSpc>
          <a:spcPct val="90000"/>
        </a:lnSpc>
        <a:spcBef>
          <a:spcPts val="500"/>
        </a:spcBef>
        <a:buClr>
          <a:srgbClr val="024886"/>
        </a:buClr>
        <a:buFont typeface="Arial" panose="020B0604020202020204" pitchFamily="34" charset="0"/>
        <a:buChar char="•"/>
        <a:defRPr sz="2800"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misek@ahlerslaw.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ASmisek@ahlerslaw.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846888" y="4465858"/>
            <a:ext cx="4874662" cy="1157563"/>
          </a:xfrm>
        </p:spPr>
        <p:txBody>
          <a:bodyPr/>
          <a:lstStyle/>
          <a:p>
            <a:pPr algn="ctr"/>
            <a:br>
              <a:rPr lang="en-US" sz="4000" b="1" dirty="0"/>
            </a:br>
            <a:br>
              <a:rPr lang="en-US" sz="4000" b="1" dirty="0"/>
            </a:br>
            <a:br>
              <a:rPr lang="en-US" sz="4000" b="1" dirty="0"/>
            </a:br>
            <a:br>
              <a:rPr lang="en-US" sz="4000" b="1" dirty="0"/>
            </a:br>
            <a:r>
              <a:rPr lang="en-US" sz="4000" b="1" dirty="0"/>
              <a:t>Investigation</a:t>
            </a:r>
            <a:br>
              <a:rPr lang="en-US" sz="4000" b="1" dirty="0"/>
            </a:br>
            <a:r>
              <a:rPr lang="en-US" sz="4000" b="1" dirty="0"/>
              <a:t>Interviews</a:t>
            </a:r>
            <a:br>
              <a:rPr lang="en-US" sz="4000" b="1" dirty="0"/>
            </a:br>
            <a:br>
              <a:rPr lang="en-US" sz="4000" b="1" dirty="0"/>
            </a:br>
            <a:r>
              <a:rPr lang="en-US" sz="3200" b="1" i="1" dirty="0"/>
              <a:t>ISAC Conference</a:t>
            </a:r>
            <a:br>
              <a:rPr lang="en-US" sz="3200" b="1" i="1" dirty="0"/>
            </a:br>
            <a:r>
              <a:rPr lang="en-US" sz="3200" b="1" i="1" dirty="0"/>
              <a:t>August 2025</a:t>
            </a:r>
            <a:endParaRPr lang="en-US" sz="4000" i="1" dirty="0"/>
          </a:p>
        </p:txBody>
      </p:sp>
      <p:sp>
        <p:nvSpPr>
          <p:cNvPr id="8" name="Subtitle 7"/>
          <p:cNvSpPr>
            <a:spLocks noGrp="1"/>
          </p:cNvSpPr>
          <p:nvPr>
            <p:ph type="subTitle" idx="1"/>
          </p:nvPr>
        </p:nvSpPr>
        <p:spPr>
          <a:xfrm>
            <a:off x="2958077" y="5564709"/>
            <a:ext cx="6074086" cy="1021374"/>
          </a:xfrm>
        </p:spPr>
        <p:txBody>
          <a:bodyPr/>
          <a:lstStyle/>
          <a:p>
            <a:pPr algn="ctr"/>
            <a:r>
              <a:rPr lang="en-US" sz="1800" dirty="0"/>
              <a:t>Ann </a:t>
            </a:r>
            <a:r>
              <a:rPr lang="en-US" sz="1800" dirty="0" err="1"/>
              <a:t>Smisek</a:t>
            </a:r>
            <a:r>
              <a:rPr lang="en-US" sz="1800" dirty="0"/>
              <a:t> </a:t>
            </a:r>
          </a:p>
          <a:p>
            <a:pPr algn="ctr"/>
            <a:r>
              <a:rPr lang="en-US" sz="1800" dirty="0"/>
              <a:t>Ahlers &amp; Cooney, P.C.</a:t>
            </a:r>
          </a:p>
          <a:p>
            <a:pPr algn="ctr"/>
            <a:r>
              <a:rPr lang="en-US" sz="1800" dirty="0">
                <a:hlinkClick r:id="rId3"/>
              </a:rPr>
              <a:t>asmisek@ahlerslaw.com</a:t>
            </a:r>
            <a:endParaRPr lang="en-US" sz="1800" dirty="0"/>
          </a:p>
        </p:txBody>
      </p:sp>
      <p:sp>
        <p:nvSpPr>
          <p:cNvPr id="4" name="Footer Placeholder 3"/>
          <p:cNvSpPr>
            <a:spLocks noGrp="1"/>
          </p:cNvSpPr>
          <p:nvPr>
            <p:ph type="ftr" sz="quarter" idx="3"/>
          </p:nvPr>
        </p:nvSpPr>
        <p:spPr>
          <a:xfrm>
            <a:off x="6610432" y="6527370"/>
            <a:ext cx="2421731" cy="273050"/>
          </a:xfrm>
          <a:prstGeom prst="rect">
            <a:avLst/>
          </a:prstGeom>
        </p:spPr>
        <p:txBody>
          <a:bodyPr/>
          <a:lstStyle/>
          <a:p>
            <a:r>
              <a:rPr lang="en-US" i="1" dirty="0">
                <a:ea typeface="Tahoma" panose="020B0604030504040204" pitchFamily="34" charset="0"/>
                <a:cs typeface="Tahoma" panose="020B0604030504040204" pitchFamily="34" charset="0"/>
              </a:rPr>
              <a:t>©Ahlers &amp; Cooney, P.C. - All Rights Reserved</a:t>
            </a:r>
            <a:endParaRPr lang="en-US" dirty="0"/>
          </a:p>
        </p:txBody>
      </p:sp>
    </p:spTree>
    <p:extLst>
      <p:ext uri="{BB962C8B-B14F-4D97-AF65-F5344CB8AC3E}">
        <p14:creationId xmlns:p14="http://schemas.microsoft.com/office/powerpoint/2010/main" val="2579115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808FC5-9A2C-47C1-9085-FA8C0597F398}"/>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Thank the employee for their candor and help in educating you.</a:t>
            </a:r>
          </a:p>
          <a:p>
            <a:r>
              <a:rPr lang="en-US" dirty="0">
                <a:latin typeface="Times New Roman" panose="02020603050405020304" pitchFamily="18" charset="0"/>
                <a:cs typeface="Times New Roman" panose="02020603050405020304" pitchFamily="18" charset="0"/>
              </a:rPr>
              <a:t>Transition to getting a firmer understanding</a:t>
            </a:r>
          </a:p>
          <a:p>
            <a:r>
              <a:rPr lang="en-US" dirty="0">
                <a:latin typeface="Times New Roman" panose="02020603050405020304" pitchFamily="18" charset="0"/>
                <a:cs typeface="Times New Roman" panose="02020603050405020304" pitchFamily="18" charset="0"/>
              </a:rPr>
              <a:t>“Let’s start at the beginning.”</a:t>
            </a:r>
          </a:p>
          <a:p>
            <a:r>
              <a:rPr lang="en-US" dirty="0">
                <a:latin typeface="Times New Roman" panose="02020603050405020304" pitchFamily="18" charset="0"/>
                <a:cs typeface="Times New Roman" panose="02020603050405020304" pitchFamily="18" charset="0"/>
              </a:rPr>
              <a:t>Walk through chronology, identifying events with dates, witnesses, etc.</a:t>
            </a:r>
          </a:p>
          <a:p>
            <a:r>
              <a:rPr lang="en-US" dirty="0">
                <a:latin typeface="Times New Roman" panose="02020603050405020304" pitchFamily="18" charset="0"/>
                <a:cs typeface="Times New Roman" panose="02020603050405020304" pitchFamily="18" charset="0"/>
              </a:rPr>
              <a:t>Focused questions as to who, what, when, how, why.</a:t>
            </a:r>
          </a:p>
          <a:p>
            <a:r>
              <a:rPr lang="en-US" dirty="0">
                <a:latin typeface="Times New Roman" panose="02020603050405020304" pitchFamily="18" charset="0"/>
                <a:cs typeface="Times New Roman" panose="02020603050405020304" pitchFamily="18" charset="0"/>
              </a:rPr>
              <a:t>Press for specificity</a:t>
            </a:r>
          </a:p>
          <a:p>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3" name="Title 2">
            <a:extLst>
              <a:ext uri="{FF2B5EF4-FFF2-40B4-BE49-F238E27FC236}">
                <a16:creationId xmlns:a16="http://schemas.microsoft.com/office/drawing/2014/main" id="{10E733C2-FC64-409E-B965-D321E15231A3}"/>
              </a:ext>
            </a:extLst>
          </p:cNvPr>
          <p:cNvSpPr>
            <a:spLocks noGrp="1"/>
          </p:cNvSpPr>
          <p:nvPr>
            <p:ph type="title"/>
          </p:nvPr>
        </p:nvSpPr>
        <p:spPr/>
        <p:txBody>
          <a:bodyPr/>
          <a:lstStyle/>
          <a:p>
            <a:pPr algn="ctr"/>
            <a:r>
              <a:rPr lang="en-US" sz="3000" i="1" dirty="0">
                <a:latin typeface="Times New Roman" panose="02020603050405020304" pitchFamily="18" charset="0"/>
                <a:cs typeface="Times New Roman" panose="02020603050405020304" pitchFamily="18" charset="0"/>
              </a:rPr>
              <a:t>Phase 3:  Detailed Chronological Fact Questioning</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0290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a:xfrm>
            <a:off x="450117" y="1793522"/>
            <a:ext cx="8229600" cy="4050115"/>
          </a:xfrm>
        </p:spPr>
        <p:txBody>
          <a:bodyPr/>
          <a:lstStyle/>
          <a:p>
            <a:pPr>
              <a:lnSpc>
                <a:spcPct val="80000"/>
              </a:lnSpc>
              <a:spcAft>
                <a:spcPts val="600"/>
              </a:spcAft>
            </a:pPr>
            <a:r>
              <a:rPr lang="en-US" sz="2400" dirty="0">
                <a:latin typeface="Times New Roman" panose="02020603050405020304" pitchFamily="18" charset="0"/>
                <a:cs typeface="Times New Roman" panose="02020603050405020304" pitchFamily="18" charset="0"/>
              </a:rPr>
              <a:t>Continue building credibility with employee – business like, personable but clear in the information you seek.</a:t>
            </a:r>
          </a:p>
          <a:p>
            <a:pPr>
              <a:lnSpc>
                <a:spcPct val="80000"/>
              </a:lnSpc>
              <a:spcAft>
                <a:spcPts val="600"/>
              </a:spcAft>
            </a:pPr>
            <a:r>
              <a:rPr lang="en-US" sz="2400" dirty="0">
                <a:latin typeface="Times New Roman" panose="02020603050405020304" pitchFamily="18" charset="0"/>
                <a:cs typeface="Times New Roman" panose="02020603050405020304" pitchFamily="18" charset="0"/>
              </a:rPr>
              <a:t>Identify a rough timeline that you want to better flesh out</a:t>
            </a:r>
          </a:p>
          <a:p>
            <a:pPr>
              <a:lnSpc>
                <a:spcPct val="80000"/>
              </a:lnSpc>
              <a:spcAft>
                <a:spcPts val="600"/>
              </a:spcAft>
            </a:pPr>
            <a:r>
              <a:rPr lang="en-US" sz="2400" dirty="0">
                <a:latin typeface="Times New Roman" panose="02020603050405020304" pitchFamily="18" charset="0"/>
                <a:cs typeface="Times New Roman" panose="02020603050405020304" pitchFamily="18" charset="0"/>
              </a:rPr>
              <a:t>Communicate that it is helpful to understand employee perspectives and opinions at different points in the story.</a:t>
            </a:r>
          </a:p>
          <a:p>
            <a:pPr>
              <a:lnSpc>
                <a:spcPct val="80000"/>
              </a:lnSpc>
              <a:spcAft>
                <a:spcPts val="600"/>
              </a:spcAft>
            </a:pPr>
            <a:r>
              <a:rPr lang="en-US" sz="2400" dirty="0">
                <a:latin typeface="Times New Roman" panose="02020603050405020304" pitchFamily="18" charset="0"/>
                <a:cs typeface="Times New Roman" panose="02020603050405020304" pitchFamily="18" charset="0"/>
              </a:rPr>
              <a:t>Acknowledge own gaps in understanding the story and actively request to be corrected if they notice an inconsistency or misinterpretation by the investigator. </a:t>
            </a: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3000" dirty="0">
                <a:latin typeface="Times New Roman" panose="02020603050405020304" pitchFamily="18" charset="0"/>
                <a:cs typeface="Times New Roman" panose="02020603050405020304" pitchFamily="18" charset="0"/>
              </a:rPr>
              <a:t>Approach to Detailed Chronological Fact Questioning</a:t>
            </a:r>
          </a:p>
        </p:txBody>
      </p:sp>
    </p:spTree>
    <p:extLst>
      <p:ext uri="{BB962C8B-B14F-4D97-AF65-F5344CB8AC3E}">
        <p14:creationId xmlns:p14="http://schemas.microsoft.com/office/powerpoint/2010/main" val="2911858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8FFB69-6182-4FAD-B47D-6636D531AEC9}"/>
              </a:ext>
            </a:extLst>
          </p:cNvPr>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What exactly did you see happen?</a:t>
            </a:r>
          </a:p>
          <a:p>
            <a:r>
              <a:rPr lang="en-US" sz="2000" dirty="0">
                <a:latin typeface="Times New Roman" panose="02020603050405020304" pitchFamily="18" charset="0"/>
                <a:cs typeface="Times New Roman" panose="02020603050405020304" pitchFamily="18" charset="0"/>
              </a:rPr>
              <a:t>Did you hear about something happening?</a:t>
            </a:r>
          </a:p>
          <a:p>
            <a:r>
              <a:rPr lang="en-US" sz="2000" dirty="0">
                <a:latin typeface="Times New Roman" panose="02020603050405020304" pitchFamily="18" charset="0"/>
                <a:cs typeface="Times New Roman" panose="02020603050405020304" pitchFamily="18" charset="0"/>
              </a:rPr>
              <a:t>Where were you when you saw it/heard about it?</a:t>
            </a:r>
          </a:p>
          <a:p>
            <a:r>
              <a:rPr lang="en-US" sz="2000" dirty="0">
                <a:latin typeface="Times New Roman" panose="02020603050405020304" pitchFamily="18" charset="0"/>
                <a:cs typeface="Times New Roman" panose="02020603050405020304" pitchFamily="18" charset="0"/>
              </a:rPr>
              <a:t>Who saw it or who did you hear about it from?</a:t>
            </a:r>
          </a:p>
          <a:p>
            <a:r>
              <a:rPr lang="en-US" sz="2000" dirty="0">
                <a:latin typeface="Times New Roman" panose="02020603050405020304" pitchFamily="18" charset="0"/>
                <a:cs typeface="Times New Roman" panose="02020603050405020304" pitchFamily="18" charset="0"/>
              </a:rPr>
              <a:t>Did you tell anyone or do others know?</a:t>
            </a:r>
          </a:p>
          <a:p>
            <a:r>
              <a:rPr lang="en-US" sz="2000" dirty="0">
                <a:latin typeface="Times New Roman" panose="02020603050405020304" pitchFamily="18" charset="0"/>
                <a:cs typeface="Times New Roman" panose="02020603050405020304" pitchFamily="18" charset="0"/>
              </a:rPr>
              <a:t>Do you know if anyone reported concerns?</a:t>
            </a:r>
          </a:p>
        </p:txBody>
      </p:sp>
      <p:sp>
        <p:nvSpPr>
          <p:cNvPr id="3" name="Title 2">
            <a:extLst>
              <a:ext uri="{FF2B5EF4-FFF2-40B4-BE49-F238E27FC236}">
                <a16:creationId xmlns:a16="http://schemas.microsoft.com/office/drawing/2014/main" id="{299375DF-3BE8-4877-95BB-962BAA953BA7}"/>
              </a:ext>
            </a:extLst>
          </p:cNvPr>
          <p:cNvSpPr>
            <a:spLocks noGrp="1"/>
          </p:cNvSpPr>
          <p:nvPr>
            <p:ph type="title"/>
          </p:nvPr>
        </p:nvSpPr>
        <p:spPr/>
        <p:txBody>
          <a:bodyPr/>
          <a:lstStyle/>
          <a:p>
            <a:r>
              <a:rPr lang="en-US" dirty="0"/>
              <a:t>Questions for Phase 3: Chronological Fact Questioning</a:t>
            </a:r>
          </a:p>
        </p:txBody>
      </p:sp>
    </p:spTree>
    <p:extLst>
      <p:ext uri="{BB962C8B-B14F-4D97-AF65-F5344CB8AC3E}">
        <p14:creationId xmlns:p14="http://schemas.microsoft.com/office/powerpoint/2010/main" val="233455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8FFB69-6182-4FAD-B47D-6636D531AEC9}"/>
              </a:ext>
            </a:extLst>
          </p:cNvPr>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What was the employee’s response to the event?</a:t>
            </a:r>
          </a:p>
          <a:p>
            <a:r>
              <a:rPr lang="en-US" sz="2000" dirty="0">
                <a:latin typeface="Times New Roman" panose="02020603050405020304" pitchFamily="18" charset="0"/>
                <a:cs typeface="Times New Roman" panose="02020603050405020304" pitchFamily="18" charset="0"/>
              </a:rPr>
              <a:t>Has this impacted your work or others’ work in your opinion?</a:t>
            </a:r>
          </a:p>
          <a:p>
            <a:r>
              <a:rPr lang="en-US" sz="2000" dirty="0">
                <a:latin typeface="Times New Roman" panose="02020603050405020304" pitchFamily="18" charset="0"/>
                <a:cs typeface="Times New Roman" panose="02020603050405020304" pitchFamily="18" charset="0"/>
              </a:rPr>
              <a:t>Do you know of any documentation or evidence related to this?</a:t>
            </a:r>
          </a:p>
          <a:p>
            <a:r>
              <a:rPr lang="en-US" sz="2000" dirty="0">
                <a:latin typeface="Times New Roman" panose="02020603050405020304" pitchFamily="18" charset="0"/>
                <a:cs typeface="Times New Roman" panose="02020603050405020304" pitchFamily="18" charset="0"/>
              </a:rPr>
              <a:t>Do you have knowledge or suspicion about other similar events?</a:t>
            </a:r>
          </a:p>
          <a:p>
            <a:r>
              <a:rPr lang="en-US" sz="2000" dirty="0">
                <a:latin typeface="Times New Roman" panose="02020603050405020304" pitchFamily="18" charset="0"/>
                <a:cs typeface="Times New Roman" panose="02020603050405020304" pitchFamily="18" charset="0"/>
              </a:rPr>
              <a:t>Is there anything else you think I should know?</a:t>
            </a:r>
          </a:p>
        </p:txBody>
      </p:sp>
      <p:sp>
        <p:nvSpPr>
          <p:cNvPr id="3" name="Title 2">
            <a:extLst>
              <a:ext uri="{FF2B5EF4-FFF2-40B4-BE49-F238E27FC236}">
                <a16:creationId xmlns:a16="http://schemas.microsoft.com/office/drawing/2014/main" id="{299375DF-3BE8-4877-95BB-962BAA953BA7}"/>
              </a:ext>
            </a:extLst>
          </p:cNvPr>
          <p:cNvSpPr>
            <a:spLocks noGrp="1"/>
          </p:cNvSpPr>
          <p:nvPr>
            <p:ph type="title"/>
          </p:nvPr>
        </p:nvSpPr>
        <p:spPr/>
        <p:txBody>
          <a:bodyPr/>
          <a:lstStyle/>
          <a:p>
            <a:r>
              <a:rPr lang="en-US" dirty="0"/>
              <a:t>Questions for Phase 3: Chronological Fact Questioning</a:t>
            </a:r>
          </a:p>
        </p:txBody>
      </p:sp>
    </p:spTree>
    <p:extLst>
      <p:ext uri="{BB962C8B-B14F-4D97-AF65-F5344CB8AC3E}">
        <p14:creationId xmlns:p14="http://schemas.microsoft.com/office/powerpoint/2010/main" val="249878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85789A-58FF-4584-B95A-D74906DC2B83}"/>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Most difficult phase</a:t>
            </a:r>
          </a:p>
          <a:p>
            <a:r>
              <a:rPr lang="en-US" dirty="0">
                <a:latin typeface="Times New Roman" panose="02020603050405020304" pitchFamily="18" charset="0"/>
                <a:cs typeface="Times New Roman" panose="02020603050405020304" pitchFamily="18" charset="0"/>
              </a:rPr>
              <a:t>Moving from passive to inquisitive and more assertive</a:t>
            </a:r>
          </a:p>
          <a:p>
            <a:r>
              <a:rPr lang="en-US" dirty="0">
                <a:latin typeface="Times New Roman" panose="02020603050405020304" pitchFamily="18" charset="0"/>
                <a:cs typeface="Times New Roman" panose="02020603050405020304" pitchFamily="18" charset="0"/>
              </a:rPr>
              <a:t>Finding connections or the lack thereof between events, motives, personalities.</a:t>
            </a:r>
          </a:p>
          <a:p>
            <a:r>
              <a:rPr lang="en-US" dirty="0">
                <a:latin typeface="Times New Roman" panose="02020603050405020304" pitchFamily="18" charset="0"/>
                <a:cs typeface="Times New Roman" panose="02020603050405020304" pitchFamily="18" charset="0"/>
              </a:rPr>
              <a:t>Probing yet professional and non-threatening.</a:t>
            </a:r>
          </a:p>
          <a:p>
            <a:r>
              <a:rPr lang="en-US" dirty="0">
                <a:latin typeface="Times New Roman" panose="02020603050405020304" pitchFamily="18" charset="0"/>
                <a:cs typeface="Times New Roman" panose="02020603050405020304" pitchFamily="18" charset="0"/>
              </a:rPr>
              <a:t>Disclosing known facts to get further clarification and identify perceptions and misperceptions</a:t>
            </a:r>
          </a:p>
          <a:p>
            <a:r>
              <a:rPr lang="en-US" dirty="0">
                <a:latin typeface="Times New Roman" panose="02020603050405020304" pitchFamily="18" charset="0"/>
                <a:cs typeface="Times New Roman" panose="02020603050405020304" pitchFamily="18" charset="0"/>
              </a:rPr>
              <a:t>Sharpen credibility assessment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7FB24744-84B7-4FDC-9000-B4379D4EE29C}"/>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Phase 4: Identify and Test Problems in the Recollection</a:t>
            </a:r>
          </a:p>
        </p:txBody>
      </p:sp>
    </p:spTree>
    <p:extLst>
      <p:ext uri="{BB962C8B-B14F-4D97-AF65-F5344CB8AC3E}">
        <p14:creationId xmlns:p14="http://schemas.microsoft.com/office/powerpoint/2010/main" val="1543970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5E7D1B-99E4-4515-ACC0-E5007E715B8C}"/>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Share evidence with interviewee and get their opinion</a:t>
            </a:r>
          </a:p>
          <a:p>
            <a:r>
              <a:rPr lang="en-US" dirty="0">
                <a:latin typeface="Times New Roman" panose="02020603050405020304" pitchFamily="18" charset="0"/>
                <a:cs typeface="Times New Roman" panose="02020603050405020304" pitchFamily="18" charset="0"/>
              </a:rPr>
              <a:t>Share anonymously inconsistent viewpoints and get their opinion</a:t>
            </a:r>
          </a:p>
          <a:p>
            <a:r>
              <a:rPr lang="en-US" dirty="0">
                <a:latin typeface="Times New Roman" panose="02020603050405020304" pitchFamily="18" charset="0"/>
                <a:cs typeface="Times New Roman" panose="02020603050405020304" pitchFamily="18" charset="0"/>
              </a:rPr>
              <a:t>Ask them to suspend their perspective and share how they would feel or perceive things in another person’s shoes</a:t>
            </a:r>
          </a:p>
          <a:p>
            <a:r>
              <a:rPr lang="en-US" dirty="0">
                <a:latin typeface="Times New Roman" panose="02020603050405020304" pitchFamily="18" charset="0"/>
                <a:cs typeface="Times New Roman" panose="02020603050405020304" pitchFamily="18" charset="0"/>
              </a:rPr>
              <a:t>Identify and question about inconsistencies</a:t>
            </a:r>
          </a:p>
          <a:p>
            <a:r>
              <a:rPr lang="en-US" dirty="0">
                <a:latin typeface="Times New Roman" panose="02020603050405020304" pitchFamily="18" charset="0"/>
                <a:cs typeface="Times New Roman" panose="02020603050405020304" pitchFamily="18" charset="0"/>
              </a:rPr>
              <a:t>Ask them to speculate and then whether their beliefs are at all based on speculation.  What informs their speculation?</a:t>
            </a:r>
          </a:p>
          <a:p>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3" name="Title 2">
            <a:extLst>
              <a:ext uri="{FF2B5EF4-FFF2-40B4-BE49-F238E27FC236}">
                <a16:creationId xmlns:a16="http://schemas.microsoft.com/office/drawing/2014/main" id="{7493D8BC-FF4E-44AF-82E3-77E241DFA840}"/>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Approach to Stage 4:</a:t>
            </a:r>
          </a:p>
        </p:txBody>
      </p:sp>
    </p:spTree>
    <p:extLst>
      <p:ext uri="{BB962C8B-B14F-4D97-AF65-F5344CB8AC3E}">
        <p14:creationId xmlns:p14="http://schemas.microsoft.com/office/powerpoint/2010/main" val="3702997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83D3A0-9CF0-47A7-928A-9230BBAE0DB8}"/>
              </a:ext>
            </a:extLst>
          </p:cNvPr>
          <p:cNvSpPr>
            <a:spLocks noGrp="1"/>
          </p:cNvSpPr>
          <p:nvPr>
            <p:ph idx="1"/>
          </p:nvPr>
        </p:nvSpPr>
        <p:spPr/>
        <p:txBody>
          <a:bodyPr/>
          <a:lstStyle/>
          <a:p>
            <a:pPr marL="457200" lvl="1" indent="-457200">
              <a:spcBef>
                <a:spcPts val="0"/>
              </a:spcBef>
              <a:spcAft>
                <a:spcPts val="1200"/>
              </a:spcAft>
              <a:buFontTx/>
              <a:buChar char="-"/>
            </a:pPr>
            <a:r>
              <a:rPr lang="en-US" sz="3000" dirty="0">
                <a:latin typeface="Times New Roman" panose="02020603050405020304" pitchFamily="18" charset="0"/>
                <a:cs typeface="Times New Roman" panose="02020603050405020304" pitchFamily="18" charset="0"/>
              </a:rPr>
              <a:t>Review major points or facts that were gathered during the interview.  Recite them in your own words – Does the interviewee agree with these statements?</a:t>
            </a:r>
          </a:p>
          <a:p>
            <a:pPr marL="457200" lvl="1" indent="-457200">
              <a:spcBef>
                <a:spcPts val="0"/>
              </a:spcBef>
              <a:spcAft>
                <a:spcPts val="1200"/>
              </a:spcAft>
              <a:buFontTx/>
              <a:buChar char="-"/>
            </a:pPr>
            <a:r>
              <a:rPr lang="en-US" sz="3000" dirty="0">
                <a:latin typeface="Times New Roman" panose="02020603050405020304" pitchFamily="18" charset="0"/>
                <a:cs typeface="Times New Roman" panose="02020603050405020304" pitchFamily="18" charset="0"/>
              </a:rPr>
              <a:t>Review missing pieces from timeline or information – Does the interviewee agree with these gaps?</a:t>
            </a:r>
          </a:p>
          <a:p>
            <a:pPr marL="457200" lvl="1" indent="-457200">
              <a:spcBef>
                <a:spcPts val="0"/>
              </a:spcBef>
              <a:spcAft>
                <a:spcPts val="1200"/>
              </a:spcAft>
              <a:buFontTx/>
              <a:buChar char="-"/>
            </a:pPr>
            <a:r>
              <a:rPr lang="en-US" sz="3000" dirty="0">
                <a:latin typeface="Times New Roman" panose="02020603050405020304" pitchFamily="18" charset="0"/>
                <a:cs typeface="Times New Roman" panose="02020603050405020304" pitchFamily="18" charset="0"/>
              </a:rPr>
              <a:t>Thank them for their time and candor</a:t>
            </a:r>
          </a:p>
          <a:p>
            <a:pPr marL="457200" lvl="1" indent="-457200">
              <a:spcBef>
                <a:spcPts val="0"/>
              </a:spcBef>
              <a:spcAft>
                <a:spcPts val="1200"/>
              </a:spcAft>
              <a:buFontTx/>
              <a:buChar char="-"/>
            </a:pPr>
            <a:r>
              <a:rPr lang="en-US" sz="3000" dirty="0">
                <a:latin typeface="Times New Roman" panose="02020603050405020304" pitchFamily="18" charset="0"/>
                <a:cs typeface="Times New Roman" panose="02020603050405020304" pitchFamily="18" charset="0"/>
              </a:rPr>
              <a:t>Are there others we should talk to?</a:t>
            </a:r>
          </a:p>
          <a:p>
            <a:endParaRPr lang="en-US" dirty="0"/>
          </a:p>
        </p:txBody>
      </p:sp>
      <p:sp>
        <p:nvSpPr>
          <p:cNvPr id="3" name="Title 2">
            <a:extLst>
              <a:ext uri="{FF2B5EF4-FFF2-40B4-BE49-F238E27FC236}">
                <a16:creationId xmlns:a16="http://schemas.microsoft.com/office/drawing/2014/main" id="{CFBC0EC3-BC00-4BFB-9929-F46FC8E4D699}"/>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Stage 5: Confirmation</a:t>
            </a:r>
          </a:p>
        </p:txBody>
      </p:sp>
    </p:spTree>
    <p:extLst>
      <p:ext uri="{BB962C8B-B14F-4D97-AF65-F5344CB8AC3E}">
        <p14:creationId xmlns:p14="http://schemas.microsoft.com/office/powerpoint/2010/main" val="3207056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Confirm that the employee has shared all relevant information and give them an opportunity to share anything else.</a:t>
            </a:r>
          </a:p>
          <a:p>
            <a:r>
              <a:rPr lang="en-US" sz="2400" dirty="0">
                <a:latin typeface="Times New Roman" panose="02020603050405020304" pitchFamily="18" charset="0"/>
                <a:cs typeface="Times New Roman" panose="02020603050405020304" pitchFamily="18" charset="0"/>
              </a:rPr>
              <a:t>Affirm the scope of the investigation but note that any additional concerns or allegations will be shared with management and reviewed.</a:t>
            </a:r>
          </a:p>
          <a:p>
            <a:r>
              <a:rPr lang="en-US" sz="2400" dirty="0">
                <a:latin typeface="Times New Roman" panose="02020603050405020304" pitchFamily="18" charset="0"/>
                <a:cs typeface="Times New Roman" panose="02020603050405020304" pitchFamily="18" charset="0"/>
              </a:rPr>
              <a:t>Inform as to next steps in a general way without making assurances or promises of results.</a:t>
            </a:r>
          </a:p>
          <a:p>
            <a:r>
              <a:rPr lang="en-US" sz="2400" dirty="0">
                <a:latin typeface="Times New Roman" panose="02020603050405020304" pitchFamily="18" charset="0"/>
                <a:cs typeface="Times New Roman" panose="02020603050405020304" pitchFamily="18" charset="0"/>
              </a:rPr>
              <a:t>Advise on retaliation  and expectations</a:t>
            </a:r>
          </a:p>
          <a:p>
            <a:r>
              <a:rPr lang="en-US" sz="2400" dirty="0">
                <a:latin typeface="Times New Roman" panose="02020603050405020304" pitchFamily="18" charset="0"/>
                <a:cs typeface="Times New Roman" panose="02020603050405020304" pitchFamily="18" charset="0"/>
              </a:rPr>
              <a:t>Questions or concerns?</a:t>
            </a:r>
          </a:p>
          <a:p>
            <a:r>
              <a:rPr lang="en-US" sz="2400" dirty="0">
                <a:latin typeface="Times New Roman" panose="02020603050405020304" pitchFamily="18" charset="0"/>
                <a:cs typeface="Times New Roman" panose="02020603050405020304" pitchFamily="18" charset="0"/>
              </a:rPr>
              <a:t>Thank them for their cooperation</a:t>
            </a:r>
          </a:p>
          <a:p>
            <a:pPr lvl="1"/>
            <a:endParaRPr lang="en-US" dirty="0">
              <a:latin typeface="Times New Roman" panose="02020603050405020304" pitchFamily="18" charset="0"/>
              <a:cs typeface="Times New Roman" panose="02020603050405020304" pitchFamily="18" charset="0"/>
            </a:endParaRPr>
          </a:p>
          <a:p>
            <a:endParaRPr lang="en-US" dirty="0"/>
          </a:p>
        </p:txBody>
      </p:sp>
      <p:sp>
        <p:nvSpPr>
          <p:cNvPr id="12" name="Title 11"/>
          <p:cNvSpPr>
            <a:spLocks noGrp="1"/>
          </p:cNvSpPr>
          <p:nvPr>
            <p:ph type="title"/>
          </p:nvPr>
        </p:nvSpPr>
        <p:spPr/>
        <p:txBody>
          <a:bodyPr/>
          <a:lstStyle/>
          <a:p>
            <a:pPr marL="400050" indent="-400050" algn="ctr"/>
            <a:r>
              <a:rPr lang="en-US" sz="2800" dirty="0">
                <a:latin typeface="Times New Roman" panose="02020603050405020304" pitchFamily="18" charset="0"/>
                <a:cs typeface="Times New Roman" panose="02020603050405020304" pitchFamily="18" charset="0"/>
              </a:rPr>
              <a:t>Stage 6: Conclusion</a:t>
            </a:r>
          </a:p>
        </p:txBody>
      </p:sp>
    </p:spTree>
    <p:extLst>
      <p:ext uri="{BB962C8B-B14F-4D97-AF65-F5344CB8AC3E}">
        <p14:creationId xmlns:p14="http://schemas.microsoft.com/office/powerpoint/2010/main" val="1938037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Empowered to share opinions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Icebreaker</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Use examples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Show a bit of vulnerability or real life to breakdown power imbalance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Express that you want to understand their point of view, history, experience, through their eyes</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Developing an Atmosphere of Honesty</a:t>
            </a:r>
          </a:p>
        </p:txBody>
      </p:sp>
    </p:spTree>
    <p:extLst>
      <p:ext uri="{BB962C8B-B14F-4D97-AF65-F5344CB8AC3E}">
        <p14:creationId xmlns:p14="http://schemas.microsoft.com/office/powerpoint/2010/main" val="1106660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a:xfrm>
            <a:off x="914400" y="1793522"/>
            <a:ext cx="8229600" cy="4050115"/>
          </a:xfrm>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Corroboration</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Physical evidence</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Similarity of accounts among witnesses, or consistency in reports</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Evidence that could support varying versions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History of Behavior</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Consistent prior conduct</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History of not being honest or of misperception</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Is behavior consistent with complaint</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Best Tools for Assessing Credibility</a:t>
            </a:r>
          </a:p>
        </p:txBody>
      </p:sp>
    </p:spTree>
    <p:extLst>
      <p:ext uri="{BB962C8B-B14F-4D97-AF65-F5344CB8AC3E}">
        <p14:creationId xmlns:p14="http://schemas.microsoft.com/office/powerpoint/2010/main" val="341369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8FFB69-6182-4FAD-B47D-6636D531AEC9}"/>
              </a:ext>
            </a:extLst>
          </p:cNvPr>
          <p:cNvSpPr>
            <a:spLocks noGrp="1"/>
          </p:cNvSpPr>
          <p:nvPr>
            <p:ph idx="1"/>
          </p:nvPr>
        </p:nvSpPr>
        <p:spPr/>
        <p:txBody>
          <a:bodyPr/>
          <a:lstStyle/>
          <a:p>
            <a:pPr marL="0" indent="0">
              <a:buNone/>
            </a:pPr>
            <a:endParaRPr lang="en-US" dirty="0"/>
          </a:p>
          <a:p>
            <a:pPr algn="just"/>
            <a:r>
              <a:rPr lang="en-US" sz="4000" dirty="0">
                <a:latin typeface="Times New Roman" panose="02020603050405020304" pitchFamily="18" charset="0"/>
                <a:cs typeface="Times New Roman" panose="02020603050405020304" pitchFamily="18" charset="0"/>
              </a:rPr>
              <a:t>Dissect the Interview Process</a:t>
            </a:r>
          </a:p>
          <a:p>
            <a:pPr algn="just"/>
            <a:r>
              <a:rPr lang="en-US" sz="4000" dirty="0">
                <a:latin typeface="Times New Roman" panose="02020603050405020304" pitchFamily="18" charset="0"/>
                <a:cs typeface="Times New Roman" panose="02020603050405020304" pitchFamily="18" charset="0"/>
              </a:rPr>
              <a:t>Review Credibility Assessment Tools</a:t>
            </a:r>
          </a:p>
          <a:p>
            <a:pPr algn="just"/>
            <a:r>
              <a:rPr lang="en-US" sz="4000" dirty="0">
                <a:latin typeface="Times New Roman" panose="02020603050405020304" pitchFamily="18" charset="0"/>
                <a:cs typeface="Times New Roman" panose="02020603050405020304" pitchFamily="18" charset="0"/>
              </a:rPr>
              <a:t>Discuss Sample Scenarios</a:t>
            </a:r>
          </a:p>
        </p:txBody>
      </p:sp>
      <p:sp>
        <p:nvSpPr>
          <p:cNvPr id="3" name="Title 2">
            <a:extLst>
              <a:ext uri="{FF2B5EF4-FFF2-40B4-BE49-F238E27FC236}">
                <a16:creationId xmlns:a16="http://schemas.microsoft.com/office/drawing/2014/main" id="{299375DF-3BE8-4877-95BB-962BAA953BA7}"/>
              </a:ext>
            </a:extLst>
          </p:cNvPr>
          <p:cNvSpPr>
            <a:spLocks noGrp="1"/>
          </p:cNvSpPr>
          <p:nvPr>
            <p:ph type="title"/>
          </p:nvPr>
        </p:nvSpPr>
        <p:spPr/>
        <p:txBody>
          <a:bodyPr/>
          <a:lstStyle/>
          <a:p>
            <a:r>
              <a:rPr lang="en-US" dirty="0"/>
              <a:t>Today we will:</a:t>
            </a:r>
          </a:p>
        </p:txBody>
      </p:sp>
    </p:spTree>
    <p:extLst>
      <p:ext uri="{BB962C8B-B14F-4D97-AF65-F5344CB8AC3E}">
        <p14:creationId xmlns:p14="http://schemas.microsoft.com/office/powerpoint/2010/main" val="3297432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a:xfrm>
            <a:off x="1554480" y="2873829"/>
            <a:ext cx="7155180" cy="3233887"/>
          </a:xfrm>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Two Phases:</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Assessment of each individual witness interviewed</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Comparative analysis to establish fact findings</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Assessing Credibility</a:t>
            </a:r>
          </a:p>
        </p:txBody>
      </p:sp>
    </p:spTree>
    <p:extLst>
      <p:ext uri="{BB962C8B-B14F-4D97-AF65-F5344CB8AC3E}">
        <p14:creationId xmlns:p14="http://schemas.microsoft.com/office/powerpoint/2010/main" val="3757642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Note discrepancies between accounts to understand different perspectives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Ask whether and why someone might perceive or report thinks differently</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Further press to understand the extent of gaps or where the employee may have “filled in” the gaps without first hand knowledge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Ask about their opinion of others’ credibility</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Confront with confirmed evidence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Physical cues cannot be trusted</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Assessing Credibility</a:t>
            </a:r>
          </a:p>
        </p:txBody>
      </p:sp>
    </p:spTree>
    <p:extLst>
      <p:ext uri="{BB962C8B-B14F-4D97-AF65-F5344CB8AC3E}">
        <p14:creationId xmlns:p14="http://schemas.microsoft.com/office/powerpoint/2010/main" val="2666110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Gestures, startled appearance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Eye contact or lack thereof</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Hesitance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Flushing, sweating</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Change in voice – pitch and/or volume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Shrinking or Intimidating</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Credibility Clues</a:t>
            </a:r>
          </a:p>
        </p:txBody>
      </p:sp>
    </p:spTree>
    <p:extLst>
      <p:ext uri="{BB962C8B-B14F-4D97-AF65-F5344CB8AC3E}">
        <p14:creationId xmlns:p14="http://schemas.microsoft.com/office/powerpoint/2010/main" val="696039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Physical reactions differing from witness’s description of self</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Demeanor, affect</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Disassociation</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Attempts to influence investigation</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Perception of reality</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Cultural influences</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Credibility Clues</a:t>
            </a:r>
          </a:p>
        </p:txBody>
      </p:sp>
    </p:spTree>
    <p:extLst>
      <p:ext uri="{BB962C8B-B14F-4D97-AF65-F5344CB8AC3E}">
        <p14:creationId xmlns:p14="http://schemas.microsoft.com/office/powerpoint/2010/main" val="1382260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Stereotypes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Misperceptions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Personal experiences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Unconscious bias</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Credibility Pitfalls</a:t>
            </a:r>
          </a:p>
        </p:txBody>
      </p:sp>
    </p:spTree>
    <p:extLst>
      <p:ext uri="{BB962C8B-B14F-4D97-AF65-F5344CB8AC3E}">
        <p14:creationId xmlns:p14="http://schemas.microsoft.com/office/powerpoint/2010/main" val="1583647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48% of American workers admitted to engaging in unethical or illegal action at work in the last year</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Lying to a supervisor or subordinate</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Untruthful to customer</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Covering up a mistake or accident</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Taking credit for someone else’s idea</a:t>
            </a:r>
          </a:p>
          <a:p>
            <a:pPr lvl="1">
              <a:lnSpc>
                <a:spcPct val="80000"/>
              </a:lnSpc>
              <a:spcAft>
                <a:spcPts val="600"/>
              </a:spcAft>
            </a:pPr>
            <a:r>
              <a:rPr lang="en-US" sz="2000" dirty="0">
                <a:latin typeface="Times New Roman" panose="02020603050405020304" pitchFamily="18" charset="0"/>
                <a:cs typeface="Times New Roman" panose="02020603050405020304" pitchFamily="18" charset="0"/>
              </a:rPr>
              <a:t>Abusing sick leave</a:t>
            </a: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Lies</a:t>
            </a:r>
          </a:p>
        </p:txBody>
      </p:sp>
    </p:spTree>
    <p:extLst>
      <p:ext uri="{BB962C8B-B14F-4D97-AF65-F5344CB8AC3E}">
        <p14:creationId xmlns:p14="http://schemas.microsoft.com/office/powerpoint/2010/main" val="244505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Move hands and fingers less while talking</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Blink less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Higher pitched voice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Less likely to stumble over words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More likely to push forward than to backtrack</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BUT – these are just symptoms and are not always present in liars vs. truth tellers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BEST INDICATOR: analysis of MOTIVE, CIRCUMSTANCES, and OBSERVING DEMEANOR</a:t>
            </a: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Symptoms of a Liar</a:t>
            </a:r>
          </a:p>
        </p:txBody>
      </p:sp>
    </p:spTree>
    <p:extLst>
      <p:ext uri="{BB962C8B-B14F-4D97-AF65-F5344CB8AC3E}">
        <p14:creationId xmlns:p14="http://schemas.microsoft.com/office/powerpoint/2010/main" val="1247567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marL="0" indent="0">
              <a:lnSpc>
                <a:spcPct val="80000"/>
              </a:lnSpc>
              <a:spcAft>
                <a:spcPts val="600"/>
              </a:spcAft>
              <a:buNone/>
            </a:pPr>
            <a:r>
              <a:rPr lang="en-US" sz="2000" dirty="0">
                <a:latin typeface="Times New Roman" panose="02020603050405020304" pitchFamily="18" charset="0"/>
                <a:cs typeface="Times New Roman" panose="02020603050405020304" pitchFamily="18" charset="0"/>
              </a:rPr>
              <a:t>1) Error – a mistake </a:t>
            </a:r>
          </a:p>
          <a:p>
            <a:pPr marL="0" indent="0">
              <a:lnSpc>
                <a:spcPct val="80000"/>
              </a:lnSpc>
              <a:spcAft>
                <a:spcPts val="600"/>
              </a:spcAft>
              <a:buNone/>
            </a:pPr>
            <a:r>
              <a:rPr lang="en-US" sz="2000" dirty="0">
                <a:latin typeface="Times New Roman" panose="02020603050405020304" pitchFamily="18" charset="0"/>
                <a:cs typeface="Times New Roman" panose="02020603050405020304" pitchFamily="18" charset="0"/>
              </a:rPr>
              <a:t>2) Omission – leaving out facts</a:t>
            </a:r>
          </a:p>
          <a:p>
            <a:pPr marL="0" indent="0">
              <a:lnSpc>
                <a:spcPct val="80000"/>
              </a:lnSpc>
              <a:spcAft>
                <a:spcPts val="600"/>
              </a:spcAft>
              <a:buNone/>
            </a:pPr>
            <a:r>
              <a:rPr lang="en-US" sz="2000" dirty="0">
                <a:latin typeface="Times New Roman" panose="02020603050405020304" pitchFamily="18" charset="0"/>
                <a:cs typeface="Times New Roman" panose="02020603050405020304" pitchFamily="18" charset="0"/>
              </a:rPr>
              <a:t>3) Distortion -  changing or leaving out context</a:t>
            </a:r>
          </a:p>
          <a:p>
            <a:pPr marL="0" indent="0">
              <a:lnSpc>
                <a:spcPct val="80000"/>
              </a:lnSpc>
              <a:spcAft>
                <a:spcPts val="600"/>
              </a:spcAft>
              <a:buNone/>
            </a:pPr>
            <a:r>
              <a:rPr lang="en-US" sz="2000" dirty="0">
                <a:latin typeface="Times New Roman" panose="02020603050405020304" pitchFamily="18" charset="0"/>
                <a:cs typeface="Times New Roman" panose="02020603050405020304" pitchFamily="18" charset="0"/>
              </a:rPr>
              <a:t>4) Denial – refusing the truth</a:t>
            </a:r>
          </a:p>
          <a:p>
            <a:pPr marL="0" indent="0">
              <a:lnSpc>
                <a:spcPct val="80000"/>
              </a:lnSpc>
              <a:spcAft>
                <a:spcPts val="600"/>
              </a:spcAft>
              <a:buNone/>
            </a:pPr>
            <a:r>
              <a:rPr lang="en-US" sz="2000" dirty="0">
                <a:latin typeface="Times New Roman" panose="02020603050405020304" pitchFamily="18" charset="0"/>
                <a:cs typeface="Times New Roman" panose="02020603050405020304" pitchFamily="18" charset="0"/>
              </a:rPr>
              <a:t>5) Minimization – failing to acknowledge the effects or impact of an event or action</a:t>
            </a:r>
          </a:p>
          <a:p>
            <a:pPr marL="0" indent="0">
              <a:lnSpc>
                <a:spcPct val="80000"/>
              </a:lnSpc>
              <a:spcAft>
                <a:spcPts val="600"/>
              </a:spcAft>
              <a:buNone/>
            </a:pPr>
            <a:r>
              <a:rPr lang="en-US" sz="2000" dirty="0">
                <a:latin typeface="Times New Roman" panose="02020603050405020304" pitchFamily="18" charset="0"/>
                <a:cs typeface="Times New Roman" panose="02020603050405020304" pitchFamily="18" charset="0"/>
              </a:rPr>
              <a:t>6) Exaggeration -  misperceiving or placing overemphasis on the effects or impact of an event or action</a:t>
            </a:r>
          </a:p>
          <a:p>
            <a:pPr marL="0" indent="0">
              <a:lnSpc>
                <a:spcPct val="80000"/>
              </a:lnSpc>
              <a:spcAft>
                <a:spcPts val="600"/>
              </a:spcAft>
              <a:buNone/>
            </a:pPr>
            <a:r>
              <a:rPr lang="en-US" sz="2000" dirty="0">
                <a:latin typeface="Times New Roman" panose="02020603050405020304" pitchFamily="18" charset="0"/>
                <a:cs typeface="Times New Roman" panose="02020603050405020304" pitchFamily="18" charset="0"/>
              </a:rPr>
              <a:t>7) Fabrication – creating a false story</a:t>
            </a: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Types of Lies</a:t>
            </a:r>
          </a:p>
        </p:txBody>
      </p:sp>
    </p:spTree>
    <p:extLst>
      <p:ext uri="{BB962C8B-B14F-4D97-AF65-F5344CB8AC3E}">
        <p14:creationId xmlns:p14="http://schemas.microsoft.com/office/powerpoint/2010/main" val="679164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To protect someone else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To self-serve without hurting others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To self-serve at someone else’s expense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To deliberately damage another person</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r>
              <a:rPr lang="en-US" sz="2000" dirty="0">
                <a:latin typeface="Times New Roman" panose="02020603050405020304" pitchFamily="18" charset="0"/>
                <a:cs typeface="Times New Roman" panose="02020603050405020304" pitchFamily="18" charset="0"/>
              </a:rPr>
              <a:t>Questions about</a:t>
            </a:r>
            <a:r>
              <a:rPr lang="en-US" sz="2000" b="1" dirty="0">
                <a:latin typeface="Times New Roman" panose="02020603050405020304" pitchFamily="18" charset="0"/>
                <a:cs typeface="Times New Roman" panose="02020603050405020304" pitchFamily="18" charset="0"/>
              </a:rPr>
              <a:t> perceptions </a:t>
            </a:r>
            <a:r>
              <a:rPr lang="en-US" sz="2000" dirty="0">
                <a:latin typeface="Times New Roman" panose="02020603050405020304" pitchFamily="18" charset="0"/>
                <a:cs typeface="Times New Roman" panose="02020603050405020304" pitchFamily="18" charset="0"/>
              </a:rPr>
              <a:t>and </a:t>
            </a:r>
            <a:r>
              <a:rPr lang="en-US" sz="2000" b="1" dirty="0">
                <a:latin typeface="Times New Roman" panose="02020603050405020304" pitchFamily="18" charset="0"/>
                <a:cs typeface="Times New Roman" panose="02020603050405020304" pitchFamily="18" charset="0"/>
              </a:rPr>
              <a:t>relationships</a:t>
            </a:r>
            <a:r>
              <a:rPr lang="en-US" sz="2000" dirty="0">
                <a:latin typeface="Times New Roman" panose="02020603050405020304" pitchFamily="18" charset="0"/>
                <a:cs typeface="Times New Roman" panose="02020603050405020304" pitchFamily="18" charset="0"/>
              </a:rPr>
              <a:t> can help you identify motive and circumstances to asses credibility.</a:t>
            </a: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Reasons for Lying</a:t>
            </a:r>
          </a:p>
        </p:txBody>
      </p:sp>
    </p:spTree>
    <p:extLst>
      <p:ext uri="{BB962C8B-B14F-4D97-AF65-F5344CB8AC3E}">
        <p14:creationId xmlns:p14="http://schemas.microsoft.com/office/powerpoint/2010/main" val="1809760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Questions about perceptions and relationships can help you identify motive and circumstances to assess credibility.</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Pushing the witness to feel uncomfortable and tell witness the observations you have that they are uncomfortable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Asking whether their story might change if a different person was involved</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Ask if they are afraid of getting someone in trouble</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Have them to repeat story several times to reveal inconsistencies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Ask witnesses to make credibility assessments of others and identify others’ motives</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Strategies to Discover Lies</a:t>
            </a:r>
          </a:p>
        </p:txBody>
      </p:sp>
    </p:spTree>
    <p:extLst>
      <p:ext uri="{BB962C8B-B14F-4D97-AF65-F5344CB8AC3E}">
        <p14:creationId xmlns:p14="http://schemas.microsoft.com/office/powerpoint/2010/main" val="1898445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200" dirty="0">
                <a:latin typeface="Times New Roman" panose="02020603050405020304" pitchFamily="18" charset="0"/>
                <a:cs typeface="Times New Roman" panose="02020603050405020304" pitchFamily="18" charset="0"/>
              </a:rPr>
              <a:t>Appropriate Investigator and Participants</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Location </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Timing</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Gathering and Protecting Evidence</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Applicable Policies</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Background or context necessary to understand investigation</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Order of Interviews</a:t>
            </a:r>
          </a:p>
          <a:p>
            <a:pPr>
              <a:lnSpc>
                <a:spcPct val="80000"/>
              </a:lnSpc>
              <a:spcAft>
                <a:spcPts val="600"/>
              </a:spcAft>
            </a:pPr>
            <a:endParaRPr lang="en-US" sz="22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2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200" dirty="0">
              <a:latin typeface="Times New Roman" panose="02020603050405020304" pitchFamily="18" charset="0"/>
              <a:cs typeface="Times New Roman" panose="02020603050405020304" pitchFamily="18" charset="0"/>
            </a:endParaRPr>
          </a:p>
          <a:p>
            <a:pPr marL="57150" indent="-342900">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3000" dirty="0">
                <a:latin typeface="Times New Roman" panose="02020603050405020304" pitchFamily="18" charset="0"/>
                <a:cs typeface="Times New Roman" panose="02020603050405020304" pitchFamily="18" charset="0"/>
              </a:rPr>
              <a:t>Pre-Interview Considerations</a:t>
            </a:r>
          </a:p>
        </p:txBody>
      </p:sp>
    </p:spTree>
    <p:extLst>
      <p:ext uri="{BB962C8B-B14F-4D97-AF65-F5344CB8AC3E}">
        <p14:creationId xmlns:p14="http://schemas.microsoft.com/office/powerpoint/2010/main" val="37586886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000" dirty="0">
                <a:latin typeface="Times New Roman" panose="02020603050405020304" pitchFamily="18" charset="0"/>
                <a:cs typeface="Times New Roman" panose="02020603050405020304" pitchFamily="18" charset="0"/>
              </a:rPr>
              <a:t>Evading questions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Leaving out parts of story the witness should know</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Responding to questions with questions</a:t>
            </a:r>
          </a:p>
          <a:p>
            <a:pPr>
              <a:lnSpc>
                <a:spcPct val="80000"/>
              </a:lnSpc>
              <a:spcAft>
                <a:spcPts val="600"/>
              </a:spcAft>
            </a:pPr>
            <a:r>
              <a:rPr lang="en-US" sz="2000" dirty="0">
                <a:latin typeface="Times New Roman" panose="02020603050405020304" pitchFamily="18" charset="0"/>
                <a:cs typeface="Times New Roman" panose="02020603050405020304" pitchFamily="18" charset="0"/>
              </a:rPr>
              <a:t>Giving answers with qualifications to give themselves an “out”</a:t>
            </a: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lvl="1">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Other Red Flags</a:t>
            </a:r>
          </a:p>
        </p:txBody>
      </p:sp>
    </p:spTree>
    <p:extLst>
      <p:ext uri="{BB962C8B-B14F-4D97-AF65-F5344CB8AC3E}">
        <p14:creationId xmlns:p14="http://schemas.microsoft.com/office/powerpoint/2010/main" val="1394849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C55054-A1FF-4A13-AC90-635DD666E4F1}"/>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male employee is a community bus driver for elderly and mentally and physically disabled citizens.  He has been a reliable employee for 14 years with no history of discipline.  A 19 year old mentally disabled female patron reports to another bus rider that the bus driver has sent her sexual text messages and comes to her apartment while on breaks.  The victim refuses to participate in an interview and the bus driver denies any inappropriate actions.  He claims she likes drama and actually has sent him messages but he has rejected her advances. </a:t>
            </a:r>
          </a:p>
        </p:txBody>
      </p:sp>
      <p:sp>
        <p:nvSpPr>
          <p:cNvPr id="3" name="Title 2">
            <a:extLst>
              <a:ext uri="{FF2B5EF4-FFF2-40B4-BE49-F238E27FC236}">
                <a16:creationId xmlns:a16="http://schemas.microsoft.com/office/drawing/2014/main" id="{6C4734BD-899C-4E1C-BF7E-B4B1AD802F3B}"/>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SCENARIO #1</a:t>
            </a:r>
          </a:p>
        </p:txBody>
      </p:sp>
    </p:spTree>
    <p:extLst>
      <p:ext uri="{BB962C8B-B14F-4D97-AF65-F5344CB8AC3E}">
        <p14:creationId xmlns:p14="http://schemas.microsoft.com/office/powerpoint/2010/main" val="3457665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6CB73D-0365-4385-8B84-AF6F45355163}"/>
              </a:ext>
            </a:extLst>
          </p:cNvPr>
          <p:cNvSpPr>
            <a:spLocks noGrp="1"/>
          </p:cNvSpPr>
          <p:nvPr>
            <p:ph idx="1"/>
          </p:nvPr>
        </p:nvSpPr>
        <p:spPr/>
        <p:txBody>
          <a:bodyPr/>
          <a:lstStyle/>
          <a:p>
            <a:r>
              <a:rPr lang="en-US" sz="2700" dirty="0">
                <a:latin typeface="Times New Roman" panose="02020603050405020304" pitchFamily="18" charset="0"/>
                <a:cs typeface="Times New Roman" panose="02020603050405020304" pitchFamily="18" charset="0"/>
              </a:rPr>
              <a:t>How do we deal with a witness that we cannot require to cooperate?</a:t>
            </a:r>
          </a:p>
          <a:p>
            <a:r>
              <a:rPr lang="en-US" sz="2700" dirty="0">
                <a:latin typeface="Times New Roman" panose="02020603050405020304" pitchFamily="18" charset="0"/>
                <a:cs typeface="Times New Roman" panose="02020603050405020304" pitchFamily="18" charset="0"/>
              </a:rPr>
              <a:t>How do we get reliable evidence to corroborate stories?</a:t>
            </a:r>
          </a:p>
          <a:p>
            <a:r>
              <a:rPr lang="en-US" sz="2700" dirty="0">
                <a:latin typeface="Times New Roman" panose="02020603050405020304" pitchFamily="18" charset="0"/>
                <a:cs typeface="Times New Roman" panose="02020603050405020304" pitchFamily="18" charset="0"/>
              </a:rPr>
              <a:t>What motives are involved?</a:t>
            </a:r>
          </a:p>
          <a:p>
            <a:r>
              <a:rPr lang="en-US" sz="2700" dirty="0">
                <a:latin typeface="Times New Roman" panose="02020603050405020304" pitchFamily="18" charset="0"/>
                <a:cs typeface="Times New Roman" panose="02020603050405020304" pitchFamily="18" charset="0"/>
              </a:rPr>
              <a:t>What concerns or stereotypes need to be recognized going into these interviews.</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65F751D-64D8-424F-A269-34CB1076D984}"/>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How would you conduct this investigation?</a:t>
            </a:r>
          </a:p>
        </p:txBody>
      </p:sp>
    </p:spTree>
    <p:extLst>
      <p:ext uri="{BB962C8B-B14F-4D97-AF65-F5344CB8AC3E}">
        <p14:creationId xmlns:p14="http://schemas.microsoft.com/office/powerpoint/2010/main" val="30540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450D67-EF39-48C7-843D-4C3F04A0D27C}"/>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A new department director started overseeing a public health department two years ago.  He has made a lot of changes to procedures and long term employees have not been receptive to his leadership.  Two staff members allege that the new director has made several sexual comments to them in the workplace and does not adhere to HIPAA policies.  The director denies any wrongdoing and appears bewildered.  The two accusers cite a couple of instances where the director has talked about his “taste” in women.  You interview the longest serving employee in the department and she seems reluctant to answer questions.  She plans to retire in 4 months.</a:t>
            </a:r>
          </a:p>
          <a:p>
            <a:pPr lvl="1"/>
            <a:endParaRPr lang="en-US" dirty="0"/>
          </a:p>
        </p:txBody>
      </p:sp>
      <p:sp>
        <p:nvSpPr>
          <p:cNvPr id="3" name="Title 2">
            <a:extLst>
              <a:ext uri="{FF2B5EF4-FFF2-40B4-BE49-F238E27FC236}">
                <a16:creationId xmlns:a16="http://schemas.microsoft.com/office/drawing/2014/main" id="{C18DA576-E93C-49AF-BF18-1BC36471EC78}"/>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SCENARIO #2</a:t>
            </a:r>
          </a:p>
        </p:txBody>
      </p:sp>
    </p:spTree>
    <p:extLst>
      <p:ext uri="{BB962C8B-B14F-4D97-AF65-F5344CB8AC3E}">
        <p14:creationId xmlns:p14="http://schemas.microsoft.com/office/powerpoint/2010/main" val="1789269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6CB73D-0365-4385-8B84-AF6F45355163}"/>
              </a:ext>
            </a:extLst>
          </p:cNvPr>
          <p:cNvSpPr>
            <a:spLocks noGrp="1"/>
          </p:cNvSpPr>
          <p:nvPr>
            <p:ph idx="1"/>
          </p:nvPr>
        </p:nvSpPr>
        <p:spPr/>
        <p:txBody>
          <a:bodyPr/>
          <a:lstStyle/>
          <a:p>
            <a:r>
              <a:rPr lang="en-US" sz="2700" dirty="0">
                <a:latin typeface="Times New Roman" panose="02020603050405020304" pitchFamily="18" charset="0"/>
                <a:cs typeface="Times New Roman" panose="02020603050405020304" pitchFamily="18" charset="0"/>
              </a:rPr>
              <a:t>How would you approach finding motives in this scenario?</a:t>
            </a:r>
          </a:p>
          <a:p>
            <a:r>
              <a:rPr lang="en-US" sz="2700" dirty="0">
                <a:latin typeface="Times New Roman" panose="02020603050405020304" pitchFamily="18" charset="0"/>
                <a:cs typeface="Times New Roman" panose="02020603050405020304" pitchFamily="18" charset="0"/>
              </a:rPr>
              <a:t>Does it matter that this is a new leader in the organization?</a:t>
            </a:r>
          </a:p>
          <a:p>
            <a:r>
              <a:rPr lang="en-US" sz="2700" dirty="0">
                <a:latin typeface="Times New Roman" panose="02020603050405020304" pitchFamily="18" charset="0"/>
                <a:cs typeface="Times New Roman" panose="02020603050405020304" pitchFamily="18" charset="0"/>
              </a:rPr>
              <a:t>How do you disarm and connect with a long-term employee that is reluctant to share their knowledge and recollections?</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65F751D-64D8-424F-A269-34CB1076D984}"/>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How would you conduct this investigation?</a:t>
            </a:r>
          </a:p>
        </p:txBody>
      </p:sp>
    </p:spTree>
    <p:extLst>
      <p:ext uri="{BB962C8B-B14F-4D97-AF65-F5344CB8AC3E}">
        <p14:creationId xmlns:p14="http://schemas.microsoft.com/office/powerpoint/2010/main" val="7295316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450D67-EF39-48C7-843D-4C3F04A0D27C}"/>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Employees A &amp; B are employed at a water utility and have a longstanding dislike for one another.  Employee A is likely to be promoted to department head when the director plans to retire at the end of the year.  Employee B alleges that she has been discriminated against and harassed by the current director and Employee A.  The complainant (Employee B) alleges she has been physically threatened by Employee A when she has raised her concerns about mistreatment and how the department will be run if Employee A is promoted. She claims she will file a discrimination complaint if Employee A is promoted.  Employee  B appears to be traumatized by the situation but also appears to exaggerate many details of her encounters. </a:t>
            </a:r>
          </a:p>
          <a:p>
            <a:pPr lvl="1"/>
            <a:endParaRPr lang="en-US" dirty="0"/>
          </a:p>
        </p:txBody>
      </p:sp>
      <p:sp>
        <p:nvSpPr>
          <p:cNvPr id="3" name="Title 2">
            <a:extLst>
              <a:ext uri="{FF2B5EF4-FFF2-40B4-BE49-F238E27FC236}">
                <a16:creationId xmlns:a16="http://schemas.microsoft.com/office/drawing/2014/main" id="{C18DA576-E93C-49AF-BF18-1BC36471EC78}"/>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SCENARIO #3</a:t>
            </a:r>
          </a:p>
        </p:txBody>
      </p:sp>
    </p:spTree>
    <p:extLst>
      <p:ext uri="{BB962C8B-B14F-4D97-AF65-F5344CB8AC3E}">
        <p14:creationId xmlns:p14="http://schemas.microsoft.com/office/powerpoint/2010/main" val="25510833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6CB73D-0365-4385-8B84-AF6F45355163}"/>
              </a:ext>
            </a:extLst>
          </p:cNvPr>
          <p:cNvSpPr>
            <a:spLocks noGrp="1"/>
          </p:cNvSpPr>
          <p:nvPr>
            <p:ph idx="1"/>
          </p:nvPr>
        </p:nvSpPr>
        <p:spPr/>
        <p:txBody>
          <a:bodyPr/>
          <a:lstStyle/>
          <a:p>
            <a:r>
              <a:rPr lang="en-US" sz="2700" dirty="0">
                <a:latin typeface="Times New Roman" panose="02020603050405020304" pitchFamily="18" charset="0"/>
                <a:cs typeface="Times New Roman" panose="02020603050405020304" pitchFamily="18" charset="0"/>
              </a:rPr>
              <a:t>What are the motives of the retiring department head, employee A and employee B?  </a:t>
            </a:r>
          </a:p>
          <a:p>
            <a:r>
              <a:rPr lang="en-US" sz="2700" dirty="0">
                <a:latin typeface="Times New Roman" panose="02020603050405020304" pitchFamily="18" charset="0"/>
                <a:cs typeface="Times New Roman" panose="02020603050405020304" pitchFamily="18" charset="0"/>
              </a:rPr>
              <a:t>How do employee motives inform your investigation and interview technique?</a:t>
            </a:r>
          </a:p>
          <a:p>
            <a:r>
              <a:rPr lang="en-US" sz="2700" dirty="0">
                <a:latin typeface="Times New Roman" panose="02020603050405020304" pitchFamily="18" charset="0"/>
                <a:cs typeface="Times New Roman" panose="02020603050405020304" pitchFamily="18" charset="0"/>
              </a:rPr>
              <a:t>How do you address a situation where an employee appears to have a sincere belief of mistreatment but the evidence does not support that conclusion?</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65F751D-64D8-424F-A269-34CB1076D984}"/>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How would you conduct this investigation?</a:t>
            </a:r>
          </a:p>
        </p:txBody>
      </p:sp>
    </p:spTree>
    <p:extLst>
      <p:ext uri="{BB962C8B-B14F-4D97-AF65-F5344CB8AC3E}">
        <p14:creationId xmlns:p14="http://schemas.microsoft.com/office/powerpoint/2010/main" val="1774566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450D67-EF39-48C7-843D-4C3F04A0D27C}"/>
              </a:ext>
            </a:extLst>
          </p:cNvPr>
          <p:cNvSpPr>
            <a:spLocks noGrp="1"/>
          </p:cNvSpPr>
          <p:nvPr>
            <p:ph idx="1"/>
          </p:nvPr>
        </p:nvSpPr>
        <p:spPr>
          <a:xfrm>
            <a:off x="450117" y="1587338"/>
            <a:ext cx="8229600" cy="4050115"/>
          </a:xfrm>
        </p:spPr>
        <p:txBody>
          <a:bodyPr/>
          <a:lstStyle/>
          <a:p>
            <a:r>
              <a:rPr lang="en-US" sz="2400" dirty="0">
                <a:latin typeface="Times New Roman" panose="02020603050405020304" pitchFamily="18" charset="0"/>
                <a:cs typeface="Times New Roman" panose="02020603050405020304" pitchFamily="18" charset="0"/>
              </a:rPr>
              <a:t>Public health department employees allege that they are being bullied by other employees in the building who are not being closely supervised by their department head, who works remotely for various counties and is rarely on site.</a:t>
            </a:r>
          </a:p>
          <a:p>
            <a:r>
              <a:rPr lang="en-US" sz="2400" dirty="0">
                <a:latin typeface="Times New Roman" panose="02020603050405020304" pitchFamily="18" charset="0"/>
                <a:cs typeface="Times New Roman" panose="02020603050405020304" pitchFamily="18" charset="0"/>
              </a:rPr>
              <a:t>Interviews with the impacted employees and absent supervisor show a pattern of blaming and exaggeration by both parties and poor supervision by both departments.</a:t>
            </a:r>
          </a:p>
          <a:p>
            <a:r>
              <a:rPr lang="en-US" sz="2400" dirty="0">
                <a:latin typeface="Times New Roman" panose="02020603050405020304" pitchFamily="18" charset="0"/>
                <a:cs typeface="Times New Roman" panose="02020603050405020304" pitchFamily="18" charset="0"/>
              </a:rPr>
              <a:t>Interviews with employees accused of bullying and the absent supervisor are notably emotional and express an exaggerated sense of surprise that they would ever be accused of bullying.  They cite personal problems that have interfered with their work may have caused unintended stress in the workplace.</a:t>
            </a:r>
          </a:p>
          <a:p>
            <a:endParaRPr lang="en-US" sz="2400" dirty="0">
              <a:latin typeface="Times New Roman" panose="02020603050405020304" pitchFamily="18" charset="0"/>
              <a:cs typeface="Times New Roman" panose="02020603050405020304" pitchFamily="18" charset="0"/>
            </a:endParaRPr>
          </a:p>
          <a:p>
            <a:pPr lvl="1"/>
            <a:endParaRPr lang="en-US" dirty="0"/>
          </a:p>
        </p:txBody>
      </p:sp>
      <p:sp>
        <p:nvSpPr>
          <p:cNvPr id="3" name="Title 2">
            <a:extLst>
              <a:ext uri="{FF2B5EF4-FFF2-40B4-BE49-F238E27FC236}">
                <a16:creationId xmlns:a16="http://schemas.microsoft.com/office/drawing/2014/main" id="{C18DA576-E93C-49AF-BF18-1BC36471EC78}"/>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SCENARIO #4</a:t>
            </a:r>
          </a:p>
        </p:txBody>
      </p:sp>
    </p:spTree>
    <p:extLst>
      <p:ext uri="{BB962C8B-B14F-4D97-AF65-F5344CB8AC3E}">
        <p14:creationId xmlns:p14="http://schemas.microsoft.com/office/powerpoint/2010/main" val="3197864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6CB73D-0365-4385-8B84-AF6F45355163}"/>
              </a:ext>
            </a:extLst>
          </p:cNvPr>
          <p:cNvSpPr>
            <a:spLocks noGrp="1"/>
          </p:cNvSpPr>
          <p:nvPr>
            <p:ph idx="1"/>
          </p:nvPr>
        </p:nvSpPr>
        <p:spPr/>
        <p:txBody>
          <a:bodyPr/>
          <a:lstStyle/>
          <a:p>
            <a:r>
              <a:rPr lang="en-US" sz="2700" dirty="0">
                <a:latin typeface="Times New Roman" panose="02020603050405020304" pitchFamily="18" charset="0"/>
                <a:cs typeface="Times New Roman" panose="02020603050405020304" pitchFamily="18" charset="0"/>
              </a:rPr>
              <a:t>How can you establish a standard of expectation of workplace conduct in an office that is not properly supervised?</a:t>
            </a:r>
          </a:p>
          <a:p>
            <a:r>
              <a:rPr lang="en-US" sz="2700" dirty="0">
                <a:latin typeface="Times New Roman" panose="02020603050405020304" pitchFamily="18" charset="0"/>
                <a:cs typeface="Times New Roman" panose="02020603050405020304" pitchFamily="18" charset="0"/>
              </a:rPr>
              <a:t>How do you navigate the concerns of improper supervision that intersect with employee complaints?</a:t>
            </a:r>
          </a:p>
          <a:p>
            <a:r>
              <a:rPr lang="en-US" sz="2700" dirty="0">
                <a:latin typeface="Times New Roman" panose="02020603050405020304" pitchFamily="18" charset="0"/>
                <a:cs typeface="Times New Roman" panose="02020603050405020304" pitchFamily="18" charset="0"/>
              </a:rPr>
              <a:t>How will you assess credibility when there is a lack of corroboration?</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65F751D-64D8-424F-A269-34CB1076D984}"/>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How would you conduct this investigation?</a:t>
            </a:r>
          </a:p>
        </p:txBody>
      </p:sp>
    </p:spTree>
    <p:extLst>
      <p:ext uri="{BB962C8B-B14F-4D97-AF65-F5344CB8AC3E}">
        <p14:creationId xmlns:p14="http://schemas.microsoft.com/office/powerpoint/2010/main" val="21210605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450D67-EF39-48C7-843D-4C3F04A0D27C}"/>
              </a:ext>
            </a:extLst>
          </p:cNvPr>
          <p:cNvSpPr>
            <a:spLocks noGrp="1"/>
          </p:cNvSpPr>
          <p:nvPr>
            <p:ph idx="1"/>
          </p:nvPr>
        </p:nvSpPr>
        <p:spPr>
          <a:xfrm>
            <a:off x="450117" y="1587338"/>
            <a:ext cx="8229600" cy="4050115"/>
          </a:xfrm>
        </p:spPr>
        <p:txBody>
          <a:bodyPr/>
          <a:lstStyle/>
          <a:p>
            <a:r>
              <a:rPr lang="en-US" sz="2400" dirty="0">
                <a:latin typeface="Times New Roman" panose="02020603050405020304" pitchFamily="18" charset="0"/>
                <a:cs typeface="Times New Roman" panose="02020603050405020304" pitchFamily="18" charset="0"/>
              </a:rPr>
              <a:t>A jailer reports that another jailer has made advances toward him.  He acknowledges that a lot of the jailers and dispatchers are close and hook up but he feels another jailer is pressuring him to hook up.  He is concerned about disclosing his concern.</a:t>
            </a:r>
          </a:p>
          <a:p>
            <a:r>
              <a:rPr lang="en-US" sz="2400" dirty="0">
                <a:latin typeface="Times New Roman" panose="02020603050405020304" pitchFamily="18" charset="0"/>
                <a:cs typeface="Times New Roman" panose="02020603050405020304" pitchFamily="18" charset="0"/>
              </a:rPr>
              <a:t>When interviewing other jailers and dispatchers, they defend the accused and claim the complainant is a bad employee.  They claim jailers and dispatchers do not “hook up” and the new jailer is just disgruntled. </a:t>
            </a:r>
          </a:p>
          <a:p>
            <a:endParaRPr lang="en-US" sz="2400" dirty="0">
              <a:latin typeface="Times New Roman" panose="02020603050405020304" pitchFamily="18" charset="0"/>
              <a:cs typeface="Times New Roman" panose="02020603050405020304" pitchFamily="18" charset="0"/>
            </a:endParaRPr>
          </a:p>
          <a:p>
            <a:pPr lvl="1"/>
            <a:endParaRPr lang="en-US" dirty="0"/>
          </a:p>
        </p:txBody>
      </p:sp>
      <p:sp>
        <p:nvSpPr>
          <p:cNvPr id="3" name="Title 2">
            <a:extLst>
              <a:ext uri="{FF2B5EF4-FFF2-40B4-BE49-F238E27FC236}">
                <a16:creationId xmlns:a16="http://schemas.microsoft.com/office/drawing/2014/main" id="{C18DA576-E93C-49AF-BF18-1BC36471EC78}"/>
              </a:ext>
            </a:extLst>
          </p:cNvPr>
          <p:cNvSpPr>
            <a:spLocks noGrp="1"/>
          </p:cNvSpPr>
          <p:nvPr>
            <p:ph type="title"/>
          </p:nvPr>
        </p:nvSpPr>
        <p:spPr/>
        <p:txBody>
          <a:bodyPr/>
          <a:lstStyle/>
          <a:p>
            <a:pPr algn="ctr"/>
            <a:r>
              <a:rPr lang="en-US" sz="2800" dirty="0">
                <a:latin typeface="Times New Roman" panose="02020603050405020304" pitchFamily="18" charset="0"/>
                <a:cs typeface="Times New Roman" panose="02020603050405020304" pitchFamily="18" charset="0"/>
              </a:rPr>
              <a:t>SCENARIO #5</a:t>
            </a:r>
          </a:p>
        </p:txBody>
      </p:sp>
    </p:spTree>
    <p:extLst>
      <p:ext uri="{BB962C8B-B14F-4D97-AF65-F5344CB8AC3E}">
        <p14:creationId xmlns:p14="http://schemas.microsoft.com/office/powerpoint/2010/main" val="78280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a:lnSpc>
                <a:spcPct val="80000"/>
              </a:lnSpc>
              <a:spcAft>
                <a:spcPts val="600"/>
              </a:spcAft>
            </a:pPr>
            <a:r>
              <a:rPr lang="en-US" sz="2200" i="1" dirty="0">
                <a:latin typeface="Times New Roman" panose="02020603050405020304" pitchFamily="18" charset="0"/>
                <a:cs typeface="Times New Roman" panose="02020603050405020304" pitchFamily="18" charset="0"/>
              </a:rPr>
              <a:t>Weingarten</a:t>
            </a:r>
            <a:r>
              <a:rPr lang="en-US" sz="2200" dirty="0">
                <a:latin typeface="Times New Roman" panose="02020603050405020304" pitchFamily="18" charset="0"/>
                <a:cs typeface="Times New Roman" panose="02020603050405020304" pitchFamily="18" charset="0"/>
              </a:rPr>
              <a:t> Rights</a:t>
            </a:r>
          </a:p>
          <a:p>
            <a:pPr>
              <a:lnSpc>
                <a:spcPct val="80000"/>
              </a:lnSpc>
              <a:spcAft>
                <a:spcPts val="600"/>
              </a:spcAft>
            </a:pPr>
            <a:r>
              <a:rPr lang="en-US" sz="2200" i="1" dirty="0">
                <a:latin typeface="Times New Roman" panose="02020603050405020304" pitchFamily="18" charset="0"/>
                <a:cs typeface="Times New Roman" panose="02020603050405020304" pitchFamily="18" charset="0"/>
              </a:rPr>
              <a:t>Garrity</a:t>
            </a:r>
            <a:r>
              <a:rPr lang="en-US" sz="2200" dirty="0">
                <a:latin typeface="Times New Roman" panose="02020603050405020304" pitchFamily="18" charset="0"/>
                <a:cs typeface="Times New Roman" panose="02020603050405020304" pitchFamily="18" charset="0"/>
              </a:rPr>
              <a:t> Warning</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Recording</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Peace Officer Bill of Rights  - Iowa Code Section 80F.1</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Veterans Preference</a:t>
            </a:r>
          </a:p>
          <a:p>
            <a:pPr>
              <a:lnSpc>
                <a:spcPct val="80000"/>
              </a:lnSpc>
              <a:spcAft>
                <a:spcPts val="600"/>
              </a:spcAft>
            </a:pPr>
            <a:r>
              <a:rPr lang="en-US" sz="2200" dirty="0">
                <a:latin typeface="Times New Roman" panose="02020603050405020304" pitchFamily="18" charset="0"/>
                <a:cs typeface="Times New Roman" panose="02020603050405020304" pitchFamily="18" charset="0"/>
              </a:rPr>
              <a:t>Civil Rights Laws</a:t>
            </a:r>
          </a:p>
          <a:p>
            <a:pPr marL="0" indent="0">
              <a:lnSpc>
                <a:spcPct val="80000"/>
              </a:lnSpc>
              <a:spcAft>
                <a:spcPts val="600"/>
              </a:spcAft>
              <a:buNone/>
            </a:pPr>
            <a:endParaRPr lang="en-US" sz="22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2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200" dirty="0">
              <a:latin typeface="Times New Roman" panose="02020603050405020304" pitchFamily="18" charset="0"/>
              <a:cs typeface="Times New Roman" panose="02020603050405020304" pitchFamily="18" charset="0"/>
            </a:endParaRPr>
          </a:p>
          <a:p>
            <a:pPr marL="57150" indent="-342900">
              <a:lnSpc>
                <a:spcPct val="80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80000"/>
              </a:lnSpc>
              <a:spcAft>
                <a:spcPts val="600"/>
              </a:spcAft>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3000" dirty="0">
                <a:latin typeface="Times New Roman" panose="02020603050405020304" pitchFamily="18" charset="0"/>
                <a:cs typeface="Times New Roman" panose="02020603050405020304" pitchFamily="18" charset="0"/>
              </a:rPr>
              <a:t>Legal Considerations</a:t>
            </a:r>
          </a:p>
        </p:txBody>
      </p:sp>
    </p:spTree>
    <p:extLst>
      <p:ext uri="{BB962C8B-B14F-4D97-AF65-F5344CB8AC3E}">
        <p14:creationId xmlns:p14="http://schemas.microsoft.com/office/powerpoint/2010/main" val="23031290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6CB73D-0365-4385-8B84-AF6F45355163}"/>
              </a:ext>
            </a:extLst>
          </p:cNvPr>
          <p:cNvSpPr>
            <a:spLocks noGrp="1"/>
          </p:cNvSpPr>
          <p:nvPr>
            <p:ph idx="1"/>
          </p:nvPr>
        </p:nvSpPr>
        <p:spPr/>
        <p:txBody>
          <a:bodyPr/>
          <a:lstStyle/>
          <a:p>
            <a:r>
              <a:rPr lang="en-US" sz="2700" dirty="0">
                <a:latin typeface="Times New Roman" panose="02020603050405020304" pitchFamily="18" charset="0"/>
                <a:cs typeface="Times New Roman" panose="02020603050405020304" pitchFamily="18" charset="0"/>
              </a:rPr>
              <a:t>Establishing relationships and history and culture should be a priority.</a:t>
            </a:r>
          </a:p>
          <a:p>
            <a:r>
              <a:rPr lang="en-US" sz="2700" dirty="0">
                <a:latin typeface="Times New Roman" panose="02020603050405020304" pitchFamily="18" charset="0"/>
                <a:cs typeface="Times New Roman" panose="02020603050405020304" pitchFamily="18" charset="0"/>
              </a:rPr>
              <a:t>Remain neutral and express an openness to new viewpoints.</a:t>
            </a:r>
          </a:p>
          <a:p>
            <a:r>
              <a:rPr lang="en-US" sz="2700" dirty="0">
                <a:latin typeface="Times New Roman" panose="02020603050405020304" pitchFamily="18" charset="0"/>
                <a:cs typeface="Times New Roman" panose="02020603050405020304" pitchFamily="18" charset="0"/>
              </a:rPr>
              <a:t>Do not side with a particular individual in advance</a:t>
            </a:r>
          </a:p>
          <a:p>
            <a:r>
              <a:rPr lang="en-US" sz="2700" dirty="0">
                <a:latin typeface="Times New Roman" panose="02020603050405020304" pitchFamily="18" charset="0"/>
                <a:cs typeface="Times New Roman" panose="02020603050405020304" pitchFamily="18" charset="0"/>
              </a:rPr>
              <a:t>Take the opportunity to establish expectations.</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E65F751D-64D8-424F-A269-34CB1076D984}"/>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How would you conduct this investigation?</a:t>
            </a:r>
          </a:p>
        </p:txBody>
      </p:sp>
    </p:spTree>
    <p:extLst>
      <p:ext uri="{BB962C8B-B14F-4D97-AF65-F5344CB8AC3E}">
        <p14:creationId xmlns:p14="http://schemas.microsoft.com/office/powerpoint/2010/main" val="28663686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79425" y="1372266"/>
            <a:ext cx="8229600" cy="47545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971550" indent="-514350" algn="l" defTabSz="914400" rtl="0" eaLnBrk="1" latinLnBrk="0" hangingPunct="1">
              <a:lnSpc>
                <a:spcPct val="90000"/>
              </a:lnSpc>
              <a:spcBef>
                <a:spcPts val="500"/>
              </a:spcBef>
              <a:buFont typeface="Courier New" panose="02070309020205020404" pitchFamily="49" charset="0"/>
              <a:buChar char="o"/>
              <a:defRPr sz="32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defRPr/>
            </a:pPr>
            <a:endParaRPr lang="en-US" sz="2400" dirty="0">
              <a:solidFill>
                <a:sysClr val="windowText" lastClr="000000"/>
              </a:solidFill>
              <a:latin typeface="Arial"/>
              <a:cs typeface="Arial"/>
            </a:endParaRPr>
          </a:p>
          <a:p>
            <a:pPr marL="0" indent="0" algn="ctr">
              <a:buFont typeface="Arial" panose="020B0604020202020204" pitchFamily="34" charset="0"/>
              <a:buNone/>
              <a:defRPr/>
            </a:pPr>
            <a:endParaRPr lang="en-US" sz="2400" dirty="0">
              <a:solidFill>
                <a:sysClr val="windowText" lastClr="000000"/>
              </a:solidFill>
              <a:latin typeface="Arial"/>
              <a:cs typeface="Arial"/>
            </a:endParaRPr>
          </a:p>
          <a:p>
            <a:pPr marL="0" indent="0" algn="ctr">
              <a:buFont typeface="Arial" panose="020B0604020202020204" pitchFamily="34" charset="0"/>
              <a:buNone/>
              <a:defRPr/>
            </a:pPr>
            <a:endParaRPr lang="en-US" sz="2400" dirty="0">
              <a:solidFill>
                <a:sysClr val="windowText" lastClr="000000"/>
              </a:solidFill>
              <a:latin typeface="Arial"/>
              <a:cs typeface="Arial"/>
            </a:endParaRPr>
          </a:p>
          <a:p>
            <a:pPr marL="0" indent="0" algn="ctr">
              <a:buFont typeface="Arial" panose="020B0604020202020204" pitchFamily="34" charset="0"/>
              <a:buNone/>
              <a:defRPr/>
            </a:pPr>
            <a:endParaRPr lang="en-US" sz="2400" dirty="0">
              <a:solidFill>
                <a:sysClr val="windowText" lastClr="000000"/>
              </a:solidFill>
              <a:latin typeface="Arial"/>
              <a:cs typeface="Arial"/>
            </a:endParaRPr>
          </a:p>
          <a:p>
            <a:pPr marL="0" indent="0" algn="ctr">
              <a:buFont typeface="Arial" panose="020B0604020202020204" pitchFamily="34" charset="0"/>
              <a:buNone/>
              <a:defRPr/>
            </a:pPr>
            <a:endParaRPr lang="en-US" sz="2400" dirty="0">
              <a:solidFill>
                <a:sysClr val="windowText" lastClr="000000"/>
              </a:solidFill>
              <a:latin typeface="Arial"/>
              <a:cs typeface="Arial"/>
            </a:endParaRPr>
          </a:p>
          <a:p>
            <a:pPr marL="0" indent="0" algn="ctr">
              <a:buFont typeface="Arial" panose="020B0604020202020204" pitchFamily="34" charset="0"/>
              <a:buNone/>
              <a:defRPr/>
            </a:pPr>
            <a:endParaRPr lang="en-US" sz="2400" dirty="0">
              <a:solidFill>
                <a:sysClr val="windowText" lastClr="000000"/>
              </a:solidFill>
              <a:latin typeface="Arial"/>
              <a:cs typeface="Arial"/>
            </a:endParaRPr>
          </a:p>
          <a:p>
            <a:pPr marL="0" indent="0" algn="ctr">
              <a:buFont typeface="Arial" panose="020B0604020202020204" pitchFamily="34" charset="0"/>
              <a:buNone/>
              <a:defRPr/>
            </a:pPr>
            <a:r>
              <a:rPr lang="en-US" sz="2400" dirty="0">
                <a:solidFill>
                  <a:sysClr val="windowText" lastClr="000000"/>
                </a:solidFill>
                <a:latin typeface="Arial"/>
                <a:cs typeface="Arial"/>
              </a:rPr>
              <a:t>Ann </a:t>
            </a:r>
            <a:r>
              <a:rPr lang="en-US" sz="2400" dirty="0" err="1">
                <a:solidFill>
                  <a:sysClr val="windowText" lastClr="000000"/>
                </a:solidFill>
                <a:latin typeface="Arial"/>
                <a:cs typeface="Arial"/>
              </a:rPr>
              <a:t>Smisek</a:t>
            </a:r>
            <a:r>
              <a:rPr lang="en-US" sz="2400" dirty="0">
                <a:solidFill>
                  <a:sysClr val="windowText" lastClr="000000"/>
                </a:solidFill>
                <a:latin typeface="Arial"/>
                <a:cs typeface="Arial"/>
              </a:rPr>
              <a:t> </a:t>
            </a:r>
          </a:p>
          <a:p>
            <a:pPr marL="0" indent="0" algn="ctr">
              <a:buFont typeface="Arial" panose="020B0604020202020204" pitchFamily="34" charset="0"/>
              <a:buNone/>
              <a:defRPr/>
            </a:pPr>
            <a:r>
              <a:rPr lang="en-US" sz="2400" dirty="0" err="1">
                <a:solidFill>
                  <a:sysClr val="windowText" lastClr="000000"/>
                </a:solidFill>
                <a:latin typeface="Arial"/>
                <a:cs typeface="Arial"/>
              </a:rPr>
              <a:t>Ahlers</a:t>
            </a:r>
            <a:r>
              <a:rPr lang="en-US" sz="2400" dirty="0">
                <a:solidFill>
                  <a:sysClr val="windowText" lastClr="000000"/>
                </a:solidFill>
                <a:latin typeface="Arial"/>
                <a:cs typeface="Arial"/>
              </a:rPr>
              <a:t> &amp; Cooney, P.C.</a:t>
            </a:r>
          </a:p>
          <a:p>
            <a:pPr marL="0" indent="0" algn="ctr">
              <a:buFont typeface="Arial" panose="020B0604020202020204" pitchFamily="34" charset="0"/>
              <a:buNone/>
              <a:defRPr/>
            </a:pPr>
            <a:r>
              <a:rPr lang="en-US" sz="2400" dirty="0">
                <a:solidFill>
                  <a:schemeClr val="accent1">
                    <a:lumMod val="50000"/>
                  </a:schemeClr>
                </a:solidFill>
                <a:latin typeface="Arial"/>
                <a:cs typeface="Arial"/>
                <a:hlinkClick r:id="rId2"/>
              </a:rPr>
              <a:t>ASmisek@ahlerslaw.com</a:t>
            </a:r>
            <a:endParaRPr lang="en-US" sz="2400" dirty="0">
              <a:solidFill>
                <a:schemeClr val="accent1">
                  <a:lumMod val="50000"/>
                </a:schemeClr>
              </a:solidFill>
              <a:latin typeface="Arial"/>
              <a:cs typeface="Arial"/>
            </a:endParaRPr>
          </a:p>
          <a:p>
            <a:pPr marL="0" indent="0" algn="ctr">
              <a:buFont typeface="Arial" panose="020B0604020202020204" pitchFamily="34" charset="0"/>
              <a:buNone/>
              <a:defRPr/>
            </a:pPr>
            <a:endParaRPr lang="en-US" sz="2400" dirty="0">
              <a:solidFill>
                <a:schemeClr val="accent1">
                  <a:lumMod val="50000"/>
                </a:schemeClr>
              </a:solidFill>
              <a:latin typeface="Arial"/>
              <a:cs typeface="Arial"/>
            </a:endParaRPr>
          </a:p>
          <a:p>
            <a:pPr marL="0" indent="0">
              <a:buFont typeface="Arial" panose="020B0604020202020204" pitchFamily="34" charset="0"/>
              <a:buNone/>
              <a:defRPr/>
            </a:pPr>
            <a:endParaRPr lang="en-US" dirty="0">
              <a:solidFill>
                <a:sysClr val="windowText" lastClr="000000"/>
              </a:solidFill>
              <a:latin typeface="Arial"/>
              <a:cs typeface="Aria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6663" y="2000955"/>
            <a:ext cx="1524000"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3104827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18C85D-3A76-4B49-A544-A11121081B8C}"/>
              </a:ext>
            </a:extLst>
          </p:cNvPr>
          <p:cNvSpPr>
            <a:spLocks noGrp="1"/>
          </p:cNvSpPr>
          <p:nvPr>
            <p:ph idx="1"/>
          </p:nvPr>
        </p:nvSpPr>
        <p:spPr/>
        <p:txBody>
          <a:bodyPr/>
          <a:lstStyle/>
          <a:p>
            <a:pPr marL="457200" indent="-457200">
              <a:lnSpc>
                <a:spcPct val="80000"/>
              </a:lnSpc>
              <a:spcAft>
                <a:spcPts val="600"/>
              </a:spcAft>
              <a:buAutoNum type="arabicPeriod"/>
            </a:pPr>
            <a:r>
              <a:rPr lang="en-US" sz="2000" dirty="0">
                <a:latin typeface="Times New Roman" panose="02020603050405020304" pitchFamily="18" charset="0"/>
                <a:cs typeface="Times New Roman" panose="02020603050405020304" pitchFamily="18" charset="0"/>
              </a:rPr>
              <a:t>Introduction and Ground Rules</a:t>
            </a:r>
          </a:p>
          <a:p>
            <a:pPr marL="457200" indent="-457200">
              <a:lnSpc>
                <a:spcPct val="80000"/>
              </a:lnSpc>
              <a:spcAft>
                <a:spcPts val="600"/>
              </a:spcAft>
              <a:buAutoNum type="arabicPeriod"/>
            </a:pPr>
            <a:r>
              <a:rPr lang="en-US" sz="2000" dirty="0">
                <a:latin typeface="Times New Roman" panose="02020603050405020304" pitchFamily="18" charset="0"/>
                <a:cs typeface="Times New Roman" panose="02020603050405020304" pitchFamily="18" charset="0"/>
              </a:rPr>
              <a:t>The Employee’s Narrative</a:t>
            </a:r>
          </a:p>
          <a:p>
            <a:pPr marL="457200" indent="-457200">
              <a:lnSpc>
                <a:spcPct val="80000"/>
              </a:lnSpc>
              <a:spcAft>
                <a:spcPts val="600"/>
              </a:spcAft>
              <a:buAutoNum type="arabicPeriod"/>
            </a:pPr>
            <a:r>
              <a:rPr lang="en-US" sz="2000" dirty="0">
                <a:latin typeface="Times New Roman" panose="02020603050405020304" pitchFamily="18" charset="0"/>
                <a:cs typeface="Times New Roman" panose="02020603050405020304" pitchFamily="18" charset="0"/>
              </a:rPr>
              <a:t>Detailed Chronological Fact Questioning</a:t>
            </a:r>
          </a:p>
          <a:p>
            <a:pPr marL="457200" indent="-457200">
              <a:lnSpc>
                <a:spcPct val="80000"/>
              </a:lnSpc>
              <a:spcAft>
                <a:spcPts val="600"/>
              </a:spcAft>
              <a:buAutoNum type="arabicPeriod"/>
            </a:pPr>
            <a:r>
              <a:rPr lang="en-US" sz="2000" dirty="0">
                <a:latin typeface="Times New Roman" panose="02020603050405020304" pitchFamily="18" charset="0"/>
                <a:cs typeface="Times New Roman" panose="02020603050405020304" pitchFamily="18" charset="0"/>
              </a:rPr>
              <a:t>Confirmation</a:t>
            </a:r>
          </a:p>
          <a:p>
            <a:pPr marL="457200" indent="-457200">
              <a:lnSpc>
                <a:spcPct val="80000"/>
              </a:lnSpc>
              <a:spcAft>
                <a:spcPts val="600"/>
              </a:spcAft>
              <a:buAutoNum type="arabicPeriod"/>
            </a:pPr>
            <a:r>
              <a:rPr lang="en-US" sz="2000" dirty="0">
                <a:latin typeface="Times New Roman" panose="02020603050405020304" pitchFamily="18" charset="0"/>
                <a:cs typeface="Times New Roman" panose="02020603050405020304" pitchFamily="18" charset="0"/>
              </a:rPr>
              <a:t>Conclusion</a:t>
            </a:r>
          </a:p>
          <a:p>
            <a:pPr marL="457200" indent="-457200">
              <a:lnSpc>
                <a:spcPct val="80000"/>
              </a:lnSpc>
              <a:spcAft>
                <a:spcPts val="600"/>
              </a:spcAft>
              <a:buAutoNum type="arabicPeriod"/>
            </a:pPr>
            <a:endParaRPr lang="en-US" sz="2000" dirty="0">
              <a:latin typeface="Times New Roman" panose="02020603050405020304" pitchFamily="18" charset="0"/>
              <a:cs typeface="Times New Roman" panose="02020603050405020304" pitchFamily="18" charset="0"/>
            </a:endParaRPr>
          </a:p>
          <a:p>
            <a:pPr marL="457200" indent="-457200">
              <a:lnSpc>
                <a:spcPct val="80000"/>
              </a:lnSpc>
              <a:spcAft>
                <a:spcPts val="600"/>
              </a:spcAft>
              <a:buAutoNum type="arabicPeriod"/>
            </a:pPr>
            <a:endParaRPr lang="en-US"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ACFAF044-502F-47F4-AEC7-7D5695C92534}"/>
              </a:ext>
            </a:extLst>
          </p:cNvPr>
          <p:cNvSpPr>
            <a:spLocks noGrp="1"/>
          </p:cNvSpPr>
          <p:nvPr>
            <p:ph type="title"/>
          </p:nvPr>
        </p:nvSpPr>
        <p:spPr/>
        <p:txBody>
          <a:bodyPr/>
          <a:lstStyle/>
          <a:p>
            <a:pPr algn="ctr"/>
            <a:r>
              <a:rPr lang="en-US" sz="3000" dirty="0">
                <a:latin typeface="Times New Roman" panose="02020603050405020304" pitchFamily="18" charset="0"/>
                <a:cs typeface="Times New Roman" panose="02020603050405020304" pitchFamily="18" charset="0"/>
              </a:rPr>
              <a:t>Interview Phases</a:t>
            </a:r>
          </a:p>
        </p:txBody>
      </p:sp>
    </p:spTree>
    <p:extLst>
      <p:ext uri="{BB962C8B-B14F-4D97-AF65-F5344CB8AC3E}">
        <p14:creationId xmlns:p14="http://schemas.microsoft.com/office/powerpoint/2010/main" val="2568929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A3D5F1-DF66-4BDB-B957-A6CD8ED67B57}"/>
              </a:ext>
            </a:extLst>
          </p:cNvPr>
          <p:cNvSpPr>
            <a:spLocks noGrp="1"/>
          </p:cNvSpPr>
          <p:nvPr>
            <p:ph idx="1"/>
          </p:nvPr>
        </p:nvSpPr>
        <p:spPr/>
        <p:txBody>
          <a:bodyPr/>
          <a:lstStyle/>
          <a:p>
            <a:r>
              <a:rPr lang="en-US" sz="2200" dirty="0">
                <a:latin typeface="Times New Roman" panose="02020603050405020304" pitchFamily="18" charset="0"/>
                <a:cs typeface="Times New Roman" panose="02020603050405020304" pitchFamily="18" charset="0"/>
              </a:rPr>
              <a:t>Introduction</a:t>
            </a:r>
          </a:p>
          <a:p>
            <a:pPr lvl="1"/>
            <a:r>
              <a:rPr lang="en-US" sz="2200" dirty="0">
                <a:latin typeface="Times New Roman" panose="02020603050405020304" pitchFamily="18" charset="0"/>
                <a:cs typeface="Times New Roman" panose="02020603050405020304" pitchFamily="18" charset="0"/>
              </a:rPr>
              <a:t>Purpose of the meeting</a:t>
            </a:r>
          </a:p>
          <a:p>
            <a:pPr lvl="1"/>
            <a:r>
              <a:rPr lang="en-US" sz="2200" dirty="0">
                <a:latin typeface="Times New Roman" panose="02020603050405020304" pitchFamily="18" charset="0"/>
                <a:cs typeface="Times New Roman" panose="02020603050405020304" pitchFamily="18" charset="0"/>
              </a:rPr>
              <a:t>Investigator’s role</a:t>
            </a:r>
          </a:p>
          <a:p>
            <a:r>
              <a:rPr lang="en-US" sz="2200" dirty="0">
                <a:latin typeface="Times New Roman" panose="02020603050405020304" pitchFamily="18" charset="0"/>
                <a:cs typeface="Times New Roman" panose="02020603050405020304" pitchFamily="18" charset="0"/>
              </a:rPr>
              <a:t>Ground Rules</a:t>
            </a:r>
          </a:p>
          <a:p>
            <a:pPr lvl="1"/>
            <a:r>
              <a:rPr lang="en-US" sz="2200" dirty="0">
                <a:latin typeface="Times New Roman" panose="02020603050405020304" pitchFamily="18" charset="0"/>
                <a:cs typeface="Times New Roman" panose="02020603050405020304" pitchFamily="18" charset="0"/>
              </a:rPr>
              <a:t>Cooperation</a:t>
            </a:r>
          </a:p>
          <a:p>
            <a:pPr lvl="1"/>
            <a:r>
              <a:rPr lang="en-US" sz="2200" dirty="0">
                <a:latin typeface="Times New Roman" panose="02020603050405020304" pitchFamily="18" charset="0"/>
                <a:cs typeface="Times New Roman" panose="02020603050405020304" pitchFamily="18" charset="0"/>
              </a:rPr>
              <a:t>Confidentiality</a:t>
            </a:r>
          </a:p>
          <a:p>
            <a:pPr lvl="1"/>
            <a:r>
              <a:rPr lang="en-US" sz="2200" dirty="0">
                <a:latin typeface="Times New Roman" panose="02020603050405020304" pitchFamily="18" charset="0"/>
                <a:cs typeface="Times New Roman" panose="02020603050405020304" pitchFamily="18" charset="0"/>
              </a:rPr>
              <a:t>Recording</a:t>
            </a:r>
          </a:p>
          <a:p>
            <a:pPr lvl="1"/>
            <a:r>
              <a:rPr lang="en-US" sz="2200" dirty="0">
                <a:latin typeface="Times New Roman" panose="02020603050405020304" pitchFamily="18" charset="0"/>
                <a:cs typeface="Times New Roman" panose="02020603050405020304" pitchFamily="18" charset="0"/>
              </a:rPr>
              <a:t>Advocate or Representative’s Role</a:t>
            </a:r>
          </a:p>
          <a:p>
            <a:pPr lvl="1"/>
            <a:r>
              <a:rPr lang="en-US" sz="2200" dirty="0">
                <a:latin typeface="Times New Roman" panose="02020603050405020304" pitchFamily="18" charset="0"/>
                <a:cs typeface="Times New Roman" panose="02020603050405020304" pitchFamily="18" charset="0"/>
              </a:rPr>
              <a:t>Questions</a:t>
            </a:r>
          </a:p>
          <a:p>
            <a:pPr lvl="1"/>
            <a:r>
              <a:rPr lang="en-US" sz="2200" dirty="0">
                <a:latin typeface="Times New Roman" panose="02020603050405020304" pitchFamily="18" charset="0"/>
                <a:cs typeface="Times New Roman" panose="02020603050405020304" pitchFamily="18" charset="0"/>
              </a:rPr>
              <a:t>Acknowledgement</a:t>
            </a:r>
          </a:p>
        </p:txBody>
      </p:sp>
      <p:sp>
        <p:nvSpPr>
          <p:cNvPr id="3" name="Title 2">
            <a:extLst>
              <a:ext uri="{FF2B5EF4-FFF2-40B4-BE49-F238E27FC236}">
                <a16:creationId xmlns:a16="http://schemas.microsoft.com/office/drawing/2014/main" id="{11B6BF0A-C602-418D-8FFF-BCD07993EC33}"/>
              </a:ext>
            </a:extLst>
          </p:cNvPr>
          <p:cNvSpPr>
            <a:spLocks noGrp="1"/>
          </p:cNvSpPr>
          <p:nvPr>
            <p:ph type="title"/>
          </p:nvPr>
        </p:nvSpPr>
        <p:spPr/>
        <p:txBody>
          <a:bodyPr/>
          <a:lstStyle/>
          <a:p>
            <a:pPr algn="ctr"/>
            <a:r>
              <a:rPr lang="en-US" sz="3000" dirty="0">
                <a:latin typeface="Times New Roman" panose="02020603050405020304" pitchFamily="18" charset="0"/>
                <a:cs typeface="Times New Roman" panose="02020603050405020304" pitchFamily="18" charset="0"/>
              </a:rPr>
              <a:t>Phase 1:  Introduction and Ground Rules</a:t>
            </a:r>
            <a:endParaRPr lang="en-US" sz="3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477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772E36-4F21-4DF2-91A2-B5B162D95B0A}"/>
              </a:ext>
            </a:extLst>
          </p:cNvPr>
          <p:cNvSpPr>
            <a:spLocks noGrp="1"/>
          </p:cNvSpPr>
          <p:nvPr>
            <p:ph idx="1"/>
          </p:nvPr>
        </p:nvSpPr>
        <p:spPr/>
        <p:txBody>
          <a:bodyPr/>
          <a:lstStyle/>
          <a:p>
            <a:r>
              <a:rPr lang="en-US" i="1" dirty="0">
                <a:latin typeface="Times New Roman" panose="02020603050405020304" pitchFamily="18" charset="0"/>
                <a:cs typeface="Times New Roman" panose="02020603050405020304" pitchFamily="18" charset="0"/>
              </a:rPr>
              <a:t>Develop Rapport</a:t>
            </a:r>
          </a:p>
          <a:p>
            <a:pPr lvl="1"/>
            <a:r>
              <a:rPr lang="en-US" i="1" dirty="0">
                <a:latin typeface="Times New Roman" panose="02020603050405020304" pitchFamily="18" charset="0"/>
                <a:cs typeface="Times New Roman" panose="02020603050405020304" pitchFamily="18" charset="0"/>
              </a:rPr>
              <a:t>Eye contact</a:t>
            </a:r>
          </a:p>
          <a:p>
            <a:pPr lvl="1"/>
            <a:r>
              <a:rPr lang="en-US" i="1" dirty="0">
                <a:latin typeface="Times New Roman" panose="02020603050405020304" pitchFamily="18" charset="0"/>
                <a:cs typeface="Times New Roman" panose="02020603050405020304" pitchFamily="18" charset="0"/>
              </a:rPr>
              <a:t>Professional but not rigid</a:t>
            </a:r>
          </a:p>
          <a:p>
            <a:pPr lvl="1"/>
            <a:r>
              <a:rPr lang="en-US" i="1" dirty="0">
                <a:latin typeface="Times New Roman" panose="02020603050405020304" pitchFamily="18" charset="0"/>
                <a:cs typeface="Times New Roman" panose="02020603050405020304" pitchFamily="18" charset="0"/>
              </a:rPr>
              <a:t>Pleasant, Understanding, Empathetic</a:t>
            </a:r>
          </a:p>
          <a:p>
            <a:pPr lvl="1"/>
            <a:r>
              <a:rPr lang="en-US" i="1" dirty="0">
                <a:latin typeface="Times New Roman" panose="02020603050405020304" pitchFamily="18" charset="0"/>
                <a:cs typeface="Times New Roman" panose="02020603050405020304" pitchFamily="18" charset="0"/>
              </a:rPr>
              <a:t>Acknowledge Discomfort</a:t>
            </a:r>
          </a:p>
          <a:p>
            <a:pPr lvl="1"/>
            <a:r>
              <a:rPr lang="en-US" i="1" dirty="0">
                <a:latin typeface="Times New Roman" panose="02020603050405020304" pitchFamily="18" charset="0"/>
                <a:cs typeface="Times New Roman" panose="02020603050405020304" pitchFamily="18" charset="0"/>
              </a:rPr>
              <a:t>Show Appreciation</a:t>
            </a:r>
          </a:p>
          <a:p>
            <a:pPr lvl="1"/>
            <a:r>
              <a:rPr lang="en-US" i="1" dirty="0">
                <a:latin typeface="Times New Roman" panose="02020603050405020304" pitchFamily="18" charset="0"/>
                <a:cs typeface="Times New Roman" panose="02020603050405020304" pitchFamily="18" charset="0"/>
              </a:rPr>
              <a:t>Small Talk</a:t>
            </a:r>
          </a:p>
          <a:p>
            <a:pPr lvl="1"/>
            <a:r>
              <a:rPr lang="en-US" i="1" dirty="0">
                <a:latin typeface="Times New Roman" panose="02020603050405020304" pitchFamily="18" charset="0"/>
                <a:cs typeface="Times New Roman" panose="02020603050405020304" pitchFamily="18" charset="0"/>
              </a:rPr>
              <a:t>Questions</a:t>
            </a:r>
          </a:p>
          <a:p>
            <a:endParaRPr lang="en-US" dirty="0"/>
          </a:p>
        </p:txBody>
      </p:sp>
      <p:sp>
        <p:nvSpPr>
          <p:cNvPr id="3" name="Title 2">
            <a:extLst>
              <a:ext uri="{FF2B5EF4-FFF2-40B4-BE49-F238E27FC236}">
                <a16:creationId xmlns:a16="http://schemas.microsoft.com/office/drawing/2014/main" id="{0039B095-C521-4D0E-88D9-EA3DB9A85DC0}"/>
              </a:ext>
            </a:extLst>
          </p:cNvPr>
          <p:cNvSpPr>
            <a:spLocks noGrp="1"/>
          </p:cNvSpPr>
          <p:nvPr>
            <p:ph type="title"/>
          </p:nvPr>
        </p:nvSpPr>
        <p:spPr/>
        <p:txBody>
          <a:bodyPr/>
          <a:lstStyle/>
          <a:p>
            <a:r>
              <a:rPr lang="en-US" sz="3000" b="1" dirty="0">
                <a:latin typeface="Times New Roman" panose="02020603050405020304" pitchFamily="18" charset="0"/>
                <a:cs typeface="Times New Roman" panose="02020603050405020304" pitchFamily="18" charset="0"/>
              </a:rPr>
              <a:t>Approach to Introductions/Ground Rules</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81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808FC5-9A2C-47C1-9085-FA8C0597F398}"/>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Background of Employee</a:t>
            </a:r>
          </a:p>
          <a:p>
            <a:r>
              <a:rPr lang="en-US" dirty="0">
                <a:latin typeface="Arial" panose="020B0604020202020204" pitchFamily="34" charset="0"/>
                <a:cs typeface="Arial" panose="020B0604020202020204" pitchFamily="34" charset="0"/>
              </a:rPr>
              <a:t>Sense of general opinion of workplace and culture</a:t>
            </a:r>
          </a:p>
          <a:p>
            <a:r>
              <a:rPr lang="en-US" dirty="0">
                <a:latin typeface="Arial" panose="020B0604020202020204" pitchFamily="34" charset="0"/>
                <a:cs typeface="Arial" panose="020B0604020202020204" pitchFamily="34" charset="0"/>
              </a:rPr>
              <a:t>Open listening, avoid interrupting</a:t>
            </a:r>
          </a:p>
          <a:p>
            <a:r>
              <a:rPr lang="en-US" dirty="0">
                <a:latin typeface="Arial" panose="020B0604020202020204" pitchFamily="34" charset="0"/>
                <a:cs typeface="Arial" panose="020B0604020202020204" pitchFamily="34" charset="0"/>
              </a:rPr>
              <a:t>Note to self: gaps, themes, possible motives or conflicts</a:t>
            </a:r>
          </a:p>
          <a:p>
            <a:r>
              <a:rPr lang="en-US" dirty="0">
                <a:latin typeface="Arial" panose="020B0604020202020204" pitchFamily="34" charset="0"/>
                <a:cs typeface="Arial" panose="020B0604020202020204" pitchFamily="34" charset="0"/>
              </a:rPr>
              <a:t>Gather overall message employee is sending</a:t>
            </a:r>
          </a:p>
          <a:p>
            <a:r>
              <a:rPr lang="en-US" dirty="0">
                <a:latin typeface="Arial" panose="020B0604020202020204" pitchFamily="34" charset="0"/>
                <a:cs typeface="Arial" panose="020B0604020202020204" pitchFamily="34" charset="0"/>
              </a:rPr>
              <a:t>Send prompts of assurance (nodding, etc.)</a:t>
            </a:r>
          </a:p>
          <a:p>
            <a:pPr marL="0" indent="0">
              <a:buNone/>
            </a:pPr>
            <a:endParaRPr lang="en-US" dirty="0"/>
          </a:p>
          <a:p>
            <a:endParaRPr lang="en-US" dirty="0"/>
          </a:p>
          <a:p>
            <a:endParaRPr lang="en-US" dirty="0"/>
          </a:p>
        </p:txBody>
      </p:sp>
      <p:sp>
        <p:nvSpPr>
          <p:cNvPr id="3" name="Title 2">
            <a:extLst>
              <a:ext uri="{FF2B5EF4-FFF2-40B4-BE49-F238E27FC236}">
                <a16:creationId xmlns:a16="http://schemas.microsoft.com/office/drawing/2014/main" id="{10E733C2-FC64-409E-B965-D321E15231A3}"/>
              </a:ext>
            </a:extLst>
          </p:cNvPr>
          <p:cNvSpPr>
            <a:spLocks noGrp="1"/>
          </p:cNvSpPr>
          <p:nvPr>
            <p:ph type="title"/>
          </p:nvPr>
        </p:nvSpPr>
        <p:spPr/>
        <p:txBody>
          <a:bodyPr/>
          <a:lstStyle/>
          <a:p>
            <a:pPr algn="ctr"/>
            <a:r>
              <a:rPr lang="en-US" dirty="0"/>
              <a:t>Phase 2:  The Employee’s Narrative</a:t>
            </a:r>
          </a:p>
        </p:txBody>
      </p:sp>
    </p:spTree>
    <p:extLst>
      <p:ext uri="{BB962C8B-B14F-4D97-AF65-F5344CB8AC3E}">
        <p14:creationId xmlns:p14="http://schemas.microsoft.com/office/powerpoint/2010/main" val="3269770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808FC5-9A2C-47C1-9085-FA8C0597F398}"/>
              </a:ext>
            </a:extLst>
          </p:cNvPr>
          <p:cNvSpPr>
            <a:spLocks noGrp="1"/>
          </p:cNvSpPr>
          <p:nvPr>
            <p:ph idx="1"/>
          </p:nvPr>
        </p:nvSpPr>
        <p:spPr/>
        <p:txBody>
          <a:bodyPr/>
          <a:lstStyle/>
          <a:p>
            <a:r>
              <a:rPr lang="en-US" i="1" dirty="0">
                <a:latin typeface="Times New Roman" panose="02020603050405020304" pitchFamily="18" charset="0"/>
                <a:cs typeface="Times New Roman" panose="02020603050405020304" pitchFamily="18" charset="0"/>
              </a:rPr>
              <a:t>Continue building rapport, trust and respect – a shared reality</a:t>
            </a:r>
          </a:p>
          <a:p>
            <a:r>
              <a:rPr lang="en-US" i="1" dirty="0">
                <a:latin typeface="Times New Roman" panose="02020603050405020304" pitchFamily="18" charset="0"/>
                <a:cs typeface="Times New Roman" panose="02020603050405020304" pitchFamily="18" charset="0"/>
              </a:rPr>
              <a:t>Maintain neutrality and professionalism</a:t>
            </a:r>
          </a:p>
          <a:p>
            <a:r>
              <a:rPr lang="en-US" i="1" dirty="0">
                <a:latin typeface="Times New Roman" panose="02020603050405020304" pitchFamily="18" charset="0"/>
                <a:cs typeface="Times New Roman" panose="02020603050405020304" pitchFamily="18" charset="0"/>
              </a:rPr>
              <a:t>General, open ended questions; foster storytelling</a:t>
            </a:r>
          </a:p>
          <a:p>
            <a:r>
              <a:rPr lang="en-US" i="1" dirty="0">
                <a:latin typeface="Times New Roman" panose="02020603050405020304" pitchFamily="18" charset="0"/>
                <a:cs typeface="Times New Roman" panose="02020603050405020304" pitchFamily="18" charset="0"/>
              </a:rPr>
              <a:t>Fully invested in listening</a:t>
            </a:r>
          </a:p>
          <a:p>
            <a:r>
              <a:rPr lang="en-US" i="1" dirty="0">
                <a:latin typeface="Times New Roman" panose="02020603050405020304" pitchFamily="18" charset="0"/>
                <a:cs typeface="Times New Roman" panose="02020603050405020304" pitchFamily="18" charset="0"/>
              </a:rPr>
              <a:t>Be patient and not focused on establishing timeline or organized recollections</a:t>
            </a:r>
          </a:p>
          <a:p>
            <a:r>
              <a:rPr lang="en-US" i="1" dirty="0">
                <a:latin typeface="Times New Roman" panose="02020603050405020304" pitchFamily="18" charset="0"/>
                <a:cs typeface="Times New Roman" panose="02020603050405020304" pitchFamily="18" charset="0"/>
              </a:rPr>
              <a:t>Expect a lack a detail</a:t>
            </a:r>
          </a:p>
          <a:p>
            <a:r>
              <a:rPr lang="en-US" i="1" dirty="0">
                <a:latin typeface="Times New Roman" panose="02020603050405020304" pitchFamily="18" charset="0"/>
                <a:cs typeface="Times New Roman" panose="02020603050405020304" pitchFamily="18" charset="0"/>
              </a:rPr>
              <a:t>Soak things in</a:t>
            </a:r>
          </a:p>
          <a:p>
            <a:endParaRPr lang="en-US"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0E733C2-FC64-409E-B965-D321E15231A3}"/>
              </a:ext>
            </a:extLst>
          </p:cNvPr>
          <p:cNvSpPr>
            <a:spLocks noGrp="1"/>
          </p:cNvSpPr>
          <p:nvPr>
            <p:ph type="title"/>
          </p:nvPr>
        </p:nvSpPr>
        <p:spPr/>
        <p:txBody>
          <a:bodyPr/>
          <a:lstStyle/>
          <a:p>
            <a:pPr algn="ctr"/>
            <a:r>
              <a:rPr lang="en-US" sz="3000" i="1" dirty="0">
                <a:latin typeface="Times New Roman" panose="02020603050405020304" pitchFamily="18" charset="0"/>
                <a:cs typeface="Times New Roman" panose="02020603050405020304" pitchFamily="18" charset="0"/>
              </a:rPr>
              <a:t>Approach to Employee Narrative</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8820344"/>
      </p:ext>
    </p:extLst>
  </p:cSld>
  <p:clrMapOvr>
    <a:masterClrMapping/>
  </p:clrMapOvr>
</p:sld>
</file>

<file path=ppt/theme/theme1.xml><?xml version="1.0" encoding="utf-8"?>
<a:theme xmlns:a="http://schemas.openxmlformats.org/drawingml/2006/main" name="1_Office Theme">
  <a:themeElements>
    <a:clrScheme name="Custom 2">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defRPr sz="32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ustom Desig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1484</TotalTime>
  <Words>2180</Words>
  <Application>Microsoft Office PowerPoint</Application>
  <PresentationFormat>On-screen Show (4:3)</PresentationFormat>
  <Paragraphs>271</Paragraphs>
  <Slides>41</Slides>
  <Notes>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41</vt:i4>
      </vt:variant>
    </vt:vector>
  </HeadingPairs>
  <TitlesOfParts>
    <vt:vector size="50" baseType="lpstr">
      <vt:lpstr>Arial</vt:lpstr>
      <vt:lpstr>Calibri</vt:lpstr>
      <vt:lpstr>Courier New</vt:lpstr>
      <vt:lpstr>Tahoma</vt:lpstr>
      <vt:lpstr>Times New Roman</vt:lpstr>
      <vt:lpstr>1_Office Theme</vt:lpstr>
      <vt:lpstr>2_Custom Design</vt:lpstr>
      <vt:lpstr>3_Custom Design</vt:lpstr>
      <vt:lpstr>4_Custom Design</vt:lpstr>
      <vt:lpstr>    Investigation Interviews  ISAC Conference August 2025</vt:lpstr>
      <vt:lpstr>Today we will:</vt:lpstr>
      <vt:lpstr>Pre-Interview Considerations</vt:lpstr>
      <vt:lpstr>Legal Considerations</vt:lpstr>
      <vt:lpstr>Interview Phases</vt:lpstr>
      <vt:lpstr>Phase 1:  Introduction and Ground Rules</vt:lpstr>
      <vt:lpstr>Approach to Introductions/Ground Rules</vt:lpstr>
      <vt:lpstr>Phase 2:  The Employee’s Narrative</vt:lpstr>
      <vt:lpstr>Approach to Employee Narrative</vt:lpstr>
      <vt:lpstr>Phase 3:  Detailed Chronological Fact Questioning</vt:lpstr>
      <vt:lpstr>Approach to Detailed Chronological Fact Questioning</vt:lpstr>
      <vt:lpstr>Questions for Phase 3: Chronological Fact Questioning</vt:lpstr>
      <vt:lpstr>Questions for Phase 3: Chronological Fact Questioning</vt:lpstr>
      <vt:lpstr>Phase 4: Identify and Test Problems in the Recollection</vt:lpstr>
      <vt:lpstr>Approach to Stage 4:</vt:lpstr>
      <vt:lpstr>Stage 5: Confirmation</vt:lpstr>
      <vt:lpstr>Stage 6: Conclusion</vt:lpstr>
      <vt:lpstr>Developing an Atmosphere of Honesty</vt:lpstr>
      <vt:lpstr>Best Tools for Assessing Credibility</vt:lpstr>
      <vt:lpstr>Assessing Credibility</vt:lpstr>
      <vt:lpstr>Assessing Credibility</vt:lpstr>
      <vt:lpstr>Credibility Clues</vt:lpstr>
      <vt:lpstr>Credibility Clues</vt:lpstr>
      <vt:lpstr>Credibility Pitfalls</vt:lpstr>
      <vt:lpstr>Lies</vt:lpstr>
      <vt:lpstr>Symptoms of a Liar</vt:lpstr>
      <vt:lpstr>Types of Lies</vt:lpstr>
      <vt:lpstr>Reasons for Lying</vt:lpstr>
      <vt:lpstr>Strategies to Discover Lies</vt:lpstr>
      <vt:lpstr>Other Red Flags</vt:lpstr>
      <vt:lpstr>SCENARIO #1</vt:lpstr>
      <vt:lpstr>How would you conduct this investigation?</vt:lpstr>
      <vt:lpstr>SCENARIO #2</vt:lpstr>
      <vt:lpstr>How would you conduct this investigation?</vt:lpstr>
      <vt:lpstr>SCENARIO #3</vt:lpstr>
      <vt:lpstr>How would you conduct this investigation?</vt:lpstr>
      <vt:lpstr>SCENARIO #4</vt:lpstr>
      <vt:lpstr>How would you conduct this investigation?</vt:lpstr>
      <vt:lpstr>SCENARIO #5</vt:lpstr>
      <vt:lpstr>How would you conduct this investigation?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
  <dc:creator>Alice Frohling</dc:creator>
  <cp:keywords/>
  <dc:description/>
  <cp:lastModifiedBy>Kelsey Sebern</cp:lastModifiedBy>
  <cp:revision>92</cp:revision>
  <cp:lastPrinted>2019-02-27T16:17:37Z</cp:lastPrinted>
  <dcterms:created xsi:type="dcterms:W3CDTF">2017-12-14T20:49:31Z</dcterms:created>
  <dcterms:modified xsi:type="dcterms:W3CDTF">2025-08-11T18:46:44Z</dcterms:modified>
  <cp:category/>
  <cp:contentStatus/>
  <cp:version>0</cp:version>
</cp:coreProperties>
</file>