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69" r:id="rId2"/>
    <p:sldId id="259" r:id="rId3"/>
    <p:sldId id="257" r:id="rId4"/>
    <p:sldId id="319" r:id="rId5"/>
    <p:sldId id="321" r:id="rId6"/>
    <p:sldId id="320" r:id="rId7"/>
    <p:sldId id="262" r:id="rId8"/>
    <p:sldId id="322" r:id="rId9"/>
    <p:sldId id="323" r:id="rId10"/>
    <p:sldId id="267" r:id="rId11"/>
    <p:sldId id="268" r:id="rId12"/>
    <p:sldId id="261" r:id="rId13"/>
    <p:sldId id="265" r:id="rId14"/>
    <p:sldId id="266" r:id="rId15"/>
    <p:sldId id="263" r:id="rId16"/>
    <p:sldId id="332" r:id="rId17"/>
    <p:sldId id="334" r:id="rId18"/>
    <p:sldId id="324" r:id="rId19"/>
    <p:sldId id="326" r:id="rId20"/>
    <p:sldId id="329" r:id="rId21"/>
    <p:sldId id="325" r:id="rId22"/>
    <p:sldId id="270" r:id="rId23"/>
    <p:sldId id="300" r:id="rId24"/>
    <p:sldId id="302" r:id="rId25"/>
    <p:sldId id="303" r:id="rId26"/>
    <p:sldId id="301" r:id="rId27"/>
    <p:sldId id="258" r:id="rId28"/>
    <p:sldId id="304" r:id="rId29"/>
    <p:sldId id="260" r:id="rId30"/>
    <p:sldId id="305" r:id="rId31"/>
    <p:sldId id="306" r:id="rId32"/>
    <p:sldId id="307" r:id="rId33"/>
    <p:sldId id="280" r:id="rId34"/>
    <p:sldId id="281" r:id="rId35"/>
    <p:sldId id="308" r:id="rId36"/>
    <p:sldId id="309" r:id="rId37"/>
    <p:sldId id="310" r:id="rId38"/>
    <p:sldId id="311" r:id="rId39"/>
    <p:sldId id="273" r:id="rId40"/>
    <p:sldId id="274" r:id="rId41"/>
    <p:sldId id="275" r:id="rId42"/>
    <p:sldId id="277" r:id="rId43"/>
    <p:sldId id="333" r:id="rId44"/>
    <p:sldId id="313" r:id="rId45"/>
    <p:sldId id="314" r:id="rId46"/>
    <p:sldId id="318" r:id="rId47"/>
    <p:sldId id="316" r:id="rId48"/>
    <p:sldId id="317" r:id="rId49"/>
    <p:sldId id="264"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6082"/>
    <a:srgbClr val="0D3748"/>
    <a:srgbClr val="003366"/>
    <a:srgbClr val="114D68"/>
    <a:srgbClr val="104763"/>
    <a:srgbClr val="114B66"/>
    <a:srgbClr val="0C354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87" autoAdjust="0"/>
    <p:restoredTop sz="83311" autoAdjust="0"/>
  </p:normalViewPr>
  <p:slideViewPr>
    <p:cSldViewPr snapToGrid="0">
      <p:cViewPr varScale="1">
        <p:scale>
          <a:sx n="79" d="100"/>
          <a:sy n="79" d="100"/>
        </p:scale>
        <p:origin x="667"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_rels/data12.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s>
</file>

<file path=ppt/diagrams/_rels/data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12.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s>
</file>

<file path=ppt/diagrams/_rels/drawing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7E9BFF-8BB2-4B9A-83DB-997D6551E7EF}" type="doc">
      <dgm:prSet loTypeId="urn:microsoft.com/office/officeart/2009/3/layout/OpposingIdeas" loCatId="relationship" qsTypeId="urn:microsoft.com/office/officeart/2005/8/quickstyle/simple1" qsCatId="simple" csTypeId="urn:microsoft.com/office/officeart/2005/8/colors/accent1_2" csCatId="accent1" phldr="1"/>
      <dgm:spPr/>
      <dgm:t>
        <a:bodyPr/>
        <a:lstStyle/>
        <a:p>
          <a:endParaRPr lang="en-US"/>
        </a:p>
      </dgm:t>
    </dgm:pt>
    <dgm:pt modelId="{7A3F4928-4A7D-49EC-8786-57CB14EBBC0E}">
      <dgm:prSet phldrT="[Text]" custT="1"/>
      <dgm:spPr>
        <a:solidFill>
          <a:srgbClr val="0C3548"/>
        </a:solidFill>
        <a:ln>
          <a:solidFill>
            <a:schemeClr val="tx2">
              <a:lumMod val="90000"/>
              <a:lumOff val="10000"/>
            </a:schemeClr>
          </a:solidFill>
        </a:ln>
      </dgm:spPr>
      <dgm:t>
        <a:bodyPr/>
        <a:lstStyle/>
        <a:p>
          <a:pPr algn="ctr"/>
          <a:r>
            <a:rPr lang="en-US" sz="2400" b="1" dirty="0">
              <a:solidFill>
                <a:schemeClr val="bg1"/>
              </a:solidFill>
            </a:rPr>
            <a:t>PROS       </a:t>
          </a:r>
        </a:p>
      </dgm:t>
    </dgm:pt>
    <dgm:pt modelId="{DA17093C-E739-4311-9064-551B4B0E5C2E}" type="parTrans" cxnId="{9DB51B81-959C-455B-B7B1-E9F23B06A2FE}">
      <dgm:prSet/>
      <dgm:spPr/>
      <dgm:t>
        <a:bodyPr/>
        <a:lstStyle/>
        <a:p>
          <a:endParaRPr lang="en-US"/>
        </a:p>
      </dgm:t>
    </dgm:pt>
    <dgm:pt modelId="{DE6EBFB8-E035-4C2F-B3FE-BD6EAE031865}" type="sibTrans" cxnId="{9DB51B81-959C-455B-B7B1-E9F23B06A2FE}">
      <dgm:prSet/>
      <dgm:spPr/>
      <dgm:t>
        <a:bodyPr/>
        <a:lstStyle/>
        <a:p>
          <a:endParaRPr lang="en-US"/>
        </a:p>
      </dgm:t>
    </dgm:pt>
    <dgm:pt modelId="{20D1CBA5-B8B6-423E-BDCD-1FEC0930274D}">
      <dgm:prSet phldrT="[Text]" custT="1"/>
      <dgm:spPr/>
      <dgm:t>
        <a:bodyPr/>
        <a:lstStyle/>
        <a:p>
          <a:pPr>
            <a:buNone/>
          </a:pPr>
          <a:r>
            <a:rPr lang="en-US" sz="2000" dirty="0">
              <a:solidFill>
                <a:schemeClr val="bg1"/>
              </a:solidFill>
            </a:rPr>
            <a:t>• Sets clear performance standards</a:t>
          </a:r>
        </a:p>
        <a:p>
          <a:pPr>
            <a:buNone/>
          </a:pPr>
          <a:br>
            <a:rPr lang="en-US" sz="2000" dirty="0">
              <a:solidFill>
                <a:schemeClr val="bg1"/>
              </a:solidFill>
            </a:rPr>
          </a:br>
          <a:r>
            <a:rPr lang="en-US" sz="2000" dirty="0">
              <a:solidFill>
                <a:schemeClr val="bg1"/>
              </a:solidFill>
            </a:rPr>
            <a:t>• Creates a documented history</a:t>
          </a:r>
        </a:p>
        <a:p>
          <a:pPr>
            <a:buNone/>
          </a:pPr>
          <a:br>
            <a:rPr lang="en-US" sz="2000" dirty="0">
              <a:solidFill>
                <a:schemeClr val="bg1"/>
              </a:solidFill>
            </a:rPr>
          </a:br>
          <a:r>
            <a:rPr lang="en-US" sz="2000" dirty="0">
              <a:solidFill>
                <a:schemeClr val="bg1"/>
              </a:solidFill>
            </a:rPr>
            <a:t>• Supports coaching or discipline</a:t>
          </a:r>
        </a:p>
      </dgm:t>
    </dgm:pt>
    <dgm:pt modelId="{6745159A-A1B0-4A14-AE85-4986021A08CB}" type="parTrans" cxnId="{65269CA0-1E3C-4C55-B790-DA6579279D86}">
      <dgm:prSet/>
      <dgm:spPr/>
      <dgm:t>
        <a:bodyPr/>
        <a:lstStyle/>
        <a:p>
          <a:endParaRPr lang="en-US"/>
        </a:p>
      </dgm:t>
    </dgm:pt>
    <dgm:pt modelId="{512A5DA3-D2D0-4A5C-82C2-FF6D33627060}" type="sibTrans" cxnId="{65269CA0-1E3C-4C55-B790-DA6579279D86}">
      <dgm:prSet/>
      <dgm:spPr/>
      <dgm:t>
        <a:bodyPr/>
        <a:lstStyle/>
        <a:p>
          <a:endParaRPr lang="en-US"/>
        </a:p>
      </dgm:t>
    </dgm:pt>
    <dgm:pt modelId="{7E91B97F-6C05-4B59-825B-40AB8AD38544}">
      <dgm:prSet phldrT="[Text]" custT="1"/>
      <dgm:spPr>
        <a:solidFill>
          <a:srgbClr val="156082"/>
        </a:solidFill>
        <a:ln>
          <a:solidFill>
            <a:srgbClr val="114B66"/>
          </a:solidFill>
        </a:ln>
      </dgm:spPr>
      <dgm:t>
        <a:bodyPr/>
        <a:lstStyle/>
        <a:p>
          <a:pPr algn="ctr"/>
          <a:r>
            <a:rPr lang="en-US" sz="2400" b="1" dirty="0">
              <a:solidFill>
                <a:schemeClr val="bg1"/>
              </a:solidFill>
            </a:rPr>
            <a:t>CONS/RISKS</a:t>
          </a:r>
        </a:p>
      </dgm:t>
    </dgm:pt>
    <dgm:pt modelId="{0D55D509-20BC-444B-956F-A637996ED082}" type="parTrans" cxnId="{7BFFBAFD-DD46-4584-AB1B-AFC5CA7A1DC9}">
      <dgm:prSet/>
      <dgm:spPr/>
      <dgm:t>
        <a:bodyPr/>
        <a:lstStyle/>
        <a:p>
          <a:endParaRPr lang="en-US"/>
        </a:p>
      </dgm:t>
    </dgm:pt>
    <dgm:pt modelId="{B63E14FD-C161-4DF6-9245-0E82504BE493}" type="sibTrans" cxnId="{7BFFBAFD-DD46-4584-AB1B-AFC5CA7A1DC9}">
      <dgm:prSet/>
      <dgm:spPr/>
      <dgm:t>
        <a:bodyPr/>
        <a:lstStyle/>
        <a:p>
          <a:endParaRPr lang="en-US"/>
        </a:p>
      </dgm:t>
    </dgm:pt>
    <dgm:pt modelId="{B4317085-587B-41EF-8B0E-FF101A9421AF}">
      <dgm:prSet phldrT="[Text]" custT="1"/>
      <dgm:spPr/>
      <dgm:t>
        <a:bodyPr/>
        <a:lstStyle/>
        <a:p>
          <a:pPr>
            <a:buFont typeface="Arial" panose="020B0604020202020204" pitchFamily="34" charset="0"/>
            <a:buNone/>
          </a:pPr>
          <a:r>
            <a:rPr lang="en-US" sz="2000" dirty="0">
              <a:solidFill>
                <a:schemeClr val="bg1"/>
              </a:solidFill>
            </a:rPr>
            <a:t>• Potential bias or inconsistency, unjustified evaluations and reports, and unjustified deviation from established policies</a:t>
          </a:r>
        </a:p>
        <a:p>
          <a:pPr>
            <a:buFont typeface="Arial" panose="020B0604020202020204" pitchFamily="34" charset="0"/>
            <a:buNone/>
          </a:pPr>
          <a:br>
            <a:rPr lang="en-US" sz="2000" dirty="0">
              <a:solidFill>
                <a:schemeClr val="bg1"/>
              </a:solidFill>
            </a:rPr>
          </a:br>
          <a:r>
            <a:rPr lang="en-US" sz="2000" dirty="0">
              <a:solidFill>
                <a:schemeClr val="bg1"/>
              </a:solidFill>
            </a:rPr>
            <a:t>• May harm employee morale</a:t>
          </a:r>
        </a:p>
        <a:p>
          <a:pPr>
            <a:buFont typeface="Arial" panose="020B0604020202020204" pitchFamily="34" charset="0"/>
            <a:buNone/>
          </a:pPr>
          <a:br>
            <a:rPr lang="en-US" sz="2000" dirty="0">
              <a:solidFill>
                <a:schemeClr val="bg1"/>
              </a:solidFill>
            </a:rPr>
          </a:br>
          <a:r>
            <a:rPr lang="en-US" sz="2000" dirty="0">
              <a:solidFill>
                <a:schemeClr val="bg1"/>
              </a:solidFill>
            </a:rPr>
            <a:t>• Inconsistent use can trigger litigation (pretext or retaliation claims)</a:t>
          </a:r>
        </a:p>
      </dgm:t>
    </dgm:pt>
    <dgm:pt modelId="{660DD9BD-9B03-4F87-B917-BDFC74C6846A}" type="parTrans" cxnId="{620354B8-6C84-4603-B32F-366C29DDD964}">
      <dgm:prSet/>
      <dgm:spPr/>
      <dgm:t>
        <a:bodyPr/>
        <a:lstStyle/>
        <a:p>
          <a:endParaRPr lang="en-US"/>
        </a:p>
      </dgm:t>
    </dgm:pt>
    <dgm:pt modelId="{20353572-5310-4A55-924F-65E2B99E39A9}" type="sibTrans" cxnId="{620354B8-6C84-4603-B32F-366C29DDD964}">
      <dgm:prSet/>
      <dgm:spPr/>
      <dgm:t>
        <a:bodyPr/>
        <a:lstStyle/>
        <a:p>
          <a:endParaRPr lang="en-US"/>
        </a:p>
      </dgm:t>
    </dgm:pt>
    <dgm:pt modelId="{F479B275-537A-4320-8ED3-09C57341C31D}" type="pres">
      <dgm:prSet presAssocID="{227E9BFF-8BB2-4B9A-83DB-997D6551E7EF}" presName="Name0" presStyleCnt="0">
        <dgm:presLayoutVars>
          <dgm:chMax val="2"/>
          <dgm:dir/>
          <dgm:animOne val="branch"/>
          <dgm:animLvl val="lvl"/>
          <dgm:resizeHandles val="exact"/>
        </dgm:presLayoutVars>
      </dgm:prSet>
      <dgm:spPr/>
    </dgm:pt>
    <dgm:pt modelId="{A008B83C-CCBC-4A34-BA46-C3251E55B34A}" type="pres">
      <dgm:prSet presAssocID="{227E9BFF-8BB2-4B9A-83DB-997D6551E7EF}" presName="Background" presStyleLbl="node1" presStyleIdx="0" presStyleCnt="1" custScaleX="135076" custScaleY="131836" custLinFactNeighborX="0" custLinFactNeighborY="2211"/>
      <dgm:spPr>
        <a:ln>
          <a:solidFill>
            <a:schemeClr val="tx2">
              <a:lumMod val="90000"/>
              <a:lumOff val="10000"/>
            </a:schemeClr>
          </a:solidFill>
        </a:ln>
      </dgm:spPr>
    </dgm:pt>
    <dgm:pt modelId="{3C7FFEFC-545D-4264-9BA2-284AF9147C3B}" type="pres">
      <dgm:prSet presAssocID="{227E9BFF-8BB2-4B9A-83DB-997D6551E7EF}" presName="Divider" presStyleLbl="callout" presStyleIdx="0" presStyleCnt="1" custScaleX="2000000" custScaleY="134020" custLinFactX="-6300000" custLinFactNeighborX="-6331086"/>
      <dgm:spPr/>
    </dgm:pt>
    <dgm:pt modelId="{BB11F4E1-CE53-4045-A084-35888E0884B3}" type="pres">
      <dgm:prSet presAssocID="{227E9BFF-8BB2-4B9A-83DB-997D6551E7EF}" presName="ChildText1" presStyleLbl="revTx" presStyleIdx="0" presStyleCnt="0" custScaleX="142340" custLinFactNeighborX="-22427" custLinFactNeighborY="-2093">
        <dgm:presLayoutVars>
          <dgm:chMax val="0"/>
          <dgm:chPref val="0"/>
          <dgm:bulletEnabled val="1"/>
        </dgm:presLayoutVars>
      </dgm:prSet>
      <dgm:spPr/>
    </dgm:pt>
    <dgm:pt modelId="{C03E17E7-2BBB-4F12-B345-769343C5921C}" type="pres">
      <dgm:prSet presAssocID="{227E9BFF-8BB2-4B9A-83DB-997D6551E7EF}" presName="ChildText2" presStyleLbl="revTx" presStyleIdx="0" presStyleCnt="0" custScaleX="145490" custScaleY="122812" custLinFactNeighborX="18293" custLinFactNeighborY="-5247">
        <dgm:presLayoutVars>
          <dgm:chMax val="0"/>
          <dgm:chPref val="0"/>
          <dgm:bulletEnabled val="1"/>
        </dgm:presLayoutVars>
      </dgm:prSet>
      <dgm:spPr/>
    </dgm:pt>
    <dgm:pt modelId="{AEDB60ED-5F3D-4FE0-AB1E-94928B3F55F1}" type="pres">
      <dgm:prSet presAssocID="{227E9BFF-8BB2-4B9A-83DB-997D6551E7EF}" presName="ParentText1" presStyleLbl="revTx" presStyleIdx="0" presStyleCnt="0">
        <dgm:presLayoutVars>
          <dgm:chMax val="1"/>
          <dgm:chPref val="1"/>
        </dgm:presLayoutVars>
      </dgm:prSet>
      <dgm:spPr/>
    </dgm:pt>
    <dgm:pt modelId="{4A5AD007-DAAF-47EE-9A44-CF903F409687}" type="pres">
      <dgm:prSet presAssocID="{227E9BFF-8BB2-4B9A-83DB-997D6551E7EF}" presName="ParentShape1" presStyleLbl="alignImgPlace1" presStyleIdx="0" presStyleCnt="2" custLinFactX="-28417" custLinFactNeighborX="-100000" custLinFactNeighborY="1178">
        <dgm:presLayoutVars/>
      </dgm:prSet>
      <dgm:spPr/>
    </dgm:pt>
    <dgm:pt modelId="{A64515D4-0F8D-42FF-99A9-2B7B6421B01B}" type="pres">
      <dgm:prSet presAssocID="{227E9BFF-8BB2-4B9A-83DB-997D6551E7EF}" presName="ParentText2" presStyleLbl="revTx" presStyleIdx="0" presStyleCnt="0">
        <dgm:presLayoutVars>
          <dgm:chMax val="1"/>
          <dgm:chPref val="1"/>
        </dgm:presLayoutVars>
      </dgm:prSet>
      <dgm:spPr/>
    </dgm:pt>
    <dgm:pt modelId="{7E797001-E900-47C6-8DB6-34DB8DB55CC3}" type="pres">
      <dgm:prSet presAssocID="{227E9BFF-8BB2-4B9A-83DB-997D6551E7EF}" presName="ParentShape2" presStyleLbl="alignImgPlace1" presStyleIdx="1" presStyleCnt="2" custLinFactX="31365" custLinFactNeighborX="100000" custLinFactNeighborY="2392">
        <dgm:presLayoutVars/>
      </dgm:prSet>
      <dgm:spPr/>
    </dgm:pt>
  </dgm:ptLst>
  <dgm:cxnLst>
    <dgm:cxn modelId="{C48AD915-0CDA-4287-ACAF-7C77BD601F1A}" type="presOf" srcId="{7E91B97F-6C05-4B59-825B-40AB8AD38544}" destId="{A64515D4-0F8D-42FF-99A9-2B7B6421B01B}" srcOrd="0" destOrd="0" presId="urn:microsoft.com/office/officeart/2009/3/layout/OpposingIdeas"/>
    <dgm:cxn modelId="{B45E051C-A023-4BD2-ACA8-98ABD3E5D723}" type="presOf" srcId="{20D1CBA5-B8B6-423E-BDCD-1FEC0930274D}" destId="{BB11F4E1-CE53-4045-A084-35888E0884B3}" srcOrd="0" destOrd="0" presId="urn:microsoft.com/office/officeart/2009/3/layout/OpposingIdeas"/>
    <dgm:cxn modelId="{80C03D23-81B8-4EE7-898D-151E6B99CE14}" type="presOf" srcId="{7E91B97F-6C05-4B59-825B-40AB8AD38544}" destId="{7E797001-E900-47C6-8DB6-34DB8DB55CC3}" srcOrd="1" destOrd="0" presId="urn:microsoft.com/office/officeart/2009/3/layout/OpposingIdeas"/>
    <dgm:cxn modelId="{B678F04E-4676-444C-8A0B-69384C790215}" type="presOf" srcId="{B4317085-587B-41EF-8B0E-FF101A9421AF}" destId="{C03E17E7-2BBB-4F12-B345-769343C5921C}" srcOrd="0" destOrd="0" presId="urn:microsoft.com/office/officeart/2009/3/layout/OpposingIdeas"/>
    <dgm:cxn modelId="{9DB51B81-959C-455B-B7B1-E9F23B06A2FE}" srcId="{227E9BFF-8BB2-4B9A-83DB-997D6551E7EF}" destId="{7A3F4928-4A7D-49EC-8786-57CB14EBBC0E}" srcOrd="0" destOrd="0" parTransId="{DA17093C-E739-4311-9064-551B4B0E5C2E}" sibTransId="{DE6EBFB8-E035-4C2F-B3FE-BD6EAE031865}"/>
    <dgm:cxn modelId="{E105C08C-D82A-484D-A4EE-8AFC1AC4E1FE}" type="presOf" srcId="{7A3F4928-4A7D-49EC-8786-57CB14EBBC0E}" destId="{4A5AD007-DAAF-47EE-9A44-CF903F409687}" srcOrd="1" destOrd="0" presId="urn:microsoft.com/office/officeart/2009/3/layout/OpposingIdeas"/>
    <dgm:cxn modelId="{65269CA0-1E3C-4C55-B790-DA6579279D86}" srcId="{7A3F4928-4A7D-49EC-8786-57CB14EBBC0E}" destId="{20D1CBA5-B8B6-423E-BDCD-1FEC0930274D}" srcOrd="0" destOrd="0" parTransId="{6745159A-A1B0-4A14-AE85-4986021A08CB}" sibTransId="{512A5DA3-D2D0-4A5C-82C2-FF6D33627060}"/>
    <dgm:cxn modelId="{620354B8-6C84-4603-B32F-366C29DDD964}" srcId="{7E91B97F-6C05-4B59-825B-40AB8AD38544}" destId="{B4317085-587B-41EF-8B0E-FF101A9421AF}" srcOrd="0" destOrd="0" parTransId="{660DD9BD-9B03-4F87-B917-BDFC74C6846A}" sibTransId="{20353572-5310-4A55-924F-65E2B99E39A9}"/>
    <dgm:cxn modelId="{6441EEF6-FA4E-483F-B4DA-9EB55D6FEA48}" type="presOf" srcId="{227E9BFF-8BB2-4B9A-83DB-997D6551E7EF}" destId="{F479B275-537A-4320-8ED3-09C57341C31D}" srcOrd="0" destOrd="0" presId="urn:microsoft.com/office/officeart/2009/3/layout/OpposingIdeas"/>
    <dgm:cxn modelId="{61DC6AF8-52B6-42B9-A7B7-9BB1F7248C7C}" type="presOf" srcId="{7A3F4928-4A7D-49EC-8786-57CB14EBBC0E}" destId="{AEDB60ED-5F3D-4FE0-AB1E-94928B3F55F1}" srcOrd="0" destOrd="0" presId="urn:microsoft.com/office/officeart/2009/3/layout/OpposingIdeas"/>
    <dgm:cxn modelId="{7BFFBAFD-DD46-4584-AB1B-AFC5CA7A1DC9}" srcId="{227E9BFF-8BB2-4B9A-83DB-997D6551E7EF}" destId="{7E91B97F-6C05-4B59-825B-40AB8AD38544}" srcOrd="1" destOrd="0" parTransId="{0D55D509-20BC-444B-956F-A637996ED082}" sibTransId="{B63E14FD-C161-4DF6-9245-0E82504BE493}"/>
    <dgm:cxn modelId="{01926F43-5FAA-4439-A60E-D8133D2B6587}" type="presParOf" srcId="{F479B275-537A-4320-8ED3-09C57341C31D}" destId="{A008B83C-CCBC-4A34-BA46-C3251E55B34A}" srcOrd="0" destOrd="0" presId="urn:microsoft.com/office/officeart/2009/3/layout/OpposingIdeas"/>
    <dgm:cxn modelId="{0F3EDA05-403D-4EC8-8E77-82207D5F6A34}" type="presParOf" srcId="{F479B275-537A-4320-8ED3-09C57341C31D}" destId="{3C7FFEFC-545D-4264-9BA2-284AF9147C3B}" srcOrd="1" destOrd="0" presId="urn:microsoft.com/office/officeart/2009/3/layout/OpposingIdeas"/>
    <dgm:cxn modelId="{6A2D8DAC-164B-48EF-A7B6-9B14C755F343}" type="presParOf" srcId="{F479B275-537A-4320-8ED3-09C57341C31D}" destId="{BB11F4E1-CE53-4045-A084-35888E0884B3}" srcOrd="2" destOrd="0" presId="urn:microsoft.com/office/officeart/2009/3/layout/OpposingIdeas"/>
    <dgm:cxn modelId="{C4927F73-3123-4EFE-BE1F-A3494A29DCB1}" type="presParOf" srcId="{F479B275-537A-4320-8ED3-09C57341C31D}" destId="{C03E17E7-2BBB-4F12-B345-769343C5921C}" srcOrd="3" destOrd="0" presId="urn:microsoft.com/office/officeart/2009/3/layout/OpposingIdeas"/>
    <dgm:cxn modelId="{A2693446-BC7D-46F5-98C0-633BAC53973A}" type="presParOf" srcId="{F479B275-537A-4320-8ED3-09C57341C31D}" destId="{AEDB60ED-5F3D-4FE0-AB1E-94928B3F55F1}" srcOrd="4" destOrd="0" presId="urn:microsoft.com/office/officeart/2009/3/layout/OpposingIdeas"/>
    <dgm:cxn modelId="{70E9BB4B-D8C1-45CA-9BDF-E85372DDFD3B}" type="presParOf" srcId="{F479B275-537A-4320-8ED3-09C57341C31D}" destId="{4A5AD007-DAAF-47EE-9A44-CF903F409687}" srcOrd="5" destOrd="0" presId="urn:microsoft.com/office/officeart/2009/3/layout/OpposingIdeas"/>
    <dgm:cxn modelId="{3C1B37ED-BB92-4360-8DA5-D9E22AE5C315}" type="presParOf" srcId="{F479B275-537A-4320-8ED3-09C57341C31D}" destId="{A64515D4-0F8D-42FF-99A9-2B7B6421B01B}" srcOrd="6" destOrd="0" presId="urn:microsoft.com/office/officeart/2009/3/layout/OpposingIdeas"/>
    <dgm:cxn modelId="{9F1943CD-A968-42E3-AD7D-4F4F176331E3}" type="presParOf" srcId="{F479B275-537A-4320-8ED3-09C57341C31D}" destId="{7E797001-E900-47C6-8DB6-34DB8DB55CC3}" srcOrd="7" destOrd="0" presId="urn:microsoft.com/office/officeart/2009/3/layout/OpposingIdea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1E12831-EF9E-4E59-90CB-2E12871E176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05D804E7-1FB3-46EB-84CC-19BC7B5EC325}">
      <dgm:prSet/>
      <dgm:spPr/>
      <dgm:t>
        <a:bodyPr/>
        <a:lstStyle/>
        <a:p>
          <a:r>
            <a:rPr lang="en-US"/>
            <a:t>May be used in disciplinary/termination situations or to encourage open conversation.</a:t>
          </a:r>
        </a:p>
      </dgm:t>
    </dgm:pt>
    <dgm:pt modelId="{15DE73E1-D668-4340-8DA9-A722C6AE703E}" type="parTrans" cxnId="{84FBCA4F-B55A-4672-B9D0-366F7483349A}">
      <dgm:prSet/>
      <dgm:spPr/>
      <dgm:t>
        <a:bodyPr/>
        <a:lstStyle/>
        <a:p>
          <a:endParaRPr lang="en-US"/>
        </a:p>
      </dgm:t>
    </dgm:pt>
    <dgm:pt modelId="{CD3AF5EF-94BE-4607-9A16-0E74C50BC84C}" type="sibTrans" cxnId="{84FBCA4F-B55A-4672-B9D0-366F7483349A}">
      <dgm:prSet/>
      <dgm:spPr/>
      <dgm:t>
        <a:bodyPr/>
        <a:lstStyle/>
        <a:p>
          <a:endParaRPr lang="en-US"/>
        </a:p>
      </dgm:t>
    </dgm:pt>
    <dgm:pt modelId="{7C40F88F-FAFD-4034-A550-FB5B39AE1480}">
      <dgm:prSet/>
      <dgm:spPr/>
      <dgm:t>
        <a:bodyPr/>
        <a:lstStyle/>
        <a:p>
          <a:r>
            <a:rPr lang="en-US"/>
            <a:t>Best used in situations of frank discussions or to deliver “bad news” about employment.</a:t>
          </a:r>
        </a:p>
      </dgm:t>
    </dgm:pt>
    <dgm:pt modelId="{CF981FDB-CF3E-4F98-AF7C-D4B414665C1D}" type="parTrans" cxnId="{06B4CDED-489B-44D1-AB3A-2C1AE792F774}">
      <dgm:prSet/>
      <dgm:spPr/>
      <dgm:t>
        <a:bodyPr/>
        <a:lstStyle/>
        <a:p>
          <a:endParaRPr lang="en-US"/>
        </a:p>
      </dgm:t>
    </dgm:pt>
    <dgm:pt modelId="{88795ED6-68BD-4D64-878A-A86AEC3E6C21}" type="sibTrans" cxnId="{06B4CDED-489B-44D1-AB3A-2C1AE792F774}">
      <dgm:prSet/>
      <dgm:spPr/>
      <dgm:t>
        <a:bodyPr/>
        <a:lstStyle/>
        <a:p>
          <a:endParaRPr lang="en-US"/>
        </a:p>
      </dgm:t>
    </dgm:pt>
    <dgm:pt modelId="{91CE3CB6-1148-44A4-9999-76D6920714CE}" type="pres">
      <dgm:prSet presAssocID="{01E12831-EF9E-4E59-90CB-2E12871E176A}" presName="hierChild1" presStyleCnt="0">
        <dgm:presLayoutVars>
          <dgm:chPref val="1"/>
          <dgm:dir/>
          <dgm:animOne val="branch"/>
          <dgm:animLvl val="lvl"/>
          <dgm:resizeHandles/>
        </dgm:presLayoutVars>
      </dgm:prSet>
      <dgm:spPr/>
    </dgm:pt>
    <dgm:pt modelId="{6C1D22F3-FAAC-4CA6-BBE6-3AB210307B23}" type="pres">
      <dgm:prSet presAssocID="{05D804E7-1FB3-46EB-84CC-19BC7B5EC325}" presName="hierRoot1" presStyleCnt="0"/>
      <dgm:spPr/>
    </dgm:pt>
    <dgm:pt modelId="{6F53CE06-4231-4C9A-8E24-D9683BA536F9}" type="pres">
      <dgm:prSet presAssocID="{05D804E7-1FB3-46EB-84CC-19BC7B5EC325}" presName="composite" presStyleCnt="0"/>
      <dgm:spPr/>
    </dgm:pt>
    <dgm:pt modelId="{4E511763-191D-4E0F-B2BF-924BD0800408}" type="pres">
      <dgm:prSet presAssocID="{05D804E7-1FB3-46EB-84CC-19BC7B5EC325}" presName="background" presStyleLbl="node0" presStyleIdx="0" presStyleCnt="2"/>
      <dgm:spPr/>
    </dgm:pt>
    <dgm:pt modelId="{AF08DDEE-664D-4518-9A91-A65B4D1E0874}" type="pres">
      <dgm:prSet presAssocID="{05D804E7-1FB3-46EB-84CC-19BC7B5EC325}" presName="text" presStyleLbl="fgAcc0" presStyleIdx="0" presStyleCnt="2">
        <dgm:presLayoutVars>
          <dgm:chPref val="3"/>
        </dgm:presLayoutVars>
      </dgm:prSet>
      <dgm:spPr/>
    </dgm:pt>
    <dgm:pt modelId="{446D10A9-269A-40DD-BB80-FBBA5F4A4B22}" type="pres">
      <dgm:prSet presAssocID="{05D804E7-1FB3-46EB-84CC-19BC7B5EC325}" presName="hierChild2" presStyleCnt="0"/>
      <dgm:spPr/>
    </dgm:pt>
    <dgm:pt modelId="{36D6218C-C365-4D33-AED3-19907B4291B6}" type="pres">
      <dgm:prSet presAssocID="{7C40F88F-FAFD-4034-A550-FB5B39AE1480}" presName="hierRoot1" presStyleCnt="0"/>
      <dgm:spPr/>
    </dgm:pt>
    <dgm:pt modelId="{1F1E1703-39BB-471F-8BB9-5408BCCBB76D}" type="pres">
      <dgm:prSet presAssocID="{7C40F88F-FAFD-4034-A550-FB5B39AE1480}" presName="composite" presStyleCnt="0"/>
      <dgm:spPr/>
    </dgm:pt>
    <dgm:pt modelId="{9266FEDC-D474-41C2-8E37-338C895B550E}" type="pres">
      <dgm:prSet presAssocID="{7C40F88F-FAFD-4034-A550-FB5B39AE1480}" presName="background" presStyleLbl="node0" presStyleIdx="1" presStyleCnt="2"/>
      <dgm:spPr/>
    </dgm:pt>
    <dgm:pt modelId="{1B8E0E81-49BC-4892-9F5E-DEB6BB1B1E8B}" type="pres">
      <dgm:prSet presAssocID="{7C40F88F-FAFD-4034-A550-FB5B39AE1480}" presName="text" presStyleLbl="fgAcc0" presStyleIdx="1" presStyleCnt="2">
        <dgm:presLayoutVars>
          <dgm:chPref val="3"/>
        </dgm:presLayoutVars>
      </dgm:prSet>
      <dgm:spPr/>
    </dgm:pt>
    <dgm:pt modelId="{F6CF12AD-EE8F-45DD-9146-37C3F57DB653}" type="pres">
      <dgm:prSet presAssocID="{7C40F88F-FAFD-4034-A550-FB5B39AE1480}" presName="hierChild2" presStyleCnt="0"/>
      <dgm:spPr/>
    </dgm:pt>
  </dgm:ptLst>
  <dgm:cxnLst>
    <dgm:cxn modelId="{FE465518-6B35-405F-8B20-BF5E3D5A2840}" type="presOf" srcId="{7C40F88F-FAFD-4034-A550-FB5B39AE1480}" destId="{1B8E0E81-49BC-4892-9F5E-DEB6BB1B1E8B}" srcOrd="0" destOrd="0" presId="urn:microsoft.com/office/officeart/2005/8/layout/hierarchy1"/>
    <dgm:cxn modelId="{2DB48D43-2AC8-434E-9813-99B6B5B78488}" type="presOf" srcId="{05D804E7-1FB3-46EB-84CC-19BC7B5EC325}" destId="{AF08DDEE-664D-4518-9A91-A65B4D1E0874}" srcOrd="0" destOrd="0" presId="urn:microsoft.com/office/officeart/2005/8/layout/hierarchy1"/>
    <dgm:cxn modelId="{84FBCA4F-B55A-4672-B9D0-366F7483349A}" srcId="{01E12831-EF9E-4E59-90CB-2E12871E176A}" destId="{05D804E7-1FB3-46EB-84CC-19BC7B5EC325}" srcOrd="0" destOrd="0" parTransId="{15DE73E1-D668-4340-8DA9-A722C6AE703E}" sibTransId="{CD3AF5EF-94BE-4607-9A16-0E74C50BC84C}"/>
    <dgm:cxn modelId="{5A650185-C377-4C00-96D3-76963374D823}" type="presOf" srcId="{01E12831-EF9E-4E59-90CB-2E12871E176A}" destId="{91CE3CB6-1148-44A4-9999-76D6920714CE}" srcOrd="0" destOrd="0" presId="urn:microsoft.com/office/officeart/2005/8/layout/hierarchy1"/>
    <dgm:cxn modelId="{06B4CDED-489B-44D1-AB3A-2C1AE792F774}" srcId="{01E12831-EF9E-4E59-90CB-2E12871E176A}" destId="{7C40F88F-FAFD-4034-A550-FB5B39AE1480}" srcOrd="1" destOrd="0" parTransId="{CF981FDB-CF3E-4F98-AF7C-D4B414665C1D}" sibTransId="{88795ED6-68BD-4D64-878A-A86AEC3E6C21}"/>
    <dgm:cxn modelId="{4B7F4D42-BB90-49E0-B392-88004EA8CDC0}" type="presParOf" srcId="{91CE3CB6-1148-44A4-9999-76D6920714CE}" destId="{6C1D22F3-FAAC-4CA6-BBE6-3AB210307B23}" srcOrd="0" destOrd="0" presId="urn:microsoft.com/office/officeart/2005/8/layout/hierarchy1"/>
    <dgm:cxn modelId="{B55C97E8-DCBF-431D-B585-E6A089EE193B}" type="presParOf" srcId="{6C1D22F3-FAAC-4CA6-BBE6-3AB210307B23}" destId="{6F53CE06-4231-4C9A-8E24-D9683BA536F9}" srcOrd="0" destOrd="0" presId="urn:microsoft.com/office/officeart/2005/8/layout/hierarchy1"/>
    <dgm:cxn modelId="{8C17403A-E193-4907-BDE9-55F1C24CC80A}" type="presParOf" srcId="{6F53CE06-4231-4C9A-8E24-D9683BA536F9}" destId="{4E511763-191D-4E0F-B2BF-924BD0800408}" srcOrd="0" destOrd="0" presId="urn:microsoft.com/office/officeart/2005/8/layout/hierarchy1"/>
    <dgm:cxn modelId="{A22563BB-2D10-4253-A577-FB82521AA8DE}" type="presParOf" srcId="{6F53CE06-4231-4C9A-8E24-D9683BA536F9}" destId="{AF08DDEE-664D-4518-9A91-A65B4D1E0874}" srcOrd="1" destOrd="0" presId="urn:microsoft.com/office/officeart/2005/8/layout/hierarchy1"/>
    <dgm:cxn modelId="{84E991E4-F4F0-4A8E-BB4C-7D7C12C7BB09}" type="presParOf" srcId="{6C1D22F3-FAAC-4CA6-BBE6-3AB210307B23}" destId="{446D10A9-269A-40DD-BB80-FBBA5F4A4B22}" srcOrd="1" destOrd="0" presId="urn:microsoft.com/office/officeart/2005/8/layout/hierarchy1"/>
    <dgm:cxn modelId="{3BD5D8E2-ED61-40BF-95FC-7F1DD33BCFBD}" type="presParOf" srcId="{91CE3CB6-1148-44A4-9999-76D6920714CE}" destId="{36D6218C-C365-4D33-AED3-19907B4291B6}" srcOrd="1" destOrd="0" presId="urn:microsoft.com/office/officeart/2005/8/layout/hierarchy1"/>
    <dgm:cxn modelId="{A25ED9DC-B2E4-4F0D-984C-F661B2774D43}" type="presParOf" srcId="{36D6218C-C365-4D33-AED3-19907B4291B6}" destId="{1F1E1703-39BB-471F-8BB9-5408BCCBB76D}" srcOrd="0" destOrd="0" presId="urn:microsoft.com/office/officeart/2005/8/layout/hierarchy1"/>
    <dgm:cxn modelId="{121E53BE-475E-4419-A9D9-48D3FA07BF7E}" type="presParOf" srcId="{1F1E1703-39BB-471F-8BB9-5408BCCBB76D}" destId="{9266FEDC-D474-41C2-8E37-338C895B550E}" srcOrd="0" destOrd="0" presId="urn:microsoft.com/office/officeart/2005/8/layout/hierarchy1"/>
    <dgm:cxn modelId="{4F42EB81-A924-4E96-A86E-719ED26B0A9F}" type="presParOf" srcId="{1F1E1703-39BB-471F-8BB9-5408BCCBB76D}" destId="{1B8E0E81-49BC-4892-9F5E-DEB6BB1B1E8B}" srcOrd="1" destOrd="0" presId="urn:microsoft.com/office/officeart/2005/8/layout/hierarchy1"/>
    <dgm:cxn modelId="{710C88EE-B18F-497F-B7E1-29A56291FF28}" type="presParOf" srcId="{36D6218C-C365-4D33-AED3-19907B4291B6}" destId="{F6CF12AD-EE8F-45DD-9146-37C3F57DB65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EDB617A-767B-45C6-9F45-273A817378C2}" type="doc">
      <dgm:prSet loTypeId="urn:microsoft.com/office/officeart/2005/8/layout/vList5" loCatId="list" qsTypeId="urn:microsoft.com/office/officeart/2005/8/quickstyle/simple5" qsCatId="simple" csTypeId="urn:microsoft.com/office/officeart/2005/8/colors/accent0_3" csCatId="mainScheme"/>
      <dgm:spPr/>
      <dgm:t>
        <a:bodyPr/>
        <a:lstStyle/>
        <a:p>
          <a:endParaRPr lang="en-US"/>
        </a:p>
      </dgm:t>
    </dgm:pt>
    <dgm:pt modelId="{2C00F80F-7C5A-48F1-A4EA-A4758C003997}">
      <dgm:prSet/>
      <dgm:spPr/>
      <dgm:t>
        <a:bodyPr/>
        <a:lstStyle/>
        <a:p>
          <a:r>
            <a:rPr lang="en-US"/>
            <a:t>This information should be written out before the meeting:</a:t>
          </a:r>
        </a:p>
      </dgm:t>
    </dgm:pt>
    <dgm:pt modelId="{C9A6AFF1-6FB2-4FA4-AD27-1735657D3801}" type="parTrans" cxnId="{8B832028-4A76-4DB1-8680-86786B169562}">
      <dgm:prSet/>
      <dgm:spPr/>
      <dgm:t>
        <a:bodyPr/>
        <a:lstStyle/>
        <a:p>
          <a:endParaRPr lang="en-US"/>
        </a:p>
      </dgm:t>
    </dgm:pt>
    <dgm:pt modelId="{D64D3889-389A-4C5C-8929-F506BAA3CAA4}" type="sibTrans" cxnId="{8B832028-4A76-4DB1-8680-86786B169562}">
      <dgm:prSet/>
      <dgm:spPr/>
      <dgm:t>
        <a:bodyPr/>
        <a:lstStyle/>
        <a:p>
          <a:endParaRPr lang="en-US"/>
        </a:p>
      </dgm:t>
    </dgm:pt>
    <dgm:pt modelId="{123B289F-9E84-4FAC-8CCD-3ADA8251D3D9}">
      <dgm:prSet/>
      <dgm:spPr/>
      <dgm:t>
        <a:bodyPr/>
        <a:lstStyle/>
        <a:p>
          <a:r>
            <a:rPr lang="en-US"/>
            <a:t>Describe the behavior</a:t>
          </a:r>
        </a:p>
      </dgm:t>
    </dgm:pt>
    <dgm:pt modelId="{AE36A578-F2B1-426F-9584-6271E06360A8}" type="parTrans" cxnId="{FAF54F04-1C0F-4C58-B6A5-0B945D931FDA}">
      <dgm:prSet/>
      <dgm:spPr/>
      <dgm:t>
        <a:bodyPr/>
        <a:lstStyle/>
        <a:p>
          <a:endParaRPr lang="en-US"/>
        </a:p>
      </dgm:t>
    </dgm:pt>
    <dgm:pt modelId="{DF19D8CC-EE67-4C5F-871C-443BA0559D32}" type="sibTrans" cxnId="{FAF54F04-1C0F-4C58-B6A5-0B945D931FDA}">
      <dgm:prSet/>
      <dgm:spPr/>
      <dgm:t>
        <a:bodyPr/>
        <a:lstStyle/>
        <a:p>
          <a:endParaRPr lang="en-US"/>
        </a:p>
      </dgm:t>
    </dgm:pt>
    <dgm:pt modelId="{3438AD13-D34B-47E7-B75D-A1119EA8072B}">
      <dgm:prSet/>
      <dgm:spPr/>
      <dgm:t>
        <a:bodyPr/>
        <a:lstStyle/>
        <a:p>
          <a:r>
            <a:rPr lang="en-US"/>
            <a:t>Explain the impact</a:t>
          </a:r>
        </a:p>
      </dgm:t>
    </dgm:pt>
    <dgm:pt modelId="{164EF621-A4E3-4C2C-AA76-7AFE3A6B90B3}" type="parTrans" cxnId="{470078A5-EE6A-4A84-98DC-65C40537D05B}">
      <dgm:prSet/>
      <dgm:spPr/>
      <dgm:t>
        <a:bodyPr/>
        <a:lstStyle/>
        <a:p>
          <a:endParaRPr lang="en-US"/>
        </a:p>
      </dgm:t>
    </dgm:pt>
    <dgm:pt modelId="{8D37C67C-E5BB-4CA5-96E9-902694216CDC}" type="sibTrans" cxnId="{470078A5-EE6A-4A84-98DC-65C40537D05B}">
      <dgm:prSet/>
      <dgm:spPr/>
      <dgm:t>
        <a:bodyPr/>
        <a:lstStyle/>
        <a:p>
          <a:endParaRPr lang="en-US"/>
        </a:p>
      </dgm:t>
    </dgm:pt>
    <dgm:pt modelId="{DA447A68-384E-4B84-B843-3E28C2124E6A}">
      <dgm:prSet/>
      <dgm:spPr/>
      <dgm:t>
        <a:bodyPr/>
        <a:lstStyle/>
        <a:p>
          <a:r>
            <a:rPr lang="en-US"/>
            <a:t>State the change</a:t>
          </a:r>
        </a:p>
      </dgm:t>
    </dgm:pt>
    <dgm:pt modelId="{8A9C7052-E157-441D-AB5C-5A897894F25D}" type="parTrans" cxnId="{986BF9E4-710B-4664-B827-EB5DBE10D130}">
      <dgm:prSet/>
      <dgm:spPr/>
      <dgm:t>
        <a:bodyPr/>
        <a:lstStyle/>
        <a:p>
          <a:endParaRPr lang="en-US"/>
        </a:p>
      </dgm:t>
    </dgm:pt>
    <dgm:pt modelId="{D27D65E8-5D9D-4378-B25B-7840E7C7FB9C}" type="sibTrans" cxnId="{986BF9E4-710B-4664-B827-EB5DBE10D130}">
      <dgm:prSet/>
      <dgm:spPr/>
      <dgm:t>
        <a:bodyPr/>
        <a:lstStyle/>
        <a:p>
          <a:endParaRPr lang="en-US"/>
        </a:p>
      </dgm:t>
    </dgm:pt>
    <dgm:pt modelId="{5EDF9954-9F70-4A1D-810A-02CE6C548245}">
      <dgm:prSet/>
      <dgm:spPr/>
      <dgm:t>
        <a:bodyPr/>
        <a:lstStyle/>
        <a:p>
          <a:r>
            <a:rPr lang="en-US"/>
            <a:t>Other considerations:  policies, collective bargaining, legal rights</a:t>
          </a:r>
        </a:p>
      </dgm:t>
    </dgm:pt>
    <dgm:pt modelId="{131CE0E0-571D-4C0B-A335-01E8B21837F4}" type="parTrans" cxnId="{EAD0481F-F782-4BEF-A6D6-FCA41D554C4B}">
      <dgm:prSet/>
      <dgm:spPr/>
      <dgm:t>
        <a:bodyPr/>
        <a:lstStyle/>
        <a:p>
          <a:endParaRPr lang="en-US"/>
        </a:p>
      </dgm:t>
    </dgm:pt>
    <dgm:pt modelId="{8B29BD1B-6AE9-4A5F-AAFA-2301F8DC7743}" type="sibTrans" cxnId="{EAD0481F-F782-4BEF-A6D6-FCA41D554C4B}">
      <dgm:prSet/>
      <dgm:spPr/>
      <dgm:t>
        <a:bodyPr/>
        <a:lstStyle/>
        <a:p>
          <a:endParaRPr lang="en-US"/>
        </a:p>
      </dgm:t>
    </dgm:pt>
    <dgm:pt modelId="{5157EDBF-2D86-4E1B-8437-E69C57998F70}" type="pres">
      <dgm:prSet presAssocID="{FEDB617A-767B-45C6-9F45-273A817378C2}" presName="Name0" presStyleCnt="0">
        <dgm:presLayoutVars>
          <dgm:dir/>
          <dgm:animLvl val="lvl"/>
          <dgm:resizeHandles val="exact"/>
        </dgm:presLayoutVars>
      </dgm:prSet>
      <dgm:spPr/>
    </dgm:pt>
    <dgm:pt modelId="{99F0C9C7-A799-42F3-8C9E-A2643F0E9C19}" type="pres">
      <dgm:prSet presAssocID="{2C00F80F-7C5A-48F1-A4EA-A4758C003997}" presName="linNode" presStyleCnt="0"/>
      <dgm:spPr/>
    </dgm:pt>
    <dgm:pt modelId="{6F7E11C1-6C21-4F8A-A3B1-CEE0A7EA4437}" type="pres">
      <dgm:prSet presAssocID="{2C00F80F-7C5A-48F1-A4EA-A4758C003997}" presName="parentText" presStyleLbl="node1" presStyleIdx="0" presStyleCnt="1">
        <dgm:presLayoutVars>
          <dgm:chMax val="1"/>
          <dgm:bulletEnabled val="1"/>
        </dgm:presLayoutVars>
      </dgm:prSet>
      <dgm:spPr/>
    </dgm:pt>
    <dgm:pt modelId="{0FC031D3-A792-4D95-B82B-D872095CB278}" type="pres">
      <dgm:prSet presAssocID="{2C00F80F-7C5A-48F1-A4EA-A4758C003997}" presName="descendantText" presStyleLbl="alignAccFollowNode1" presStyleIdx="0" presStyleCnt="1">
        <dgm:presLayoutVars>
          <dgm:bulletEnabled val="1"/>
        </dgm:presLayoutVars>
      </dgm:prSet>
      <dgm:spPr/>
    </dgm:pt>
  </dgm:ptLst>
  <dgm:cxnLst>
    <dgm:cxn modelId="{FEAABA01-4735-4AA8-8154-FB8A4054020B}" type="presOf" srcId="{123B289F-9E84-4FAC-8CCD-3ADA8251D3D9}" destId="{0FC031D3-A792-4D95-B82B-D872095CB278}" srcOrd="0" destOrd="0" presId="urn:microsoft.com/office/officeart/2005/8/layout/vList5"/>
    <dgm:cxn modelId="{FAF54F04-1C0F-4C58-B6A5-0B945D931FDA}" srcId="{2C00F80F-7C5A-48F1-A4EA-A4758C003997}" destId="{123B289F-9E84-4FAC-8CCD-3ADA8251D3D9}" srcOrd="0" destOrd="0" parTransId="{AE36A578-F2B1-426F-9584-6271E06360A8}" sibTransId="{DF19D8CC-EE67-4C5F-871C-443BA0559D32}"/>
    <dgm:cxn modelId="{EAD0481F-F782-4BEF-A6D6-FCA41D554C4B}" srcId="{2C00F80F-7C5A-48F1-A4EA-A4758C003997}" destId="{5EDF9954-9F70-4A1D-810A-02CE6C548245}" srcOrd="3" destOrd="0" parTransId="{131CE0E0-571D-4C0B-A335-01E8B21837F4}" sibTransId="{8B29BD1B-6AE9-4A5F-AAFA-2301F8DC7743}"/>
    <dgm:cxn modelId="{8B832028-4A76-4DB1-8680-86786B169562}" srcId="{FEDB617A-767B-45C6-9F45-273A817378C2}" destId="{2C00F80F-7C5A-48F1-A4EA-A4758C003997}" srcOrd="0" destOrd="0" parTransId="{C9A6AFF1-6FB2-4FA4-AD27-1735657D3801}" sibTransId="{D64D3889-389A-4C5C-8929-F506BAA3CAA4}"/>
    <dgm:cxn modelId="{4B97B532-D5E5-474B-9D7B-B6CFBEC0337B}" type="presOf" srcId="{2C00F80F-7C5A-48F1-A4EA-A4758C003997}" destId="{6F7E11C1-6C21-4F8A-A3B1-CEE0A7EA4437}" srcOrd="0" destOrd="0" presId="urn:microsoft.com/office/officeart/2005/8/layout/vList5"/>
    <dgm:cxn modelId="{8A48FB65-F257-44C3-984B-AE9F338A040D}" type="presOf" srcId="{3438AD13-D34B-47E7-B75D-A1119EA8072B}" destId="{0FC031D3-A792-4D95-B82B-D872095CB278}" srcOrd="0" destOrd="1" presId="urn:microsoft.com/office/officeart/2005/8/layout/vList5"/>
    <dgm:cxn modelId="{3DBC2A8F-3691-41AE-B5A3-F8ACBBA84AA6}" type="presOf" srcId="{DA447A68-384E-4B84-B843-3E28C2124E6A}" destId="{0FC031D3-A792-4D95-B82B-D872095CB278}" srcOrd="0" destOrd="2" presId="urn:microsoft.com/office/officeart/2005/8/layout/vList5"/>
    <dgm:cxn modelId="{3099ED93-951D-4832-937A-FD89564438B8}" type="presOf" srcId="{5EDF9954-9F70-4A1D-810A-02CE6C548245}" destId="{0FC031D3-A792-4D95-B82B-D872095CB278}" srcOrd="0" destOrd="3" presId="urn:microsoft.com/office/officeart/2005/8/layout/vList5"/>
    <dgm:cxn modelId="{470078A5-EE6A-4A84-98DC-65C40537D05B}" srcId="{2C00F80F-7C5A-48F1-A4EA-A4758C003997}" destId="{3438AD13-D34B-47E7-B75D-A1119EA8072B}" srcOrd="1" destOrd="0" parTransId="{164EF621-A4E3-4C2C-AA76-7AFE3A6B90B3}" sibTransId="{8D37C67C-E5BB-4CA5-96E9-902694216CDC}"/>
    <dgm:cxn modelId="{D14824AC-0275-462D-8DAD-A4CD001FCE0A}" type="presOf" srcId="{FEDB617A-767B-45C6-9F45-273A817378C2}" destId="{5157EDBF-2D86-4E1B-8437-E69C57998F70}" srcOrd="0" destOrd="0" presId="urn:microsoft.com/office/officeart/2005/8/layout/vList5"/>
    <dgm:cxn modelId="{986BF9E4-710B-4664-B827-EB5DBE10D130}" srcId="{2C00F80F-7C5A-48F1-A4EA-A4758C003997}" destId="{DA447A68-384E-4B84-B843-3E28C2124E6A}" srcOrd="2" destOrd="0" parTransId="{8A9C7052-E157-441D-AB5C-5A897894F25D}" sibTransId="{D27D65E8-5D9D-4378-B25B-7840E7C7FB9C}"/>
    <dgm:cxn modelId="{05B7E09F-B1CA-4B39-8FBA-A5976E4C2202}" type="presParOf" srcId="{5157EDBF-2D86-4E1B-8437-E69C57998F70}" destId="{99F0C9C7-A799-42F3-8C9E-A2643F0E9C19}" srcOrd="0" destOrd="0" presId="urn:microsoft.com/office/officeart/2005/8/layout/vList5"/>
    <dgm:cxn modelId="{FE6BFDDC-E267-4857-8FF8-1ED35899EDD8}" type="presParOf" srcId="{99F0C9C7-A799-42F3-8C9E-A2643F0E9C19}" destId="{6F7E11C1-6C21-4F8A-A3B1-CEE0A7EA4437}" srcOrd="0" destOrd="0" presId="urn:microsoft.com/office/officeart/2005/8/layout/vList5"/>
    <dgm:cxn modelId="{DF698D2C-5D31-42D9-A6F3-C1669E0B6A9E}" type="presParOf" srcId="{99F0C9C7-A799-42F3-8C9E-A2643F0E9C19}" destId="{0FC031D3-A792-4D95-B82B-D872095CB27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CC8863D-363A-405F-A95D-9A3DD6F6F981}"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5AB1315C-2A22-43C2-AFBC-00F048912091}">
      <dgm:prSet/>
      <dgm:spPr/>
      <dgm:t>
        <a:bodyPr/>
        <a:lstStyle/>
        <a:p>
          <a:pPr>
            <a:lnSpc>
              <a:spcPct val="100000"/>
            </a:lnSpc>
          </a:pPr>
          <a:r>
            <a:rPr lang="en-US"/>
            <a:t>Think fairness.</a:t>
          </a:r>
        </a:p>
      </dgm:t>
    </dgm:pt>
    <dgm:pt modelId="{0E8592AC-A943-4765-8237-A383FC04D8C1}" type="parTrans" cxnId="{A62CF608-09FB-430E-9EE1-6D4EF5E0D0C8}">
      <dgm:prSet/>
      <dgm:spPr/>
      <dgm:t>
        <a:bodyPr/>
        <a:lstStyle/>
        <a:p>
          <a:endParaRPr lang="en-US"/>
        </a:p>
      </dgm:t>
    </dgm:pt>
    <dgm:pt modelId="{D163BC0E-FAFE-4F6A-B567-3DCC7CBC45FA}" type="sibTrans" cxnId="{A62CF608-09FB-430E-9EE1-6D4EF5E0D0C8}">
      <dgm:prSet/>
      <dgm:spPr/>
      <dgm:t>
        <a:bodyPr/>
        <a:lstStyle/>
        <a:p>
          <a:endParaRPr lang="en-US"/>
        </a:p>
      </dgm:t>
    </dgm:pt>
    <dgm:pt modelId="{C473925B-35EF-4BCB-AF96-EC323879DC55}">
      <dgm:prSet/>
      <dgm:spPr/>
      <dgm:t>
        <a:bodyPr/>
        <a:lstStyle/>
        <a:p>
          <a:pPr>
            <a:lnSpc>
              <a:spcPct val="100000"/>
            </a:lnSpc>
          </a:pPr>
          <a:r>
            <a:rPr lang="en-US"/>
            <a:t>Warnings?</a:t>
          </a:r>
        </a:p>
      </dgm:t>
    </dgm:pt>
    <dgm:pt modelId="{5027F88C-477A-4E36-B2CF-DDB74B3C2C75}" type="parTrans" cxnId="{C79CF5CD-CAE7-4F11-8B7F-820DE9397BA1}">
      <dgm:prSet/>
      <dgm:spPr/>
      <dgm:t>
        <a:bodyPr/>
        <a:lstStyle/>
        <a:p>
          <a:endParaRPr lang="en-US"/>
        </a:p>
      </dgm:t>
    </dgm:pt>
    <dgm:pt modelId="{848D37C6-114C-4D47-BE11-DE1F9D18BA3E}" type="sibTrans" cxnId="{C79CF5CD-CAE7-4F11-8B7F-820DE9397BA1}">
      <dgm:prSet/>
      <dgm:spPr/>
      <dgm:t>
        <a:bodyPr/>
        <a:lstStyle/>
        <a:p>
          <a:endParaRPr lang="en-US"/>
        </a:p>
      </dgm:t>
    </dgm:pt>
    <dgm:pt modelId="{962C0EFE-59D2-4C50-9396-185FBCDDC62C}">
      <dgm:prSet/>
      <dgm:spPr/>
      <dgm:t>
        <a:bodyPr/>
        <a:lstStyle/>
        <a:p>
          <a:pPr>
            <a:lnSpc>
              <a:spcPct val="100000"/>
            </a:lnSpc>
          </a:pPr>
          <a:r>
            <a:rPr lang="en-US"/>
            <a:t>Give employee chance to explain.</a:t>
          </a:r>
        </a:p>
      </dgm:t>
    </dgm:pt>
    <dgm:pt modelId="{3E105A41-34B1-44F5-8B7F-600C8CEA4822}" type="parTrans" cxnId="{6CF29AAA-A24B-4811-802D-AB91045B2680}">
      <dgm:prSet/>
      <dgm:spPr/>
      <dgm:t>
        <a:bodyPr/>
        <a:lstStyle/>
        <a:p>
          <a:endParaRPr lang="en-US"/>
        </a:p>
      </dgm:t>
    </dgm:pt>
    <dgm:pt modelId="{F2A24734-6FDB-4CB0-98DA-786B50C66A75}" type="sibTrans" cxnId="{6CF29AAA-A24B-4811-802D-AB91045B2680}">
      <dgm:prSet/>
      <dgm:spPr/>
      <dgm:t>
        <a:bodyPr/>
        <a:lstStyle/>
        <a:p>
          <a:endParaRPr lang="en-US"/>
        </a:p>
      </dgm:t>
    </dgm:pt>
    <dgm:pt modelId="{BC105450-2785-4088-AE6B-E2F8057C4606}">
      <dgm:prSet/>
      <dgm:spPr/>
      <dgm:t>
        <a:bodyPr/>
        <a:lstStyle/>
        <a:p>
          <a:pPr>
            <a:lnSpc>
              <a:spcPct val="100000"/>
            </a:lnSpc>
          </a:pPr>
          <a:r>
            <a:rPr lang="en-US"/>
            <a:t>Don’t act when you are angry.</a:t>
          </a:r>
        </a:p>
      </dgm:t>
    </dgm:pt>
    <dgm:pt modelId="{A9BB9CB7-E2DB-4C9E-A160-91141A8CFFC7}" type="parTrans" cxnId="{58412DDA-D8DB-4803-B2AC-8E2DC6B5E28D}">
      <dgm:prSet/>
      <dgm:spPr/>
      <dgm:t>
        <a:bodyPr/>
        <a:lstStyle/>
        <a:p>
          <a:endParaRPr lang="en-US"/>
        </a:p>
      </dgm:t>
    </dgm:pt>
    <dgm:pt modelId="{BB265513-F98F-492E-B40D-7B0F67D77E33}" type="sibTrans" cxnId="{58412DDA-D8DB-4803-B2AC-8E2DC6B5E28D}">
      <dgm:prSet/>
      <dgm:spPr/>
      <dgm:t>
        <a:bodyPr/>
        <a:lstStyle/>
        <a:p>
          <a:endParaRPr lang="en-US"/>
        </a:p>
      </dgm:t>
    </dgm:pt>
    <dgm:pt modelId="{2C78715B-CC32-44DD-AF43-FA8D0F619877}">
      <dgm:prSet/>
      <dgm:spPr/>
      <dgm:t>
        <a:bodyPr/>
        <a:lstStyle/>
        <a:p>
          <a:pPr>
            <a:lnSpc>
              <a:spcPct val="100000"/>
            </a:lnSpc>
          </a:pPr>
          <a:r>
            <a:rPr lang="en-US"/>
            <a:t>Investigate before firing.</a:t>
          </a:r>
        </a:p>
      </dgm:t>
    </dgm:pt>
    <dgm:pt modelId="{255E7DD0-AB3D-4E6A-91F5-73306316BC13}" type="parTrans" cxnId="{0AA70127-3C85-49D4-944E-A49799C0795A}">
      <dgm:prSet/>
      <dgm:spPr/>
      <dgm:t>
        <a:bodyPr/>
        <a:lstStyle/>
        <a:p>
          <a:endParaRPr lang="en-US"/>
        </a:p>
      </dgm:t>
    </dgm:pt>
    <dgm:pt modelId="{BC38675C-FB83-4B6D-85B9-0F2E1D21DFDF}" type="sibTrans" cxnId="{0AA70127-3C85-49D4-944E-A49799C0795A}">
      <dgm:prSet/>
      <dgm:spPr/>
      <dgm:t>
        <a:bodyPr/>
        <a:lstStyle/>
        <a:p>
          <a:endParaRPr lang="en-US"/>
        </a:p>
      </dgm:t>
    </dgm:pt>
    <dgm:pt modelId="{B2CDB168-95E8-4A32-9FA8-841429A06014}" type="pres">
      <dgm:prSet presAssocID="{9CC8863D-363A-405F-A95D-9A3DD6F6F981}" presName="root" presStyleCnt="0">
        <dgm:presLayoutVars>
          <dgm:dir/>
          <dgm:resizeHandles val="exact"/>
        </dgm:presLayoutVars>
      </dgm:prSet>
      <dgm:spPr/>
    </dgm:pt>
    <dgm:pt modelId="{06EF9A5F-BE5B-46D5-B076-0E6B20384F68}" type="pres">
      <dgm:prSet presAssocID="{5AB1315C-2A22-43C2-AFBC-00F048912091}" presName="compNode" presStyleCnt="0"/>
      <dgm:spPr/>
    </dgm:pt>
    <dgm:pt modelId="{449DC19B-E4D8-4562-8459-ACA41ABD659B}" type="pres">
      <dgm:prSet presAssocID="{5AB1315C-2A22-43C2-AFBC-00F048912091}" presName="bgRect" presStyleLbl="bgShp" presStyleIdx="0" presStyleCnt="5"/>
      <dgm:spPr/>
    </dgm:pt>
    <dgm:pt modelId="{82C54E28-2EAD-4A78-967F-084FAD99706C}" type="pres">
      <dgm:prSet presAssocID="{5AB1315C-2A22-43C2-AFBC-00F048912091}"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cales of Justice"/>
        </a:ext>
      </dgm:extLst>
    </dgm:pt>
    <dgm:pt modelId="{521C45AB-D694-43FA-952D-A59F7475C156}" type="pres">
      <dgm:prSet presAssocID="{5AB1315C-2A22-43C2-AFBC-00F048912091}" presName="spaceRect" presStyleCnt="0"/>
      <dgm:spPr/>
    </dgm:pt>
    <dgm:pt modelId="{1C83BF10-0904-49FB-8D3A-3DD25B931AF6}" type="pres">
      <dgm:prSet presAssocID="{5AB1315C-2A22-43C2-AFBC-00F048912091}" presName="parTx" presStyleLbl="revTx" presStyleIdx="0" presStyleCnt="5">
        <dgm:presLayoutVars>
          <dgm:chMax val="0"/>
          <dgm:chPref val="0"/>
        </dgm:presLayoutVars>
      </dgm:prSet>
      <dgm:spPr/>
    </dgm:pt>
    <dgm:pt modelId="{AC12D9ED-2105-4C3D-A1F7-61A444B530AB}" type="pres">
      <dgm:prSet presAssocID="{D163BC0E-FAFE-4F6A-B567-3DCC7CBC45FA}" presName="sibTrans" presStyleCnt="0"/>
      <dgm:spPr/>
    </dgm:pt>
    <dgm:pt modelId="{8613E350-0286-41B7-87AD-E65069A0A600}" type="pres">
      <dgm:prSet presAssocID="{C473925B-35EF-4BCB-AF96-EC323879DC55}" presName="compNode" presStyleCnt="0"/>
      <dgm:spPr/>
    </dgm:pt>
    <dgm:pt modelId="{758BE8A4-A274-4B3D-B007-FE4625E54ECD}" type="pres">
      <dgm:prSet presAssocID="{C473925B-35EF-4BCB-AF96-EC323879DC55}" presName="bgRect" presStyleLbl="bgShp" presStyleIdx="1" presStyleCnt="5"/>
      <dgm:spPr/>
    </dgm:pt>
    <dgm:pt modelId="{426DEECC-385A-47B2-B336-1A592A95FEF9}" type="pres">
      <dgm:prSet presAssocID="{C473925B-35EF-4BCB-AF96-EC323879DC55}"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Warning"/>
        </a:ext>
      </dgm:extLst>
    </dgm:pt>
    <dgm:pt modelId="{012FEA53-5443-4AA2-8508-204D363A71D9}" type="pres">
      <dgm:prSet presAssocID="{C473925B-35EF-4BCB-AF96-EC323879DC55}" presName="spaceRect" presStyleCnt="0"/>
      <dgm:spPr/>
    </dgm:pt>
    <dgm:pt modelId="{E97AB3F1-3D09-444A-BE87-C498AD2A5FE7}" type="pres">
      <dgm:prSet presAssocID="{C473925B-35EF-4BCB-AF96-EC323879DC55}" presName="parTx" presStyleLbl="revTx" presStyleIdx="1" presStyleCnt="5">
        <dgm:presLayoutVars>
          <dgm:chMax val="0"/>
          <dgm:chPref val="0"/>
        </dgm:presLayoutVars>
      </dgm:prSet>
      <dgm:spPr/>
    </dgm:pt>
    <dgm:pt modelId="{44F8C5FE-FE1E-415E-B442-E9CC77620ECD}" type="pres">
      <dgm:prSet presAssocID="{848D37C6-114C-4D47-BE11-DE1F9D18BA3E}" presName="sibTrans" presStyleCnt="0"/>
      <dgm:spPr/>
    </dgm:pt>
    <dgm:pt modelId="{8DFE4745-C5C6-4146-990C-9C5454BD2B60}" type="pres">
      <dgm:prSet presAssocID="{962C0EFE-59D2-4C50-9396-185FBCDDC62C}" presName="compNode" presStyleCnt="0"/>
      <dgm:spPr/>
    </dgm:pt>
    <dgm:pt modelId="{CC781C9B-C725-4419-B317-B69EF73A9543}" type="pres">
      <dgm:prSet presAssocID="{962C0EFE-59D2-4C50-9396-185FBCDDC62C}" presName="bgRect" presStyleLbl="bgShp" presStyleIdx="2" presStyleCnt="5"/>
      <dgm:spPr/>
    </dgm:pt>
    <dgm:pt modelId="{6D76D3D3-AE32-4F39-AAF0-F074462483A1}" type="pres">
      <dgm:prSet presAssocID="{962C0EFE-59D2-4C50-9396-185FBCDDC62C}"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Office Worker"/>
        </a:ext>
      </dgm:extLst>
    </dgm:pt>
    <dgm:pt modelId="{FBD3A564-58A4-44A8-BAC6-C780321ACA94}" type="pres">
      <dgm:prSet presAssocID="{962C0EFE-59D2-4C50-9396-185FBCDDC62C}" presName="spaceRect" presStyleCnt="0"/>
      <dgm:spPr/>
    </dgm:pt>
    <dgm:pt modelId="{6C0D4FC7-EAA2-4F91-811A-42DBF553779F}" type="pres">
      <dgm:prSet presAssocID="{962C0EFE-59D2-4C50-9396-185FBCDDC62C}" presName="parTx" presStyleLbl="revTx" presStyleIdx="2" presStyleCnt="5">
        <dgm:presLayoutVars>
          <dgm:chMax val="0"/>
          <dgm:chPref val="0"/>
        </dgm:presLayoutVars>
      </dgm:prSet>
      <dgm:spPr/>
    </dgm:pt>
    <dgm:pt modelId="{F4C0FC3B-0C72-4C18-8AA2-B96348D02B0D}" type="pres">
      <dgm:prSet presAssocID="{F2A24734-6FDB-4CB0-98DA-786B50C66A75}" presName="sibTrans" presStyleCnt="0"/>
      <dgm:spPr/>
    </dgm:pt>
    <dgm:pt modelId="{7787D2B1-0CD3-46D6-9359-51F0A7438192}" type="pres">
      <dgm:prSet presAssocID="{BC105450-2785-4088-AE6B-E2F8057C4606}" presName="compNode" presStyleCnt="0"/>
      <dgm:spPr/>
    </dgm:pt>
    <dgm:pt modelId="{FEDB689C-02BF-4986-9E93-291D55A2DF04}" type="pres">
      <dgm:prSet presAssocID="{BC105450-2785-4088-AE6B-E2F8057C4606}" presName="bgRect" presStyleLbl="bgShp" presStyleIdx="3" presStyleCnt="5"/>
      <dgm:spPr/>
    </dgm:pt>
    <dgm:pt modelId="{918ED1A9-82D0-4F35-A334-D89A06B0C14F}" type="pres">
      <dgm:prSet presAssocID="{BC105450-2785-4088-AE6B-E2F8057C4606}"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Angry Face with No Fill"/>
        </a:ext>
      </dgm:extLst>
    </dgm:pt>
    <dgm:pt modelId="{47DBCC39-A9E9-4B05-9DC6-28BAA2448F6A}" type="pres">
      <dgm:prSet presAssocID="{BC105450-2785-4088-AE6B-E2F8057C4606}" presName="spaceRect" presStyleCnt="0"/>
      <dgm:spPr/>
    </dgm:pt>
    <dgm:pt modelId="{C783FEFC-2275-4089-85BA-3459A6CCF3B6}" type="pres">
      <dgm:prSet presAssocID="{BC105450-2785-4088-AE6B-E2F8057C4606}" presName="parTx" presStyleLbl="revTx" presStyleIdx="3" presStyleCnt="5">
        <dgm:presLayoutVars>
          <dgm:chMax val="0"/>
          <dgm:chPref val="0"/>
        </dgm:presLayoutVars>
      </dgm:prSet>
      <dgm:spPr/>
    </dgm:pt>
    <dgm:pt modelId="{A53314D1-2504-4280-932C-46FBC482A7A6}" type="pres">
      <dgm:prSet presAssocID="{BB265513-F98F-492E-B40D-7B0F67D77E33}" presName="sibTrans" presStyleCnt="0"/>
      <dgm:spPr/>
    </dgm:pt>
    <dgm:pt modelId="{B1C0CF2C-23DC-4FD9-A9D5-C43A74628DE9}" type="pres">
      <dgm:prSet presAssocID="{2C78715B-CC32-44DD-AF43-FA8D0F619877}" presName="compNode" presStyleCnt="0"/>
      <dgm:spPr/>
    </dgm:pt>
    <dgm:pt modelId="{9A3DF77C-2949-443A-A333-B79D6239BAEA}" type="pres">
      <dgm:prSet presAssocID="{2C78715B-CC32-44DD-AF43-FA8D0F619877}" presName="bgRect" presStyleLbl="bgShp" presStyleIdx="4" presStyleCnt="5"/>
      <dgm:spPr/>
    </dgm:pt>
    <dgm:pt modelId="{ED4159A8-9B9A-4AE2-8B7B-C9C8D35DF0FE}" type="pres">
      <dgm:prSet presAssocID="{2C78715B-CC32-44DD-AF43-FA8D0F619877}"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Magnifying glass"/>
        </a:ext>
      </dgm:extLst>
    </dgm:pt>
    <dgm:pt modelId="{9CA49A66-5ECE-4564-A4B1-94BC735935BD}" type="pres">
      <dgm:prSet presAssocID="{2C78715B-CC32-44DD-AF43-FA8D0F619877}" presName="spaceRect" presStyleCnt="0"/>
      <dgm:spPr/>
    </dgm:pt>
    <dgm:pt modelId="{8C017C7D-7A37-4B6A-8A3D-EA62937FF5B2}" type="pres">
      <dgm:prSet presAssocID="{2C78715B-CC32-44DD-AF43-FA8D0F619877}" presName="parTx" presStyleLbl="revTx" presStyleIdx="4" presStyleCnt="5">
        <dgm:presLayoutVars>
          <dgm:chMax val="0"/>
          <dgm:chPref val="0"/>
        </dgm:presLayoutVars>
      </dgm:prSet>
      <dgm:spPr/>
    </dgm:pt>
  </dgm:ptLst>
  <dgm:cxnLst>
    <dgm:cxn modelId="{A62CF608-09FB-430E-9EE1-6D4EF5E0D0C8}" srcId="{9CC8863D-363A-405F-A95D-9A3DD6F6F981}" destId="{5AB1315C-2A22-43C2-AFBC-00F048912091}" srcOrd="0" destOrd="0" parTransId="{0E8592AC-A943-4765-8237-A383FC04D8C1}" sibTransId="{D163BC0E-FAFE-4F6A-B567-3DCC7CBC45FA}"/>
    <dgm:cxn modelId="{0AA70127-3C85-49D4-944E-A49799C0795A}" srcId="{9CC8863D-363A-405F-A95D-9A3DD6F6F981}" destId="{2C78715B-CC32-44DD-AF43-FA8D0F619877}" srcOrd="4" destOrd="0" parTransId="{255E7DD0-AB3D-4E6A-91F5-73306316BC13}" sibTransId="{BC38675C-FB83-4B6D-85B9-0F2E1D21DFDF}"/>
    <dgm:cxn modelId="{E6FBAB2E-89D0-46A4-A994-12E3AE1077DB}" type="presOf" srcId="{962C0EFE-59D2-4C50-9396-185FBCDDC62C}" destId="{6C0D4FC7-EAA2-4F91-811A-42DBF553779F}" srcOrd="0" destOrd="0" presId="urn:microsoft.com/office/officeart/2018/2/layout/IconVerticalSolidList"/>
    <dgm:cxn modelId="{E0C98E3F-1E67-40BD-B6B3-89015968DB3E}" type="presOf" srcId="{BC105450-2785-4088-AE6B-E2F8057C4606}" destId="{C783FEFC-2275-4089-85BA-3459A6CCF3B6}" srcOrd="0" destOrd="0" presId="urn:microsoft.com/office/officeart/2018/2/layout/IconVerticalSolidList"/>
    <dgm:cxn modelId="{7ACA0DA5-812B-48AF-B410-7C4062ACF64C}" type="presOf" srcId="{5AB1315C-2A22-43C2-AFBC-00F048912091}" destId="{1C83BF10-0904-49FB-8D3A-3DD25B931AF6}" srcOrd="0" destOrd="0" presId="urn:microsoft.com/office/officeart/2018/2/layout/IconVerticalSolidList"/>
    <dgm:cxn modelId="{6CF29AAA-A24B-4811-802D-AB91045B2680}" srcId="{9CC8863D-363A-405F-A95D-9A3DD6F6F981}" destId="{962C0EFE-59D2-4C50-9396-185FBCDDC62C}" srcOrd="2" destOrd="0" parTransId="{3E105A41-34B1-44F5-8B7F-600C8CEA4822}" sibTransId="{F2A24734-6FDB-4CB0-98DA-786B50C66A75}"/>
    <dgm:cxn modelId="{608324B8-69DC-4CBF-8812-F1CE64701850}" type="presOf" srcId="{9CC8863D-363A-405F-A95D-9A3DD6F6F981}" destId="{B2CDB168-95E8-4A32-9FA8-841429A06014}" srcOrd="0" destOrd="0" presId="urn:microsoft.com/office/officeart/2018/2/layout/IconVerticalSolidList"/>
    <dgm:cxn modelId="{875755CB-E203-45C0-8693-9A8D92359505}" type="presOf" srcId="{2C78715B-CC32-44DD-AF43-FA8D0F619877}" destId="{8C017C7D-7A37-4B6A-8A3D-EA62937FF5B2}" srcOrd="0" destOrd="0" presId="urn:microsoft.com/office/officeart/2018/2/layout/IconVerticalSolidList"/>
    <dgm:cxn modelId="{C79CF5CD-CAE7-4F11-8B7F-820DE9397BA1}" srcId="{9CC8863D-363A-405F-A95D-9A3DD6F6F981}" destId="{C473925B-35EF-4BCB-AF96-EC323879DC55}" srcOrd="1" destOrd="0" parTransId="{5027F88C-477A-4E36-B2CF-DDB74B3C2C75}" sibTransId="{848D37C6-114C-4D47-BE11-DE1F9D18BA3E}"/>
    <dgm:cxn modelId="{24AF3CD3-A8D4-4B73-BC73-1B9C9B694729}" type="presOf" srcId="{C473925B-35EF-4BCB-AF96-EC323879DC55}" destId="{E97AB3F1-3D09-444A-BE87-C498AD2A5FE7}" srcOrd="0" destOrd="0" presId="urn:microsoft.com/office/officeart/2018/2/layout/IconVerticalSolidList"/>
    <dgm:cxn modelId="{58412DDA-D8DB-4803-B2AC-8E2DC6B5E28D}" srcId="{9CC8863D-363A-405F-A95D-9A3DD6F6F981}" destId="{BC105450-2785-4088-AE6B-E2F8057C4606}" srcOrd="3" destOrd="0" parTransId="{A9BB9CB7-E2DB-4C9E-A160-91141A8CFFC7}" sibTransId="{BB265513-F98F-492E-B40D-7B0F67D77E33}"/>
    <dgm:cxn modelId="{A67E0B3B-73FA-459B-91CB-D297BEA401AC}" type="presParOf" srcId="{B2CDB168-95E8-4A32-9FA8-841429A06014}" destId="{06EF9A5F-BE5B-46D5-B076-0E6B20384F68}" srcOrd="0" destOrd="0" presId="urn:microsoft.com/office/officeart/2018/2/layout/IconVerticalSolidList"/>
    <dgm:cxn modelId="{A633D9E4-093C-4BC6-AE73-606807DA446B}" type="presParOf" srcId="{06EF9A5F-BE5B-46D5-B076-0E6B20384F68}" destId="{449DC19B-E4D8-4562-8459-ACA41ABD659B}" srcOrd="0" destOrd="0" presId="urn:microsoft.com/office/officeart/2018/2/layout/IconVerticalSolidList"/>
    <dgm:cxn modelId="{755EFC67-EA5C-4A93-BD8B-5775E30AF8BF}" type="presParOf" srcId="{06EF9A5F-BE5B-46D5-B076-0E6B20384F68}" destId="{82C54E28-2EAD-4A78-967F-084FAD99706C}" srcOrd="1" destOrd="0" presId="urn:microsoft.com/office/officeart/2018/2/layout/IconVerticalSolidList"/>
    <dgm:cxn modelId="{85101793-01F3-415B-B698-31FDA222D4F2}" type="presParOf" srcId="{06EF9A5F-BE5B-46D5-B076-0E6B20384F68}" destId="{521C45AB-D694-43FA-952D-A59F7475C156}" srcOrd="2" destOrd="0" presId="urn:microsoft.com/office/officeart/2018/2/layout/IconVerticalSolidList"/>
    <dgm:cxn modelId="{4F8CF3FA-A286-4900-862C-28746CB950A4}" type="presParOf" srcId="{06EF9A5F-BE5B-46D5-B076-0E6B20384F68}" destId="{1C83BF10-0904-49FB-8D3A-3DD25B931AF6}" srcOrd="3" destOrd="0" presId="urn:microsoft.com/office/officeart/2018/2/layout/IconVerticalSolidList"/>
    <dgm:cxn modelId="{DE293A29-6723-4CB8-9C41-521EFD98FA9A}" type="presParOf" srcId="{B2CDB168-95E8-4A32-9FA8-841429A06014}" destId="{AC12D9ED-2105-4C3D-A1F7-61A444B530AB}" srcOrd="1" destOrd="0" presId="urn:microsoft.com/office/officeart/2018/2/layout/IconVerticalSolidList"/>
    <dgm:cxn modelId="{A86B9E4B-D82F-4AF1-AEE1-4AE424C49C83}" type="presParOf" srcId="{B2CDB168-95E8-4A32-9FA8-841429A06014}" destId="{8613E350-0286-41B7-87AD-E65069A0A600}" srcOrd="2" destOrd="0" presId="urn:microsoft.com/office/officeart/2018/2/layout/IconVerticalSolidList"/>
    <dgm:cxn modelId="{E5268EC0-F576-4990-AFE5-2AA8F2C383CF}" type="presParOf" srcId="{8613E350-0286-41B7-87AD-E65069A0A600}" destId="{758BE8A4-A274-4B3D-B007-FE4625E54ECD}" srcOrd="0" destOrd="0" presId="urn:microsoft.com/office/officeart/2018/2/layout/IconVerticalSolidList"/>
    <dgm:cxn modelId="{1981D2CB-E50C-46FB-82F8-1844EB070292}" type="presParOf" srcId="{8613E350-0286-41B7-87AD-E65069A0A600}" destId="{426DEECC-385A-47B2-B336-1A592A95FEF9}" srcOrd="1" destOrd="0" presId="urn:microsoft.com/office/officeart/2018/2/layout/IconVerticalSolidList"/>
    <dgm:cxn modelId="{98B645BB-580A-402B-B260-3DB131655B22}" type="presParOf" srcId="{8613E350-0286-41B7-87AD-E65069A0A600}" destId="{012FEA53-5443-4AA2-8508-204D363A71D9}" srcOrd="2" destOrd="0" presId="urn:microsoft.com/office/officeart/2018/2/layout/IconVerticalSolidList"/>
    <dgm:cxn modelId="{704A44DC-7DDC-4BE0-9282-96A15E02AE26}" type="presParOf" srcId="{8613E350-0286-41B7-87AD-E65069A0A600}" destId="{E97AB3F1-3D09-444A-BE87-C498AD2A5FE7}" srcOrd="3" destOrd="0" presId="urn:microsoft.com/office/officeart/2018/2/layout/IconVerticalSolidList"/>
    <dgm:cxn modelId="{6CACE763-0F0B-4350-B061-6A8D3108D466}" type="presParOf" srcId="{B2CDB168-95E8-4A32-9FA8-841429A06014}" destId="{44F8C5FE-FE1E-415E-B442-E9CC77620ECD}" srcOrd="3" destOrd="0" presId="urn:microsoft.com/office/officeart/2018/2/layout/IconVerticalSolidList"/>
    <dgm:cxn modelId="{9A8D5109-9944-49B6-97C6-AE6DDA74634D}" type="presParOf" srcId="{B2CDB168-95E8-4A32-9FA8-841429A06014}" destId="{8DFE4745-C5C6-4146-990C-9C5454BD2B60}" srcOrd="4" destOrd="0" presId="urn:microsoft.com/office/officeart/2018/2/layout/IconVerticalSolidList"/>
    <dgm:cxn modelId="{FF8CD66B-BD0C-4FE9-9C70-7E0527215B35}" type="presParOf" srcId="{8DFE4745-C5C6-4146-990C-9C5454BD2B60}" destId="{CC781C9B-C725-4419-B317-B69EF73A9543}" srcOrd="0" destOrd="0" presId="urn:microsoft.com/office/officeart/2018/2/layout/IconVerticalSolidList"/>
    <dgm:cxn modelId="{AE98934B-A72C-4291-B15A-48B38D83BD1F}" type="presParOf" srcId="{8DFE4745-C5C6-4146-990C-9C5454BD2B60}" destId="{6D76D3D3-AE32-4F39-AAF0-F074462483A1}" srcOrd="1" destOrd="0" presId="urn:microsoft.com/office/officeart/2018/2/layout/IconVerticalSolidList"/>
    <dgm:cxn modelId="{7B1074AE-914A-4D0D-8597-EA908A9AFD4F}" type="presParOf" srcId="{8DFE4745-C5C6-4146-990C-9C5454BD2B60}" destId="{FBD3A564-58A4-44A8-BAC6-C780321ACA94}" srcOrd="2" destOrd="0" presId="urn:microsoft.com/office/officeart/2018/2/layout/IconVerticalSolidList"/>
    <dgm:cxn modelId="{0E66AFF5-2B75-4812-8D97-56356C7922D2}" type="presParOf" srcId="{8DFE4745-C5C6-4146-990C-9C5454BD2B60}" destId="{6C0D4FC7-EAA2-4F91-811A-42DBF553779F}" srcOrd="3" destOrd="0" presId="urn:microsoft.com/office/officeart/2018/2/layout/IconVerticalSolidList"/>
    <dgm:cxn modelId="{B529EDDE-1C6E-46C3-BE80-882300DFAA3C}" type="presParOf" srcId="{B2CDB168-95E8-4A32-9FA8-841429A06014}" destId="{F4C0FC3B-0C72-4C18-8AA2-B96348D02B0D}" srcOrd="5" destOrd="0" presId="urn:microsoft.com/office/officeart/2018/2/layout/IconVerticalSolidList"/>
    <dgm:cxn modelId="{55DD72DC-65D7-4A32-913B-2DEDA0DBE3B8}" type="presParOf" srcId="{B2CDB168-95E8-4A32-9FA8-841429A06014}" destId="{7787D2B1-0CD3-46D6-9359-51F0A7438192}" srcOrd="6" destOrd="0" presId="urn:microsoft.com/office/officeart/2018/2/layout/IconVerticalSolidList"/>
    <dgm:cxn modelId="{588BB490-B974-4C93-BC50-68F8AF10D0FC}" type="presParOf" srcId="{7787D2B1-0CD3-46D6-9359-51F0A7438192}" destId="{FEDB689C-02BF-4986-9E93-291D55A2DF04}" srcOrd="0" destOrd="0" presId="urn:microsoft.com/office/officeart/2018/2/layout/IconVerticalSolidList"/>
    <dgm:cxn modelId="{42D1E8F5-5DA4-43CA-A7AF-B5BF23108081}" type="presParOf" srcId="{7787D2B1-0CD3-46D6-9359-51F0A7438192}" destId="{918ED1A9-82D0-4F35-A334-D89A06B0C14F}" srcOrd="1" destOrd="0" presId="urn:microsoft.com/office/officeart/2018/2/layout/IconVerticalSolidList"/>
    <dgm:cxn modelId="{3D6F1478-01F0-4557-B711-DA0EB5C448EE}" type="presParOf" srcId="{7787D2B1-0CD3-46D6-9359-51F0A7438192}" destId="{47DBCC39-A9E9-4B05-9DC6-28BAA2448F6A}" srcOrd="2" destOrd="0" presId="urn:microsoft.com/office/officeart/2018/2/layout/IconVerticalSolidList"/>
    <dgm:cxn modelId="{A55E5498-AB6B-4854-8B97-91427E17B764}" type="presParOf" srcId="{7787D2B1-0CD3-46D6-9359-51F0A7438192}" destId="{C783FEFC-2275-4089-85BA-3459A6CCF3B6}" srcOrd="3" destOrd="0" presId="urn:microsoft.com/office/officeart/2018/2/layout/IconVerticalSolidList"/>
    <dgm:cxn modelId="{8ACE5156-C2AD-4764-A9E1-ACDAF153DC6D}" type="presParOf" srcId="{B2CDB168-95E8-4A32-9FA8-841429A06014}" destId="{A53314D1-2504-4280-932C-46FBC482A7A6}" srcOrd="7" destOrd="0" presId="urn:microsoft.com/office/officeart/2018/2/layout/IconVerticalSolidList"/>
    <dgm:cxn modelId="{C5D75449-7736-4E13-8A60-8147687A4EF9}" type="presParOf" srcId="{B2CDB168-95E8-4A32-9FA8-841429A06014}" destId="{B1C0CF2C-23DC-4FD9-A9D5-C43A74628DE9}" srcOrd="8" destOrd="0" presId="urn:microsoft.com/office/officeart/2018/2/layout/IconVerticalSolidList"/>
    <dgm:cxn modelId="{62FDE8BB-401A-4732-AB0A-A4A31DBEBDCE}" type="presParOf" srcId="{B1C0CF2C-23DC-4FD9-A9D5-C43A74628DE9}" destId="{9A3DF77C-2949-443A-A333-B79D6239BAEA}" srcOrd="0" destOrd="0" presId="urn:microsoft.com/office/officeart/2018/2/layout/IconVerticalSolidList"/>
    <dgm:cxn modelId="{4C8F68FD-C66A-4E99-95C3-24CCF3D75798}" type="presParOf" srcId="{B1C0CF2C-23DC-4FD9-A9D5-C43A74628DE9}" destId="{ED4159A8-9B9A-4AE2-8B7B-C9C8D35DF0FE}" srcOrd="1" destOrd="0" presId="urn:microsoft.com/office/officeart/2018/2/layout/IconVerticalSolidList"/>
    <dgm:cxn modelId="{40DF1568-C1A9-4639-A6B0-D13FDC2B9C1D}" type="presParOf" srcId="{B1C0CF2C-23DC-4FD9-A9D5-C43A74628DE9}" destId="{9CA49A66-5ECE-4564-A4B1-94BC735935BD}" srcOrd="2" destOrd="0" presId="urn:microsoft.com/office/officeart/2018/2/layout/IconVerticalSolidList"/>
    <dgm:cxn modelId="{BF04CC2F-F2B1-4CC5-ADC4-C140596BAE78}" type="presParOf" srcId="{B1C0CF2C-23DC-4FD9-A9D5-C43A74628DE9}" destId="{8C017C7D-7A37-4B6A-8A3D-EA62937FF5B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775ACFA-98BA-4ABF-8202-2F205258DEF0}" type="doc">
      <dgm:prSet loTypeId="urn:microsoft.com/office/officeart/2016/7/layout/ChevronBlockProcess" loCatId="process" qsTypeId="urn:microsoft.com/office/officeart/2005/8/quickstyle/simple1" qsCatId="simple" csTypeId="urn:microsoft.com/office/officeart/2005/8/colors/colorful1" csCatId="colorful" phldr="1"/>
      <dgm:spPr/>
      <dgm:t>
        <a:bodyPr/>
        <a:lstStyle/>
        <a:p>
          <a:endParaRPr lang="en-US"/>
        </a:p>
      </dgm:t>
    </dgm:pt>
    <dgm:pt modelId="{18279AA9-B4A6-4799-9ECA-45A02E1C5B15}">
      <dgm:prSet custT="1"/>
      <dgm:spPr/>
      <dgm:t>
        <a:bodyPr/>
        <a:lstStyle/>
        <a:p>
          <a:r>
            <a:rPr lang="en-US" sz="2000" b="1" dirty="0"/>
            <a:t>Meet</a:t>
          </a:r>
        </a:p>
      </dgm:t>
    </dgm:pt>
    <dgm:pt modelId="{5151686A-23F1-4773-8192-FF2B78F79BCA}" type="parTrans" cxnId="{862621C0-D0C3-427B-842E-97AFB7EC086D}">
      <dgm:prSet/>
      <dgm:spPr/>
      <dgm:t>
        <a:bodyPr/>
        <a:lstStyle/>
        <a:p>
          <a:endParaRPr lang="en-US" sz="2000" b="1"/>
        </a:p>
      </dgm:t>
    </dgm:pt>
    <dgm:pt modelId="{C2EB71C0-C683-40BE-B765-9F07E2DD1D2A}" type="sibTrans" cxnId="{862621C0-D0C3-427B-842E-97AFB7EC086D}">
      <dgm:prSet/>
      <dgm:spPr/>
      <dgm:t>
        <a:bodyPr/>
        <a:lstStyle/>
        <a:p>
          <a:endParaRPr lang="en-US" sz="2000" b="1"/>
        </a:p>
      </dgm:t>
    </dgm:pt>
    <dgm:pt modelId="{DDA1AA3C-C7C5-47A5-BF3C-CEC761FA2AAE}">
      <dgm:prSet custT="1"/>
      <dgm:spPr/>
      <dgm:t>
        <a:bodyPr/>
        <a:lstStyle/>
        <a:p>
          <a:r>
            <a:rPr lang="en-US" sz="2000" b="1"/>
            <a:t>Set a meeting.</a:t>
          </a:r>
        </a:p>
      </dgm:t>
    </dgm:pt>
    <dgm:pt modelId="{80A3D7DD-D995-425C-85E6-22CD00180B59}" type="parTrans" cxnId="{A9D9F2B2-7A15-405C-B4DD-095B64E4E54A}">
      <dgm:prSet/>
      <dgm:spPr/>
      <dgm:t>
        <a:bodyPr/>
        <a:lstStyle/>
        <a:p>
          <a:endParaRPr lang="en-US" sz="2000" b="1"/>
        </a:p>
      </dgm:t>
    </dgm:pt>
    <dgm:pt modelId="{B8D6F533-8B3A-404A-A651-51B467597BCA}" type="sibTrans" cxnId="{A9D9F2B2-7A15-405C-B4DD-095B64E4E54A}">
      <dgm:prSet/>
      <dgm:spPr/>
      <dgm:t>
        <a:bodyPr/>
        <a:lstStyle/>
        <a:p>
          <a:endParaRPr lang="en-US" sz="2000" b="1"/>
        </a:p>
      </dgm:t>
    </dgm:pt>
    <dgm:pt modelId="{AF84E10C-F968-4509-91F6-4E82F1BBBD1B}">
      <dgm:prSet custT="1"/>
      <dgm:spPr/>
      <dgm:t>
        <a:bodyPr/>
        <a:lstStyle/>
        <a:p>
          <a:r>
            <a:rPr lang="en-US" sz="2000" b="1" dirty="0"/>
            <a:t>Access</a:t>
          </a:r>
        </a:p>
      </dgm:t>
    </dgm:pt>
    <dgm:pt modelId="{5A599C18-B204-4928-8F30-01FA3432135F}" type="parTrans" cxnId="{43AE4081-A887-4F24-8507-8611CA0F0D92}">
      <dgm:prSet/>
      <dgm:spPr/>
      <dgm:t>
        <a:bodyPr/>
        <a:lstStyle/>
        <a:p>
          <a:endParaRPr lang="en-US" sz="2000" b="1"/>
        </a:p>
      </dgm:t>
    </dgm:pt>
    <dgm:pt modelId="{E8556DAF-C91D-4F73-B4B8-92CF6DB4556E}" type="sibTrans" cxnId="{43AE4081-A887-4F24-8507-8611CA0F0D92}">
      <dgm:prSet/>
      <dgm:spPr/>
      <dgm:t>
        <a:bodyPr/>
        <a:lstStyle/>
        <a:p>
          <a:endParaRPr lang="en-US" sz="2000" b="1"/>
        </a:p>
      </dgm:t>
    </dgm:pt>
    <dgm:pt modelId="{323BAD92-4AD3-4F33-9945-D25C488CB7B5}">
      <dgm:prSet custT="1"/>
      <dgm:spPr/>
      <dgm:t>
        <a:bodyPr/>
        <a:lstStyle/>
        <a:p>
          <a:r>
            <a:rPr lang="en-US" sz="2000" b="1" dirty="0"/>
            <a:t>Cancel internet or other password protected access to the employee before the meeting.</a:t>
          </a:r>
        </a:p>
      </dgm:t>
    </dgm:pt>
    <dgm:pt modelId="{ECE2C437-964E-466C-BE6D-58119237A5CB}" type="parTrans" cxnId="{B4114B45-9079-44EA-8B45-9804C8CD1EAA}">
      <dgm:prSet/>
      <dgm:spPr/>
      <dgm:t>
        <a:bodyPr/>
        <a:lstStyle/>
        <a:p>
          <a:endParaRPr lang="en-US" sz="2000" b="1"/>
        </a:p>
      </dgm:t>
    </dgm:pt>
    <dgm:pt modelId="{EDF39C98-E494-4AB0-AA19-D241B621F5E9}" type="sibTrans" cxnId="{B4114B45-9079-44EA-8B45-9804C8CD1EAA}">
      <dgm:prSet/>
      <dgm:spPr/>
      <dgm:t>
        <a:bodyPr/>
        <a:lstStyle/>
        <a:p>
          <a:endParaRPr lang="en-US" sz="2000" b="1"/>
        </a:p>
      </dgm:t>
    </dgm:pt>
    <dgm:pt modelId="{6C2D0354-0DDC-43AA-A3BF-D03851B25658}">
      <dgm:prSet custT="1"/>
      <dgm:spPr/>
      <dgm:t>
        <a:bodyPr/>
        <a:lstStyle/>
        <a:p>
          <a:r>
            <a:rPr lang="en-US" sz="2000" b="1" dirty="0"/>
            <a:t>Witness</a:t>
          </a:r>
        </a:p>
      </dgm:t>
    </dgm:pt>
    <dgm:pt modelId="{2EC5BF55-01C8-410E-A45F-9D0CB964EA46}" type="parTrans" cxnId="{DBBB86B3-7E35-48F2-B703-A1192E97EF57}">
      <dgm:prSet/>
      <dgm:spPr/>
      <dgm:t>
        <a:bodyPr/>
        <a:lstStyle/>
        <a:p>
          <a:endParaRPr lang="en-US" sz="2000" b="1"/>
        </a:p>
      </dgm:t>
    </dgm:pt>
    <dgm:pt modelId="{AA6D4791-4143-4BF6-A0CE-9DD989F06030}" type="sibTrans" cxnId="{DBBB86B3-7E35-48F2-B703-A1192E97EF57}">
      <dgm:prSet/>
      <dgm:spPr/>
      <dgm:t>
        <a:bodyPr/>
        <a:lstStyle/>
        <a:p>
          <a:endParaRPr lang="en-US" sz="2000" b="1"/>
        </a:p>
      </dgm:t>
    </dgm:pt>
    <dgm:pt modelId="{E3873EEE-56B2-41BE-A6DD-5D6D21F374F6}">
      <dgm:prSet custT="1"/>
      <dgm:spPr/>
      <dgm:t>
        <a:bodyPr/>
        <a:lstStyle/>
        <a:p>
          <a:r>
            <a:rPr lang="en-US" sz="2000" b="1"/>
            <a:t>Have a witness accompany you.</a:t>
          </a:r>
        </a:p>
      </dgm:t>
    </dgm:pt>
    <dgm:pt modelId="{6BE58FFC-8376-444C-9B6E-FBA07036AE48}" type="parTrans" cxnId="{A2DDD33B-BFC7-4BE7-83E5-540C5860D540}">
      <dgm:prSet/>
      <dgm:spPr/>
      <dgm:t>
        <a:bodyPr/>
        <a:lstStyle/>
        <a:p>
          <a:endParaRPr lang="en-US" sz="2000" b="1"/>
        </a:p>
      </dgm:t>
    </dgm:pt>
    <dgm:pt modelId="{7426D9EA-0AC2-4BC7-9109-C82AEED9BAE9}" type="sibTrans" cxnId="{A2DDD33B-BFC7-4BE7-83E5-540C5860D540}">
      <dgm:prSet/>
      <dgm:spPr/>
      <dgm:t>
        <a:bodyPr/>
        <a:lstStyle/>
        <a:p>
          <a:endParaRPr lang="en-US" sz="2000" b="1"/>
        </a:p>
      </dgm:t>
    </dgm:pt>
    <dgm:pt modelId="{65F13973-3ADF-45CB-8AE9-F4A5D4914630}">
      <dgm:prSet custT="1"/>
      <dgm:spPr/>
      <dgm:t>
        <a:bodyPr/>
        <a:lstStyle/>
        <a:p>
          <a:r>
            <a:rPr lang="en-US" sz="2000" b="1" dirty="0"/>
            <a:t>Script</a:t>
          </a:r>
        </a:p>
      </dgm:t>
    </dgm:pt>
    <dgm:pt modelId="{F5324152-7752-4FA0-81D3-C64389ACC0EC}" type="parTrans" cxnId="{2B805E43-9AC2-4378-A951-A0D3482D3E19}">
      <dgm:prSet/>
      <dgm:spPr/>
      <dgm:t>
        <a:bodyPr/>
        <a:lstStyle/>
        <a:p>
          <a:endParaRPr lang="en-US" sz="2000" b="1"/>
        </a:p>
      </dgm:t>
    </dgm:pt>
    <dgm:pt modelId="{D0B03248-0C67-44D4-A2B2-7700F880731E}" type="sibTrans" cxnId="{2B805E43-9AC2-4378-A951-A0D3482D3E19}">
      <dgm:prSet/>
      <dgm:spPr/>
      <dgm:t>
        <a:bodyPr/>
        <a:lstStyle/>
        <a:p>
          <a:endParaRPr lang="en-US" sz="2000" b="1"/>
        </a:p>
      </dgm:t>
    </dgm:pt>
    <dgm:pt modelId="{1B974658-E069-46F6-A902-0B12ED621251}">
      <dgm:prSet custT="1"/>
      <dgm:spPr/>
      <dgm:t>
        <a:bodyPr/>
        <a:lstStyle/>
        <a:p>
          <a:r>
            <a:rPr lang="en-US" sz="2000" b="1"/>
            <a:t>Have a script and termination documents (consider a severance agreement).</a:t>
          </a:r>
        </a:p>
      </dgm:t>
    </dgm:pt>
    <dgm:pt modelId="{588B161F-C436-4AB1-B4A5-78908665BFFF}" type="parTrans" cxnId="{636EEA63-3DB1-4EB0-8741-D52A9E6DBBDC}">
      <dgm:prSet/>
      <dgm:spPr/>
      <dgm:t>
        <a:bodyPr/>
        <a:lstStyle/>
        <a:p>
          <a:endParaRPr lang="en-US" sz="2000" b="1"/>
        </a:p>
      </dgm:t>
    </dgm:pt>
    <dgm:pt modelId="{B4FBC438-0B93-4E93-92A9-D6204F6816CA}" type="sibTrans" cxnId="{636EEA63-3DB1-4EB0-8741-D52A9E6DBBDC}">
      <dgm:prSet/>
      <dgm:spPr/>
      <dgm:t>
        <a:bodyPr/>
        <a:lstStyle/>
        <a:p>
          <a:endParaRPr lang="en-US" sz="2000" b="1"/>
        </a:p>
      </dgm:t>
    </dgm:pt>
    <dgm:pt modelId="{6C9A129F-6BD0-426D-B73D-E1A20E8280BF}">
      <dgm:prSet custT="1"/>
      <dgm:spPr/>
      <dgm:t>
        <a:bodyPr/>
        <a:lstStyle/>
        <a:p>
          <a:r>
            <a:rPr lang="en-US" sz="2000" b="1" dirty="0"/>
            <a:t>End</a:t>
          </a:r>
        </a:p>
      </dgm:t>
    </dgm:pt>
    <dgm:pt modelId="{5039EB21-1656-4A19-BFCF-8D08104EE4D0}" type="parTrans" cxnId="{C66E9FBA-6223-4AA4-BE66-778B3B89B616}">
      <dgm:prSet/>
      <dgm:spPr/>
      <dgm:t>
        <a:bodyPr/>
        <a:lstStyle/>
        <a:p>
          <a:endParaRPr lang="en-US" sz="2000" b="1"/>
        </a:p>
      </dgm:t>
    </dgm:pt>
    <dgm:pt modelId="{B7ADA090-2A22-428C-BEB2-BBEBB5776558}" type="sibTrans" cxnId="{C66E9FBA-6223-4AA4-BE66-778B3B89B616}">
      <dgm:prSet/>
      <dgm:spPr/>
      <dgm:t>
        <a:bodyPr/>
        <a:lstStyle/>
        <a:p>
          <a:endParaRPr lang="en-US" sz="2000" b="1"/>
        </a:p>
      </dgm:t>
    </dgm:pt>
    <dgm:pt modelId="{ECF38546-3FB0-49FB-9E29-1696710B548F}">
      <dgm:prSet custT="1"/>
      <dgm:spPr/>
      <dgm:t>
        <a:bodyPr/>
        <a:lstStyle/>
        <a:p>
          <a:r>
            <a:rPr lang="en-US" sz="2000" b="1"/>
            <a:t>Be prepared to answer questions on unemployment, COBRA, and access to personnel files.</a:t>
          </a:r>
        </a:p>
      </dgm:t>
    </dgm:pt>
    <dgm:pt modelId="{8FA1B333-8E38-43D4-B248-B926792559FD}" type="parTrans" cxnId="{76A546F5-BCD1-4713-B84F-AF5FF72BD4A7}">
      <dgm:prSet/>
      <dgm:spPr/>
      <dgm:t>
        <a:bodyPr/>
        <a:lstStyle/>
        <a:p>
          <a:endParaRPr lang="en-US" sz="2000" b="1"/>
        </a:p>
      </dgm:t>
    </dgm:pt>
    <dgm:pt modelId="{86470622-BEFB-40EA-9AC3-4ECDC3B8DBFD}" type="sibTrans" cxnId="{76A546F5-BCD1-4713-B84F-AF5FF72BD4A7}">
      <dgm:prSet/>
      <dgm:spPr/>
      <dgm:t>
        <a:bodyPr/>
        <a:lstStyle/>
        <a:p>
          <a:endParaRPr lang="en-US" sz="2000" b="1"/>
        </a:p>
      </dgm:t>
    </dgm:pt>
    <dgm:pt modelId="{6E2470DD-731D-43CD-8A1F-D9042547BA5A}" type="pres">
      <dgm:prSet presAssocID="{A775ACFA-98BA-4ABF-8202-2F205258DEF0}" presName="Name0" presStyleCnt="0">
        <dgm:presLayoutVars>
          <dgm:dir/>
          <dgm:animLvl val="lvl"/>
          <dgm:resizeHandles val="exact"/>
        </dgm:presLayoutVars>
      </dgm:prSet>
      <dgm:spPr/>
    </dgm:pt>
    <dgm:pt modelId="{4D1A987D-1FE7-4189-B97B-6700E7B274D1}" type="pres">
      <dgm:prSet presAssocID="{18279AA9-B4A6-4799-9ECA-45A02E1C5B15}" presName="composite" presStyleCnt="0"/>
      <dgm:spPr/>
    </dgm:pt>
    <dgm:pt modelId="{9AFEA2BD-6155-47D9-9F1C-9FD7B48A157C}" type="pres">
      <dgm:prSet presAssocID="{18279AA9-B4A6-4799-9ECA-45A02E1C5B15}" presName="parTx" presStyleLbl="alignNode1" presStyleIdx="0" presStyleCnt="5">
        <dgm:presLayoutVars>
          <dgm:chMax val="0"/>
          <dgm:chPref val="0"/>
        </dgm:presLayoutVars>
      </dgm:prSet>
      <dgm:spPr/>
    </dgm:pt>
    <dgm:pt modelId="{4F6CD71C-C91E-4541-AAA3-A4E0F460B965}" type="pres">
      <dgm:prSet presAssocID="{18279AA9-B4A6-4799-9ECA-45A02E1C5B15}" presName="desTx" presStyleLbl="alignAccFollowNode1" presStyleIdx="0" presStyleCnt="5">
        <dgm:presLayoutVars/>
      </dgm:prSet>
      <dgm:spPr/>
    </dgm:pt>
    <dgm:pt modelId="{ADF73BEB-9E78-4ED9-AC70-F11E1B623D3D}" type="pres">
      <dgm:prSet presAssocID="{C2EB71C0-C683-40BE-B765-9F07E2DD1D2A}" presName="space" presStyleCnt="0"/>
      <dgm:spPr/>
    </dgm:pt>
    <dgm:pt modelId="{775E1325-589D-43AB-A212-89C07BC6E1DE}" type="pres">
      <dgm:prSet presAssocID="{AF84E10C-F968-4509-91F6-4E82F1BBBD1B}" presName="composite" presStyleCnt="0"/>
      <dgm:spPr/>
    </dgm:pt>
    <dgm:pt modelId="{7CB055C2-9F86-4852-B3DF-F23B09E62DD0}" type="pres">
      <dgm:prSet presAssocID="{AF84E10C-F968-4509-91F6-4E82F1BBBD1B}" presName="parTx" presStyleLbl="alignNode1" presStyleIdx="1" presStyleCnt="5">
        <dgm:presLayoutVars>
          <dgm:chMax val="0"/>
          <dgm:chPref val="0"/>
        </dgm:presLayoutVars>
      </dgm:prSet>
      <dgm:spPr/>
    </dgm:pt>
    <dgm:pt modelId="{919EC8A0-9EF9-4265-9E34-43EAEE417D43}" type="pres">
      <dgm:prSet presAssocID="{AF84E10C-F968-4509-91F6-4E82F1BBBD1B}" presName="desTx" presStyleLbl="alignAccFollowNode1" presStyleIdx="1" presStyleCnt="5" custScaleX="111040">
        <dgm:presLayoutVars/>
      </dgm:prSet>
      <dgm:spPr/>
    </dgm:pt>
    <dgm:pt modelId="{9B7C56D5-B61C-4F9D-AD1F-265F7C7937B4}" type="pres">
      <dgm:prSet presAssocID="{E8556DAF-C91D-4F73-B4B8-92CF6DB4556E}" presName="space" presStyleCnt="0"/>
      <dgm:spPr/>
    </dgm:pt>
    <dgm:pt modelId="{97BF2BF8-1819-4E36-8E48-54E3C84F903D}" type="pres">
      <dgm:prSet presAssocID="{6C2D0354-0DDC-43AA-A3BF-D03851B25658}" presName="composite" presStyleCnt="0"/>
      <dgm:spPr/>
    </dgm:pt>
    <dgm:pt modelId="{3450B595-AA0C-4FC2-A8F6-0D740BD3EBFB}" type="pres">
      <dgm:prSet presAssocID="{6C2D0354-0DDC-43AA-A3BF-D03851B25658}" presName="parTx" presStyleLbl="alignNode1" presStyleIdx="2" presStyleCnt="5">
        <dgm:presLayoutVars>
          <dgm:chMax val="0"/>
          <dgm:chPref val="0"/>
        </dgm:presLayoutVars>
      </dgm:prSet>
      <dgm:spPr/>
    </dgm:pt>
    <dgm:pt modelId="{DA5F16FF-E0FE-4680-9482-A6B7C12BC911}" type="pres">
      <dgm:prSet presAssocID="{6C2D0354-0DDC-43AA-A3BF-D03851B25658}" presName="desTx" presStyleLbl="alignAccFollowNode1" presStyleIdx="2" presStyleCnt="5">
        <dgm:presLayoutVars/>
      </dgm:prSet>
      <dgm:spPr/>
    </dgm:pt>
    <dgm:pt modelId="{8AA721A5-D5D9-4EC4-842A-40706238783B}" type="pres">
      <dgm:prSet presAssocID="{AA6D4791-4143-4BF6-A0CE-9DD989F06030}" presName="space" presStyleCnt="0"/>
      <dgm:spPr/>
    </dgm:pt>
    <dgm:pt modelId="{77FC72F7-A1A6-4C1D-B297-04690BD57239}" type="pres">
      <dgm:prSet presAssocID="{65F13973-3ADF-45CB-8AE9-F4A5D4914630}" presName="composite" presStyleCnt="0"/>
      <dgm:spPr/>
    </dgm:pt>
    <dgm:pt modelId="{36C7F5BB-45B3-45D7-B28E-335D53CC5DE0}" type="pres">
      <dgm:prSet presAssocID="{65F13973-3ADF-45CB-8AE9-F4A5D4914630}" presName="parTx" presStyleLbl="alignNode1" presStyleIdx="3" presStyleCnt="5">
        <dgm:presLayoutVars>
          <dgm:chMax val="0"/>
          <dgm:chPref val="0"/>
        </dgm:presLayoutVars>
      </dgm:prSet>
      <dgm:spPr/>
    </dgm:pt>
    <dgm:pt modelId="{317C6D5D-E542-4E41-8D87-34FB11F85824}" type="pres">
      <dgm:prSet presAssocID="{65F13973-3ADF-45CB-8AE9-F4A5D4914630}" presName="desTx" presStyleLbl="alignAccFollowNode1" presStyleIdx="3" presStyleCnt="5">
        <dgm:presLayoutVars/>
      </dgm:prSet>
      <dgm:spPr/>
    </dgm:pt>
    <dgm:pt modelId="{687ABD70-30A9-4A8F-BCBE-92BEF44E8547}" type="pres">
      <dgm:prSet presAssocID="{D0B03248-0C67-44D4-A2B2-7700F880731E}" presName="space" presStyleCnt="0"/>
      <dgm:spPr/>
    </dgm:pt>
    <dgm:pt modelId="{551F92DB-BDAA-451B-B521-6A1D0F9EA975}" type="pres">
      <dgm:prSet presAssocID="{6C9A129F-6BD0-426D-B73D-E1A20E8280BF}" presName="composite" presStyleCnt="0"/>
      <dgm:spPr/>
    </dgm:pt>
    <dgm:pt modelId="{57F7C3EF-6C75-4FD1-AED2-0593F28821C6}" type="pres">
      <dgm:prSet presAssocID="{6C9A129F-6BD0-426D-B73D-E1A20E8280BF}" presName="parTx" presStyleLbl="alignNode1" presStyleIdx="4" presStyleCnt="5">
        <dgm:presLayoutVars>
          <dgm:chMax val="0"/>
          <dgm:chPref val="0"/>
        </dgm:presLayoutVars>
      </dgm:prSet>
      <dgm:spPr/>
    </dgm:pt>
    <dgm:pt modelId="{57D6A71A-D5EF-45CD-AD34-B9519B0C5930}" type="pres">
      <dgm:prSet presAssocID="{6C9A129F-6BD0-426D-B73D-E1A20E8280BF}" presName="desTx" presStyleLbl="alignAccFollowNode1" presStyleIdx="4" presStyleCnt="5">
        <dgm:presLayoutVars/>
      </dgm:prSet>
      <dgm:spPr/>
    </dgm:pt>
  </dgm:ptLst>
  <dgm:cxnLst>
    <dgm:cxn modelId="{E8600728-C47E-4015-88DC-5888811B6D2A}" type="presOf" srcId="{6C9A129F-6BD0-426D-B73D-E1A20E8280BF}" destId="{57F7C3EF-6C75-4FD1-AED2-0593F28821C6}" srcOrd="0" destOrd="0" presId="urn:microsoft.com/office/officeart/2016/7/layout/ChevronBlockProcess"/>
    <dgm:cxn modelId="{A2DDD33B-BFC7-4BE7-83E5-540C5860D540}" srcId="{6C2D0354-0DDC-43AA-A3BF-D03851B25658}" destId="{E3873EEE-56B2-41BE-A6DD-5D6D21F374F6}" srcOrd="0" destOrd="0" parTransId="{6BE58FFC-8376-444C-9B6E-FBA07036AE48}" sibTransId="{7426D9EA-0AC2-4BC7-9109-C82AEED9BAE9}"/>
    <dgm:cxn modelId="{7AC4BC5C-ABA0-46C5-AF0B-9EFF729A33CA}" type="presOf" srcId="{18279AA9-B4A6-4799-9ECA-45A02E1C5B15}" destId="{9AFEA2BD-6155-47D9-9F1C-9FD7B48A157C}" srcOrd="0" destOrd="0" presId="urn:microsoft.com/office/officeart/2016/7/layout/ChevronBlockProcess"/>
    <dgm:cxn modelId="{2B805E43-9AC2-4378-A951-A0D3482D3E19}" srcId="{A775ACFA-98BA-4ABF-8202-2F205258DEF0}" destId="{65F13973-3ADF-45CB-8AE9-F4A5D4914630}" srcOrd="3" destOrd="0" parTransId="{F5324152-7752-4FA0-81D3-C64389ACC0EC}" sibTransId="{D0B03248-0C67-44D4-A2B2-7700F880731E}"/>
    <dgm:cxn modelId="{0E9CB843-EFF5-4E7E-9987-97E80DDD018E}" type="presOf" srcId="{65F13973-3ADF-45CB-8AE9-F4A5D4914630}" destId="{36C7F5BB-45B3-45D7-B28E-335D53CC5DE0}" srcOrd="0" destOrd="0" presId="urn:microsoft.com/office/officeart/2016/7/layout/ChevronBlockProcess"/>
    <dgm:cxn modelId="{636EEA63-3DB1-4EB0-8741-D52A9E6DBBDC}" srcId="{65F13973-3ADF-45CB-8AE9-F4A5D4914630}" destId="{1B974658-E069-46F6-A902-0B12ED621251}" srcOrd="0" destOrd="0" parTransId="{588B161F-C436-4AB1-B4A5-78908665BFFF}" sibTransId="{B4FBC438-0B93-4E93-92A9-D6204F6816CA}"/>
    <dgm:cxn modelId="{B4114B45-9079-44EA-8B45-9804C8CD1EAA}" srcId="{AF84E10C-F968-4509-91F6-4E82F1BBBD1B}" destId="{323BAD92-4AD3-4F33-9945-D25C488CB7B5}" srcOrd="0" destOrd="0" parTransId="{ECE2C437-964E-466C-BE6D-58119237A5CB}" sibTransId="{EDF39C98-E494-4AB0-AA19-D241B621F5E9}"/>
    <dgm:cxn modelId="{ABA5D065-45BF-45C1-A658-43B338C816AE}" type="presOf" srcId="{AF84E10C-F968-4509-91F6-4E82F1BBBD1B}" destId="{7CB055C2-9F86-4852-B3DF-F23B09E62DD0}" srcOrd="0" destOrd="0" presId="urn:microsoft.com/office/officeart/2016/7/layout/ChevronBlockProcess"/>
    <dgm:cxn modelId="{32C3E174-A832-459F-8BF3-F978A23AFB54}" type="presOf" srcId="{323BAD92-4AD3-4F33-9945-D25C488CB7B5}" destId="{919EC8A0-9EF9-4265-9E34-43EAEE417D43}" srcOrd="0" destOrd="0" presId="urn:microsoft.com/office/officeart/2016/7/layout/ChevronBlockProcess"/>
    <dgm:cxn modelId="{DDE0177D-86F0-4307-8B63-A893291D6B39}" type="presOf" srcId="{E3873EEE-56B2-41BE-A6DD-5D6D21F374F6}" destId="{DA5F16FF-E0FE-4680-9482-A6B7C12BC911}" srcOrd="0" destOrd="0" presId="urn:microsoft.com/office/officeart/2016/7/layout/ChevronBlockProcess"/>
    <dgm:cxn modelId="{43AE4081-A887-4F24-8507-8611CA0F0D92}" srcId="{A775ACFA-98BA-4ABF-8202-2F205258DEF0}" destId="{AF84E10C-F968-4509-91F6-4E82F1BBBD1B}" srcOrd="1" destOrd="0" parTransId="{5A599C18-B204-4928-8F30-01FA3432135F}" sibTransId="{E8556DAF-C91D-4F73-B4B8-92CF6DB4556E}"/>
    <dgm:cxn modelId="{065D7E82-E8B1-485A-9EBC-6778019C0BD8}" type="presOf" srcId="{6C2D0354-0DDC-43AA-A3BF-D03851B25658}" destId="{3450B595-AA0C-4FC2-A8F6-0D740BD3EBFB}" srcOrd="0" destOrd="0" presId="urn:microsoft.com/office/officeart/2016/7/layout/ChevronBlockProcess"/>
    <dgm:cxn modelId="{A589B785-A0BE-4DC4-AAA0-4636E238B6B9}" type="presOf" srcId="{ECF38546-3FB0-49FB-9E29-1696710B548F}" destId="{57D6A71A-D5EF-45CD-AD34-B9519B0C5930}" srcOrd="0" destOrd="0" presId="urn:microsoft.com/office/officeart/2016/7/layout/ChevronBlockProcess"/>
    <dgm:cxn modelId="{A9D9F2B2-7A15-405C-B4DD-095B64E4E54A}" srcId="{18279AA9-B4A6-4799-9ECA-45A02E1C5B15}" destId="{DDA1AA3C-C7C5-47A5-BF3C-CEC761FA2AAE}" srcOrd="0" destOrd="0" parTransId="{80A3D7DD-D995-425C-85E6-22CD00180B59}" sibTransId="{B8D6F533-8B3A-404A-A651-51B467597BCA}"/>
    <dgm:cxn modelId="{DBBB86B3-7E35-48F2-B703-A1192E97EF57}" srcId="{A775ACFA-98BA-4ABF-8202-2F205258DEF0}" destId="{6C2D0354-0DDC-43AA-A3BF-D03851B25658}" srcOrd="2" destOrd="0" parTransId="{2EC5BF55-01C8-410E-A45F-9D0CB964EA46}" sibTransId="{AA6D4791-4143-4BF6-A0CE-9DD989F06030}"/>
    <dgm:cxn modelId="{C66E9FBA-6223-4AA4-BE66-778B3B89B616}" srcId="{A775ACFA-98BA-4ABF-8202-2F205258DEF0}" destId="{6C9A129F-6BD0-426D-B73D-E1A20E8280BF}" srcOrd="4" destOrd="0" parTransId="{5039EB21-1656-4A19-BFCF-8D08104EE4D0}" sibTransId="{B7ADA090-2A22-428C-BEB2-BBEBB5776558}"/>
    <dgm:cxn modelId="{AAB2A9BC-43C7-4283-8B59-3F954D9E4371}" type="presOf" srcId="{DDA1AA3C-C7C5-47A5-BF3C-CEC761FA2AAE}" destId="{4F6CD71C-C91E-4541-AAA3-A4E0F460B965}" srcOrd="0" destOrd="0" presId="urn:microsoft.com/office/officeart/2016/7/layout/ChevronBlockProcess"/>
    <dgm:cxn modelId="{862621C0-D0C3-427B-842E-97AFB7EC086D}" srcId="{A775ACFA-98BA-4ABF-8202-2F205258DEF0}" destId="{18279AA9-B4A6-4799-9ECA-45A02E1C5B15}" srcOrd="0" destOrd="0" parTransId="{5151686A-23F1-4773-8192-FF2B78F79BCA}" sibTransId="{C2EB71C0-C683-40BE-B765-9F07E2DD1D2A}"/>
    <dgm:cxn modelId="{AE5BC0E7-3718-479C-B337-1D2B5560DC98}" type="presOf" srcId="{1B974658-E069-46F6-A902-0B12ED621251}" destId="{317C6D5D-E542-4E41-8D87-34FB11F85824}" srcOrd="0" destOrd="0" presId="urn:microsoft.com/office/officeart/2016/7/layout/ChevronBlockProcess"/>
    <dgm:cxn modelId="{6161EAE8-89CC-4A2A-8D82-B8D78556C513}" type="presOf" srcId="{A775ACFA-98BA-4ABF-8202-2F205258DEF0}" destId="{6E2470DD-731D-43CD-8A1F-D9042547BA5A}" srcOrd="0" destOrd="0" presId="urn:microsoft.com/office/officeart/2016/7/layout/ChevronBlockProcess"/>
    <dgm:cxn modelId="{76A546F5-BCD1-4713-B84F-AF5FF72BD4A7}" srcId="{6C9A129F-6BD0-426D-B73D-E1A20E8280BF}" destId="{ECF38546-3FB0-49FB-9E29-1696710B548F}" srcOrd="0" destOrd="0" parTransId="{8FA1B333-8E38-43D4-B248-B926792559FD}" sibTransId="{86470622-BEFB-40EA-9AC3-4ECDC3B8DBFD}"/>
    <dgm:cxn modelId="{169867AF-8E05-49F5-AE53-2D52EDFA0B34}" type="presParOf" srcId="{6E2470DD-731D-43CD-8A1F-D9042547BA5A}" destId="{4D1A987D-1FE7-4189-B97B-6700E7B274D1}" srcOrd="0" destOrd="0" presId="urn:microsoft.com/office/officeart/2016/7/layout/ChevronBlockProcess"/>
    <dgm:cxn modelId="{54D07146-B18E-4206-BB65-322AD140375C}" type="presParOf" srcId="{4D1A987D-1FE7-4189-B97B-6700E7B274D1}" destId="{9AFEA2BD-6155-47D9-9F1C-9FD7B48A157C}" srcOrd="0" destOrd="0" presId="urn:microsoft.com/office/officeart/2016/7/layout/ChevronBlockProcess"/>
    <dgm:cxn modelId="{722B7AA1-70D6-4726-B5D0-4C08F529ED3C}" type="presParOf" srcId="{4D1A987D-1FE7-4189-B97B-6700E7B274D1}" destId="{4F6CD71C-C91E-4541-AAA3-A4E0F460B965}" srcOrd="1" destOrd="0" presId="urn:microsoft.com/office/officeart/2016/7/layout/ChevronBlockProcess"/>
    <dgm:cxn modelId="{FFA04954-CED7-42C1-8B38-0DF270BD47AA}" type="presParOf" srcId="{6E2470DD-731D-43CD-8A1F-D9042547BA5A}" destId="{ADF73BEB-9E78-4ED9-AC70-F11E1B623D3D}" srcOrd="1" destOrd="0" presId="urn:microsoft.com/office/officeart/2016/7/layout/ChevronBlockProcess"/>
    <dgm:cxn modelId="{DF2E2820-704D-41F1-B542-BD6EA4AF61CA}" type="presParOf" srcId="{6E2470DD-731D-43CD-8A1F-D9042547BA5A}" destId="{775E1325-589D-43AB-A212-89C07BC6E1DE}" srcOrd="2" destOrd="0" presId="urn:microsoft.com/office/officeart/2016/7/layout/ChevronBlockProcess"/>
    <dgm:cxn modelId="{B6816257-D95A-47AA-8DAC-C4DF4FDF9D1E}" type="presParOf" srcId="{775E1325-589D-43AB-A212-89C07BC6E1DE}" destId="{7CB055C2-9F86-4852-B3DF-F23B09E62DD0}" srcOrd="0" destOrd="0" presId="urn:microsoft.com/office/officeart/2016/7/layout/ChevronBlockProcess"/>
    <dgm:cxn modelId="{3FB80CCF-39DB-4CC3-94E8-EC7642D748EA}" type="presParOf" srcId="{775E1325-589D-43AB-A212-89C07BC6E1DE}" destId="{919EC8A0-9EF9-4265-9E34-43EAEE417D43}" srcOrd="1" destOrd="0" presId="urn:microsoft.com/office/officeart/2016/7/layout/ChevronBlockProcess"/>
    <dgm:cxn modelId="{174DA54E-C668-4C50-9C22-1A4566C97F3C}" type="presParOf" srcId="{6E2470DD-731D-43CD-8A1F-D9042547BA5A}" destId="{9B7C56D5-B61C-4F9D-AD1F-265F7C7937B4}" srcOrd="3" destOrd="0" presId="urn:microsoft.com/office/officeart/2016/7/layout/ChevronBlockProcess"/>
    <dgm:cxn modelId="{77F4AE16-0FCA-445D-BB0F-8F89A238FF10}" type="presParOf" srcId="{6E2470DD-731D-43CD-8A1F-D9042547BA5A}" destId="{97BF2BF8-1819-4E36-8E48-54E3C84F903D}" srcOrd="4" destOrd="0" presId="urn:microsoft.com/office/officeart/2016/7/layout/ChevronBlockProcess"/>
    <dgm:cxn modelId="{D0900310-AEB7-4120-824D-B2F103F31B2D}" type="presParOf" srcId="{97BF2BF8-1819-4E36-8E48-54E3C84F903D}" destId="{3450B595-AA0C-4FC2-A8F6-0D740BD3EBFB}" srcOrd="0" destOrd="0" presId="urn:microsoft.com/office/officeart/2016/7/layout/ChevronBlockProcess"/>
    <dgm:cxn modelId="{9BB65AB3-DDD1-496F-9BFB-BD8DD8B4F3A6}" type="presParOf" srcId="{97BF2BF8-1819-4E36-8E48-54E3C84F903D}" destId="{DA5F16FF-E0FE-4680-9482-A6B7C12BC911}" srcOrd="1" destOrd="0" presId="urn:microsoft.com/office/officeart/2016/7/layout/ChevronBlockProcess"/>
    <dgm:cxn modelId="{D40B1DF0-3F20-4CC6-953F-934462C1C20F}" type="presParOf" srcId="{6E2470DD-731D-43CD-8A1F-D9042547BA5A}" destId="{8AA721A5-D5D9-4EC4-842A-40706238783B}" srcOrd="5" destOrd="0" presId="urn:microsoft.com/office/officeart/2016/7/layout/ChevronBlockProcess"/>
    <dgm:cxn modelId="{D29F9DD8-5071-4B63-9A7E-2D23D90A4271}" type="presParOf" srcId="{6E2470DD-731D-43CD-8A1F-D9042547BA5A}" destId="{77FC72F7-A1A6-4C1D-B297-04690BD57239}" srcOrd="6" destOrd="0" presId="urn:microsoft.com/office/officeart/2016/7/layout/ChevronBlockProcess"/>
    <dgm:cxn modelId="{00E56535-E929-4F09-8C9A-D40BD61E9417}" type="presParOf" srcId="{77FC72F7-A1A6-4C1D-B297-04690BD57239}" destId="{36C7F5BB-45B3-45D7-B28E-335D53CC5DE0}" srcOrd="0" destOrd="0" presId="urn:microsoft.com/office/officeart/2016/7/layout/ChevronBlockProcess"/>
    <dgm:cxn modelId="{525A54D9-8B02-410E-B2FD-0B6EA10CF890}" type="presParOf" srcId="{77FC72F7-A1A6-4C1D-B297-04690BD57239}" destId="{317C6D5D-E542-4E41-8D87-34FB11F85824}" srcOrd="1" destOrd="0" presId="urn:microsoft.com/office/officeart/2016/7/layout/ChevronBlockProcess"/>
    <dgm:cxn modelId="{40E494D9-846C-4DF3-B33B-02FD954773A9}" type="presParOf" srcId="{6E2470DD-731D-43CD-8A1F-D9042547BA5A}" destId="{687ABD70-30A9-4A8F-BCBE-92BEF44E8547}" srcOrd="7" destOrd="0" presId="urn:microsoft.com/office/officeart/2016/7/layout/ChevronBlockProcess"/>
    <dgm:cxn modelId="{72D64992-7F50-44B9-9EBA-11114DCADE11}" type="presParOf" srcId="{6E2470DD-731D-43CD-8A1F-D9042547BA5A}" destId="{551F92DB-BDAA-451B-B521-6A1D0F9EA975}" srcOrd="8" destOrd="0" presId="urn:microsoft.com/office/officeart/2016/7/layout/ChevronBlockProcess"/>
    <dgm:cxn modelId="{7517726D-9B41-4C0F-BA01-BB54CB740CE5}" type="presParOf" srcId="{551F92DB-BDAA-451B-B521-6A1D0F9EA975}" destId="{57F7C3EF-6C75-4FD1-AED2-0593F28821C6}" srcOrd="0" destOrd="0" presId="urn:microsoft.com/office/officeart/2016/7/layout/ChevronBlockProcess"/>
    <dgm:cxn modelId="{5974F3F8-1FEE-4A16-9336-027C22159AAC}" type="presParOf" srcId="{551F92DB-BDAA-451B-B521-6A1D0F9EA975}" destId="{57D6A71A-D5EF-45CD-AD34-B9519B0C5930}" srcOrd="1" destOrd="0" presId="urn:microsoft.com/office/officeart/2016/7/layout/ChevronBlock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AC5A3B8-8EB2-4C45-89CA-7C0AF9FB39EA}"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3806F0F1-1E59-4DA4-A765-7D4EBC105D25}">
      <dgm:prSet/>
      <dgm:spPr>
        <a:solidFill>
          <a:srgbClr val="0D3748"/>
        </a:solidFill>
      </dgm:spPr>
      <dgm:t>
        <a:bodyPr/>
        <a:lstStyle/>
        <a:p>
          <a:r>
            <a:rPr lang="en-US" dirty="0"/>
            <a:t>Usually the hardest step because it requires long term commitment from the manager and the participants.</a:t>
          </a:r>
        </a:p>
      </dgm:t>
    </dgm:pt>
    <dgm:pt modelId="{9C8D8EA2-00A6-41B6-B57F-B8F31E53B835}" type="parTrans" cxnId="{0E4A6DD8-3260-4487-911E-283E492E2817}">
      <dgm:prSet/>
      <dgm:spPr/>
      <dgm:t>
        <a:bodyPr/>
        <a:lstStyle/>
        <a:p>
          <a:endParaRPr lang="en-US"/>
        </a:p>
      </dgm:t>
    </dgm:pt>
    <dgm:pt modelId="{5B69BAA2-9416-41AD-A7FC-6CFE46541F64}" type="sibTrans" cxnId="{0E4A6DD8-3260-4487-911E-283E492E2817}">
      <dgm:prSet/>
      <dgm:spPr/>
      <dgm:t>
        <a:bodyPr/>
        <a:lstStyle/>
        <a:p>
          <a:endParaRPr lang="en-US"/>
        </a:p>
      </dgm:t>
    </dgm:pt>
    <dgm:pt modelId="{D21FF300-22E3-4566-A330-2D2DBDF2D429}">
      <dgm:prSet/>
      <dgm:spPr>
        <a:solidFill>
          <a:srgbClr val="156082"/>
        </a:solidFill>
      </dgm:spPr>
      <dgm:t>
        <a:bodyPr/>
        <a:lstStyle/>
        <a:p>
          <a:r>
            <a:rPr lang="en-US" dirty="0"/>
            <a:t>What to evaluate:</a:t>
          </a:r>
        </a:p>
      </dgm:t>
    </dgm:pt>
    <dgm:pt modelId="{88FDDD00-1EEC-4F5B-9EDE-029BD87B1C81}" type="parTrans" cxnId="{EB83368B-C5B3-4904-B9C4-9566F1496DF0}">
      <dgm:prSet/>
      <dgm:spPr/>
      <dgm:t>
        <a:bodyPr/>
        <a:lstStyle/>
        <a:p>
          <a:endParaRPr lang="en-US"/>
        </a:p>
      </dgm:t>
    </dgm:pt>
    <dgm:pt modelId="{5342BA8A-0587-440F-9EAC-652B36285EBC}" type="sibTrans" cxnId="{EB83368B-C5B3-4904-B9C4-9566F1496DF0}">
      <dgm:prSet/>
      <dgm:spPr/>
      <dgm:t>
        <a:bodyPr/>
        <a:lstStyle/>
        <a:p>
          <a:endParaRPr lang="en-US"/>
        </a:p>
      </dgm:t>
    </dgm:pt>
    <dgm:pt modelId="{25CFB315-3BAD-4FE1-9D4A-E477C3742A5F}">
      <dgm:prSet/>
      <dgm:spPr/>
      <dgm:t>
        <a:bodyPr/>
        <a:lstStyle/>
        <a:p>
          <a:r>
            <a:rPr lang="en-US" dirty="0"/>
            <a:t>Effectiveness</a:t>
          </a:r>
        </a:p>
      </dgm:t>
    </dgm:pt>
    <dgm:pt modelId="{33E0003B-301C-4E76-BCB4-9425355D1EC7}" type="parTrans" cxnId="{8C092E75-26D8-45EF-9181-2D80E6BB1EE2}">
      <dgm:prSet/>
      <dgm:spPr/>
      <dgm:t>
        <a:bodyPr/>
        <a:lstStyle/>
        <a:p>
          <a:endParaRPr lang="en-US"/>
        </a:p>
      </dgm:t>
    </dgm:pt>
    <dgm:pt modelId="{8C43695A-74EE-4993-8E00-33D44D808687}" type="sibTrans" cxnId="{8C092E75-26D8-45EF-9181-2D80E6BB1EE2}">
      <dgm:prSet/>
      <dgm:spPr/>
      <dgm:t>
        <a:bodyPr/>
        <a:lstStyle/>
        <a:p>
          <a:endParaRPr lang="en-US"/>
        </a:p>
      </dgm:t>
    </dgm:pt>
    <dgm:pt modelId="{1417D69D-2FE7-4172-8054-71094A46049C}">
      <dgm:prSet/>
      <dgm:spPr/>
      <dgm:t>
        <a:bodyPr/>
        <a:lstStyle/>
        <a:p>
          <a:r>
            <a:rPr lang="en-US"/>
            <a:t>Adjustments </a:t>
          </a:r>
        </a:p>
      </dgm:t>
    </dgm:pt>
    <dgm:pt modelId="{D42FF24E-561B-496A-A65A-2F1D4C1A6B7F}" type="parTrans" cxnId="{7B668D6B-56BD-4B8F-9DC5-B6536BE7178E}">
      <dgm:prSet/>
      <dgm:spPr/>
      <dgm:t>
        <a:bodyPr/>
        <a:lstStyle/>
        <a:p>
          <a:endParaRPr lang="en-US"/>
        </a:p>
      </dgm:t>
    </dgm:pt>
    <dgm:pt modelId="{4F6946CE-4AA5-49CA-B9A4-70280334D9D1}" type="sibTrans" cxnId="{7B668D6B-56BD-4B8F-9DC5-B6536BE7178E}">
      <dgm:prSet/>
      <dgm:spPr/>
      <dgm:t>
        <a:bodyPr/>
        <a:lstStyle/>
        <a:p>
          <a:endParaRPr lang="en-US"/>
        </a:p>
      </dgm:t>
    </dgm:pt>
    <dgm:pt modelId="{A22C3847-6830-409B-BE21-3E77709D8119}">
      <dgm:prSet/>
      <dgm:spPr/>
      <dgm:t>
        <a:bodyPr/>
        <a:lstStyle/>
        <a:p>
          <a:r>
            <a:rPr lang="en-US"/>
            <a:t>Other areas of concern</a:t>
          </a:r>
        </a:p>
      </dgm:t>
    </dgm:pt>
    <dgm:pt modelId="{5A89F960-A84A-4992-B81A-C076F3B8A75E}" type="parTrans" cxnId="{25739B74-908B-49DA-BEB8-FAC9547F03AA}">
      <dgm:prSet/>
      <dgm:spPr/>
      <dgm:t>
        <a:bodyPr/>
        <a:lstStyle/>
        <a:p>
          <a:endParaRPr lang="en-US"/>
        </a:p>
      </dgm:t>
    </dgm:pt>
    <dgm:pt modelId="{B4894AFD-71E2-4AE8-8CAF-E0E8F25A1BFB}" type="sibTrans" cxnId="{25739B74-908B-49DA-BEB8-FAC9547F03AA}">
      <dgm:prSet/>
      <dgm:spPr/>
      <dgm:t>
        <a:bodyPr/>
        <a:lstStyle/>
        <a:p>
          <a:endParaRPr lang="en-US"/>
        </a:p>
      </dgm:t>
    </dgm:pt>
    <dgm:pt modelId="{D6B730D3-4077-461F-992F-F7E57D8FE8AF}">
      <dgm:prSet/>
      <dgm:spPr/>
      <dgm:t>
        <a:bodyPr/>
        <a:lstStyle/>
        <a:p>
          <a:r>
            <a:rPr lang="en-US"/>
            <a:t>New issues</a:t>
          </a:r>
        </a:p>
      </dgm:t>
    </dgm:pt>
    <dgm:pt modelId="{E47002E2-2797-4992-BE25-61EFB7185D6C}" type="parTrans" cxnId="{2B20A6CE-FA8C-4045-9F69-C956ACAE1970}">
      <dgm:prSet/>
      <dgm:spPr/>
      <dgm:t>
        <a:bodyPr/>
        <a:lstStyle/>
        <a:p>
          <a:endParaRPr lang="en-US"/>
        </a:p>
      </dgm:t>
    </dgm:pt>
    <dgm:pt modelId="{8B2C5B16-53A1-4890-812F-F2CAC9B98F27}" type="sibTrans" cxnId="{2B20A6CE-FA8C-4045-9F69-C956ACAE1970}">
      <dgm:prSet/>
      <dgm:spPr/>
      <dgm:t>
        <a:bodyPr/>
        <a:lstStyle/>
        <a:p>
          <a:endParaRPr lang="en-US"/>
        </a:p>
      </dgm:t>
    </dgm:pt>
    <dgm:pt modelId="{DAD44D4C-8F93-402E-81BF-2C015670BC1D}">
      <dgm:prSet/>
      <dgm:spPr/>
      <dgm:t>
        <a:bodyPr/>
        <a:lstStyle/>
        <a:p>
          <a:r>
            <a:rPr lang="en-US"/>
            <a:t>Need for mediation or individual meetings</a:t>
          </a:r>
        </a:p>
      </dgm:t>
    </dgm:pt>
    <dgm:pt modelId="{BE5C8571-9FA2-4172-921B-1222AD8F9FB6}" type="parTrans" cxnId="{CDADBDF7-8017-4AAB-8E57-15EFBE8CFA67}">
      <dgm:prSet/>
      <dgm:spPr/>
      <dgm:t>
        <a:bodyPr/>
        <a:lstStyle/>
        <a:p>
          <a:endParaRPr lang="en-US"/>
        </a:p>
      </dgm:t>
    </dgm:pt>
    <dgm:pt modelId="{08B5E551-0267-4B26-AA93-55729CB061D2}" type="sibTrans" cxnId="{CDADBDF7-8017-4AAB-8E57-15EFBE8CFA67}">
      <dgm:prSet/>
      <dgm:spPr/>
      <dgm:t>
        <a:bodyPr/>
        <a:lstStyle/>
        <a:p>
          <a:endParaRPr lang="en-US"/>
        </a:p>
      </dgm:t>
    </dgm:pt>
    <dgm:pt modelId="{C48563D6-8431-459D-ADAD-18128DAA65D0}" type="pres">
      <dgm:prSet presAssocID="{DAC5A3B8-8EB2-4C45-89CA-7C0AF9FB39EA}" presName="linear" presStyleCnt="0">
        <dgm:presLayoutVars>
          <dgm:animLvl val="lvl"/>
          <dgm:resizeHandles val="exact"/>
        </dgm:presLayoutVars>
      </dgm:prSet>
      <dgm:spPr/>
    </dgm:pt>
    <dgm:pt modelId="{ADB4EE7F-B756-4BAB-BE99-DF151B0BA178}" type="pres">
      <dgm:prSet presAssocID="{3806F0F1-1E59-4DA4-A765-7D4EBC105D25}" presName="parentText" presStyleLbl="node1" presStyleIdx="0" presStyleCnt="2" custScaleY="87037">
        <dgm:presLayoutVars>
          <dgm:chMax val="0"/>
          <dgm:bulletEnabled val="1"/>
        </dgm:presLayoutVars>
      </dgm:prSet>
      <dgm:spPr/>
    </dgm:pt>
    <dgm:pt modelId="{7596BFBC-AD6B-4D4F-A995-15AB699371D1}" type="pres">
      <dgm:prSet presAssocID="{5B69BAA2-9416-41AD-A7FC-6CFE46541F64}" presName="spacer" presStyleCnt="0"/>
      <dgm:spPr/>
    </dgm:pt>
    <dgm:pt modelId="{5B84CD5B-CF56-486F-801B-6E94B55A54E1}" type="pres">
      <dgm:prSet presAssocID="{D21FF300-22E3-4566-A330-2D2DBDF2D429}" presName="parentText" presStyleLbl="node1" presStyleIdx="1" presStyleCnt="2" custScaleY="51060">
        <dgm:presLayoutVars>
          <dgm:chMax val="0"/>
          <dgm:bulletEnabled val="1"/>
        </dgm:presLayoutVars>
      </dgm:prSet>
      <dgm:spPr/>
    </dgm:pt>
    <dgm:pt modelId="{12E90D7C-6BA6-43A5-808C-16E7A2C272C5}" type="pres">
      <dgm:prSet presAssocID="{D21FF300-22E3-4566-A330-2D2DBDF2D429}" presName="childText" presStyleLbl="revTx" presStyleIdx="0" presStyleCnt="1">
        <dgm:presLayoutVars>
          <dgm:bulletEnabled val="1"/>
        </dgm:presLayoutVars>
      </dgm:prSet>
      <dgm:spPr/>
    </dgm:pt>
  </dgm:ptLst>
  <dgm:cxnLst>
    <dgm:cxn modelId="{A962E23D-1572-4463-9786-D6D1C25F9A71}" type="presOf" srcId="{25CFB315-3BAD-4FE1-9D4A-E477C3742A5F}" destId="{12E90D7C-6BA6-43A5-808C-16E7A2C272C5}" srcOrd="0" destOrd="0" presId="urn:microsoft.com/office/officeart/2005/8/layout/vList2"/>
    <dgm:cxn modelId="{7B668D6B-56BD-4B8F-9DC5-B6536BE7178E}" srcId="{D21FF300-22E3-4566-A330-2D2DBDF2D429}" destId="{1417D69D-2FE7-4172-8054-71094A46049C}" srcOrd="1" destOrd="0" parTransId="{D42FF24E-561B-496A-A65A-2F1D4C1A6B7F}" sibTransId="{4F6946CE-4AA5-49CA-B9A4-70280334D9D1}"/>
    <dgm:cxn modelId="{E7C6C76B-1FD5-49C4-B342-FF4FFB098CC5}" type="presOf" srcId="{D21FF300-22E3-4566-A330-2D2DBDF2D429}" destId="{5B84CD5B-CF56-486F-801B-6E94B55A54E1}" srcOrd="0" destOrd="0" presId="urn:microsoft.com/office/officeart/2005/8/layout/vList2"/>
    <dgm:cxn modelId="{25739B74-908B-49DA-BEB8-FAC9547F03AA}" srcId="{D21FF300-22E3-4566-A330-2D2DBDF2D429}" destId="{A22C3847-6830-409B-BE21-3E77709D8119}" srcOrd="2" destOrd="0" parTransId="{5A89F960-A84A-4992-B81A-C076F3B8A75E}" sibTransId="{B4894AFD-71E2-4AE8-8CAF-E0E8F25A1BFB}"/>
    <dgm:cxn modelId="{8C092E75-26D8-45EF-9181-2D80E6BB1EE2}" srcId="{D21FF300-22E3-4566-A330-2D2DBDF2D429}" destId="{25CFB315-3BAD-4FE1-9D4A-E477C3742A5F}" srcOrd="0" destOrd="0" parTransId="{33E0003B-301C-4E76-BCB4-9425355D1EC7}" sibTransId="{8C43695A-74EE-4993-8E00-33D44D808687}"/>
    <dgm:cxn modelId="{EB83368B-C5B3-4904-B9C4-9566F1496DF0}" srcId="{DAC5A3B8-8EB2-4C45-89CA-7C0AF9FB39EA}" destId="{D21FF300-22E3-4566-A330-2D2DBDF2D429}" srcOrd="1" destOrd="0" parTransId="{88FDDD00-1EEC-4F5B-9EDE-029BD87B1C81}" sibTransId="{5342BA8A-0587-440F-9EAC-652B36285EBC}"/>
    <dgm:cxn modelId="{3A1D638D-A772-4A57-AA7E-CBDCCB06DB48}" type="presOf" srcId="{DAC5A3B8-8EB2-4C45-89CA-7C0AF9FB39EA}" destId="{C48563D6-8431-459D-ADAD-18128DAA65D0}" srcOrd="0" destOrd="0" presId="urn:microsoft.com/office/officeart/2005/8/layout/vList2"/>
    <dgm:cxn modelId="{2BCA35B4-0384-4289-A93A-E9FD357691C1}" type="presOf" srcId="{D6B730D3-4077-461F-992F-F7E57D8FE8AF}" destId="{12E90D7C-6BA6-43A5-808C-16E7A2C272C5}" srcOrd="0" destOrd="3" presId="urn:microsoft.com/office/officeart/2005/8/layout/vList2"/>
    <dgm:cxn modelId="{F2CA3AB7-1850-4CA8-88E4-D61762E57C4E}" type="presOf" srcId="{3806F0F1-1E59-4DA4-A765-7D4EBC105D25}" destId="{ADB4EE7F-B756-4BAB-BE99-DF151B0BA178}" srcOrd="0" destOrd="0" presId="urn:microsoft.com/office/officeart/2005/8/layout/vList2"/>
    <dgm:cxn modelId="{68AACECD-C31A-46EB-96B5-A0548D99B812}" type="presOf" srcId="{DAD44D4C-8F93-402E-81BF-2C015670BC1D}" destId="{12E90D7C-6BA6-43A5-808C-16E7A2C272C5}" srcOrd="0" destOrd="4" presId="urn:microsoft.com/office/officeart/2005/8/layout/vList2"/>
    <dgm:cxn modelId="{2B20A6CE-FA8C-4045-9F69-C956ACAE1970}" srcId="{D21FF300-22E3-4566-A330-2D2DBDF2D429}" destId="{D6B730D3-4077-461F-992F-F7E57D8FE8AF}" srcOrd="3" destOrd="0" parTransId="{E47002E2-2797-4992-BE25-61EFB7185D6C}" sibTransId="{8B2C5B16-53A1-4890-812F-F2CAC9B98F27}"/>
    <dgm:cxn modelId="{0E4A6DD8-3260-4487-911E-283E492E2817}" srcId="{DAC5A3B8-8EB2-4C45-89CA-7C0AF9FB39EA}" destId="{3806F0F1-1E59-4DA4-A765-7D4EBC105D25}" srcOrd="0" destOrd="0" parTransId="{9C8D8EA2-00A6-41B6-B57F-B8F31E53B835}" sibTransId="{5B69BAA2-9416-41AD-A7FC-6CFE46541F64}"/>
    <dgm:cxn modelId="{72EE36DC-AF46-4793-85A3-5D195759353A}" type="presOf" srcId="{A22C3847-6830-409B-BE21-3E77709D8119}" destId="{12E90D7C-6BA6-43A5-808C-16E7A2C272C5}" srcOrd="0" destOrd="2" presId="urn:microsoft.com/office/officeart/2005/8/layout/vList2"/>
    <dgm:cxn modelId="{7CB389E6-890C-48D8-81A8-5920DD82EE54}" type="presOf" srcId="{1417D69D-2FE7-4172-8054-71094A46049C}" destId="{12E90D7C-6BA6-43A5-808C-16E7A2C272C5}" srcOrd="0" destOrd="1" presId="urn:microsoft.com/office/officeart/2005/8/layout/vList2"/>
    <dgm:cxn modelId="{CDADBDF7-8017-4AAB-8E57-15EFBE8CFA67}" srcId="{D21FF300-22E3-4566-A330-2D2DBDF2D429}" destId="{DAD44D4C-8F93-402E-81BF-2C015670BC1D}" srcOrd="4" destOrd="0" parTransId="{BE5C8571-9FA2-4172-921B-1222AD8F9FB6}" sibTransId="{08B5E551-0267-4B26-AA93-55729CB061D2}"/>
    <dgm:cxn modelId="{2F782C10-0378-4C61-B050-552D9F7A7833}" type="presParOf" srcId="{C48563D6-8431-459D-ADAD-18128DAA65D0}" destId="{ADB4EE7F-B756-4BAB-BE99-DF151B0BA178}" srcOrd="0" destOrd="0" presId="urn:microsoft.com/office/officeart/2005/8/layout/vList2"/>
    <dgm:cxn modelId="{B1CEF6DB-AADB-4A51-BC83-8458365DCAB2}" type="presParOf" srcId="{C48563D6-8431-459D-ADAD-18128DAA65D0}" destId="{7596BFBC-AD6B-4D4F-A995-15AB699371D1}" srcOrd="1" destOrd="0" presId="urn:microsoft.com/office/officeart/2005/8/layout/vList2"/>
    <dgm:cxn modelId="{3BB6AA1F-1DA1-4A15-B0FF-95F6F9DE7252}" type="presParOf" srcId="{C48563D6-8431-459D-ADAD-18128DAA65D0}" destId="{5B84CD5B-CF56-486F-801B-6E94B55A54E1}" srcOrd="2" destOrd="0" presId="urn:microsoft.com/office/officeart/2005/8/layout/vList2"/>
    <dgm:cxn modelId="{A491FF14-6F8C-445B-8559-472D00B68C59}" type="presParOf" srcId="{C48563D6-8431-459D-ADAD-18128DAA65D0}" destId="{12E90D7C-6BA6-43A5-808C-16E7A2C272C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1715B7D-A43E-4494-BD21-A1C5D065B594}" type="doc">
      <dgm:prSet loTypeId="urn:microsoft.com/office/officeart/2016/7/layout/VerticalSolidActionList" loCatId="List" qsTypeId="urn:microsoft.com/office/officeart/2005/8/quickstyle/simple4" qsCatId="simple" csTypeId="urn:microsoft.com/office/officeart/2005/8/colors/colorful5" csCatId="colorful" phldr="1"/>
      <dgm:spPr/>
      <dgm:t>
        <a:bodyPr/>
        <a:lstStyle/>
        <a:p>
          <a:endParaRPr lang="en-US"/>
        </a:p>
      </dgm:t>
    </dgm:pt>
    <dgm:pt modelId="{1E74DE16-624C-4DB5-86AD-48F54D11EBE3}">
      <dgm:prSet custT="1"/>
      <dgm:spPr/>
      <dgm:t>
        <a:bodyPr/>
        <a:lstStyle/>
        <a:p>
          <a:r>
            <a:rPr lang="en-US" sz="1800" dirty="0"/>
            <a:t>Standardize and clarify</a:t>
          </a:r>
        </a:p>
      </dgm:t>
    </dgm:pt>
    <dgm:pt modelId="{101B9F9F-9AAA-47D7-9DCF-E5FD158E2DC4}" type="parTrans" cxnId="{530B7BAC-1DD0-4EBA-8331-463056CE1C7A}">
      <dgm:prSet/>
      <dgm:spPr/>
      <dgm:t>
        <a:bodyPr/>
        <a:lstStyle/>
        <a:p>
          <a:endParaRPr lang="en-US" sz="2000"/>
        </a:p>
      </dgm:t>
    </dgm:pt>
    <dgm:pt modelId="{84FD724E-B0B4-4DA3-8A12-C5C8604C8645}" type="sibTrans" cxnId="{530B7BAC-1DD0-4EBA-8331-463056CE1C7A}">
      <dgm:prSet/>
      <dgm:spPr/>
      <dgm:t>
        <a:bodyPr/>
        <a:lstStyle/>
        <a:p>
          <a:endParaRPr lang="en-US" sz="2000"/>
        </a:p>
      </dgm:t>
    </dgm:pt>
    <dgm:pt modelId="{82FFF8E9-F94D-4945-BCAF-2F2AC0C4D2FC}">
      <dgm:prSet custT="1"/>
      <dgm:spPr/>
      <dgm:t>
        <a:bodyPr/>
        <a:lstStyle/>
        <a:p>
          <a:r>
            <a:rPr lang="en-US" sz="2000"/>
            <a:t>Standardize and clarify evaluation policies in employee handbooks</a:t>
          </a:r>
        </a:p>
      </dgm:t>
    </dgm:pt>
    <dgm:pt modelId="{9A90514A-CED5-4618-834F-09B389CD64BC}" type="parTrans" cxnId="{BC356536-3271-468E-BEB8-444E87408E57}">
      <dgm:prSet/>
      <dgm:spPr/>
      <dgm:t>
        <a:bodyPr/>
        <a:lstStyle/>
        <a:p>
          <a:endParaRPr lang="en-US" sz="2000"/>
        </a:p>
      </dgm:t>
    </dgm:pt>
    <dgm:pt modelId="{0E25EE42-6EBA-4DCE-9775-AD991D1C0F00}" type="sibTrans" cxnId="{BC356536-3271-468E-BEB8-444E87408E57}">
      <dgm:prSet/>
      <dgm:spPr/>
      <dgm:t>
        <a:bodyPr/>
        <a:lstStyle/>
        <a:p>
          <a:endParaRPr lang="en-US" sz="2000"/>
        </a:p>
      </dgm:t>
    </dgm:pt>
    <dgm:pt modelId="{59082051-BA2D-4478-8358-758BD7FBA7A1}">
      <dgm:prSet custT="1"/>
      <dgm:spPr/>
      <dgm:t>
        <a:bodyPr/>
        <a:lstStyle/>
        <a:p>
          <a:r>
            <a:rPr lang="en-US" sz="1800" dirty="0"/>
            <a:t>Use</a:t>
          </a:r>
        </a:p>
      </dgm:t>
    </dgm:pt>
    <dgm:pt modelId="{204F57E6-DA91-4F2E-8638-94C594FEF4CB}" type="parTrans" cxnId="{D0CB8D1B-A9AC-4FCF-A0DA-560BEBB945BA}">
      <dgm:prSet/>
      <dgm:spPr/>
      <dgm:t>
        <a:bodyPr/>
        <a:lstStyle/>
        <a:p>
          <a:endParaRPr lang="en-US" sz="2000"/>
        </a:p>
      </dgm:t>
    </dgm:pt>
    <dgm:pt modelId="{31448939-C810-45D0-98A1-D8C8C63A9950}" type="sibTrans" cxnId="{D0CB8D1B-A9AC-4FCF-A0DA-560BEBB945BA}">
      <dgm:prSet/>
      <dgm:spPr/>
      <dgm:t>
        <a:bodyPr/>
        <a:lstStyle/>
        <a:p>
          <a:endParaRPr lang="en-US" sz="2000"/>
        </a:p>
      </dgm:t>
    </dgm:pt>
    <dgm:pt modelId="{D6A0994C-43C7-4E75-A5E0-BFB6051224C8}">
      <dgm:prSet custT="1"/>
      <dgm:spPr/>
      <dgm:t>
        <a:bodyPr/>
        <a:lstStyle/>
        <a:p>
          <a:r>
            <a:rPr lang="en-US" sz="2000"/>
            <a:t>Use objective, measurable performance metrics</a:t>
          </a:r>
        </a:p>
      </dgm:t>
    </dgm:pt>
    <dgm:pt modelId="{54B3F574-A4AA-45A3-B16B-D55622566C9A}" type="parTrans" cxnId="{F444930E-3227-409A-BB40-74FD24B1C3CF}">
      <dgm:prSet/>
      <dgm:spPr/>
      <dgm:t>
        <a:bodyPr/>
        <a:lstStyle/>
        <a:p>
          <a:endParaRPr lang="en-US" sz="2000"/>
        </a:p>
      </dgm:t>
    </dgm:pt>
    <dgm:pt modelId="{87F2FC1D-47AB-49E1-8353-C12DFC145FF4}" type="sibTrans" cxnId="{F444930E-3227-409A-BB40-74FD24B1C3CF}">
      <dgm:prSet/>
      <dgm:spPr/>
      <dgm:t>
        <a:bodyPr/>
        <a:lstStyle/>
        <a:p>
          <a:endParaRPr lang="en-US" sz="2000"/>
        </a:p>
      </dgm:t>
    </dgm:pt>
    <dgm:pt modelId="{55DB6CF9-35A9-48BA-BD90-B09E308BE0E1}">
      <dgm:prSet custT="1"/>
      <dgm:spPr/>
      <dgm:t>
        <a:bodyPr/>
        <a:lstStyle/>
        <a:p>
          <a:r>
            <a:rPr lang="en-US" sz="1800" dirty="0"/>
            <a:t>Apply</a:t>
          </a:r>
        </a:p>
      </dgm:t>
    </dgm:pt>
    <dgm:pt modelId="{4E47FCCA-207D-446E-B5A0-1C5517DC2EB1}" type="parTrans" cxnId="{0481496D-40F4-4BDE-80EC-327BD93ED422}">
      <dgm:prSet/>
      <dgm:spPr/>
      <dgm:t>
        <a:bodyPr/>
        <a:lstStyle/>
        <a:p>
          <a:endParaRPr lang="en-US" sz="2000"/>
        </a:p>
      </dgm:t>
    </dgm:pt>
    <dgm:pt modelId="{40B51560-D834-4D3E-9658-389DBA6A03D1}" type="sibTrans" cxnId="{0481496D-40F4-4BDE-80EC-327BD93ED422}">
      <dgm:prSet/>
      <dgm:spPr/>
      <dgm:t>
        <a:bodyPr/>
        <a:lstStyle/>
        <a:p>
          <a:endParaRPr lang="en-US" sz="2000"/>
        </a:p>
      </dgm:t>
    </dgm:pt>
    <dgm:pt modelId="{735F7E10-FBCB-49FD-8575-947C2DB49698}">
      <dgm:prSet custT="1"/>
      <dgm:spPr/>
      <dgm:t>
        <a:bodyPr/>
        <a:lstStyle/>
        <a:p>
          <a:r>
            <a:rPr lang="en-US" sz="2000"/>
            <a:t>Apply PIPs early, supportively, and uniformly—not as automatic precursors to termination</a:t>
          </a:r>
        </a:p>
      </dgm:t>
    </dgm:pt>
    <dgm:pt modelId="{8390EF1B-13D1-42E5-A203-69A4950811B0}" type="parTrans" cxnId="{FB31B9F1-8E14-4B71-87E6-14CB31E7DE54}">
      <dgm:prSet/>
      <dgm:spPr/>
      <dgm:t>
        <a:bodyPr/>
        <a:lstStyle/>
        <a:p>
          <a:endParaRPr lang="en-US" sz="2000"/>
        </a:p>
      </dgm:t>
    </dgm:pt>
    <dgm:pt modelId="{690ECE50-A078-4B2B-8FF9-2DCE824FA58F}" type="sibTrans" cxnId="{FB31B9F1-8E14-4B71-87E6-14CB31E7DE54}">
      <dgm:prSet/>
      <dgm:spPr/>
      <dgm:t>
        <a:bodyPr/>
        <a:lstStyle/>
        <a:p>
          <a:endParaRPr lang="en-US" sz="2000"/>
        </a:p>
      </dgm:t>
    </dgm:pt>
    <dgm:pt modelId="{2CA786CD-5138-4CC8-938C-B98540F8D032}">
      <dgm:prSet custT="1"/>
      <dgm:spPr/>
      <dgm:t>
        <a:bodyPr/>
        <a:lstStyle/>
        <a:p>
          <a:r>
            <a:rPr lang="en-US" sz="1800"/>
            <a:t>Ensure</a:t>
          </a:r>
        </a:p>
      </dgm:t>
    </dgm:pt>
    <dgm:pt modelId="{D7B989AF-5ABA-4E22-B931-3DD1DDD4EA7F}" type="parTrans" cxnId="{F7BEFDA2-3FF1-49BE-90CF-DF2CFF2BC132}">
      <dgm:prSet/>
      <dgm:spPr/>
      <dgm:t>
        <a:bodyPr/>
        <a:lstStyle/>
        <a:p>
          <a:endParaRPr lang="en-US" sz="2000"/>
        </a:p>
      </dgm:t>
    </dgm:pt>
    <dgm:pt modelId="{06CE1149-0CC4-4A42-96C2-02EC2D29DD81}" type="sibTrans" cxnId="{F7BEFDA2-3FF1-49BE-90CF-DF2CFF2BC132}">
      <dgm:prSet/>
      <dgm:spPr/>
      <dgm:t>
        <a:bodyPr/>
        <a:lstStyle/>
        <a:p>
          <a:endParaRPr lang="en-US" sz="2000"/>
        </a:p>
      </dgm:t>
    </dgm:pt>
    <dgm:pt modelId="{329106B2-248E-46E3-B9CB-B53D19577CF6}">
      <dgm:prSet custT="1"/>
      <dgm:spPr/>
      <dgm:t>
        <a:bodyPr/>
        <a:lstStyle/>
        <a:p>
          <a:r>
            <a:rPr lang="en-US" sz="2000" dirty="0"/>
            <a:t>Ensure consistent documentation across employees</a:t>
          </a:r>
        </a:p>
      </dgm:t>
    </dgm:pt>
    <dgm:pt modelId="{4417C8FF-0C12-407D-8B3E-9EC6557B1886}" type="parTrans" cxnId="{6892387E-4F70-403B-9F29-BBABB9C5B354}">
      <dgm:prSet/>
      <dgm:spPr/>
      <dgm:t>
        <a:bodyPr/>
        <a:lstStyle/>
        <a:p>
          <a:endParaRPr lang="en-US" sz="2000"/>
        </a:p>
      </dgm:t>
    </dgm:pt>
    <dgm:pt modelId="{E6CDA36B-B568-4B5D-B042-0DAD2915F90F}" type="sibTrans" cxnId="{6892387E-4F70-403B-9F29-BBABB9C5B354}">
      <dgm:prSet/>
      <dgm:spPr/>
      <dgm:t>
        <a:bodyPr/>
        <a:lstStyle/>
        <a:p>
          <a:endParaRPr lang="en-US" sz="2000"/>
        </a:p>
      </dgm:t>
    </dgm:pt>
    <dgm:pt modelId="{7A68D049-84AF-4CAB-9C3A-6A7DA20A9C58}">
      <dgm:prSet custT="1"/>
      <dgm:spPr/>
      <dgm:t>
        <a:bodyPr/>
        <a:lstStyle/>
        <a:p>
          <a:r>
            <a:rPr lang="en-US" sz="1800"/>
            <a:t>Watch</a:t>
          </a:r>
        </a:p>
      </dgm:t>
    </dgm:pt>
    <dgm:pt modelId="{70FA6C9D-7288-4E69-9472-B861455E7C3C}" type="parTrans" cxnId="{4751DC91-5053-4D0C-BDB1-79DE70FD4474}">
      <dgm:prSet/>
      <dgm:spPr/>
      <dgm:t>
        <a:bodyPr/>
        <a:lstStyle/>
        <a:p>
          <a:endParaRPr lang="en-US" sz="2000"/>
        </a:p>
      </dgm:t>
    </dgm:pt>
    <dgm:pt modelId="{49994756-B6DD-4FD6-B982-85EC19A234A8}" type="sibTrans" cxnId="{4751DC91-5053-4D0C-BDB1-79DE70FD4474}">
      <dgm:prSet/>
      <dgm:spPr/>
      <dgm:t>
        <a:bodyPr/>
        <a:lstStyle/>
        <a:p>
          <a:endParaRPr lang="en-US" sz="2000"/>
        </a:p>
      </dgm:t>
    </dgm:pt>
    <dgm:pt modelId="{CD74A8AE-FA5A-4A12-A820-9107FFEF0FC9}">
      <dgm:prSet custT="1"/>
      <dgm:spPr/>
      <dgm:t>
        <a:bodyPr/>
        <a:lstStyle/>
        <a:p>
          <a:r>
            <a:rPr lang="en-US" sz="2000"/>
            <a:t>Watch timing—negative evaluations immediately after protected conduct raise litigation risk</a:t>
          </a:r>
        </a:p>
      </dgm:t>
    </dgm:pt>
    <dgm:pt modelId="{6BB4841A-3E7E-4139-99C9-9FE917C81375}" type="parTrans" cxnId="{1D79F6A3-AB4D-4A9A-B458-383AE9ECFD3D}">
      <dgm:prSet/>
      <dgm:spPr/>
      <dgm:t>
        <a:bodyPr/>
        <a:lstStyle/>
        <a:p>
          <a:endParaRPr lang="en-US" sz="2000"/>
        </a:p>
      </dgm:t>
    </dgm:pt>
    <dgm:pt modelId="{30D3A2FE-C943-48FD-87E0-B6FA6F652C48}" type="sibTrans" cxnId="{1D79F6A3-AB4D-4A9A-B458-383AE9ECFD3D}">
      <dgm:prSet/>
      <dgm:spPr/>
      <dgm:t>
        <a:bodyPr/>
        <a:lstStyle/>
        <a:p>
          <a:endParaRPr lang="en-US" sz="2000"/>
        </a:p>
      </dgm:t>
    </dgm:pt>
    <dgm:pt modelId="{C613F35A-5501-4DF4-BE14-DBA7DD9B27FC}">
      <dgm:prSet custT="1"/>
      <dgm:spPr/>
      <dgm:t>
        <a:bodyPr/>
        <a:lstStyle/>
        <a:p>
          <a:r>
            <a:rPr lang="en-US" sz="1800"/>
            <a:t>Treat</a:t>
          </a:r>
        </a:p>
      </dgm:t>
    </dgm:pt>
    <dgm:pt modelId="{D653FB33-B5D7-4D06-97D7-4AB1B13320DA}" type="parTrans" cxnId="{ECDEE2E3-3871-4167-883B-1CC5F99B5C5D}">
      <dgm:prSet/>
      <dgm:spPr/>
      <dgm:t>
        <a:bodyPr/>
        <a:lstStyle/>
        <a:p>
          <a:endParaRPr lang="en-US" sz="2000"/>
        </a:p>
      </dgm:t>
    </dgm:pt>
    <dgm:pt modelId="{E999DC81-A862-4F7E-AF49-CED44009C415}" type="sibTrans" cxnId="{ECDEE2E3-3871-4167-883B-1CC5F99B5C5D}">
      <dgm:prSet/>
      <dgm:spPr/>
      <dgm:t>
        <a:bodyPr/>
        <a:lstStyle/>
        <a:p>
          <a:endParaRPr lang="en-US" sz="2000"/>
        </a:p>
      </dgm:t>
    </dgm:pt>
    <dgm:pt modelId="{EE263773-6B24-4424-AF54-F9655B576CCA}">
      <dgm:prSet custT="1"/>
      <dgm:spPr/>
      <dgm:t>
        <a:bodyPr/>
        <a:lstStyle/>
        <a:p>
          <a:r>
            <a:rPr lang="en-US" sz="2000"/>
            <a:t>Treat poor evaluation documentation as litigation evidence: maintain clear policy alignment and consistent application</a:t>
          </a:r>
        </a:p>
      </dgm:t>
    </dgm:pt>
    <dgm:pt modelId="{D19F8415-9874-4987-AB2A-22AFB095AADA}" type="parTrans" cxnId="{CE256539-5DED-40E9-8B05-99D4CF53BFB3}">
      <dgm:prSet/>
      <dgm:spPr/>
      <dgm:t>
        <a:bodyPr/>
        <a:lstStyle/>
        <a:p>
          <a:endParaRPr lang="en-US" sz="2000"/>
        </a:p>
      </dgm:t>
    </dgm:pt>
    <dgm:pt modelId="{0C046BE9-F817-403F-874C-88C5D4BCAF8F}" type="sibTrans" cxnId="{CE256539-5DED-40E9-8B05-99D4CF53BFB3}">
      <dgm:prSet/>
      <dgm:spPr/>
      <dgm:t>
        <a:bodyPr/>
        <a:lstStyle/>
        <a:p>
          <a:endParaRPr lang="en-US" sz="2000"/>
        </a:p>
      </dgm:t>
    </dgm:pt>
    <dgm:pt modelId="{61BD6926-5ABE-4645-BDA1-27AC32110353}" type="pres">
      <dgm:prSet presAssocID="{C1715B7D-A43E-4494-BD21-A1C5D065B594}" presName="Name0" presStyleCnt="0">
        <dgm:presLayoutVars>
          <dgm:dir/>
          <dgm:animLvl val="lvl"/>
          <dgm:resizeHandles val="exact"/>
        </dgm:presLayoutVars>
      </dgm:prSet>
      <dgm:spPr/>
    </dgm:pt>
    <dgm:pt modelId="{9BF9954B-8F14-4634-A174-46DBB5E75354}" type="pres">
      <dgm:prSet presAssocID="{1E74DE16-624C-4DB5-86AD-48F54D11EBE3}" presName="linNode" presStyleCnt="0"/>
      <dgm:spPr/>
    </dgm:pt>
    <dgm:pt modelId="{3577A3C8-C0B8-40B7-9A34-A420086937C4}" type="pres">
      <dgm:prSet presAssocID="{1E74DE16-624C-4DB5-86AD-48F54D11EBE3}" presName="parentText" presStyleLbl="alignNode1" presStyleIdx="0" presStyleCnt="6">
        <dgm:presLayoutVars>
          <dgm:chMax val="1"/>
          <dgm:bulletEnabled/>
        </dgm:presLayoutVars>
      </dgm:prSet>
      <dgm:spPr/>
    </dgm:pt>
    <dgm:pt modelId="{8C69350C-993F-43CF-AFD5-25313E0121C1}" type="pres">
      <dgm:prSet presAssocID="{1E74DE16-624C-4DB5-86AD-48F54D11EBE3}" presName="descendantText" presStyleLbl="alignAccFollowNode1" presStyleIdx="0" presStyleCnt="6">
        <dgm:presLayoutVars>
          <dgm:bulletEnabled/>
        </dgm:presLayoutVars>
      </dgm:prSet>
      <dgm:spPr/>
    </dgm:pt>
    <dgm:pt modelId="{86A6F6A8-69CC-45EC-913B-F3BF7F09B859}" type="pres">
      <dgm:prSet presAssocID="{84FD724E-B0B4-4DA3-8A12-C5C8604C8645}" presName="sp" presStyleCnt="0"/>
      <dgm:spPr/>
    </dgm:pt>
    <dgm:pt modelId="{7C50F355-00C5-4D86-8224-901362FAEC0D}" type="pres">
      <dgm:prSet presAssocID="{59082051-BA2D-4478-8358-758BD7FBA7A1}" presName="linNode" presStyleCnt="0"/>
      <dgm:spPr/>
    </dgm:pt>
    <dgm:pt modelId="{A883E506-1928-46AA-8272-257219DE2C36}" type="pres">
      <dgm:prSet presAssocID="{59082051-BA2D-4478-8358-758BD7FBA7A1}" presName="parentText" presStyleLbl="alignNode1" presStyleIdx="1" presStyleCnt="6">
        <dgm:presLayoutVars>
          <dgm:chMax val="1"/>
          <dgm:bulletEnabled/>
        </dgm:presLayoutVars>
      </dgm:prSet>
      <dgm:spPr/>
    </dgm:pt>
    <dgm:pt modelId="{364808E3-122A-487E-B97D-9608B7108467}" type="pres">
      <dgm:prSet presAssocID="{59082051-BA2D-4478-8358-758BD7FBA7A1}" presName="descendantText" presStyleLbl="alignAccFollowNode1" presStyleIdx="1" presStyleCnt="6">
        <dgm:presLayoutVars>
          <dgm:bulletEnabled/>
        </dgm:presLayoutVars>
      </dgm:prSet>
      <dgm:spPr/>
    </dgm:pt>
    <dgm:pt modelId="{D8054FDD-1D15-44D2-AAD2-259AF0632DC8}" type="pres">
      <dgm:prSet presAssocID="{31448939-C810-45D0-98A1-D8C8C63A9950}" presName="sp" presStyleCnt="0"/>
      <dgm:spPr/>
    </dgm:pt>
    <dgm:pt modelId="{4D8BBBD3-8E5E-4B99-9CA1-69B126EA429B}" type="pres">
      <dgm:prSet presAssocID="{55DB6CF9-35A9-48BA-BD90-B09E308BE0E1}" presName="linNode" presStyleCnt="0"/>
      <dgm:spPr/>
    </dgm:pt>
    <dgm:pt modelId="{2496CB41-EFFE-4136-A7D6-522A72D03A3C}" type="pres">
      <dgm:prSet presAssocID="{55DB6CF9-35A9-48BA-BD90-B09E308BE0E1}" presName="parentText" presStyleLbl="alignNode1" presStyleIdx="2" presStyleCnt="6">
        <dgm:presLayoutVars>
          <dgm:chMax val="1"/>
          <dgm:bulletEnabled/>
        </dgm:presLayoutVars>
      </dgm:prSet>
      <dgm:spPr/>
    </dgm:pt>
    <dgm:pt modelId="{526C930F-ABBC-4BAE-8DC3-5136632CA64D}" type="pres">
      <dgm:prSet presAssocID="{55DB6CF9-35A9-48BA-BD90-B09E308BE0E1}" presName="descendantText" presStyleLbl="alignAccFollowNode1" presStyleIdx="2" presStyleCnt="6">
        <dgm:presLayoutVars>
          <dgm:bulletEnabled/>
        </dgm:presLayoutVars>
      </dgm:prSet>
      <dgm:spPr/>
    </dgm:pt>
    <dgm:pt modelId="{8BB27FC5-A3E2-402D-AA52-CFC99DF1EF11}" type="pres">
      <dgm:prSet presAssocID="{40B51560-D834-4D3E-9658-389DBA6A03D1}" presName="sp" presStyleCnt="0"/>
      <dgm:spPr/>
    </dgm:pt>
    <dgm:pt modelId="{6A61DB10-CBAF-4F09-A91F-E96A7494599A}" type="pres">
      <dgm:prSet presAssocID="{2CA786CD-5138-4CC8-938C-B98540F8D032}" presName="linNode" presStyleCnt="0"/>
      <dgm:spPr/>
    </dgm:pt>
    <dgm:pt modelId="{FDA2C6B5-C627-483F-A895-97BC0D3C4B25}" type="pres">
      <dgm:prSet presAssocID="{2CA786CD-5138-4CC8-938C-B98540F8D032}" presName="parentText" presStyleLbl="alignNode1" presStyleIdx="3" presStyleCnt="6">
        <dgm:presLayoutVars>
          <dgm:chMax val="1"/>
          <dgm:bulletEnabled/>
        </dgm:presLayoutVars>
      </dgm:prSet>
      <dgm:spPr/>
    </dgm:pt>
    <dgm:pt modelId="{CBC6F4EE-7896-4F78-A55A-3E8C9292B073}" type="pres">
      <dgm:prSet presAssocID="{2CA786CD-5138-4CC8-938C-B98540F8D032}" presName="descendantText" presStyleLbl="alignAccFollowNode1" presStyleIdx="3" presStyleCnt="6">
        <dgm:presLayoutVars>
          <dgm:bulletEnabled/>
        </dgm:presLayoutVars>
      </dgm:prSet>
      <dgm:spPr/>
    </dgm:pt>
    <dgm:pt modelId="{27AE2CEF-EAE2-42F1-97C8-0629DCDF8FD3}" type="pres">
      <dgm:prSet presAssocID="{06CE1149-0CC4-4A42-96C2-02EC2D29DD81}" presName="sp" presStyleCnt="0"/>
      <dgm:spPr/>
    </dgm:pt>
    <dgm:pt modelId="{51842624-9B7C-4D47-B50F-E19A0CC29A78}" type="pres">
      <dgm:prSet presAssocID="{7A68D049-84AF-4CAB-9C3A-6A7DA20A9C58}" presName="linNode" presStyleCnt="0"/>
      <dgm:spPr/>
    </dgm:pt>
    <dgm:pt modelId="{11328313-A3E9-414C-952B-EACE4EF35FBD}" type="pres">
      <dgm:prSet presAssocID="{7A68D049-84AF-4CAB-9C3A-6A7DA20A9C58}" presName="parentText" presStyleLbl="alignNode1" presStyleIdx="4" presStyleCnt="6">
        <dgm:presLayoutVars>
          <dgm:chMax val="1"/>
          <dgm:bulletEnabled/>
        </dgm:presLayoutVars>
      </dgm:prSet>
      <dgm:spPr/>
    </dgm:pt>
    <dgm:pt modelId="{C03F21DC-04C4-422D-9429-5047C243937D}" type="pres">
      <dgm:prSet presAssocID="{7A68D049-84AF-4CAB-9C3A-6A7DA20A9C58}" presName="descendantText" presStyleLbl="alignAccFollowNode1" presStyleIdx="4" presStyleCnt="6">
        <dgm:presLayoutVars>
          <dgm:bulletEnabled/>
        </dgm:presLayoutVars>
      </dgm:prSet>
      <dgm:spPr/>
    </dgm:pt>
    <dgm:pt modelId="{91C586BD-4984-4AA2-AE23-9DE6DF67A200}" type="pres">
      <dgm:prSet presAssocID="{49994756-B6DD-4FD6-B982-85EC19A234A8}" presName="sp" presStyleCnt="0"/>
      <dgm:spPr/>
    </dgm:pt>
    <dgm:pt modelId="{BB90084B-FE45-4063-8D38-ED0B904B6699}" type="pres">
      <dgm:prSet presAssocID="{C613F35A-5501-4DF4-BE14-DBA7DD9B27FC}" presName="linNode" presStyleCnt="0"/>
      <dgm:spPr/>
    </dgm:pt>
    <dgm:pt modelId="{905784B5-B462-483D-9CB3-5CA7A835C1B3}" type="pres">
      <dgm:prSet presAssocID="{C613F35A-5501-4DF4-BE14-DBA7DD9B27FC}" presName="parentText" presStyleLbl="alignNode1" presStyleIdx="5" presStyleCnt="6">
        <dgm:presLayoutVars>
          <dgm:chMax val="1"/>
          <dgm:bulletEnabled/>
        </dgm:presLayoutVars>
      </dgm:prSet>
      <dgm:spPr/>
    </dgm:pt>
    <dgm:pt modelId="{AE91F02D-ADC0-45BC-A0F6-501A629CA280}" type="pres">
      <dgm:prSet presAssocID="{C613F35A-5501-4DF4-BE14-DBA7DD9B27FC}" presName="descendantText" presStyleLbl="alignAccFollowNode1" presStyleIdx="5" presStyleCnt="6">
        <dgm:presLayoutVars>
          <dgm:bulletEnabled/>
        </dgm:presLayoutVars>
      </dgm:prSet>
      <dgm:spPr/>
    </dgm:pt>
  </dgm:ptLst>
  <dgm:cxnLst>
    <dgm:cxn modelId="{F444930E-3227-409A-BB40-74FD24B1C3CF}" srcId="{59082051-BA2D-4478-8358-758BD7FBA7A1}" destId="{D6A0994C-43C7-4E75-A5E0-BFB6051224C8}" srcOrd="0" destOrd="0" parTransId="{54B3F574-A4AA-45A3-B16B-D55622566C9A}" sibTransId="{87F2FC1D-47AB-49E1-8353-C12DFC145FF4}"/>
    <dgm:cxn modelId="{B5486F10-AED9-464D-A5BA-49F8CE7E0985}" type="presOf" srcId="{82FFF8E9-F94D-4945-BCAF-2F2AC0C4D2FC}" destId="{8C69350C-993F-43CF-AFD5-25313E0121C1}" srcOrd="0" destOrd="0" presId="urn:microsoft.com/office/officeart/2016/7/layout/VerticalSolidActionList"/>
    <dgm:cxn modelId="{8E85EC14-4A55-4E5C-A2B6-3D550A3FDE28}" type="presOf" srcId="{735F7E10-FBCB-49FD-8575-947C2DB49698}" destId="{526C930F-ABBC-4BAE-8DC3-5136632CA64D}" srcOrd="0" destOrd="0" presId="urn:microsoft.com/office/officeart/2016/7/layout/VerticalSolidActionList"/>
    <dgm:cxn modelId="{5DA95F16-582A-4741-9E8B-000284AE4A89}" type="presOf" srcId="{329106B2-248E-46E3-B9CB-B53D19577CF6}" destId="{CBC6F4EE-7896-4F78-A55A-3E8C9292B073}" srcOrd="0" destOrd="0" presId="urn:microsoft.com/office/officeart/2016/7/layout/VerticalSolidActionList"/>
    <dgm:cxn modelId="{D0CB8D1B-A9AC-4FCF-A0DA-560BEBB945BA}" srcId="{C1715B7D-A43E-4494-BD21-A1C5D065B594}" destId="{59082051-BA2D-4478-8358-758BD7FBA7A1}" srcOrd="1" destOrd="0" parTransId="{204F57E6-DA91-4F2E-8638-94C594FEF4CB}" sibTransId="{31448939-C810-45D0-98A1-D8C8C63A9950}"/>
    <dgm:cxn modelId="{087AE12C-DBAE-4B13-8E3C-A4168896D86E}" type="presOf" srcId="{59082051-BA2D-4478-8358-758BD7FBA7A1}" destId="{A883E506-1928-46AA-8272-257219DE2C36}" srcOrd="0" destOrd="0" presId="urn:microsoft.com/office/officeart/2016/7/layout/VerticalSolidActionList"/>
    <dgm:cxn modelId="{BC356536-3271-468E-BEB8-444E87408E57}" srcId="{1E74DE16-624C-4DB5-86AD-48F54D11EBE3}" destId="{82FFF8E9-F94D-4945-BCAF-2F2AC0C4D2FC}" srcOrd="0" destOrd="0" parTransId="{9A90514A-CED5-4618-834F-09B389CD64BC}" sibTransId="{0E25EE42-6EBA-4DCE-9775-AD991D1C0F00}"/>
    <dgm:cxn modelId="{CE256539-5DED-40E9-8B05-99D4CF53BFB3}" srcId="{C613F35A-5501-4DF4-BE14-DBA7DD9B27FC}" destId="{EE263773-6B24-4424-AF54-F9655B576CCA}" srcOrd="0" destOrd="0" parTransId="{D19F8415-9874-4987-AB2A-22AFB095AADA}" sibTransId="{0C046BE9-F817-403F-874C-88C5D4BCAF8F}"/>
    <dgm:cxn modelId="{0AE79E60-261D-4F07-87D2-EDA9021283DF}" type="presOf" srcId="{C613F35A-5501-4DF4-BE14-DBA7DD9B27FC}" destId="{905784B5-B462-483D-9CB3-5CA7A835C1B3}" srcOrd="0" destOrd="0" presId="urn:microsoft.com/office/officeart/2016/7/layout/VerticalSolidActionList"/>
    <dgm:cxn modelId="{C1305362-C943-461C-8304-7232B70069A0}" type="presOf" srcId="{55DB6CF9-35A9-48BA-BD90-B09E308BE0E1}" destId="{2496CB41-EFFE-4136-A7D6-522A72D03A3C}" srcOrd="0" destOrd="0" presId="urn:microsoft.com/office/officeart/2016/7/layout/VerticalSolidActionList"/>
    <dgm:cxn modelId="{9E5D3E43-46C1-4907-86B8-C62BAD8C44BA}" type="presOf" srcId="{EE263773-6B24-4424-AF54-F9655B576CCA}" destId="{AE91F02D-ADC0-45BC-A0F6-501A629CA280}" srcOrd="0" destOrd="0" presId="urn:microsoft.com/office/officeart/2016/7/layout/VerticalSolidActionList"/>
    <dgm:cxn modelId="{0481496D-40F4-4BDE-80EC-327BD93ED422}" srcId="{C1715B7D-A43E-4494-BD21-A1C5D065B594}" destId="{55DB6CF9-35A9-48BA-BD90-B09E308BE0E1}" srcOrd="2" destOrd="0" parTransId="{4E47FCCA-207D-446E-B5A0-1C5517DC2EB1}" sibTransId="{40B51560-D834-4D3E-9658-389DBA6A03D1}"/>
    <dgm:cxn modelId="{CB63836D-7F01-4F75-879C-1EC3CC9F6E60}" type="presOf" srcId="{CD74A8AE-FA5A-4A12-A820-9107FFEF0FC9}" destId="{C03F21DC-04C4-422D-9429-5047C243937D}" srcOrd="0" destOrd="0" presId="urn:microsoft.com/office/officeart/2016/7/layout/VerticalSolidActionList"/>
    <dgm:cxn modelId="{11A11377-F081-4F02-9D58-BC4B0EAA0FA4}" type="presOf" srcId="{2CA786CD-5138-4CC8-938C-B98540F8D032}" destId="{FDA2C6B5-C627-483F-A895-97BC0D3C4B25}" srcOrd="0" destOrd="0" presId="urn:microsoft.com/office/officeart/2016/7/layout/VerticalSolidActionList"/>
    <dgm:cxn modelId="{6892387E-4F70-403B-9F29-BBABB9C5B354}" srcId="{2CA786CD-5138-4CC8-938C-B98540F8D032}" destId="{329106B2-248E-46E3-B9CB-B53D19577CF6}" srcOrd="0" destOrd="0" parTransId="{4417C8FF-0C12-407D-8B3E-9EC6557B1886}" sibTransId="{E6CDA36B-B568-4B5D-B042-0DAD2915F90F}"/>
    <dgm:cxn modelId="{4751DC91-5053-4D0C-BDB1-79DE70FD4474}" srcId="{C1715B7D-A43E-4494-BD21-A1C5D065B594}" destId="{7A68D049-84AF-4CAB-9C3A-6A7DA20A9C58}" srcOrd="4" destOrd="0" parTransId="{70FA6C9D-7288-4E69-9472-B861455E7C3C}" sibTransId="{49994756-B6DD-4FD6-B982-85EC19A234A8}"/>
    <dgm:cxn modelId="{078CBA96-D862-4869-9333-CA4F06062365}" type="presOf" srcId="{C1715B7D-A43E-4494-BD21-A1C5D065B594}" destId="{61BD6926-5ABE-4645-BDA1-27AC32110353}" srcOrd="0" destOrd="0" presId="urn:microsoft.com/office/officeart/2016/7/layout/VerticalSolidActionList"/>
    <dgm:cxn modelId="{B26F9098-8ACF-4F1A-A127-A12892DC3F2B}" type="presOf" srcId="{D6A0994C-43C7-4E75-A5E0-BFB6051224C8}" destId="{364808E3-122A-487E-B97D-9608B7108467}" srcOrd="0" destOrd="0" presId="urn:microsoft.com/office/officeart/2016/7/layout/VerticalSolidActionList"/>
    <dgm:cxn modelId="{F7BEFDA2-3FF1-49BE-90CF-DF2CFF2BC132}" srcId="{C1715B7D-A43E-4494-BD21-A1C5D065B594}" destId="{2CA786CD-5138-4CC8-938C-B98540F8D032}" srcOrd="3" destOrd="0" parTransId="{D7B989AF-5ABA-4E22-B931-3DD1DDD4EA7F}" sibTransId="{06CE1149-0CC4-4A42-96C2-02EC2D29DD81}"/>
    <dgm:cxn modelId="{1D79F6A3-AB4D-4A9A-B458-383AE9ECFD3D}" srcId="{7A68D049-84AF-4CAB-9C3A-6A7DA20A9C58}" destId="{CD74A8AE-FA5A-4A12-A820-9107FFEF0FC9}" srcOrd="0" destOrd="0" parTransId="{6BB4841A-3E7E-4139-99C9-9FE917C81375}" sibTransId="{30D3A2FE-C943-48FD-87E0-B6FA6F652C48}"/>
    <dgm:cxn modelId="{530B7BAC-1DD0-4EBA-8331-463056CE1C7A}" srcId="{C1715B7D-A43E-4494-BD21-A1C5D065B594}" destId="{1E74DE16-624C-4DB5-86AD-48F54D11EBE3}" srcOrd="0" destOrd="0" parTransId="{101B9F9F-9AAA-47D7-9DCF-E5FD158E2DC4}" sibTransId="{84FD724E-B0B4-4DA3-8A12-C5C8604C8645}"/>
    <dgm:cxn modelId="{9E6EC3BB-98E6-46FF-8372-BCAE6E444B95}" type="presOf" srcId="{1E74DE16-624C-4DB5-86AD-48F54D11EBE3}" destId="{3577A3C8-C0B8-40B7-9A34-A420086937C4}" srcOrd="0" destOrd="0" presId="urn:microsoft.com/office/officeart/2016/7/layout/VerticalSolidActionList"/>
    <dgm:cxn modelId="{ECDEE2E3-3871-4167-883B-1CC5F99B5C5D}" srcId="{C1715B7D-A43E-4494-BD21-A1C5D065B594}" destId="{C613F35A-5501-4DF4-BE14-DBA7DD9B27FC}" srcOrd="5" destOrd="0" parTransId="{D653FB33-B5D7-4D06-97D7-4AB1B13320DA}" sibTransId="{E999DC81-A862-4F7E-AF49-CED44009C415}"/>
    <dgm:cxn modelId="{FB31B9F1-8E14-4B71-87E6-14CB31E7DE54}" srcId="{55DB6CF9-35A9-48BA-BD90-B09E308BE0E1}" destId="{735F7E10-FBCB-49FD-8575-947C2DB49698}" srcOrd="0" destOrd="0" parTransId="{8390EF1B-13D1-42E5-A203-69A4950811B0}" sibTransId="{690ECE50-A078-4B2B-8FF9-2DCE824FA58F}"/>
    <dgm:cxn modelId="{858800FC-1CC3-466D-9A43-45BE3ACCE005}" type="presOf" srcId="{7A68D049-84AF-4CAB-9C3A-6A7DA20A9C58}" destId="{11328313-A3E9-414C-952B-EACE4EF35FBD}" srcOrd="0" destOrd="0" presId="urn:microsoft.com/office/officeart/2016/7/layout/VerticalSolidActionList"/>
    <dgm:cxn modelId="{13BFC263-999B-49AA-B40B-EBA4677CDB2C}" type="presParOf" srcId="{61BD6926-5ABE-4645-BDA1-27AC32110353}" destId="{9BF9954B-8F14-4634-A174-46DBB5E75354}" srcOrd="0" destOrd="0" presId="urn:microsoft.com/office/officeart/2016/7/layout/VerticalSolidActionList"/>
    <dgm:cxn modelId="{9F092B23-8DB7-4163-BCA7-0C4F2F5BD1F6}" type="presParOf" srcId="{9BF9954B-8F14-4634-A174-46DBB5E75354}" destId="{3577A3C8-C0B8-40B7-9A34-A420086937C4}" srcOrd="0" destOrd="0" presId="urn:microsoft.com/office/officeart/2016/7/layout/VerticalSolidActionList"/>
    <dgm:cxn modelId="{97DCE5A0-1094-45D8-AB9B-DEA5F71BE118}" type="presParOf" srcId="{9BF9954B-8F14-4634-A174-46DBB5E75354}" destId="{8C69350C-993F-43CF-AFD5-25313E0121C1}" srcOrd="1" destOrd="0" presId="urn:microsoft.com/office/officeart/2016/7/layout/VerticalSolidActionList"/>
    <dgm:cxn modelId="{5155354D-5213-4AF2-A655-01EDE32F1616}" type="presParOf" srcId="{61BD6926-5ABE-4645-BDA1-27AC32110353}" destId="{86A6F6A8-69CC-45EC-913B-F3BF7F09B859}" srcOrd="1" destOrd="0" presId="urn:microsoft.com/office/officeart/2016/7/layout/VerticalSolidActionList"/>
    <dgm:cxn modelId="{61E6ABF9-5948-4027-8F6D-E1BF036A04F7}" type="presParOf" srcId="{61BD6926-5ABE-4645-BDA1-27AC32110353}" destId="{7C50F355-00C5-4D86-8224-901362FAEC0D}" srcOrd="2" destOrd="0" presId="urn:microsoft.com/office/officeart/2016/7/layout/VerticalSolidActionList"/>
    <dgm:cxn modelId="{9F0D4E6D-C914-464D-99C7-B07B61F6ADA6}" type="presParOf" srcId="{7C50F355-00C5-4D86-8224-901362FAEC0D}" destId="{A883E506-1928-46AA-8272-257219DE2C36}" srcOrd="0" destOrd="0" presId="urn:microsoft.com/office/officeart/2016/7/layout/VerticalSolidActionList"/>
    <dgm:cxn modelId="{1D79FA58-5598-46AA-A4EE-978A35F77C99}" type="presParOf" srcId="{7C50F355-00C5-4D86-8224-901362FAEC0D}" destId="{364808E3-122A-487E-B97D-9608B7108467}" srcOrd="1" destOrd="0" presId="urn:microsoft.com/office/officeart/2016/7/layout/VerticalSolidActionList"/>
    <dgm:cxn modelId="{5C9F51AA-10D0-44AD-8F1E-B194BD37D041}" type="presParOf" srcId="{61BD6926-5ABE-4645-BDA1-27AC32110353}" destId="{D8054FDD-1D15-44D2-AAD2-259AF0632DC8}" srcOrd="3" destOrd="0" presId="urn:microsoft.com/office/officeart/2016/7/layout/VerticalSolidActionList"/>
    <dgm:cxn modelId="{5139C23D-8973-4F58-AF03-D197C37E8DD1}" type="presParOf" srcId="{61BD6926-5ABE-4645-BDA1-27AC32110353}" destId="{4D8BBBD3-8E5E-4B99-9CA1-69B126EA429B}" srcOrd="4" destOrd="0" presId="urn:microsoft.com/office/officeart/2016/7/layout/VerticalSolidActionList"/>
    <dgm:cxn modelId="{867A17CE-5695-40BE-8C20-80F7C4E1F67A}" type="presParOf" srcId="{4D8BBBD3-8E5E-4B99-9CA1-69B126EA429B}" destId="{2496CB41-EFFE-4136-A7D6-522A72D03A3C}" srcOrd="0" destOrd="0" presId="urn:microsoft.com/office/officeart/2016/7/layout/VerticalSolidActionList"/>
    <dgm:cxn modelId="{38533381-FC07-48A3-BD86-6CD71D2CBBAE}" type="presParOf" srcId="{4D8BBBD3-8E5E-4B99-9CA1-69B126EA429B}" destId="{526C930F-ABBC-4BAE-8DC3-5136632CA64D}" srcOrd="1" destOrd="0" presId="urn:microsoft.com/office/officeart/2016/7/layout/VerticalSolidActionList"/>
    <dgm:cxn modelId="{BBF3DB17-1764-405D-85EC-F556577488DB}" type="presParOf" srcId="{61BD6926-5ABE-4645-BDA1-27AC32110353}" destId="{8BB27FC5-A3E2-402D-AA52-CFC99DF1EF11}" srcOrd="5" destOrd="0" presId="urn:microsoft.com/office/officeart/2016/7/layout/VerticalSolidActionList"/>
    <dgm:cxn modelId="{F082A8FE-E350-4259-838A-618B63920966}" type="presParOf" srcId="{61BD6926-5ABE-4645-BDA1-27AC32110353}" destId="{6A61DB10-CBAF-4F09-A91F-E96A7494599A}" srcOrd="6" destOrd="0" presId="urn:microsoft.com/office/officeart/2016/7/layout/VerticalSolidActionList"/>
    <dgm:cxn modelId="{7A588FD5-CF9A-451F-AFAF-6D7159548C86}" type="presParOf" srcId="{6A61DB10-CBAF-4F09-A91F-E96A7494599A}" destId="{FDA2C6B5-C627-483F-A895-97BC0D3C4B25}" srcOrd="0" destOrd="0" presId="urn:microsoft.com/office/officeart/2016/7/layout/VerticalSolidActionList"/>
    <dgm:cxn modelId="{4DAD83A5-6A2E-4158-B181-4986F91D5938}" type="presParOf" srcId="{6A61DB10-CBAF-4F09-A91F-E96A7494599A}" destId="{CBC6F4EE-7896-4F78-A55A-3E8C9292B073}" srcOrd="1" destOrd="0" presId="urn:microsoft.com/office/officeart/2016/7/layout/VerticalSolidActionList"/>
    <dgm:cxn modelId="{4D2729B6-7D92-483A-8012-77AEEF291950}" type="presParOf" srcId="{61BD6926-5ABE-4645-BDA1-27AC32110353}" destId="{27AE2CEF-EAE2-42F1-97C8-0629DCDF8FD3}" srcOrd="7" destOrd="0" presId="urn:microsoft.com/office/officeart/2016/7/layout/VerticalSolidActionList"/>
    <dgm:cxn modelId="{A450C1D8-271F-4141-92E8-A0F12D9E8D46}" type="presParOf" srcId="{61BD6926-5ABE-4645-BDA1-27AC32110353}" destId="{51842624-9B7C-4D47-B50F-E19A0CC29A78}" srcOrd="8" destOrd="0" presId="urn:microsoft.com/office/officeart/2016/7/layout/VerticalSolidActionList"/>
    <dgm:cxn modelId="{505D336F-3D54-44FC-8C90-7CB511DF8E48}" type="presParOf" srcId="{51842624-9B7C-4D47-B50F-E19A0CC29A78}" destId="{11328313-A3E9-414C-952B-EACE4EF35FBD}" srcOrd="0" destOrd="0" presId="urn:microsoft.com/office/officeart/2016/7/layout/VerticalSolidActionList"/>
    <dgm:cxn modelId="{C5A9DCF5-C3AF-4BA8-8A87-0AD6E272DCB4}" type="presParOf" srcId="{51842624-9B7C-4D47-B50F-E19A0CC29A78}" destId="{C03F21DC-04C4-422D-9429-5047C243937D}" srcOrd="1" destOrd="0" presId="urn:microsoft.com/office/officeart/2016/7/layout/VerticalSolidActionList"/>
    <dgm:cxn modelId="{B550AC6C-35B2-445A-8178-710B5D64FC95}" type="presParOf" srcId="{61BD6926-5ABE-4645-BDA1-27AC32110353}" destId="{91C586BD-4984-4AA2-AE23-9DE6DF67A200}" srcOrd="9" destOrd="0" presId="urn:microsoft.com/office/officeart/2016/7/layout/VerticalSolidActionList"/>
    <dgm:cxn modelId="{4699125D-5DEF-45AA-8F4D-88CA61733355}" type="presParOf" srcId="{61BD6926-5ABE-4645-BDA1-27AC32110353}" destId="{BB90084B-FE45-4063-8D38-ED0B904B6699}" srcOrd="10" destOrd="0" presId="urn:microsoft.com/office/officeart/2016/7/layout/VerticalSolidActionList"/>
    <dgm:cxn modelId="{2B51DAEA-A6A3-4DC4-AC50-B4F076EDF83F}" type="presParOf" srcId="{BB90084B-FE45-4063-8D38-ED0B904B6699}" destId="{905784B5-B462-483D-9CB3-5CA7A835C1B3}" srcOrd="0" destOrd="0" presId="urn:microsoft.com/office/officeart/2016/7/layout/VerticalSolidActionList"/>
    <dgm:cxn modelId="{E6AA8DE0-45F3-4441-8CDF-371A024789CC}" type="presParOf" srcId="{BB90084B-FE45-4063-8D38-ED0B904B6699}" destId="{AE91F02D-ADC0-45BC-A0F6-501A629CA280}" srcOrd="1" destOrd="0" presId="urn:microsoft.com/office/officeart/2016/7/layout/VerticalSolid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D5C3D4-CDDD-4677-BE95-713ADBDECA08}"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F1964AC-8CC3-444E-A80D-4110A7003757}">
      <dgm:prSet custT="1"/>
      <dgm:spPr/>
      <dgm:t>
        <a:bodyPr/>
        <a:lstStyle/>
        <a:p>
          <a:pPr>
            <a:lnSpc>
              <a:spcPct val="100000"/>
            </a:lnSpc>
            <a:defRPr b="1"/>
          </a:pPr>
          <a:r>
            <a:rPr lang="en-US" sz="2000" dirty="0"/>
            <a:t>Investigation of the Claim</a:t>
          </a:r>
        </a:p>
      </dgm:t>
    </dgm:pt>
    <dgm:pt modelId="{F3C4DC59-0A21-4A37-AEB7-3FB500DB2097}" type="parTrans" cxnId="{70B414F6-A87A-4534-97BF-A0AD77A472BE}">
      <dgm:prSet/>
      <dgm:spPr/>
      <dgm:t>
        <a:bodyPr/>
        <a:lstStyle/>
        <a:p>
          <a:endParaRPr lang="en-US"/>
        </a:p>
      </dgm:t>
    </dgm:pt>
    <dgm:pt modelId="{5D85AD6A-E5FD-4263-BCDE-BB6A83ED854A}" type="sibTrans" cxnId="{70B414F6-A87A-4534-97BF-A0AD77A472BE}">
      <dgm:prSet/>
      <dgm:spPr/>
      <dgm:t>
        <a:bodyPr/>
        <a:lstStyle/>
        <a:p>
          <a:endParaRPr lang="en-US"/>
        </a:p>
      </dgm:t>
    </dgm:pt>
    <dgm:pt modelId="{4ACCE8CC-60F1-4E8E-8D77-5DD00F6F0B35}">
      <dgm:prSet custT="1"/>
      <dgm:spPr/>
      <dgm:t>
        <a:bodyPr/>
        <a:lstStyle/>
        <a:p>
          <a:pPr>
            <a:lnSpc>
              <a:spcPct val="100000"/>
            </a:lnSpc>
            <a:defRPr b="1"/>
          </a:pPr>
          <a:r>
            <a:rPr lang="en-US" sz="2000" dirty="0"/>
            <a:t>Check the Facts and the File for the Employee to be Disciplined or Terminated</a:t>
          </a:r>
        </a:p>
      </dgm:t>
    </dgm:pt>
    <dgm:pt modelId="{7F79DD6C-D683-479D-A25E-078CC9791EA4}" type="parTrans" cxnId="{2A0DAC81-E66E-4ED0-8054-1ACB527B37CD}">
      <dgm:prSet/>
      <dgm:spPr/>
      <dgm:t>
        <a:bodyPr/>
        <a:lstStyle/>
        <a:p>
          <a:endParaRPr lang="en-US"/>
        </a:p>
      </dgm:t>
    </dgm:pt>
    <dgm:pt modelId="{414A1A54-B2D8-413B-AC19-8B1FC964F5EF}" type="sibTrans" cxnId="{2A0DAC81-E66E-4ED0-8054-1ACB527B37CD}">
      <dgm:prSet/>
      <dgm:spPr/>
      <dgm:t>
        <a:bodyPr/>
        <a:lstStyle/>
        <a:p>
          <a:endParaRPr lang="en-US"/>
        </a:p>
      </dgm:t>
    </dgm:pt>
    <dgm:pt modelId="{117A78FB-A233-40D2-97EA-9906368464A0}">
      <dgm:prSet custT="1"/>
      <dgm:spPr/>
      <dgm:t>
        <a:bodyPr/>
        <a:lstStyle/>
        <a:p>
          <a:pPr>
            <a:lnSpc>
              <a:spcPct val="100000"/>
            </a:lnSpc>
            <a:defRPr b="1"/>
          </a:pPr>
          <a:r>
            <a:rPr lang="en-US" sz="2000" dirty="0"/>
            <a:t>Meeting with the Employee to be Disciplined or Terminated</a:t>
          </a:r>
        </a:p>
      </dgm:t>
    </dgm:pt>
    <dgm:pt modelId="{2918AA10-4765-4857-B50D-CD426A2B7775}" type="parTrans" cxnId="{C74B0658-0E5F-4E0A-B577-D31A309010DE}">
      <dgm:prSet/>
      <dgm:spPr/>
      <dgm:t>
        <a:bodyPr/>
        <a:lstStyle/>
        <a:p>
          <a:endParaRPr lang="en-US"/>
        </a:p>
      </dgm:t>
    </dgm:pt>
    <dgm:pt modelId="{A1065731-EB38-4FDB-961D-7A8E79F0FCEC}" type="sibTrans" cxnId="{C74B0658-0E5F-4E0A-B577-D31A309010DE}">
      <dgm:prSet/>
      <dgm:spPr/>
      <dgm:t>
        <a:bodyPr/>
        <a:lstStyle/>
        <a:p>
          <a:endParaRPr lang="en-US"/>
        </a:p>
      </dgm:t>
    </dgm:pt>
    <dgm:pt modelId="{F6A8323F-CD83-408B-98C2-2C5F9CF4C84F}" type="pres">
      <dgm:prSet presAssocID="{5BD5C3D4-CDDD-4677-BE95-713ADBDECA08}" presName="root" presStyleCnt="0">
        <dgm:presLayoutVars>
          <dgm:dir/>
          <dgm:resizeHandles val="exact"/>
        </dgm:presLayoutVars>
      </dgm:prSet>
      <dgm:spPr/>
    </dgm:pt>
    <dgm:pt modelId="{2FA66EB8-4C6F-42C1-A663-585C50CD4C10}" type="pres">
      <dgm:prSet presAssocID="{5F1964AC-8CC3-444E-A80D-4110A7003757}" presName="compNode" presStyleCnt="0"/>
      <dgm:spPr/>
    </dgm:pt>
    <dgm:pt modelId="{7C39FCB1-7E40-4528-8D99-B93234D2A57F}" type="pres">
      <dgm:prSet presAssocID="{5F1964AC-8CC3-444E-A80D-4110A700375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Judge"/>
        </a:ext>
      </dgm:extLst>
    </dgm:pt>
    <dgm:pt modelId="{1948BF52-690F-430C-AD63-979D3AD0E5F5}" type="pres">
      <dgm:prSet presAssocID="{5F1964AC-8CC3-444E-A80D-4110A7003757}" presName="iconSpace" presStyleCnt="0"/>
      <dgm:spPr/>
    </dgm:pt>
    <dgm:pt modelId="{91177DAC-7E2F-42A3-BFE4-4C9D39AD049C}" type="pres">
      <dgm:prSet presAssocID="{5F1964AC-8CC3-444E-A80D-4110A7003757}" presName="parTx" presStyleLbl="revTx" presStyleIdx="0" presStyleCnt="6">
        <dgm:presLayoutVars>
          <dgm:chMax val="0"/>
          <dgm:chPref val="0"/>
        </dgm:presLayoutVars>
      </dgm:prSet>
      <dgm:spPr/>
    </dgm:pt>
    <dgm:pt modelId="{556F8A9B-8F3D-434B-A08F-188579CCF898}" type="pres">
      <dgm:prSet presAssocID="{5F1964AC-8CC3-444E-A80D-4110A7003757}" presName="txSpace" presStyleCnt="0"/>
      <dgm:spPr/>
    </dgm:pt>
    <dgm:pt modelId="{DD6F1225-280A-46CB-A5C2-FE91DE504478}" type="pres">
      <dgm:prSet presAssocID="{5F1964AC-8CC3-444E-A80D-4110A7003757}" presName="desTx" presStyleLbl="revTx" presStyleIdx="1" presStyleCnt="6">
        <dgm:presLayoutVars/>
      </dgm:prSet>
      <dgm:spPr/>
    </dgm:pt>
    <dgm:pt modelId="{254F18AC-3DD2-4634-9E76-427AF7D72308}" type="pres">
      <dgm:prSet presAssocID="{5D85AD6A-E5FD-4263-BCDE-BB6A83ED854A}" presName="sibTrans" presStyleCnt="0"/>
      <dgm:spPr/>
    </dgm:pt>
    <dgm:pt modelId="{64B00227-6D74-43DA-A671-E6C526DD82DA}" type="pres">
      <dgm:prSet presAssocID="{4ACCE8CC-60F1-4E8E-8D77-5DD00F6F0B35}" presName="compNode" presStyleCnt="0"/>
      <dgm:spPr/>
    </dgm:pt>
    <dgm:pt modelId="{EC3689CC-BD64-44C7-9DE2-56D7D49CF6DC}" type="pres">
      <dgm:prSet presAssocID="{4ACCE8CC-60F1-4E8E-8D77-5DD00F6F0B3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ilo"/>
        </a:ext>
      </dgm:extLst>
    </dgm:pt>
    <dgm:pt modelId="{51040614-DBD1-4AA4-AB1A-1A6981E4C184}" type="pres">
      <dgm:prSet presAssocID="{4ACCE8CC-60F1-4E8E-8D77-5DD00F6F0B35}" presName="iconSpace" presStyleCnt="0"/>
      <dgm:spPr/>
    </dgm:pt>
    <dgm:pt modelId="{3C088BBB-5B3A-4940-BAC4-E091043CE081}" type="pres">
      <dgm:prSet presAssocID="{4ACCE8CC-60F1-4E8E-8D77-5DD00F6F0B35}" presName="parTx" presStyleLbl="revTx" presStyleIdx="2" presStyleCnt="6">
        <dgm:presLayoutVars>
          <dgm:chMax val="0"/>
          <dgm:chPref val="0"/>
        </dgm:presLayoutVars>
      </dgm:prSet>
      <dgm:spPr/>
    </dgm:pt>
    <dgm:pt modelId="{C6C26C62-B53C-4BB9-A5B9-670851A58321}" type="pres">
      <dgm:prSet presAssocID="{4ACCE8CC-60F1-4E8E-8D77-5DD00F6F0B35}" presName="txSpace" presStyleCnt="0"/>
      <dgm:spPr/>
    </dgm:pt>
    <dgm:pt modelId="{D17F1483-12D1-4361-8B52-5ED1714273FE}" type="pres">
      <dgm:prSet presAssocID="{4ACCE8CC-60F1-4E8E-8D77-5DD00F6F0B35}" presName="desTx" presStyleLbl="revTx" presStyleIdx="3" presStyleCnt="6">
        <dgm:presLayoutVars/>
      </dgm:prSet>
      <dgm:spPr/>
    </dgm:pt>
    <dgm:pt modelId="{5BD2E4E4-DA5B-4E4C-989A-E718A681C3B5}" type="pres">
      <dgm:prSet presAssocID="{414A1A54-B2D8-413B-AC19-8B1FC964F5EF}" presName="sibTrans" presStyleCnt="0"/>
      <dgm:spPr/>
    </dgm:pt>
    <dgm:pt modelId="{5A27B411-DC87-4DC5-8B7E-5F073F5D16FC}" type="pres">
      <dgm:prSet presAssocID="{117A78FB-A233-40D2-97EA-9906368464A0}" presName="compNode" presStyleCnt="0"/>
      <dgm:spPr/>
    </dgm:pt>
    <dgm:pt modelId="{CBAE75B9-25EB-44F3-ABB3-73FF6767BB03}" type="pres">
      <dgm:prSet presAssocID="{117A78FB-A233-40D2-97EA-9906368464A0}" presName="iconRect" presStyleLbl="nod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Boardroom with solid fill"/>
        </a:ext>
      </dgm:extLst>
    </dgm:pt>
    <dgm:pt modelId="{685DEF58-2A5D-4431-9D3F-35742E5C4BC6}" type="pres">
      <dgm:prSet presAssocID="{117A78FB-A233-40D2-97EA-9906368464A0}" presName="iconSpace" presStyleCnt="0"/>
      <dgm:spPr/>
    </dgm:pt>
    <dgm:pt modelId="{297FBAB4-622C-4CB7-9DEB-049FBC69AEA4}" type="pres">
      <dgm:prSet presAssocID="{117A78FB-A233-40D2-97EA-9906368464A0}" presName="parTx" presStyleLbl="revTx" presStyleIdx="4" presStyleCnt="6">
        <dgm:presLayoutVars>
          <dgm:chMax val="0"/>
          <dgm:chPref val="0"/>
        </dgm:presLayoutVars>
      </dgm:prSet>
      <dgm:spPr/>
    </dgm:pt>
    <dgm:pt modelId="{5FF82193-3AC9-4371-9F46-50385972B085}" type="pres">
      <dgm:prSet presAssocID="{117A78FB-A233-40D2-97EA-9906368464A0}" presName="txSpace" presStyleCnt="0"/>
      <dgm:spPr/>
    </dgm:pt>
    <dgm:pt modelId="{BB3C3227-1AB7-47BA-81BF-BA71CC580E41}" type="pres">
      <dgm:prSet presAssocID="{117A78FB-A233-40D2-97EA-9906368464A0}" presName="desTx" presStyleLbl="revTx" presStyleIdx="5" presStyleCnt="6" custScaleX="146329" custLinFactX="-23633" custLinFactNeighborX="-100000" custLinFactNeighborY="58712">
        <dgm:presLayoutVars/>
      </dgm:prSet>
      <dgm:spPr/>
    </dgm:pt>
  </dgm:ptLst>
  <dgm:cxnLst>
    <dgm:cxn modelId="{3167EB08-1011-4166-9DF2-78E9B3A112AC}" type="presOf" srcId="{5F1964AC-8CC3-444E-A80D-4110A7003757}" destId="{91177DAC-7E2F-42A3-BFE4-4C9D39AD049C}" srcOrd="0" destOrd="0" presId="urn:microsoft.com/office/officeart/2018/5/layout/CenteredIconLabelDescriptionList"/>
    <dgm:cxn modelId="{919ACD33-4BEB-484E-83F6-E4BA094B4D75}" type="presOf" srcId="{5BD5C3D4-CDDD-4677-BE95-713ADBDECA08}" destId="{F6A8323F-CD83-408B-98C2-2C5F9CF4C84F}" srcOrd="0" destOrd="0" presId="urn:microsoft.com/office/officeart/2018/5/layout/CenteredIconLabelDescriptionList"/>
    <dgm:cxn modelId="{C74B0658-0E5F-4E0A-B577-D31A309010DE}" srcId="{5BD5C3D4-CDDD-4677-BE95-713ADBDECA08}" destId="{117A78FB-A233-40D2-97EA-9906368464A0}" srcOrd="2" destOrd="0" parTransId="{2918AA10-4765-4857-B50D-CD426A2B7775}" sibTransId="{A1065731-EB38-4FDB-961D-7A8E79F0FCEC}"/>
    <dgm:cxn modelId="{2A0DAC81-E66E-4ED0-8054-1ACB527B37CD}" srcId="{5BD5C3D4-CDDD-4677-BE95-713ADBDECA08}" destId="{4ACCE8CC-60F1-4E8E-8D77-5DD00F6F0B35}" srcOrd="1" destOrd="0" parTransId="{7F79DD6C-D683-479D-A25E-078CC9791EA4}" sibTransId="{414A1A54-B2D8-413B-AC19-8B1FC964F5EF}"/>
    <dgm:cxn modelId="{8E569294-78D8-4FA0-9FB5-425EB2B5E871}" type="presOf" srcId="{117A78FB-A233-40D2-97EA-9906368464A0}" destId="{297FBAB4-622C-4CB7-9DEB-049FBC69AEA4}" srcOrd="0" destOrd="0" presId="urn:microsoft.com/office/officeart/2018/5/layout/CenteredIconLabelDescriptionList"/>
    <dgm:cxn modelId="{EA8537BF-B1FD-4D73-9063-6946B27B0B92}" type="presOf" srcId="{4ACCE8CC-60F1-4E8E-8D77-5DD00F6F0B35}" destId="{3C088BBB-5B3A-4940-BAC4-E091043CE081}" srcOrd="0" destOrd="0" presId="urn:microsoft.com/office/officeart/2018/5/layout/CenteredIconLabelDescriptionList"/>
    <dgm:cxn modelId="{70B414F6-A87A-4534-97BF-A0AD77A472BE}" srcId="{5BD5C3D4-CDDD-4677-BE95-713ADBDECA08}" destId="{5F1964AC-8CC3-444E-A80D-4110A7003757}" srcOrd="0" destOrd="0" parTransId="{F3C4DC59-0A21-4A37-AEB7-3FB500DB2097}" sibTransId="{5D85AD6A-E5FD-4263-BCDE-BB6A83ED854A}"/>
    <dgm:cxn modelId="{7E02FB4C-7810-4A17-9F3C-1AB1DDF92F1E}" type="presParOf" srcId="{F6A8323F-CD83-408B-98C2-2C5F9CF4C84F}" destId="{2FA66EB8-4C6F-42C1-A663-585C50CD4C10}" srcOrd="0" destOrd="0" presId="urn:microsoft.com/office/officeart/2018/5/layout/CenteredIconLabelDescriptionList"/>
    <dgm:cxn modelId="{0B181182-85EE-456D-B95C-EB74DE89560C}" type="presParOf" srcId="{2FA66EB8-4C6F-42C1-A663-585C50CD4C10}" destId="{7C39FCB1-7E40-4528-8D99-B93234D2A57F}" srcOrd="0" destOrd="0" presId="urn:microsoft.com/office/officeart/2018/5/layout/CenteredIconLabelDescriptionList"/>
    <dgm:cxn modelId="{148FAD72-4CCA-4AF0-845F-EE0BA0A3258B}" type="presParOf" srcId="{2FA66EB8-4C6F-42C1-A663-585C50CD4C10}" destId="{1948BF52-690F-430C-AD63-979D3AD0E5F5}" srcOrd="1" destOrd="0" presId="urn:microsoft.com/office/officeart/2018/5/layout/CenteredIconLabelDescriptionList"/>
    <dgm:cxn modelId="{9F7CCB74-15D6-4AA3-BDAB-D0729EA826F6}" type="presParOf" srcId="{2FA66EB8-4C6F-42C1-A663-585C50CD4C10}" destId="{91177DAC-7E2F-42A3-BFE4-4C9D39AD049C}" srcOrd="2" destOrd="0" presId="urn:microsoft.com/office/officeart/2018/5/layout/CenteredIconLabelDescriptionList"/>
    <dgm:cxn modelId="{A02F5371-AB93-4C68-8485-E1BAB183A58E}" type="presParOf" srcId="{2FA66EB8-4C6F-42C1-A663-585C50CD4C10}" destId="{556F8A9B-8F3D-434B-A08F-188579CCF898}" srcOrd="3" destOrd="0" presId="urn:microsoft.com/office/officeart/2018/5/layout/CenteredIconLabelDescriptionList"/>
    <dgm:cxn modelId="{6A3AEC8B-42BA-4350-A51D-99F2B414468F}" type="presParOf" srcId="{2FA66EB8-4C6F-42C1-A663-585C50CD4C10}" destId="{DD6F1225-280A-46CB-A5C2-FE91DE504478}" srcOrd="4" destOrd="0" presId="urn:microsoft.com/office/officeart/2018/5/layout/CenteredIconLabelDescriptionList"/>
    <dgm:cxn modelId="{1FA81154-A8DF-4D4A-ACF9-3AEB990E12EB}" type="presParOf" srcId="{F6A8323F-CD83-408B-98C2-2C5F9CF4C84F}" destId="{254F18AC-3DD2-4634-9E76-427AF7D72308}" srcOrd="1" destOrd="0" presId="urn:microsoft.com/office/officeart/2018/5/layout/CenteredIconLabelDescriptionList"/>
    <dgm:cxn modelId="{9E92A311-9EBB-441C-96CD-46D37B679C91}" type="presParOf" srcId="{F6A8323F-CD83-408B-98C2-2C5F9CF4C84F}" destId="{64B00227-6D74-43DA-A671-E6C526DD82DA}" srcOrd="2" destOrd="0" presId="urn:microsoft.com/office/officeart/2018/5/layout/CenteredIconLabelDescriptionList"/>
    <dgm:cxn modelId="{36FD5C06-87A4-4547-816C-C32E4C3A25D5}" type="presParOf" srcId="{64B00227-6D74-43DA-A671-E6C526DD82DA}" destId="{EC3689CC-BD64-44C7-9DE2-56D7D49CF6DC}" srcOrd="0" destOrd="0" presId="urn:microsoft.com/office/officeart/2018/5/layout/CenteredIconLabelDescriptionList"/>
    <dgm:cxn modelId="{90907E3E-BF3E-444D-8E58-C414731F3D2A}" type="presParOf" srcId="{64B00227-6D74-43DA-A671-E6C526DD82DA}" destId="{51040614-DBD1-4AA4-AB1A-1A6981E4C184}" srcOrd="1" destOrd="0" presId="urn:microsoft.com/office/officeart/2018/5/layout/CenteredIconLabelDescriptionList"/>
    <dgm:cxn modelId="{C79D8CFB-1E98-4898-9CE1-1215319498DB}" type="presParOf" srcId="{64B00227-6D74-43DA-A671-E6C526DD82DA}" destId="{3C088BBB-5B3A-4940-BAC4-E091043CE081}" srcOrd="2" destOrd="0" presId="urn:microsoft.com/office/officeart/2018/5/layout/CenteredIconLabelDescriptionList"/>
    <dgm:cxn modelId="{6766B61C-BD17-44FC-B3FE-9F123C80DB66}" type="presParOf" srcId="{64B00227-6D74-43DA-A671-E6C526DD82DA}" destId="{C6C26C62-B53C-4BB9-A5B9-670851A58321}" srcOrd="3" destOrd="0" presId="urn:microsoft.com/office/officeart/2018/5/layout/CenteredIconLabelDescriptionList"/>
    <dgm:cxn modelId="{DD0E0039-9143-4B1B-BAA0-6C19337F62AB}" type="presParOf" srcId="{64B00227-6D74-43DA-A671-E6C526DD82DA}" destId="{D17F1483-12D1-4361-8B52-5ED1714273FE}" srcOrd="4" destOrd="0" presId="urn:microsoft.com/office/officeart/2018/5/layout/CenteredIconLabelDescriptionList"/>
    <dgm:cxn modelId="{82F33DAF-B115-4CEE-BE14-D79C3CBE0F5A}" type="presParOf" srcId="{F6A8323F-CD83-408B-98C2-2C5F9CF4C84F}" destId="{5BD2E4E4-DA5B-4E4C-989A-E718A681C3B5}" srcOrd="3" destOrd="0" presId="urn:microsoft.com/office/officeart/2018/5/layout/CenteredIconLabelDescriptionList"/>
    <dgm:cxn modelId="{E676C2B9-9F96-49DD-A22C-E540ABD5F0E9}" type="presParOf" srcId="{F6A8323F-CD83-408B-98C2-2C5F9CF4C84F}" destId="{5A27B411-DC87-4DC5-8B7E-5F073F5D16FC}" srcOrd="4" destOrd="0" presId="urn:microsoft.com/office/officeart/2018/5/layout/CenteredIconLabelDescriptionList"/>
    <dgm:cxn modelId="{0288351B-4DD9-451A-8D5D-22499814BABE}" type="presParOf" srcId="{5A27B411-DC87-4DC5-8B7E-5F073F5D16FC}" destId="{CBAE75B9-25EB-44F3-ABB3-73FF6767BB03}" srcOrd="0" destOrd="0" presId="urn:microsoft.com/office/officeart/2018/5/layout/CenteredIconLabelDescriptionList"/>
    <dgm:cxn modelId="{3771CEEE-F3DA-4F51-95F9-A0824922F0E1}" type="presParOf" srcId="{5A27B411-DC87-4DC5-8B7E-5F073F5D16FC}" destId="{685DEF58-2A5D-4431-9D3F-35742E5C4BC6}" srcOrd="1" destOrd="0" presId="urn:microsoft.com/office/officeart/2018/5/layout/CenteredIconLabelDescriptionList"/>
    <dgm:cxn modelId="{249AEDD2-B0C1-4E42-95C2-1FE7018EF30A}" type="presParOf" srcId="{5A27B411-DC87-4DC5-8B7E-5F073F5D16FC}" destId="{297FBAB4-622C-4CB7-9DEB-049FBC69AEA4}" srcOrd="2" destOrd="0" presId="urn:microsoft.com/office/officeart/2018/5/layout/CenteredIconLabelDescriptionList"/>
    <dgm:cxn modelId="{E8379B9D-86DB-423F-A84D-3333AC795278}" type="presParOf" srcId="{5A27B411-DC87-4DC5-8B7E-5F073F5D16FC}" destId="{5FF82193-3AC9-4371-9F46-50385972B085}" srcOrd="3" destOrd="0" presId="urn:microsoft.com/office/officeart/2018/5/layout/CenteredIconLabelDescriptionList"/>
    <dgm:cxn modelId="{AD1F4675-4550-4656-B3D3-CC37ABEF2424}" type="presParOf" srcId="{5A27B411-DC87-4DC5-8B7E-5F073F5D16FC}" destId="{BB3C3227-1AB7-47BA-81BF-BA71CC580E41}"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BD474AB-A8B8-40CD-ACA5-5E69F9FC8D22}" type="doc">
      <dgm:prSet loTypeId="urn:microsoft.com/office/officeart/2005/8/layout/list1" loCatId="list" qsTypeId="urn:microsoft.com/office/officeart/2005/8/quickstyle/simple1" qsCatId="simple" csTypeId="urn:microsoft.com/office/officeart/2005/8/colors/accent0_3" csCatId="mainScheme"/>
      <dgm:spPr/>
      <dgm:t>
        <a:bodyPr/>
        <a:lstStyle/>
        <a:p>
          <a:endParaRPr lang="en-US"/>
        </a:p>
      </dgm:t>
    </dgm:pt>
    <dgm:pt modelId="{DB77C005-EA1B-4535-927B-081EF9D12A56}">
      <dgm:prSet/>
      <dgm:spPr/>
      <dgm:t>
        <a:bodyPr/>
        <a:lstStyle/>
        <a:p>
          <a:r>
            <a:rPr lang="en-US"/>
            <a:t>Step 1: Investigate the Claim</a:t>
          </a:r>
        </a:p>
      </dgm:t>
    </dgm:pt>
    <dgm:pt modelId="{DF2474D2-B87B-4A03-A8C9-16A0BE29D23F}" type="parTrans" cxnId="{0559E86D-A775-4EB5-80CB-C8AC677CA906}">
      <dgm:prSet/>
      <dgm:spPr/>
      <dgm:t>
        <a:bodyPr/>
        <a:lstStyle/>
        <a:p>
          <a:endParaRPr lang="en-US"/>
        </a:p>
      </dgm:t>
    </dgm:pt>
    <dgm:pt modelId="{05C92FCE-04D2-421B-88DC-F2D07758092F}" type="sibTrans" cxnId="{0559E86D-A775-4EB5-80CB-C8AC677CA906}">
      <dgm:prSet/>
      <dgm:spPr/>
      <dgm:t>
        <a:bodyPr/>
        <a:lstStyle/>
        <a:p>
          <a:endParaRPr lang="en-US"/>
        </a:p>
      </dgm:t>
    </dgm:pt>
    <dgm:pt modelId="{C3D7C28E-10C1-4D43-BC5C-19CB1D8BAA81}">
      <dgm:prSet/>
      <dgm:spPr/>
      <dgm:t>
        <a:bodyPr/>
        <a:lstStyle/>
        <a:p>
          <a:r>
            <a:rPr lang="en-US"/>
            <a:t>Reporting Party</a:t>
          </a:r>
        </a:p>
      </dgm:t>
    </dgm:pt>
    <dgm:pt modelId="{9E650BA3-F525-4EA4-8576-A79049FB74CB}" type="parTrans" cxnId="{48D83B15-451D-4019-9860-07A3282F6C7B}">
      <dgm:prSet/>
      <dgm:spPr/>
      <dgm:t>
        <a:bodyPr/>
        <a:lstStyle/>
        <a:p>
          <a:endParaRPr lang="en-US"/>
        </a:p>
      </dgm:t>
    </dgm:pt>
    <dgm:pt modelId="{599A7297-9C9A-463F-ACB0-A8FDF025CDEC}" type="sibTrans" cxnId="{48D83B15-451D-4019-9860-07A3282F6C7B}">
      <dgm:prSet/>
      <dgm:spPr/>
      <dgm:t>
        <a:bodyPr/>
        <a:lstStyle/>
        <a:p>
          <a:endParaRPr lang="en-US"/>
        </a:p>
      </dgm:t>
    </dgm:pt>
    <dgm:pt modelId="{FD9F2029-6AB6-4BA4-B861-B95AB1D7F9E7}">
      <dgm:prSet/>
      <dgm:spPr/>
      <dgm:t>
        <a:bodyPr/>
        <a:lstStyle/>
        <a:p>
          <a:r>
            <a:rPr lang="en-US"/>
            <a:t>Get all the facts and any “evidence” (emails, letters, etc.) as soon as possible.</a:t>
          </a:r>
        </a:p>
      </dgm:t>
    </dgm:pt>
    <dgm:pt modelId="{B8C5768B-99F2-416B-89D7-B217C6F7AFC3}" type="parTrans" cxnId="{AAD384D8-BCA6-42F1-99B5-2921625E9670}">
      <dgm:prSet/>
      <dgm:spPr/>
      <dgm:t>
        <a:bodyPr/>
        <a:lstStyle/>
        <a:p>
          <a:endParaRPr lang="en-US"/>
        </a:p>
      </dgm:t>
    </dgm:pt>
    <dgm:pt modelId="{81CB3AF6-C294-448B-B490-129392262232}" type="sibTrans" cxnId="{AAD384D8-BCA6-42F1-99B5-2921625E9670}">
      <dgm:prSet/>
      <dgm:spPr/>
      <dgm:t>
        <a:bodyPr/>
        <a:lstStyle/>
        <a:p>
          <a:endParaRPr lang="en-US"/>
        </a:p>
      </dgm:t>
    </dgm:pt>
    <dgm:pt modelId="{79BB5F91-A2AC-44EB-82BB-49E18BB22677}">
      <dgm:prSet/>
      <dgm:spPr/>
      <dgm:t>
        <a:bodyPr/>
        <a:lstStyle/>
        <a:p>
          <a:r>
            <a:rPr lang="en-US" dirty="0"/>
            <a:t>Re-interview if necessary.</a:t>
          </a:r>
        </a:p>
      </dgm:t>
    </dgm:pt>
    <dgm:pt modelId="{8A8AFFE6-1259-45C7-A1B8-52C1D00ED251}" type="parTrans" cxnId="{F4E18842-0554-44BB-9A17-F9EDD9E427D2}">
      <dgm:prSet/>
      <dgm:spPr/>
      <dgm:t>
        <a:bodyPr/>
        <a:lstStyle/>
        <a:p>
          <a:endParaRPr lang="en-US"/>
        </a:p>
      </dgm:t>
    </dgm:pt>
    <dgm:pt modelId="{0CD8F9DC-C8F5-445B-9B2B-BB894201ED87}" type="sibTrans" cxnId="{F4E18842-0554-44BB-9A17-F9EDD9E427D2}">
      <dgm:prSet/>
      <dgm:spPr/>
      <dgm:t>
        <a:bodyPr/>
        <a:lstStyle/>
        <a:p>
          <a:endParaRPr lang="en-US"/>
        </a:p>
      </dgm:t>
    </dgm:pt>
    <dgm:pt modelId="{4522895F-D818-4627-9F14-324F3CCAE723}">
      <dgm:prSet/>
      <dgm:spPr/>
      <dgm:t>
        <a:bodyPr/>
        <a:lstStyle/>
        <a:p>
          <a:r>
            <a:rPr lang="en-US"/>
            <a:t>Keep doors open to report any further issues or correct previous statements.</a:t>
          </a:r>
        </a:p>
      </dgm:t>
    </dgm:pt>
    <dgm:pt modelId="{E8FF986B-A27C-45B4-AAC5-12B215CD1E03}" type="parTrans" cxnId="{39033974-3D0D-4947-8E81-39552C0DDFB2}">
      <dgm:prSet/>
      <dgm:spPr/>
      <dgm:t>
        <a:bodyPr/>
        <a:lstStyle/>
        <a:p>
          <a:endParaRPr lang="en-US"/>
        </a:p>
      </dgm:t>
    </dgm:pt>
    <dgm:pt modelId="{69E2213E-1E00-4818-951D-66C3A9FF9CA2}" type="sibTrans" cxnId="{39033974-3D0D-4947-8E81-39552C0DDFB2}">
      <dgm:prSet/>
      <dgm:spPr/>
      <dgm:t>
        <a:bodyPr/>
        <a:lstStyle/>
        <a:p>
          <a:endParaRPr lang="en-US"/>
        </a:p>
      </dgm:t>
    </dgm:pt>
    <dgm:pt modelId="{0876CB2F-FFF7-4867-99A3-196BB70F2708}">
      <dgm:prSet/>
      <dgm:spPr/>
      <dgm:t>
        <a:bodyPr/>
        <a:lstStyle/>
        <a:p>
          <a:r>
            <a:rPr lang="en-US"/>
            <a:t>Supervisors and Co-Workers</a:t>
          </a:r>
        </a:p>
      </dgm:t>
    </dgm:pt>
    <dgm:pt modelId="{7BDCF4AB-158F-4393-AC10-7C8A42A4FE01}" type="parTrans" cxnId="{DAF7142F-DF3A-405C-978F-8B610C85E751}">
      <dgm:prSet/>
      <dgm:spPr/>
      <dgm:t>
        <a:bodyPr/>
        <a:lstStyle/>
        <a:p>
          <a:endParaRPr lang="en-US"/>
        </a:p>
      </dgm:t>
    </dgm:pt>
    <dgm:pt modelId="{497B48CA-BCBC-4888-A563-E84FAFA5290F}" type="sibTrans" cxnId="{DAF7142F-DF3A-405C-978F-8B610C85E751}">
      <dgm:prSet/>
      <dgm:spPr/>
      <dgm:t>
        <a:bodyPr/>
        <a:lstStyle/>
        <a:p>
          <a:endParaRPr lang="en-US"/>
        </a:p>
      </dgm:t>
    </dgm:pt>
    <dgm:pt modelId="{CD4E064F-958B-4FB0-98BD-ECB18C063383}">
      <dgm:prSet/>
      <dgm:spPr/>
      <dgm:t>
        <a:bodyPr/>
        <a:lstStyle/>
        <a:p>
          <a:r>
            <a:rPr lang="en-US"/>
            <a:t>Same as the reporting party.</a:t>
          </a:r>
        </a:p>
      </dgm:t>
    </dgm:pt>
    <dgm:pt modelId="{26CD81B9-8A2F-4086-A22C-F11ACE279492}" type="parTrans" cxnId="{34CC2BA2-29AD-4F66-B7AA-A5E7541C3610}">
      <dgm:prSet/>
      <dgm:spPr/>
      <dgm:t>
        <a:bodyPr/>
        <a:lstStyle/>
        <a:p>
          <a:endParaRPr lang="en-US"/>
        </a:p>
      </dgm:t>
    </dgm:pt>
    <dgm:pt modelId="{A97FEC32-8FA0-4525-A96C-038F2199C505}" type="sibTrans" cxnId="{34CC2BA2-29AD-4F66-B7AA-A5E7541C3610}">
      <dgm:prSet/>
      <dgm:spPr/>
      <dgm:t>
        <a:bodyPr/>
        <a:lstStyle/>
        <a:p>
          <a:endParaRPr lang="en-US"/>
        </a:p>
      </dgm:t>
    </dgm:pt>
    <dgm:pt modelId="{AE97DEDC-90D2-481F-A416-9ECC8FC65754}">
      <dgm:prSet/>
      <dgm:spPr/>
      <dgm:t>
        <a:bodyPr/>
        <a:lstStyle/>
        <a:p>
          <a:r>
            <a:rPr lang="en-US"/>
            <a:t>Interview in area other than the work area or department.</a:t>
          </a:r>
        </a:p>
      </dgm:t>
    </dgm:pt>
    <dgm:pt modelId="{BE0081B5-5607-430A-8940-E44709A8F83A}" type="parTrans" cxnId="{41351E53-FC8D-4BD6-8E6D-EA5F6C296D13}">
      <dgm:prSet/>
      <dgm:spPr/>
      <dgm:t>
        <a:bodyPr/>
        <a:lstStyle/>
        <a:p>
          <a:endParaRPr lang="en-US"/>
        </a:p>
      </dgm:t>
    </dgm:pt>
    <dgm:pt modelId="{AE59FCC6-BB1E-4F0A-841A-660F4BDC9686}" type="sibTrans" cxnId="{41351E53-FC8D-4BD6-8E6D-EA5F6C296D13}">
      <dgm:prSet/>
      <dgm:spPr/>
      <dgm:t>
        <a:bodyPr/>
        <a:lstStyle/>
        <a:p>
          <a:endParaRPr lang="en-US"/>
        </a:p>
      </dgm:t>
    </dgm:pt>
    <dgm:pt modelId="{8B3A1C3A-EA5D-48FC-82C1-7C32373EBE68}" type="pres">
      <dgm:prSet presAssocID="{6BD474AB-A8B8-40CD-ACA5-5E69F9FC8D22}" presName="linear" presStyleCnt="0">
        <dgm:presLayoutVars>
          <dgm:dir/>
          <dgm:animLvl val="lvl"/>
          <dgm:resizeHandles val="exact"/>
        </dgm:presLayoutVars>
      </dgm:prSet>
      <dgm:spPr/>
    </dgm:pt>
    <dgm:pt modelId="{BB1E39C9-8231-4A2F-BC49-20CDB82A83E2}" type="pres">
      <dgm:prSet presAssocID="{DB77C005-EA1B-4535-927B-081EF9D12A56}" presName="parentLin" presStyleCnt="0"/>
      <dgm:spPr/>
    </dgm:pt>
    <dgm:pt modelId="{F7FFC125-70FA-4D0A-8B24-4DE8362C0B82}" type="pres">
      <dgm:prSet presAssocID="{DB77C005-EA1B-4535-927B-081EF9D12A56}" presName="parentLeftMargin" presStyleLbl="node1" presStyleIdx="0" presStyleCnt="3"/>
      <dgm:spPr/>
    </dgm:pt>
    <dgm:pt modelId="{90C79851-764C-4E50-B40A-5A39B20F2644}" type="pres">
      <dgm:prSet presAssocID="{DB77C005-EA1B-4535-927B-081EF9D12A56}" presName="parentText" presStyleLbl="node1" presStyleIdx="0" presStyleCnt="3">
        <dgm:presLayoutVars>
          <dgm:chMax val="0"/>
          <dgm:bulletEnabled val="1"/>
        </dgm:presLayoutVars>
      </dgm:prSet>
      <dgm:spPr/>
    </dgm:pt>
    <dgm:pt modelId="{AC33DB8D-B0C2-4AD5-888D-EB9097AA6FB1}" type="pres">
      <dgm:prSet presAssocID="{DB77C005-EA1B-4535-927B-081EF9D12A56}" presName="negativeSpace" presStyleCnt="0"/>
      <dgm:spPr/>
    </dgm:pt>
    <dgm:pt modelId="{9BC4D2BA-1E9B-480C-B633-61F298EAC7A9}" type="pres">
      <dgm:prSet presAssocID="{DB77C005-EA1B-4535-927B-081EF9D12A56}" presName="childText" presStyleLbl="conFgAcc1" presStyleIdx="0" presStyleCnt="3">
        <dgm:presLayoutVars>
          <dgm:bulletEnabled val="1"/>
        </dgm:presLayoutVars>
      </dgm:prSet>
      <dgm:spPr/>
    </dgm:pt>
    <dgm:pt modelId="{993F9718-CBDA-4D45-822A-912345BB0D15}" type="pres">
      <dgm:prSet presAssocID="{05C92FCE-04D2-421B-88DC-F2D07758092F}" presName="spaceBetweenRectangles" presStyleCnt="0"/>
      <dgm:spPr/>
    </dgm:pt>
    <dgm:pt modelId="{38C888A4-34BB-41A5-B9F6-AA455968A200}" type="pres">
      <dgm:prSet presAssocID="{C3D7C28E-10C1-4D43-BC5C-19CB1D8BAA81}" presName="parentLin" presStyleCnt="0"/>
      <dgm:spPr/>
    </dgm:pt>
    <dgm:pt modelId="{510BDB46-C495-47E7-BD51-1AACBAF32DF6}" type="pres">
      <dgm:prSet presAssocID="{C3D7C28E-10C1-4D43-BC5C-19CB1D8BAA81}" presName="parentLeftMargin" presStyleLbl="node1" presStyleIdx="0" presStyleCnt="3"/>
      <dgm:spPr/>
    </dgm:pt>
    <dgm:pt modelId="{FA28FF4D-685A-4F01-B5FE-13987BAF0654}" type="pres">
      <dgm:prSet presAssocID="{C3D7C28E-10C1-4D43-BC5C-19CB1D8BAA81}" presName="parentText" presStyleLbl="node1" presStyleIdx="1" presStyleCnt="3">
        <dgm:presLayoutVars>
          <dgm:chMax val="0"/>
          <dgm:bulletEnabled val="1"/>
        </dgm:presLayoutVars>
      </dgm:prSet>
      <dgm:spPr/>
    </dgm:pt>
    <dgm:pt modelId="{250F330F-97C0-4FFD-A9B7-6B2B02C970C6}" type="pres">
      <dgm:prSet presAssocID="{C3D7C28E-10C1-4D43-BC5C-19CB1D8BAA81}" presName="negativeSpace" presStyleCnt="0"/>
      <dgm:spPr/>
    </dgm:pt>
    <dgm:pt modelId="{20431556-8772-47E2-A816-6A752D99449B}" type="pres">
      <dgm:prSet presAssocID="{C3D7C28E-10C1-4D43-BC5C-19CB1D8BAA81}" presName="childText" presStyleLbl="conFgAcc1" presStyleIdx="1" presStyleCnt="3">
        <dgm:presLayoutVars>
          <dgm:bulletEnabled val="1"/>
        </dgm:presLayoutVars>
      </dgm:prSet>
      <dgm:spPr/>
    </dgm:pt>
    <dgm:pt modelId="{4F9218AC-24D6-4E0F-B786-9CF00C702715}" type="pres">
      <dgm:prSet presAssocID="{599A7297-9C9A-463F-ACB0-A8FDF025CDEC}" presName="spaceBetweenRectangles" presStyleCnt="0"/>
      <dgm:spPr/>
    </dgm:pt>
    <dgm:pt modelId="{29A032EE-4869-465C-A412-753C5B81848D}" type="pres">
      <dgm:prSet presAssocID="{0876CB2F-FFF7-4867-99A3-196BB70F2708}" presName="parentLin" presStyleCnt="0"/>
      <dgm:spPr/>
    </dgm:pt>
    <dgm:pt modelId="{0A0367DD-12D1-4002-8883-700DDD55BD22}" type="pres">
      <dgm:prSet presAssocID="{0876CB2F-FFF7-4867-99A3-196BB70F2708}" presName="parentLeftMargin" presStyleLbl="node1" presStyleIdx="1" presStyleCnt="3"/>
      <dgm:spPr/>
    </dgm:pt>
    <dgm:pt modelId="{66BADDB2-2B0B-475B-9811-E58374677005}" type="pres">
      <dgm:prSet presAssocID="{0876CB2F-FFF7-4867-99A3-196BB70F2708}" presName="parentText" presStyleLbl="node1" presStyleIdx="2" presStyleCnt="3">
        <dgm:presLayoutVars>
          <dgm:chMax val="0"/>
          <dgm:bulletEnabled val="1"/>
        </dgm:presLayoutVars>
      </dgm:prSet>
      <dgm:spPr/>
    </dgm:pt>
    <dgm:pt modelId="{BDC5CF28-E551-4D98-B512-E0E93119AE56}" type="pres">
      <dgm:prSet presAssocID="{0876CB2F-FFF7-4867-99A3-196BB70F2708}" presName="negativeSpace" presStyleCnt="0"/>
      <dgm:spPr/>
    </dgm:pt>
    <dgm:pt modelId="{936039C6-514B-4E80-AD47-1C5FE9ED1957}" type="pres">
      <dgm:prSet presAssocID="{0876CB2F-FFF7-4867-99A3-196BB70F2708}" presName="childText" presStyleLbl="conFgAcc1" presStyleIdx="2" presStyleCnt="3">
        <dgm:presLayoutVars>
          <dgm:bulletEnabled val="1"/>
        </dgm:presLayoutVars>
      </dgm:prSet>
      <dgm:spPr/>
    </dgm:pt>
  </dgm:ptLst>
  <dgm:cxnLst>
    <dgm:cxn modelId="{9DEC5705-2D12-42A7-926D-44AD8EC277B9}" type="presOf" srcId="{DB77C005-EA1B-4535-927B-081EF9D12A56}" destId="{90C79851-764C-4E50-B40A-5A39B20F2644}" srcOrd="1" destOrd="0" presId="urn:microsoft.com/office/officeart/2005/8/layout/list1"/>
    <dgm:cxn modelId="{48D83B15-451D-4019-9860-07A3282F6C7B}" srcId="{6BD474AB-A8B8-40CD-ACA5-5E69F9FC8D22}" destId="{C3D7C28E-10C1-4D43-BC5C-19CB1D8BAA81}" srcOrd="1" destOrd="0" parTransId="{9E650BA3-F525-4EA4-8576-A79049FB74CB}" sibTransId="{599A7297-9C9A-463F-ACB0-A8FDF025CDEC}"/>
    <dgm:cxn modelId="{E3FBE426-0B5E-4E6F-B722-4CCAC4432460}" type="presOf" srcId="{C3D7C28E-10C1-4D43-BC5C-19CB1D8BAA81}" destId="{510BDB46-C495-47E7-BD51-1AACBAF32DF6}" srcOrd="0" destOrd="0" presId="urn:microsoft.com/office/officeart/2005/8/layout/list1"/>
    <dgm:cxn modelId="{19AB5B2C-BAC8-4101-8978-C9D6F092119A}" type="presOf" srcId="{79BB5F91-A2AC-44EB-82BB-49E18BB22677}" destId="{20431556-8772-47E2-A816-6A752D99449B}" srcOrd="0" destOrd="1" presId="urn:microsoft.com/office/officeart/2005/8/layout/list1"/>
    <dgm:cxn modelId="{DAF7142F-DF3A-405C-978F-8B610C85E751}" srcId="{6BD474AB-A8B8-40CD-ACA5-5E69F9FC8D22}" destId="{0876CB2F-FFF7-4867-99A3-196BB70F2708}" srcOrd="2" destOrd="0" parTransId="{7BDCF4AB-158F-4393-AC10-7C8A42A4FE01}" sibTransId="{497B48CA-BCBC-4888-A563-E84FAFA5290F}"/>
    <dgm:cxn modelId="{BE29935E-E216-4D75-BDB2-9E76074C29F3}" type="presOf" srcId="{4522895F-D818-4627-9F14-324F3CCAE723}" destId="{20431556-8772-47E2-A816-6A752D99449B}" srcOrd="0" destOrd="2" presId="urn:microsoft.com/office/officeart/2005/8/layout/list1"/>
    <dgm:cxn modelId="{F4E18842-0554-44BB-9A17-F9EDD9E427D2}" srcId="{C3D7C28E-10C1-4D43-BC5C-19CB1D8BAA81}" destId="{79BB5F91-A2AC-44EB-82BB-49E18BB22677}" srcOrd="1" destOrd="0" parTransId="{8A8AFFE6-1259-45C7-A1B8-52C1D00ED251}" sibTransId="{0CD8F9DC-C8F5-445B-9B2B-BB894201ED87}"/>
    <dgm:cxn modelId="{E1AAA447-46FC-4AAA-9AB9-11DA2ED51F87}" type="presOf" srcId="{0876CB2F-FFF7-4867-99A3-196BB70F2708}" destId="{66BADDB2-2B0B-475B-9811-E58374677005}" srcOrd="1" destOrd="0" presId="urn:microsoft.com/office/officeart/2005/8/layout/list1"/>
    <dgm:cxn modelId="{0559E86D-A775-4EB5-80CB-C8AC677CA906}" srcId="{6BD474AB-A8B8-40CD-ACA5-5E69F9FC8D22}" destId="{DB77C005-EA1B-4535-927B-081EF9D12A56}" srcOrd="0" destOrd="0" parTransId="{DF2474D2-B87B-4A03-A8C9-16A0BE29D23F}" sibTransId="{05C92FCE-04D2-421B-88DC-F2D07758092F}"/>
    <dgm:cxn modelId="{403ED052-5BD8-446A-84A0-1646EA1D534F}" type="presOf" srcId="{0876CB2F-FFF7-4867-99A3-196BB70F2708}" destId="{0A0367DD-12D1-4002-8883-700DDD55BD22}" srcOrd="0" destOrd="0" presId="urn:microsoft.com/office/officeart/2005/8/layout/list1"/>
    <dgm:cxn modelId="{41351E53-FC8D-4BD6-8E6D-EA5F6C296D13}" srcId="{0876CB2F-FFF7-4867-99A3-196BB70F2708}" destId="{AE97DEDC-90D2-481F-A416-9ECC8FC65754}" srcOrd="1" destOrd="0" parTransId="{BE0081B5-5607-430A-8940-E44709A8F83A}" sibTransId="{AE59FCC6-BB1E-4F0A-841A-660F4BDC9686}"/>
    <dgm:cxn modelId="{39033974-3D0D-4947-8E81-39552C0DDFB2}" srcId="{C3D7C28E-10C1-4D43-BC5C-19CB1D8BAA81}" destId="{4522895F-D818-4627-9F14-324F3CCAE723}" srcOrd="2" destOrd="0" parTransId="{E8FF986B-A27C-45B4-AAC5-12B215CD1E03}" sibTransId="{69E2213E-1E00-4818-951D-66C3A9FF9CA2}"/>
    <dgm:cxn modelId="{7FE69B78-FE54-42BA-86E1-3BD450ACB512}" type="presOf" srcId="{6BD474AB-A8B8-40CD-ACA5-5E69F9FC8D22}" destId="{8B3A1C3A-EA5D-48FC-82C1-7C32373EBE68}" srcOrd="0" destOrd="0" presId="urn:microsoft.com/office/officeart/2005/8/layout/list1"/>
    <dgm:cxn modelId="{38CD817C-36CA-4720-8643-3B61EA1E701C}" type="presOf" srcId="{C3D7C28E-10C1-4D43-BC5C-19CB1D8BAA81}" destId="{FA28FF4D-685A-4F01-B5FE-13987BAF0654}" srcOrd="1" destOrd="0" presId="urn:microsoft.com/office/officeart/2005/8/layout/list1"/>
    <dgm:cxn modelId="{B86BF19A-BCCA-4FBF-9882-5EDBF9EB33CF}" type="presOf" srcId="{FD9F2029-6AB6-4BA4-B861-B95AB1D7F9E7}" destId="{20431556-8772-47E2-A816-6A752D99449B}" srcOrd="0" destOrd="0" presId="urn:microsoft.com/office/officeart/2005/8/layout/list1"/>
    <dgm:cxn modelId="{34CC2BA2-29AD-4F66-B7AA-A5E7541C3610}" srcId="{0876CB2F-FFF7-4867-99A3-196BB70F2708}" destId="{CD4E064F-958B-4FB0-98BD-ECB18C063383}" srcOrd="0" destOrd="0" parTransId="{26CD81B9-8A2F-4086-A22C-F11ACE279492}" sibTransId="{A97FEC32-8FA0-4525-A96C-038F2199C505}"/>
    <dgm:cxn modelId="{BFD1C1C2-BA44-46FE-AC2A-485885F7DC78}" type="presOf" srcId="{AE97DEDC-90D2-481F-A416-9ECC8FC65754}" destId="{936039C6-514B-4E80-AD47-1C5FE9ED1957}" srcOrd="0" destOrd="1" presId="urn:microsoft.com/office/officeart/2005/8/layout/list1"/>
    <dgm:cxn modelId="{427775CD-171F-494A-B5B4-1CE2A36828E8}" type="presOf" srcId="{CD4E064F-958B-4FB0-98BD-ECB18C063383}" destId="{936039C6-514B-4E80-AD47-1C5FE9ED1957}" srcOrd="0" destOrd="0" presId="urn:microsoft.com/office/officeart/2005/8/layout/list1"/>
    <dgm:cxn modelId="{AAD384D8-BCA6-42F1-99B5-2921625E9670}" srcId="{C3D7C28E-10C1-4D43-BC5C-19CB1D8BAA81}" destId="{FD9F2029-6AB6-4BA4-B861-B95AB1D7F9E7}" srcOrd="0" destOrd="0" parTransId="{B8C5768B-99F2-416B-89D7-B217C6F7AFC3}" sibTransId="{81CB3AF6-C294-448B-B490-129392262232}"/>
    <dgm:cxn modelId="{811553FF-796E-414D-AADB-2C03D01391EC}" type="presOf" srcId="{DB77C005-EA1B-4535-927B-081EF9D12A56}" destId="{F7FFC125-70FA-4D0A-8B24-4DE8362C0B82}" srcOrd="0" destOrd="0" presId="urn:microsoft.com/office/officeart/2005/8/layout/list1"/>
    <dgm:cxn modelId="{E6CE9E72-1454-408F-AEDA-26B419DC6EEE}" type="presParOf" srcId="{8B3A1C3A-EA5D-48FC-82C1-7C32373EBE68}" destId="{BB1E39C9-8231-4A2F-BC49-20CDB82A83E2}" srcOrd="0" destOrd="0" presId="urn:microsoft.com/office/officeart/2005/8/layout/list1"/>
    <dgm:cxn modelId="{7A2B4460-8DCD-4CE1-A5B9-DF177A038109}" type="presParOf" srcId="{BB1E39C9-8231-4A2F-BC49-20CDB82A83E2}" destId="{F7FFC125-70FA-4D0A-8B24-4DE8362C0B82}" srcOrd="0" destOrd="0" presId="urn:microsoft.com/office/officeart/2005/8/layout/list1"/>
    <dgm:cxn modelId="{81DE1927-A1D9-4C55-BAA1-34E7F13232BD}" type="presParOf" srcId="{BB1E39C9-8231-4A2F-BC49-20CDB82A83E2}" destId="{90C79851-764C-4E50-B40A-5A39B20F2644}" srcOrd="1" destOrd="0" presId="urn:microsoft.com/office/officeart/2005/8/layout/list1"/>
    <dgm:cxn modelId="{1D773D48-1FCC-498D-A2B8-615D50C7A06E}" type="presParOf" srcId="{8B3A1C3A-EA5D-48FC-82C1-7C32373EBE68}" destId="{AC33DB8D-B0C2-4AD5-888D-EB9097AA6FB1}" srcOrd="1" destOrd="0" presId="urn:microsoft.com/office/officeart/2005/8/layout/list1"/>
    <dgm:cxn modelId="{C9DEB174-D1BE-4C58-BB6D-CF956CCFEE1C}" type="presParOf" srcId="{8B3A1C3A-EA5D-48FC-82C1-7C32373EBE68}" destId="{9BC4D2BA-1E9B-480C-B633-61F298EAC7A9}" srcOrd="2" destOrd="0" presId="urn:microsoft.com/office/officeart/2005/8/layout/list1"/>
    <dgm:cxn modelId="{9073DF68-33EF-4D89-846F-1CE74B707870}" type="presParOf" srcId="{8B3A1C3A-EA5D-48FC-82C1-7C32373EBE68}" destId="{993F9718-CBDA-4D45-822A-912345BB0D15}" srcOrd="3" destOrd="0" presId="urn:microsoft.com/office/officeart/2005/8/layout/list1"/>
    <dgm:cxn modelId="{AA79378C-CDE7-41BA-BCC6-53F47CB46EAE}" type="presParOf" srcId="{8B3A1C3A-EA5D-48FC-82C1-7C32373EBE68}" destId="{38C888A4-34BB-41A5-B9F6-AA455968A200}" srcOrd="4" destOrd="0" presId="urn:microsoft.com/office/officeart/2005/8/layout/list1"/>
    <dgm:cxn modelId="{8A60E807-1A25-49C7-9C8C-BD8E6D75D7E6}" type="presParOf" srcId="{38C888A4-34BB-41A5-B9F6-AA455968A200}" destId="{510BDB46-C495-47E7-BD51-1AACBAF32DF6}" srcOrd="0" destOrd="0" presId="urn:microsoft.com/office/officeart/2005/8/layout/list1"/>
    <dgm:cxn modelId="{571E35F5-FE31-478C-9DE8-EC2117B34F8D}" type="presParOf" srcId="{38C888A4-34BB-41A5-B9F6-AA455968A200}" destId="{FA28FF4D-685A-4F01-B5FE-13987BAF0654}" srcOrd="1" destOrd="0" presId="urn:microsoft.com/office/officeart/2005/8/layout/list1"/>
    <dgm:cxn modelId="{96D2C7D1-28FA-4906-8225-200F8D71484F}" type="presParOf" srcId="{8B3A1C3A-EA5D-48FC-82C1-7C32373EBE68}" destId="{250F330F-97C0-4FFD-A9B7-6B2B02C970C6}" srcOrd="5" destOrd="0" presId="urn:microsoft.com/office/officeart/2005/8/layout/list1"/>
    <dgm:cxn modelId="{F11C26AF-004C-44F4-A1E9-A2A70C10AF44}" type="presParOf" srcId="{8B3A1C3A-EA5D-48FC-82C1-7C32373EBE68}" destId="{20431556-8772-47E2-A816-6A752D99449B}" srcOrd="6" destOrd="0" presId="urn:microsoft.com/office/officeart/2005/8/layout/list1"/>
    <dgm:cxn modelId="{B7E68A44-75EC-4F44-BB7D-ED43D98871F8}" type="presParOf" srcId="{8B3A1C3A-EA5D-48FC-82C1-7C32373EBE68}" destId="{4F9218AC-24D6-4E0F-B786-9CF00C702715}" srcOrd="7" destOrd="0" presId="urn:microsoft.com/office/officeart/2005/8/layout/list1"/>
    <dgm:cxn modelId="{414F9170-CC7C-4BDE-9D38-2CF1CC304206}" type="presParOf" srcId="{8B3A1C3A-EA5D-48FC-82C1-7C32373EBE68}" destId="{29A032EE-4869-465C-A412-753C5B81848D}" srcOrd="8" destOrd="0" presId="urn:microsoft.com/office/officeart/2005/8/layout/list1"/>
    <dgm:cxn modelId="{4E83BCC7-555A-4420-8C1C-32F3A7230905}" type="presParOf" srcId="{29A032EE-4869-465C-A412-753C5B81848D}" destId="{0A0367DD-12D1-4002-8883-700DDD55BD22}" srcOrd="0" destOrd="0" presId="urn:microsoft.com/office/officeart/2005/8/layout/list1"/>
    <dgm:cxn modelId="{EAE5B8EC-155F-423F-AD89-3E96AF34F019}" type="presParOf" srcId="{29A032EE-4869-465C-A412-753C5B81848D}" destId="{66BADDB2-2B0B-475B-9811-E58374677005}" srcOrd="1" destOrd="0" presId="urn:microsoft.com/office/officeart/2005/8/layout/list1"/>
    <dgm:cxn modelId="{793493DA-2C4F-46A2-9548-86F55BDB0F67}" type="presParOf" srcId="{8B3A1C3A-EA5D-48FC-82C1-7C32373EBE68}" destId="{BDC5CF28-E551-4D98-B512-E0E93119AE56}" srcOrd="9" destOrd="0" presId="urn:microsoft.com/office/officeart/2005/8/layout/list1"/>
    <dgm:cxn modelId="{509DE21D-A58E-41ED-995B-B95C96F4A565}" type="presParOf" srcId="{8B3A1C3A-EA5D-48FC-82C1-7C32373EBE68}" destId="{936039C6-514B-4E80-AD47-1C5FE9ED1957}"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0AFE3E6-1AC8-48B5-ADF2-DD50F0B93FA8}"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en-US"/>
        </a:p>
      </dgm:t>
    </dgm:pt>
    <dgm:pt modelId="{127D39C7-3FA4-4EAE-A736-2C4CE131E30D}">
      <dgm:prSet/>
      <dgm:spPr/>
      <dgm:t>
        <a:bodyPr/>
        <a:lstStyle/>
        <a:p>
          <a:pPr>
            <a:lnSpc>
              <a:spcPct val="100000"/>
            </a:lnSpc>
            <a:defRPr b="1"/>
          </a:pPr>
          <a:r>
            <a:rPr lang="en-US"/>
            <a:t>Clients or other individuals</a:t>
          </a:r>
        </a:p>
      </dgm:t>
    </dgm:pt>
    <dgm:pt modelId="{BE33E18B-FBA8-4248-8DD1-34DC984BE079}" type="parTrans" cxnId="{E3D3275A-13DC-43DF-8E5C-62459FB8F2FB}">
      <dgm:prSet/>
      <dgm:spPr/>
      <dgm:t>
        <a:bodyPr/>
        <a:lstStyle/>
        <a:p>
          <a:endParaRPr lang="en-US"/>
        </a:p>
      </dgm:t>
    </dgm:pt>
    <dgm:pt modelId="{4F5BA0CF-8326-43E5-8B73-BC19828A3C28}" type="sibTrans" cxnId="{E3D3275A-13DC-43DF-8E5C-62459FB8F2FB}">
      <dgm:prSet/>
      <dgm:spPr/>
      <dgm:t>
        <a:bodyPr/>
        <a:lstStyle/>
        <a:p>
          <a:endParaRPr lang="en-US"/>
        </a:p>
      </dgm:t>
    </dgm:pt>
    <dgm:pt modelId="{C01E3163-F075-448C-A508-6B7D43F9B6C9}">
      <dgm:prSet/>
      <dgm:spPr/>
      <dgm:t>
        <a:bodyPr/>
        <a:lstStyle/>
        <a:p>
          <a:pPr>
            <a:lnSpc>
              <a:spcPct val="100000"/>
            </a:lnSpc>
          </a:pPr>
          <a:r>
            <a:rPr lang="en-US"/>
            <a:t>Limit questioning and interaction if possible;</a:t>
          </a:r>
        </a:p>
      </dgm:t>
    </dgm:pt>
    <dgm:pt modelId="{FB0BCC90-15B8-4313-B5A0-799FB4E75A49}" type="parTrans" cxnId="{8822CA40-E967-4E50-B9A2-8CDBFA62C1AB}">
      <dgm:prSet/>
      <dgm:spPr/>
      <dgm:t>
        <a:bodyPr/>
        <a:lstStyle/>
        <a:p>
          <a:endParaRPr lang="en-US"/>
        </a:p>
      </dgm:t>
    </dgm:pt>
    <dgm:pt modelId="{438F910D-8B2B-48ED-B5F7-091605922EFB}" type="sibTrans" cxnId="{8822CA40-E967-4E50-B9A2-8CDBFA62C1AB}">
      <dgm:prSet/>
      <dgm:spPr/>
      <dgm:t>
        <a:bodyPr/>
        <a:lstStyle/>
        <a:p>
          <a:endParaRPr lang="en-US"/>
        </a:p>
      </dgm:t>
    </dgm:pt>
    <dgm:pt modelId="{EFBD7A4B-8FD3-4AE7-8099-1EDDFC2D9E06}">
      <dgm:prSet/>
      <dgm:spPr/>
      <dgm:t>
        <a:bodyPr/>
        <a:lstStyle/>
        <a:p>
          <a:pPr>
            <a:lnSpc>
              <a:spcPct val="100000"/>
            </a:lnSpc>
          </a:pPr>
          <a:r>
            <a:rPr lang="en-US" dirty="0"/>
            <a:t>Be supportive of the work relationship initially, and;</a:t>
          </a:r>
        </a:p>
      </dgm:t>
    </dgm:pt>
    <dgm:pt modelId="{D1A17DBC-AD09-4698-8869-61DA1A417F62}" type="parTrans" cxnId="{E8B19CF6-6CCA-4D53-AF0A-883CF80888D4}">
      <dgm:prSet/>
      <dgm:spPr/>
      <dgm:t>
        <a:bodyPr/>
        <a:lstStyle/>
        <a:p>
          <a:endParaRPr lang="en-US"/>
        </a:p>
      </dgm:t>
    </dgm:pt>
    <dgm:pt modelId="{65953E2E-B8C8-4FBC-BF77-183F059FB030}" type="sibTrans" cxnId="{E8B19CF6-6CCA-4D53-AF0A-883CF80888D4}">
      <dgm:prSet/>
      <dgm:spPr/>
      <dgm:t>
        <a:bodyPr/>
        <a:lstStyle/>
        <a:p>
          <a:endParaRPr lang="en-US"/>
        </a:p>
      </dgm:t>
    </dgm:pt>
    <dgm:pt modelId="{5447DA1F-7FCE-482E-8911-D701C444D061}">
      <dgm:prSet/>
      <dgm:spPr/>
      <dgm:t>
        <a:bodyPr/>
        <a:lstStyle/>
        <a:p>
          <a:pPr>
            <a:lnSpc>
              <a:spcPct val="100000"/>
            </a:lnSpc>
          </a:pPr>
          <a:r>
            <a:rPr lang="en-US"/>
            <a:t>Send follow up correspondence as soon as possible.</a:t>
          </a:r>
        </a:p>
      </dgm:t>
    </dgm:pt>
    <dgm:pt modelId="{076382AD-E7A5-4BC9-9C69-57D46106AD18}" type="parTrans" cxnId="{84C0E6A0-6B20-432D-98FC-1F3D3F0D66D4}">
      <dgm:prSet/>
      <dgm:spPr/>
      <dgm:t>
        <a:bodyPr/>
        <a:lstStyle/>
        <a:p>
          <a:endParaRPr lang="en-US"/>
        </a:p>
      </dgm:t>
    </dgm:pt>
    <dgm:pt modelId="{3BD50F97-F544-4EEF-B0ED-BD8F4644B037}" type="sibTrans" cxnId="{84C0E6A0-6B20-432D-98FC-1F3D3F0D66D4}">
      <dgm:prSet/>
      <dgm:spPr/>
      <dgm:t>
        <a:bodyPr/>
        <a:lstStyle/>
        <a:p>
          <a:endParaRPr lang="en-US"/>
        </a:p>
      </dgm:t>
    </dgm:pt>
    <dgm:pt modelId="{EF7D3F13-C5D9-43FD-BBFE-D05D881140D3}">
      <dgm:prSet/>
      <dgm:spPr/>
      <dgm:t>
        <a:bodyPr/>
        <a:lstStyle/>
        <a:p>
          <a:pPr>
            <a:lnSpc>
              <a:spcPct val="100000"/>
            </a:lnSpc>
            <a:defRPr b="1"/>
          </a:pPr>
          <a:r>
            <a:rPr lang="en-US"/>
            <a:t>Ask to keep matters confidential.</a:t>
          </a:r>
        </a:p>
      </dgm:t>
    </dgm:pt>
    <dgm:pt modelId="{1EFE2351-E553-4BE6-9053-5ED1D10C2370}" type="parTrans" cxnId="{F3394308-F89A-4566-9151-16021DFA2EEC}">
      <dgm:prSet/>
      <dgm:spPr/>
      <dgm:t>
        <a:bodyPr/>
        <a:lstStyle/>
        <a:p>
          <a:endParaRPr lang="en-US"/>
        </a:p>
      </dgm:t>
    </dgm:pt>
    <dgm:pt modelId="{84DB8D9D-71B6-45FC-BDA3-DD42E0859DEE}" type="sibTrans" cxnId="{F3394308-F89A-4566-9151-16021DFA2EEC}">
      <dgm:prSet/>
      <dgm:spPr/>
      <dgm:t>
        <a:bodyPr/>
        <a:lstStyle/>
        <a:p>
          <a:endParaRPr lang="en-US"/>
        </a:p>
      </dgm:t>
    </dgm:pt>
    <dgm:pt modelId="{440B9F39-A6A9-47E4-B3F0-F3E8BDDBA470}">
      <dgm:prSet/>
      <dgm:spPr/>
      <dgm:t>
        <a:bodyPr/>
        <a:lstStyle/>
        <a:p>
          <a:pPr>
            <a:lnSpc>
              <a:spcPct val="100000"/>
            </a:lnSpc>
          </a:pPr>
          <a:r>
            <a:rPr lang="en-US"/>
            <a:t>May be sensitive subject.</a:t>
          </a:r>
        </a:p>
      </dgm:t>
    </dgm:pt>
    <dgm:pt modelId="{2B53A06C-4A53-4DCB-897D-3B295D4F4095}" type="parTrans" cxnId="{03D94F2B-CB39-463B-A1F1-6B3B74A990BB}">
      <dgm:prSet/>
      <dgm:spPr/>
      <dgm:t>
        <a:bodyPr/>
        <a:lstStyle/>
        <a:p>
          <a:endParaRPr lang="en-US"/>
        </a:p>
      </dgm:t>
    </dgm:pt>
    <dgm:pt modelId="{98E9E2E2-A80E-4B70-A164-70E38B24C6A8}" type="sibTrans" cxnId="{03D94F2B-CB39-463B-A1F1-6B3B74A990BB}">
      <dgm:prSet/>
      <dgm:spPr/>
      <dgm:t>
        <a:bodyPr/>
        <a:lstStyle/>
        <a:p>
          <a:endParaRPr lang="en-US"/>
        </a:p>
      </dgm:t>
    </dgm:pt>
    <dgm:pt modelId="{A98B8D46-08A3-4A0B-BFDA-288DDB8EC4EA}">
      <dgm:prSet/>
      <dgm:spPr/>
      <dgm:t>
        <a:bodyPr/>
        <a:lstStyle/>
        <a:p>
          <a:pPr>
            <a:lnSpc>
              <a:spcPct val="100000"/>
            </a:lnSpc>
          </a:pPr>
          <a:r>
            <a:rPr lang="en-US"/>
            <a:t>Could create allegations of retaliation if revealed.</a:t>
          </a:r>
        </a:p>
      </dgm:t>
    </dgm:pt>
    <dgm:pt modelId="{AD32E1F9-ED92-445C-9DE2-DB2A4C5818C6}" type="parTrans" cxnId="{898109A4-E147-491D-BAFB-604797884EBB}">
      <dgm:prSet/>
      <dgm:spPr/>
      <dgm:t>
        <a:bodyPr/>
        <a:lstStyle/>
        <a:p>
          <a:endParaRPr lang="en-US"/>
        </a:p>
      </dgm:t>
    </dgm:pt>
    <dgm:pt modelId="{C7C6D3D6-6992-4A21-BC66-3C25A36E760C}" type="sibTrans" cxnId="{898109A4-E147-491D-BAFB-604797884EBB}">
      <dgm:prSet/>
      <dgm:spPr/>
      <dgm:t>
        <a:bodyPr/>
        <a:lstStyle/>
        <a:p>
          <a:endParaRPr lang="en-US"/>
        </a:p>
      </dgm:t>
    </dgm:pt>
    <dgm:pt modelId="{A5772D79-AA44-4F38-9F1F-67D73C2C893D}">
      <dgm:prSet/>
      <dgm:spPr/>
      <dgm:t>
        <a:bodyPr/>
        <a:lstStyle/>
        <a:p>
          <a:pPr>
            <a:lnSpc>
              <a:spcPct val="100000"/>
            </a:lnSpc>
          </a:pPr>
          <a:r>
            <a:rPr lang="en-US"/>
            <a:t>Employment Handbook should have provisions regarding confidentiality of investigations.</a:t>
          </a:r>
        </a:p>
      </dgm:t>
    </dgm:pt>
    <dgm:pt modelId="{5AD6D922-64BB-4D7F-9B0B-6A5CD5629878}" type="parTrans" cxnId="{1BD9ACF0-49C8-45F1-B7EE-22874238939C}">
      <dgm:prSet/>
      <dgm:spPr/>
      <dgm:t>
        <a:bodyPr/>
        <a:lstStyle/>
        <a:p>
          <a:endParaRPr lang="en-US"/>
        </a:p>
      </dgm:t>
    </dgm:pt>
    <dgm:pt modelId="{1D0B79D7-8D09-4EAD-9CAD-8D91E402F22E}" type="sibTrans" cxnId="{1BD9ACF0-49C8-45F1-B7EE-22874238939C}">
      <dgm:prSet/>
      <dgm:spPr/>
      <dgm:t>
        <a:bodyPr/>
        <a:lstStyle/>
        <a:p>
          <a:endParaRPr lang="en-US"/>
        </a:p>
      </dgm:t>
    </dgm:pt>
    <dgm:pt modelId="{D8AEF30D-784A-42D6-992A-04A74B50C6E9}" type="pres">
      <dgm:prSet presAssocID="{F0AFE3E6-1AC8-48B5-ADF2-DD50F0B93FA8}" presName="Name0" presStyleCnt="0">
        <dgm:presLayoutVars>
          <dgm:dir/>
          <dgm:animLvl val="lvl"/>
          <dgm:resizeHandles val="exact"/>
        </dgm:presLayoutVars>
      </dgm:prSet>
      <dgm:spPr/>
    </dgm:pt>
    <dgm:pt modelId="{957F550B-7F26-4653-8516-26B8F3E281BA}" type="pres">
      <dgm:prSet presAssocID="{127D39C7-3FA4-4EAE-A736-2C4CE131E30D}" presName="composite" presStyleCnt="0"/>
      <dgm:spPr/>
    </dgm:pt>
    <dgm:pt modelId="{CC14ED83-64E7-4906-ABAE-AA994D7387BB}" type="pres">
      <dgm:prSet presAssocID="{127D39C7-3FA4-4EAE-A736-2C4CE131E30D}" presName="parTx" presStyleLbl="alignNode1" presStyleIdx="0" presStyleCnt="2">
        <dgm:presLayoutVars>
          <dgm:chMax val="0"/>
          <dgm:chPref val="0"/>
          <dgm:bulletEnabled val="1"/>
        </dgm:presLayoutVars>
      </dgm:prSet>
      <dgm:spPr/>
    </dgm:pt>
    <dgm:pt modelId="{9A44281E-F385-405D-92E3-DB8D625BB9E1}" type="pres">
      <dgm:prSet presAssocID="{127D39C7-3FA4-4EAE-A736-2C4CE131E30D}" presName="desTx" presStyleLbl="alignAccFollowNode1" presStyleIdx="0" presStyleCnt="2">
        <dgm:presLayoutVars>
          <dgm:bulletEnabled val="1"/>
        </dgm:presLayoutVars>
      </dgm:prSet>
      <dgm:spPr/>
    </dgm:pt>
    <dgm:pt modelId="{E543AEF0-B8EC-434E-9E75-E41D0821F720}" type="pres">
      <dgm:prSet presAssocID="{4F5BA0CF-8326-43E5-8B73-BC19828A3C28}" presName="space" presStyleCnt="0"/>
      <dgm:spPr/>
    </dgm:pt>
    <dgm:pt modelId="{BB59A141-4C75-494E-9B31-B2D3BFBDA7BC}" type="pres">
      <dgm:prSet presAssocID="{EF7D3F13-C5D9-43FD-BBFE-D05D881140D3}" presName="composite" presStyleCnt="0"/>
      <dgm:spPr/>
    </dgm:pt>
    <dgm:pt modelId="{B9778364-AD6F-4217-83EA-944654F50E00}" type="pres">
      <dgm:prSet presAssocID="{EF7D3F13-C5D9-43FD-BBFE-D05D881140D3}" presName="parTx" presStyleLbl="alignNode1" presStyleIdx="1" presStyleCnt="2">
        <dgm:presLayoutVars>
          <dgm:chMax val="0"/>
          <dgm:chPref val="0"/>
          <dgm:bulletEnabled val="1"/>
        </dgm:presLayoutVars>
      </dgm:prSet>
      <dgm:spPr/>
    </dgm:pt>
    <dgm:pt modelId="{9664F458-2642-458F-B919-A82F85582B15}" type="pres">
      <dgm:prSet presAssocID="{EF7D3F13-C5D9-43FD-BBFE-D05D881140D3}" presName="desTx" presStyleLbl="alignAccFollowNode1" presStyleIdx="1" presStyleCnt="2">
        <dgm:presLayoutVars>
          <dgm:bulletEnabled val="1"/>
        </dgm:presLayoutVars>
      </dgm:prSet>
      <dgm:spPr/>
    </dgm:pt>
  </dgm:ptLst>
  <dgm:cxnLst>
    <dgm:cxn modelId="{F3394308-F89A-4566-9151-16021DFA2EEC}" srcId="{F0AFE3E6-1AC8-48B5-ADF2-DD50F0B93FA8}" destId="{EF7D3F13-C5D9-43FD-BBFE-D05D881140D3}" srcOrd="1" destOrd="0" parTransId="{1EFE2351-E553-4BE6-9053-5ED1D10C2370}" sibTransId="{84DB8D9D-71B6-45FC-BDA3-DD42E0859DEE}"/>
    <dgm:cxn modelId="{4F60C715-D4E4-4F5F-8798-B413472540B9}" type="presOf" srcId="{5447DA1F-7FCE-482E-8911-D701C444D061}" destId="{9A44281E-F385-405D-92E3-DB8D625BB9E1}" srcOrd="0" destOrd="2" presId="urn:microsoft.com/office/officeart/2005/8/layout/hList1"/>
    <dgm:cxn modelId="{09ACBE23-0768-4DE4-9CCE-25076DC9B44D}" type="presOf" srcId="{127D39C7-3FA4-4EAE-A736-2C4CE131E30D}" destId="{CC14ED83-64E7-4906-ABAE-AA994D7387BB}" srcOrd="0" destOrd="0" presId="urn:microsoft.com/office/officeart/2005/8/layout/hList1"/>
    <dgm:cxn modelId="{03D94F2B-CB39-463B-A1F1-6B3B74A990BB}" srcId="{EF7D3F13-C5D9-43FD-BBFE-D05D881140D3}" destId="{440B9F39-A6A9-47E4-B3F0-F3E8BDDBA470}" srcOrd="0" destOrd="0" parTransId="{2B53A06C-4A53-4DCB-897D-3B295D4F4095}" sibTransId="{98E9E2E2-A80E-4B70-A164-70E38B24C6A8}"/>
    <dgm:cxn modelId="{F9D05234-A036-4153-BD3B-794BD9ACF169}" type="presOf" srcId="{EF7D3F13-C5D9-43FD-BBFE-D05D881140D3}" destId="{B9778364-AD6F-4217-83EA-944654F50E00}" srcOrd="0" destOrd="0" presId="urn:microsoft.com/office/officeart/2005/8/layout/hList1"/>
    <dgm:cxn modelId="{8822CA40-E967-4E50-B9A2-8CDBFA62C1AB}" srcId="{127D39C7-3FA4-4EAE-A736-2C4CE131E30D}" destId="{C01E3163-F075-448C-A508-6B7D43F9B6C9}" srcOrd="0" destOrd="0" parTransId="{FB0BCC90-15B8-4313-B5A0-799FB4E75A49}" sibTransId="{438F910D-8B2B-48ED-B5F7-091605922EFB}"/>
    <dgm:cxn modelId="{8064556F-2897-4DC8-9BBB-4CAB77BDA4FF}" type="presOf" srcId="{F0AFE3E6-1AC8-48B5-ADF2-DD50F0B93FA8}" destId="{D8AEF30D-784A-42D6-992A-04A74B50C6E9}" srcOrd="0" destOrd="0" presId="urn:microsoft.com/office/officeart/2005/8/layout/hList1"/>
    <dgm:cxn modelId="{237C0A73-53C1-4B1F-9395-D74847C87D8E}" type="presOf" srcId="{440B9F39-A6A9-47E4-B3F0-F3E8BDDBA470}" destId="{9664F458-2642-458F-B919-A82F85582B15}" srcOrd="0" destOrd="0" presId="urn:microsoft.com/office/officeart/2005/8/layout/hList1"/>
    <dgm:cxn modelId="{BC752E74-FB3A-4FA7-96EB-2230FAEE8F02}" type="presOf" srcId="{C01E3163-F075-448C-A508-6B7D43F9B6C9}" destId="{9A44281E-F385-405D-92E3-DB8D625BB9E1}" srcOrd="0" destOrd="0" presId="urn:microsoft.com/office/officeart/2005/8/layout/hList1"/>
    <dgm:cxn modelId="{E3D3275A-13DC-43DF-8E5C-62459FB8F2FB}" srcId="{F0AFE3E6-1AC8-48B5-ADF2-DD50F0B93FA8}" destId="{127D39C7-3FA4-4EAE-A736-2C4CE131E30D}" srcOrd="0" destOrd="0" parTransId="{BE33E18B-FBA8-4248-8DD1-34DC984BE079}" sibTransId="{4F5BA0CF-8326-43E5-8B73-BC19828A3C28}"/>
    <dgm:cxn modelId="{CAA97390-079C-4FEF-8238-A03A1CA695C4}" type="presOf" srcId="{A98B8D46-08A3-4A0B-BFDA-288DDB8EC4EA}" destId="{9664F458-2642-458F-B919-A82F85582B15}" srcOrd="0" destOrd="1" presId="urn:microsoft.com/office/officeart/2005/8/layout/hList1"/>
    <dgm:cxn modelId="{84C0E6A0-6B20-432D-98FC-1F3D3F0D66D4}" srcId="{127D39C7-3FA4-4EAE-A736-2C4CE131E30D}" destId="{5447DA1F-7FCE-482E-8911-D701C444D061}" srcOrd="2" destOrd="0" parTransId="{076382AD-E7A5-4BC9-9C69-57D46106AD18}" sibTransId="{3BD50F97-F544-4EEF-B0ED-BD8F4644B037}"/>
    <dgm:cxn modelId="{ABB994A2-4D28-43D0-A794-D9D1080FB8B1}" type="presOf" srcId="{A5772D79-AA44-4F38-9F1F-67D73C2C893D}" destId="{9664F458-2642-458F-B919-A82F85582B15}" srcOrd="0" destOrd="2" presId="urn:microsoft.com/office/officeart/2005/8/layout/hList1"/>
    <dgm:cxn modelId="{898109A4-E147-491D-BAFB-604797884EBB}" srcId="{EF7D3F13-C5D9-43FD-BBFE-D05D881140D3}" destId="{A98B8D46-08A3-4A0B-BFDA-288DDB8EC4EA}" srcOrd="1" destOrd="0" parTransId="{AD32E1F9-ED92-445C-9DE2-DB2A4C5818C6}" sibTransId="{C7C6D3D6-6992-4A21-BC66-3C25A36E760C}"/>
    <dgm:cxn modelId="{37E7F1C9-35C9-4825-9642-502C6E91E06A}" type="presOf" srcId="{EFBD7A4B-8FD3-4AE7-8099-1EDDFC2D9E06}" destId="{9A44281E-F385-405D-92E3-DB8D625BB9E1}" srcOrd="0" destOrd="1" presId="urn:microsoft.com/office/officeart/2005/8/layout/hList1"/>
    <dgm:cxn modelId="{1BD9ACF0-49C8-45F1-B7EE-22874238939C}" srcId="{EF7D3F13-C5D9-43FD-BBFE-D05D881140D3}" destId="{A5772D79-AA44-4F38-9F1F-67D73C2C893D}" srcOrd="2" destOrd="0" parTransId="{5AD6D922-64BB-4D7F-9B0B-6A5CD5629878}" sibTransId="{1D0B79D7-8D09-4EAD-9CAD-8D91E402F22E}"/>
    <dgm:cxn modelId="{E8B19CF6-6CCA-4D53-AF0A-883CF80888D4}" srcId="{127D39C7-3FA4-4EAE-A736-2C4CE131E30D}" destId="{EFBD7A4B-8FD3-4AE7-8099-1EDDFC2D9E06}" srcOrd="1" destOrd="0" parTransId="{D1A17DBC-AD09-4698-8869-61DA1A417F62}" sibTransId="{65953E2E-B8C8-4FBC-BF77-183F059FB030}"/>
    <dgm:cxn modelId="{E606DE47-3F81-4726-B3E2-30CC71A492E8}" type="presParOf" srcId="{D8AEF30D-784A-42D6-992A-04A74B50C6E9}" destId="{957F550B-7F26-4653-8516-26B8F3E281BA}" srcOrd="0" destOrd="0" presId="urn:microsoft.com/office/officeart/2005/8/layout/hList1"/>
    <dgm:cxn modelId="{C5D93464-0E36-4679-A6A2-A7FE64B7E390}" type="presParOf" srcId="{957F550B-7F26-4653-8516-26B8F3E281BA}" destId="{CC14ED83-64E7-4906-ABAE-AA994D7387BB}" srcOrd="0" destOrd="0" presId="urn:microsoft.com/office/officeart/2005/8/layout/hList1"/>
    <dgm:cxn modelId="{DA0FBAFE-EF59-4621-AF9A-8ACC6C76F663}" type="presParOf" srcId="{957F550B-7F26-4653-8516-26B8F3E281BA}" destId="{9A44281E-F385-405D-92E3-DB8D625BB9E1}" srcOrd="1" destOrd="0" presId="urn:microsoft.com/office/officeart/2005/8/layout/hList1"/>
    <dgm:cxn modelId="{D95B8D85-FF80-450E-BF03-04FBC3B7266D}" type="presParOf" srcId="{D8AEF30D-784A-42D6-992A-04A74B50C6E9}" destId="{E543AEF0-B8EC-434E-9E75-E41D0821F720}" srcOrd="1" destOrd="0" presId="urn:microsoft.com/office/officeart/2005/8/layout/hList1"/>
    <dgm:cxn modelId="{43078985-7D2C-43B5-BF5B-CAB4F88196E0}" type="presParOf" srcId="{D8AEF30D-784A-42D6-992A-04A74B50C6E9}" destId="{BB59A141-4C75-494E-9B31-B2D3BFBDA7BC}" srcOrd="2" destOrd="0" presId="urn:microsoft.com/office/officeart/2005/8/layout/hList1"/>
    <dgm:cxn modelId="{EA49F85F-4B40-49F4-A635-7939D10C93A2}" type="presParOf" srcId="{BB59A141-4C75-494E-9B31-B2D3BFBDA7BC}" destId="{B9778364-AD6F-4217-83EA-944654F50E00}" srcOrd="0" destOrd="0" presId="urn:microsoft.com/office/officeart/2005/8/layout/hList1"/>
    <dgm:cxn modelId="{62FA2DD7-B04C-4094-8F45-A07927FEDF31}" type="presParOf" srcId="{BB59A141-4C75-494E-9B31-B2D3BFBDA7BC}" destId="{9664F458-2642-458F-B919-A82F85582B1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AAAEF74-AE42-4B95-B517-0CA9149FCD14}" type="doc">
      <dgm:prSet loTypeId="urn:microsoft.com/office/officeart/2005/8/layout/hierarchy2" loCatId="hierarchy" qsTypeId="urn:microsoft.com/office/officeart/2005/8/quickstyle/simple2" qsCatId="simple" csTypeId="urn:microsoft.com/office/officeart/2005/8/colors/accent0_3" csCatId="mainScheme" phldr="1"/>
      <dgm:spPr/>
      <dgm:t>
        <a:bodyPr/>
        <a:lstStyle/>
        <a:p>
          <a:endParaRPr lang="en-US"/>
        </a:p>
      </dgm:t>
    </dgm:pt>
    <dgm:pt modelId="{8FAF8D65-2A97-49EC-B918-0319865D8BFA}">
      <dgm:prSet custT="1"/>
      <dgm:spPr/>
      <dgm:t>
        <a:bodyPr/>
        <a:lstStyle/>
        <a:p>
          <a:r>
            <a:rPr lang="en-US" sz="1800" b="1" dirty="0"/>
            <a:t>ADAAA protects employees from discrimination (including termination) by employers with 15 or more employees.</a:t>
          </a:r>
        </a:p>
      </dgm:t>
    </dgm:pt>
    <dgm:pt modelId="{A48BCB7B-E19E-4F04-8224-C2352161EC0C}" type="parTrans" cxnId="{9568390D-F34C-4DB7-9113-9FFD55C07A68}">
      <dgm:prSet/>
      <dgm:spPr/>
      <dgm:t>
        <a:bodyPr/>
        <a:lstStyle/>
        <a:p>
          <a:endParaRPr lang="en-US" sz="1800" b="1"/>
        </a:p>
      </dgm:t>
    </dgm:pt>
    <dgm:pt modelId="{304E8573-0893-498F-9AE5-52294FCC9073}" type="sibTrans" cxnId="{9568390D-F34C-4DB7-9113-9FFD55C07A68}">
      <dgm:prSet/>
      <dgm:spPr/>
      <dgm:t>
        <a:bodyPr/>
        <a:lstStyle/>
        <a:p>
          <a:endParaRPr lang="en-US" sz="1800" b="1"/>
        </a:p>
      </dgm:t>
    </dgm:pt>
    <dgm:pt modelId="{7E0017ED-049A-47A4-9077-C4B665B5566A}">
      <dgm:prSet custT="1"/>
      <dgm:spPr/>
      <dgm:t>
        <a:bodyPr/>
        <a:lstStyle/>
        <a:p>
          <a:r>
            <a:rPr lang="en-US" sz="1800" b="1" dirty="0"/>
            <a:t>The law covers “qualified individual” on the basis of “disability” in regard to: </a:t>
          </a:r>
        </a:p>
      </dgm:t>
    </dgm:pt>
    <dgm:pt modelId="{7A1D835D-3424-414C-B0A6-BAB65AE57837}" type="parTrans" cxnId="{4E5F7F01-9649-4EDA-BCD1-08F619812110}">
      <dgm:prSet/>
      <dgm:spPr/>
      <dgm:t>
        <a:bodyPr/>
        <a:lstStyle/>
        <a:p>
          <a:endParaRPr lang="en-US" sz="1800" b="1"/>
        </a:p>
      </dgm:t>
    </dgm:pt>
    <dgm:pt modelId="{A12D954E-1379-4937-BA5F-2238CE0AF90B}" type="sibTrans" cxnId="{4E5F7F01-9649-4EDA-BCD1-08F619812110}">
      <dgm:prSet/>
      <dgm:spPr/>
      <dgm:t>
        <a:bodyPr/>
        <a:lstStyle/>
        <a:p>
          <a:endParaRPr lang="en-US" sz="1800" b="1"/>
        </a:p>
      </dgm:t>
    </dgm:pt>
    <dgm:pt modelId="{D71F1227-8E0A-4F08-A486-0DE137472DBE}">
      <dgm:prSet custT="1"/>
      <dgm:spPr/>
      <dgm:t>
        <a:bodyPr/>
        <a:lstStyle/>
        <a:p>
          <a:r>
            <a:rPr lang="en-US" sz="1800" b="1" dirty="0"/>
            <a:t>job application procedures,  </a:t>
          </a:r>
        </a:p>
      </dgm:t>
    </dgm:pt>
    <dgm:pt modelId="{52B24FB2-757F-4D7D-922D-56188FFE8747}" type="parTrans" cxnId="{2A9CA675-EE7F-4BB7-9951-6D982306B414}">
      <dgm:prSet custT="1"/>
      <dgm:spPr/>
      <dgm:t>
        <a:bodyPr/>
        <a:lstStyle/>
        <a:p>
          <a:endParaRPr lang="en-US" sz="1800" b="1"/>
        </a:p>
      </dgm:t>
    </dgm:pt>
    <dgm:pt modelId="{94E7ED55-D54B-4DC8-BB40-48AB467138EC}" type="sibTrans" cxnId="{2A9CA675-EE7F-4BB7-9951-6D982306B414}">
      <dgm:prSet/>
      <dgm:spPr/>
      <dgm:t>
        <a:bodyPr/>
        <a:lstStyle/>
        <a:p>
          <a:endParaRPr lang="en-US" sz="1800" b="1"/>
        </a:p>
      </dgm:t>
    </dgm:pt>
    <dgm:pt modelId="{CEBADD36-82A3-46CB-B882-5FA49A84D505}">
      <dgm:prSet custT="1"/>
      <dgm:spPr/>
      <dgm:t>
        <a:bodyPr/>
        <a:lstStyle/>
        <a:p>
          <a:r>
            <a:rPr lang="en-US" sz="1800" b="1" dirty="0"/>
            <a:t>hiring, advancement, job training or discharge of employees, </a:t>
          </a:r>
        </a:p>
      </dgm:t>
    </dgm:pt>
    <dgm:pt modelId="{B0C639FD-0118-4390-B927-8F45ACB83A16}" type="parTrans" cxnId="{F538851E-6F02-48A8-8BC2-F5A1FF04D2FE}">
      <dgm:prSet custT="1"/>
      <dgm:spPr/>
      <dgm:t>
        <a:bodyPr/>
        <a:lstStyle/>
        <a:p>
          <a:endParaRPr lang="en-US" sz="1800" b="1"/>
        </a:p>
      </dgm:t>
    </dgm:pt>
    <dgm:pt modelId="{196506D8-EEB6-411E-BCA7-4B78DD37F014}" type="sibTrans" cxnId="{F538851E-6F02-48A8-8BC2-F5A1FF04D2FE}">
      <dgm:prSet/>
      <dgm:spPr/>
      <dgm:t>
        <a:bodyPr/>
        <a:lstStyle/>
        <a:p>
          <a:endParaRPr lang="en-US" sz="1800" b="1"/>
        </a:p>
      </dgm:t>
    </dgm:pt>
    <dgm:pt modelId="{1258C68A-7993-4935-B950-72A091EBC004}">
      <dgm:prSet custT="1"/>
      <dgm:spPr/>
      <dgm:t>
        <a:bodyPr/>
        <a:lstStyle/>
        <a:p>
          <a:r>
            <a:rPr lang="en-US" sz="1800" b="1" dirty="0"/>
            <a:t>employee compensation, and </a:t>
          </a:r>
        </a:p>
      </dgm:t>
    </dgm:pt>
    <dgm:pt modelId="{ABAEF59C-CBCB-422F-AD4B-91DF05BD0DBA}" type="parTrans" cxnId="{58026AAB-474B-4BB4-B2FC-DD9AC58BE1DD}">
      <dgm:prSet custT="1"/>
      <dgm:spPr/>
      <dgm:t>
        <a:bodyPr/>
        <a:lstStyle/>
        <a:p>
          <a:endParaRPr lang="en-US" sz="1800" b="1"/>
        </a:p>
      </dgm:t>
    </dgm:pt>
    <dgm:pt modelId="{4285793B-631D-4781-941D-954D4FE20646}" type="sibTrans" cxnId="{58026AAB-474B-4BB4-B2FC-DD9AC58BE1DD}">
      <dgm:prSet/>
      <dgm:spPr/>
      <dgm:t>
        <a:bodyPr/>
        <a:lstStyle/>
        <a:p>
          <a:endParaRPr lang="en-US" sz="1800" b="1"/>
        </a:p>
      </dgm:t>
    </dgm:pt>
    <dgm:pt modelId="{17851A1B-EA5F-4161-A76A-5A97F3F13B25}">
      <dgm:prSet custT="1"/>
      <dgm:spPr/>
      <dgm:t>
        <a:bodyPr/>
        <a:lstStyle/>
        <a:p>
          <a:r>
            <a:rPr lang="en-US" sz="1800" b="1" dirty="0"/>
            <a:t>other terms, conditions, and privileges of employment.</a:t>
          </a:r>
        </a:p>
      </dgm:t>
    </dgm:pt>
    <dgm:pt modelId="{9F2D4FB7-E801-4C5A-B6FB-506C0ACA0983}" type="parTrans" cxnId="{D10E6045-2198-4B5E-9AA6-DB4D284C5689}">
      <dgm:prSet custT="1"/>
      <dgm:spPr/>
      <dgm:t>
        <a:bodyPr/>
        <a:lstStyle/>
        <a:p>
          <a:endParaRPr lang="en-US" sz="1800" b="1"/>
        </a:p>
      </dgm:t>
    </dgm:pt>
    <dgm:pt modelId="{1A1AD63D-862D-40C4-9975-A1E724913B5C}" type="sibTrans" cxnId="{D10E6045-2198-4B5E-9AA6-DB4D284C5689}">
      <dgm:prSet/>
      <dgm:spPr/>
      <dgm:t>
        <a:bodyPr/>
        <a:lstStyle/>
        <a:p>
          <a:endParaRPr lang="en-US" sz="1800" b="1"/>
        </a:p>
      </dgm:t>
    </dgm:pt>
    <dgm:pt modelId="{57F5CD3D-CE43-4F44-9446-5C4329DA1721}" type="pres">
      <dgm:prSet presAssocID="{1AAAEF74-AE42-4B95-B517-0CA9149FCD14}" presName="diagram" presStyleCnt="0">
        <dgm:presLayoutVars>
          <dgm:chPref val="1"/>
          <dgm:dir/>
          <dgm:animOne val="branch"/>
          <dgm:animLvl val="lvl"/>
          <dgm:resizeHandles val="exact"/>
        </dgm:presLayoutVars>
      </dgm:prSet>
      <dgm:spPr/>
    </dgm:pt>
    <dgm:pt modelId="{01F6AD6F-53DB-498D-9760-024D2940E8E0}" type="pres">
      <dgm:prSet presAssocID="{8FAF8D65-2A97-49EC-B918-0319865D8BFA}" presName="root1" presStyleCnt="0"/>
      <dgm:spPr/>
    </dgm:pt>
    <dgm:pt modelId="{555D8C6E-7432-44F4-90CC-ECEEA994614A}" type="pres">
      <dgm:prSet presAssocID="{8FAF8D65-2A97-49EC-B918-0319865D8BFA}" presName="LevelOneTextNode" presStyleLbl="node0" presStyleIdx="0" presStyleCnt="2" custScaleY="139783">
        <dgm:presLayoutVars>
          <dgm:chPref val="3"/>
        </dgm:presLayoutVars>
      </dgm:prSet>
      <dgm:spPr/>
    </dgm:pt>
    <dgm:pt modelId="{7AA07745-D7A1-4ACE-B30D-DF1FD174F282}" type="pres">
      <dgm:prSet presAssocID="{8FAF8D65-2A97-49EC-B918-0319865D8BFA}" presName="level2hierChild" presStyleCnt="0"/>
      <dgm:spPr/>
    </dgm:pt>
    <dgm:pt modelId="{0205790A-4137-4259-9E21-06B10446A4BF}" type="pres">
      <dgm:prSet presAssocID="{7E0017ED-049A-47A4-9077-C4B665B5566A}" presName="root1" presStyleCnt="0"/>
      <dgm:spPr/>
    </dgm:pt>
    <dgm:pt modelId="{48517A1B-2531-4627-9BF2-BCEDB502F197}" type="pres">
      <dgm:prSet presAssocID="{7E0017ED-049A-47A4-9077-C4B665B5566A}" presName="LevelOneTextNode" presStyleLbl="node0" presStyleIdx="1" presStyleCnt="2" custScaleY="157813">
        <dgm:presLayoutVars>
          <dgm:chPref val="3"/>
        </dgm:presLayoutVars>
      </dgm:prSet>
      <dgm:spPr/>
    </dgm:pt>
    <dgm:pt modelId="{A5D4D3B2-CEA9-46FD-A4BE-949A1E5403EB}" type="pres">
      <dgm:prSet presAssocID="{7E0017ED-049A-47A4-9077-C4B665B5566A}" presName="level2hierChild" presStyleCnt="0"/>
      <dgm:spPr/>
    </dgm:pt>
    <dgm:pt modelId="{A27F92B7-CA15-4745-BFC9-9746AA81ABD4}" type="pres">
      <dgm:prSet presAssocID="{52B24FB2-757F-4D7D-922D-56188FFE8747}" presName="conn2-1" presStyleLbl="parChTrans1D2" presStyleIdx="0" presStyleCnt="4"/>
      <dgm:spPr/>
    </dgm:pt>
    <dgm:pt modelId="{5A3E962C-3B0A-414E-8DA0-8C9F5C7DAC52}" type="pres">
      <dgm:prSet presAssocID="{52B24FB2-757F-4D7D-922D-56188FFE8747}" presName="connTx" presStyleLbl="parChTrans1D2" presStyleIdx="0" presStyleCnt="4"/>
      <dgm:spPr/>
    </dgm:pt>
    <dgm:pt modelId="{69041ADB-AA56-4B58-AA8C-D8E3A3FCA900}" type="pres">
      <dgm:prSet presAssocID="{D71F1227-8E0A-4F08-A486-0DE137472DBE}" presName="root2" presStyleCnt="0"/>
      <dgm:spPr/>
    </dgm:pt>
    <dgm:pt modelId="{7C609C58-1B92-4F09-9B8C-366FB885E34A}" type="pres">
      <dgm:prSet presAssocID="{D71F1227-8E0A-4F08-A486-0DE137472DBE}" presName="LevelTwoTextNode" presStyleLbl="node2" presStyleIdx="0" presStyleCnt="4" custScaleX="116888" custScaleY="90645">
        <dgm:presLayoutVars>
          <dgm:chPref val="3"/>
        </dgm:presLayoutVars>
      </dgm:prSet>
      <dgm:spPr/>
    </dgm:pt>
    <dgm:pt modelId="{A7989495-EAC7-484F-94A9-4C349923892A}" type="pres">
      <dgm:prSet presAssocID="{D71F1227-8E0A-4F08-A486-0DE137472DBE}" presName="level3hierChild" presStyleCnt="0"/>
      <dgm:spPr/>
    </dgm:pt>
    <dgm:pt modelId="{A1688178-7B6A-4479-9D45-86A613C99E19}" type="pres">
      <dgm:prSet presAssocID="{B0C639FD-0118-4390-B927-8F45ACB83A16}" presName="conn2-1" presStyleLbl="parChTrans1D2" presStyleIdx="1" presStyleCnt="4"/>
      <dgm:spPr/>
    </dgm:pt>
    <dgm:pt modelId="{76BF4D66-C6C5-4EC9-99C9-03199F59772B}" type="pres">
      <dgm:prSet presAssocID="{B0C639FD-0118-4390-B927-8F45ACB83A16}" presName="connTx" presStyleLbl="parChTrans1D2" presStyleIdx="1" presStyleCnt="4"/>
      <dgm:spPr/>
    </dgm:pt>
    <dgm:pt modelId="{1E75DD59-3FA7-4C6A-92B7-22E08258D476}" type="pres">
      <dgm:prSet presAssocID="{CEBADD36-82A3-46CB-B882-5FA49A84D505}" presName="root2" presStyleCnt="0"/>
      <dgm:spPr/>
    </dgm:pt>
    <dgm:pt modelId="{85581F75-30ED-4CA2-B6BE-6156B3616359}" type="pres">
      <dgm:prSet presAssocID="{CEBADD36-82A3-46CB-B882-5FA49A84D505}" presName="LevelTwoTextNode" presStyleLbl="node2" presStyleIdx="1" presStyleCnt="4" custScaleX="116066">
        <dgm:presLayoutVars>
          <dgm:chPref val="3"/>
        </dgm:presLayoutVars>
      </dgm:prSet>
      <dgm:spPr/>
    </dgm:pt>
    <dgm:pt modelId="{06B85D21-FC44-4C3A-B7EA-8945B8247C6D}" type="pres">
      <dgm:prSet presAssocID="{CEBADD36-82A3-46CB-B882-5FA49A84D505}" presName="level3hierChild" presStyleCnt="0"/>
      <dgm:spPr/>
    </dgm:pt>
    <dgm:pt modelId="{84AFE286-77EA-4D24-9340-714F6A525BA9}" type="pres">
      <dgm:prSet presAssocID="{ABAEF59C-CBCB-422F-AD4B-91DF05BD0DBA}" presName="conn2-1" presStyleLbl="parChTrans1D2" presStyleIdx="2" presStyleCnt="4"/>
      <dgm:spPr/>
    </dgm:pt>
    <dgm:pt modelId="{DBD00841-BEB9-4FD0-961C-A9DBFD1C0D1A}" type="pres">
      <dgm:prSet presAssocID="{ABAEF59C-CBCB-422F-AD4B-91DF05BD0DBA}" presName="connTx" presStyleLbl="parChTrans1D2" presStyleIdx="2" presStyleCnt="4"/>
      <dgm:spPr/>
    </dgm:pt>
    <dgm:pt modelId="{C0C6B45C-7A66-443C-835B-C57FD94CB1B7}" type="pres">
      <dgm:prSet presAssocID="{1258C68A-7993-4935-B950-72A091EBC004}" presName="root2" presStyleCnt="0"/>
      <dgm:spPr/>
    </dgm:pt>
    <dgm:pt modelId="{D7902B9D-5F2F-4574-8A9A-6FF63906C74D}" type="pres">
      <dgm:prSet presAssocID="{1258C68A-7993-4935-B950-72A091EBC004}" presName="LevelTwoTextNode" presStyleLbl="node2" presStyleIdx="2" presStyleCnt="4" custScaleX="115040">
        <dgm:presLayoutVars>
          <dgm:chPref val="3"/>
        </dgm:presLayoutVars>
      </dgm:prSet>
      <dgm:spPr/>
    </dgm:pt>
    <dgm:pt modelId="{AE4B7FD4-91EB-4559-901F-B0C129C4811E}" type="pres">
      <dgm:prSet presAssocID="{1258C68A-7993-4935-B950-72A091EBC004}" presName="level3hierChild" presStyleCnt="0"/>
      <dgm:spPr/>
    </dgm:pt>
    <dgm:pt modelId="{E85931C8-F0BC-49D4-B0C0-CCC9599AE926}" type="pres">
      <dgm:prSet presAssocID="{9F2D4FB7-E801-4C5A-B6FB-506C0ACA0983}" presName="conn2-1" presStyleLbl="parChTrans1D2" presStyleIdx="3" presStyleCnt="4"/>
      <dgm:spPr/>
    </dgm:pt>
    <dgm:pt modelId="{047D82DC-B005-4B1B-9F57-1FD63EC252F8}" type="pres">
      <dgm:prSet presAssocID="{9F2D4FB7-E801-4C5A-B6FB-506C0ACA0983}" presName="connTx" presStyleLbl="parChTrans1D2" presStyleIdx="3" presStyleCnt="4"/>
      <dgm:spPr/>
    </dgm:pt>
    <dgm:pt modelId="{19744BB1-0FFF-426C-84AE-6769C5AD15C0}" type="pres">
      <dgm:prSet presAssocID="{17851A1B-EA5F-4161-A76A-5A97F3F13B25}" presName="root2" presStyleCnt="0"/>
      <dgm:spPr/>
    </dgm:pt>
    <dgm:pt modelId="{9E63200C-1AB5-4F6E-8C93-C35401F5EC57}" type="pres">
      <dgm:prSet presAssocID="{17851A1B-EA5F-4161-A76A-5A97F3F13B25}" presName="LevelTwoTextNode" presStyleLbl="node2" presStyleIdx="3" presStyleCnt="4" custScaleX="114695">
        <dgm:presLayoutVars>
          <dgm:chPref val="3"/>
        </dgm:presLayoutVars>
      </dgm:prSet>
      <dgm:spPr/>
    </dgm:pt>
    <dgm:pt modelId="{FCDB9F0E-10A0-4F9C-9C0F-BD086F361A8F}" type="pres">
      <dgm:prSet presAssocID="{17851A1B-EA5F-4161-A76A-5A97F3F13B25}" presName="level3hierChild" presStyleCnt="0"/>
      <dgm:spPr/>
    </dgm:pt>
  </dgm:ptLst>
  <dgm:cxnLst>
    <dgm:cxn modelId="{4E5F7F01-9649-4EDA-BCD1-08F619812110}" srcId="{1AAAEF74-AE42-4B95-B517-0CA9149FCD14}" destId="{7E0017ED-049A-47A4-9077-C4B665B5566A}" srcOrd="1" destOrd="0" parTransId="{7A1D835D-3424-414C-B0A6-BAB65AE57837}" sibTransId="{A12D954E-1379-4937-BA5F-2238CE0AF90B}"/>
    <dgm:cxn modelId="{3536F302-1B60-46A7-971D-876B10ED6FA8}" type="presOf" srcId="{17851A1B-EA5F-4161-A76A-5A97F3F13B25}" destId="{9E63200C-1AB5-4F6E-8C93-C35401F5EC57}" srcOrd="0" destOrd="0" presId="urn:microsoft.com/office/officeart/2005/8/layout/hierarchy2"/>
    <dgm:cxn modelId="{9568390D-F34C-4DB7-9113-9FFD55C07A68}" srcId="{1AAAEF74-AE42-4B95-B517-0CA9149FCD14}" destId="{8FAF8D65-2A97-49EC-B918-0319865D8BFA}" srcOrd="0" destOrd="0" parTransId="{A48BCB7B-E19E-4F04-8224-C2352161EC0C}" sibTransId="{304E8573-0893-498F-9AE5-52294FCC9073}"/>
    <dgm:cxn modelId="{8E52BD0F-625A-4E34-B0FF-6411A2B19EAB}" type="presOf" srcId="{9F2D4FB7-E801-4C5A-B6FB-506C0ACA0983}" destId="{047D82DC-B005-4B1B-9F57-1FD63EC252F8}" srcOrd="1" destOrd="0" presId="urn:microsoft.com/office/officeart/2005/8/layout/hierarchy2"/>
    <dgm:cxn modelId="{F538851E-6F02-48A8-8BC2-F5A1FF04D2FE}" srcId="{7E0017ED-049A-47A4-9077-C4B665B5566A}" destId="{CEBADD36-82A3-46CB-B882-5FA49A84D505}" srcOrd="1" destOrd="0" parTransId="{B0C639FD-0118-4390-B927-8F45ACB83A16}" sibTransId="{196506D8-EEB6-411E-BCA7-4B78DD37F014}"/>
    <dgm:cxn modelId="{7C7CBC1F-52C7-4772-9CEC-0DA7326CA4E0}" type="presOf" srcId="{CEBADD36-82A3-46CB-B882-5FA49A84D505}" destId="{85581F75-30ED-4CA2-B6BE-6156B3616359}" srcOrd="0" destOrd="0" presId="urn:microsoft.com/office/officeart/2005/8/layout/hierarchy2"/>
    <dgm:cxn modelId="{06ADB43F-F697-42C6-B4AB-651662971439}" type="presOf" srcId="{D71F1227-8E0A-4F08-A486-0DE137472DBE}" destId="{7C609C58-1B92-4F09-9B8C-366FB885E34A}" srcOrd="0" destOrd="0" presId="urn:microsoft.com/office/officeart/2005/8/layout/hierarchy2"/>
    <dgm:cxn modelId="{D10E6045-2198-4B5E-9AA6-DB4D284C5689}" srcId="{7E0017ED-049A-47A4-9077-C4B665B5566A}" destId="{17851A1B-EA5F-4161-A76A-5A97F3F13B25}" srcOrd="3" destOrd="0" parTransId="{9F2D4FB7-E801-4C5A-B6FB-506C0ACA0983}" sibTransId="{1A1AD63D-862D-40C4-9975-A1E724913B5C}"/>
    <dgm:cxn modelId="{1B1CF046-720B-44C2-B231-925D95577E57}" type="presOf" srcId="{ABAEF59C-CBCB-422F-AD4B-91DF05BD0DBA}" destId="{DBD00841-BEB9-4FD0-961C-A9DBFD1C0D1A}" srcOrd="1" destOrd="0" presId="urn:microsoft.com/office/officeart/2005/8/layout/hierarchy2"/>
    <dgm:cxn modelId="{2A9CA675-EE7F-4BB7-9951-6D982306B414}" srcId="{7E0017ED-049A-47A4-9077-C4B665B5566A}" destId="{D71F1227-8E0A-4F08-A486-0DE137472DBE}" srcOrd="0" destOrd="0" parTransId="{52B24FB2-757F-4D7D-922D-56188FFE8747}" sibTransId="{94E7ED55-D54B-4DC8-BB40-48AB467138EC}"/>
    <dgm:cxn modelId="{FD194959-2F3B-427E-9B68-DC37F8AA3BB2}" type="presOf" srcId="{8FAF8D65-2A97-49EC-B918-0319865D8BFA}" destId="{555D8C6E-7432-44F4-90CC-ECEEA994614A}" srcOrd="0" destOrd="0" presId="urn:microsoft.com/office/officeart/2005/8/layout/hierarchy2"/>
    <dgm:cxn modelId="{DE52B597-3DC6-46CF-A1EF-11A8212ED4C4}" type="presOf" srcId="{1AAAEF74-AE42-4B95-B517-0CA9149FCD14}" destId="{57F5CD3D-CE43-4F44-9446-5C4329DA1721}" srcOrd="0" destOrd="0" presId="urn:microsoft.com/office/officeart/2005/8/layout/hierarchy2"/>
    <dgm:cxn modelId="{705549A6-57C6-42AC-A389-37906E2DE978}" type="presOf" srcId="{1258C68A-7993-4935-B950-72A091EBC004}" destId="{D7902B9D-5F2F-4574-8A9A-6FF63906C74D}" srcOrd="0" destOrd="0" presId="urn:microsoft.com/office/officeart/2005/8/layout/hierarchy2"/>
    <dgm:cxn modelId="{58026AAB-474B-4BB4-B2FC-DD9AC58BE1DD}" srcId="{7E0017ED-049A-47A4-9077-C4B665B5566A}" destId="{1258C68A-7993-4935-B950-72A091EBC004}" srcOrd="2" destOrd="0" parTransId="{ABAEF59C-CBCB-422F-AD4B-91DF05BD0DBA}" sibTransId="{4285793B-631D-4781-941D-954D4FE20646}"/>
    <dgm:cxn modelId="{B1835DB0-FDCE-4D06-A3F2-46D4EC0B8C7E}" type="presOf" srcId="{ABAEF59C-CBCB-422F-AD4B-91DF05BD0DBA}" destId="{84AFE286-77EA-4D24-9340-714F6A525BA9}" srcOrd="0" destOrd="0" presId="urn:microsoft.com/office/officeart/2005/8/layout/hierarchy2"/>
    <dgm:cxn modelId="{4715F3CC-4141-4F87-840F-8F12103A4274}" type="presOf" srcId="{52B24FB2-757F-4D7D-922D-56188FFE8747}" destId="{A27F92B7-CA15-4745-BFC9-9746AA81ABD4}" srcOrd="0" destOrd="0" presId="urn:microsoft.com/office/officeart/2005/8/layout/hierarchy2"/>
    <dgm:cxn modelId="{8F2C6FDC-F5FE-43EF-803E-B4272B9372F1}" type="presOf" srcId="{9F2D4FB7-E801-4C5A-B6FB-506C0ACA0983}" destId="{E85931C8-F0BC-49D4-B0C0-CCC9599AE926}" srcOrd="0" destOrd="0" presId="urn:microsoft.com/office/officeart/2005/8/layout/hierarchy2"/>
    <dgm:cxn modelId="{BE0150DE-2BE7-4D40-9D96-6387FAFCCDAD}" type="presOf" srcId="{B0C639FD-0118-4390-B927-8F45ACB83A16}" destId="{A1688178-7B6A-4479-9D45-86A613C99E19}" srcOrd="0" destOrd="0" presId="urn:microsoft.com/office/officeart/2005/8/layout/hierarchy2"/>
    <dgm:cxn modelId="{2AC0FCF7-EA7D-4872-91AE-02293B493336}" type="presOf" srcId="{52B24FB2-757F-4D7D-922D-56188FFE8747}" destId="{5A3E962C-3B0A-414E-8DA0-8C9F5C7DAC52}" srcOrd="1" destOrd="0" presId="urn:microsoft.com/office/officeart/2005/8/layout/hierarchy2"/>
    <dgm:cxn modelId="{755AD4F8-BF23-468F-BAF6-22310628FCC4}" type="presOf" srcId="{7E0017ED-049A-47A4-9077-C4B665B5566A}" destId="{48517A1B-2531-4627-9BF2-BCEDB502F197}" srcOrd="0" destOrd="0" presId="urn:microsoft.com/office/officeart/2005/8/layout/hierarchy2"/>
    <dgm:cxn modelId="{D61173FA-483A-4CCC-86F8-DCFA1C1423AA}" type="presOf" srcId="{B0C639FD-0118-4390-B927-8F45ACB83A16}" destId="{76BF4D66-C6C5-4EC9-99C9-03199F59772B}" srcOrd="1" destOrd="0" presId="urn:microsoft.com/office/officeart/2005/8/layout/hierarchy2"/>
    <dgm:cxn modelId="{7E1B1A0A-76CB-4D69-A3E9-E45BBB7B9824}" type="presParOf" srcId="{57F5CD3D-CE43-4F44-9446-5C4329DA1721}" destId="{01F6AD6F-53DB-498D-9760-024D2940E8E0}" srcOrd="0" destOrd="0" presId="urn:microsoft.com/office/officeart/2005/8/layout/hierarchy2"/>
    <dgm:cxn modelId="{9A85F920-D05F-4533-9E9D-128BD6EF7FEB}" type="presParOf" srcId="{01F6AD6F-53DB-498D-9760-024D2940E8E0}" destId="{555D8C6E-7432-44F4-90CC-ECEEA994614A}" srcOrd="0" destOrd="0" presId="urn:microsoft.com/office/officeart/2005/8/layout/hierarchy2"/>
    <dgm:cxn modelId="{091AAF1D-294C-48C5-9DFF-3998A0730BE9}" type="presParOf" srcId="{01F6AD6F-53DB-498D-9760-024D2940E8E0}" destId="{7AA07745-D7A1-4ACE-B30D-DF1FD174F282}" srcOrd="1" destOrd="0" presId="urn:microsoft.com/office/officeart/2005/8/layout/hierarchy2"/>
    <dgm:cxn modelId="{AE6A68A7-E738-4528-81B3-74681927DF0F}" type="presParOf" srcId="{57F5CD3D-CE43-4F44-9446-5C4329DA1721}" destId="{0205790A-4137-4259-9E21-06B10446A4BF}" srcOrd="1" destOrd="0" presId="urn:microsoft.com/office/officeart/2005/8/layout/hierarchy2"/>
    <dgm:cxn modelId="{74A4128E-1118-436A-8295-996F304E6FD5}" type="presParOf" srcId="{0205790A-4137-4259-9E21-06B10446A4BF}" destId="{48517A1B-2531-4627-9BF2-BCEDB502F197}" srcOrd="0" destOrd="0" presId="urn:microsoft.com/office/officeart/2005/8/layout/hierarchy2"/>
    <dgm:cxn modelId="{AFAC9DA3-9DAB-416B-8AB3-B70C3FC5CA77}" type="presParOf" srcId="{0205790A-4137-4259-9E21-06B10446A4BF}" destId="{A5D4D3B2-CEA9-46FD-A4BE-949A1E5403EB}" srcOrd="1" destOrd="0" presId="urn:microsoft.com/office/officeart/2005/8/layout/hierarchy2"/>
    <dgm:cxn modelId="{58C386BA-1BEF-4C4E-A5DF-B926C764FD1C}" type="presParOf" srcId="{A5D4D3B2-CEA9-46FD-A4BE-949A1E5403EB}" destId="{A27F92B7-CA15-4745-BFC9-9746AA81ABD4}" srcOrd="0" destOrd="0" presId="urn:microsoft.com/office/officeart/2005/8/layout/hierarchy2"/>
    <dgm:cxn modelId="{32CFB6BB-C163-4047-BABD-E7AE94A07914}" type="presParOf" srcId="{A27F92B7-CA15-4745-BFC9-9746AA81ABD4}" destId="{5A3E962C-3B0A-414E-8DA0-8C9F5C7DAC52}" srcOrd="0" destOrd="0" presId="urn:microsoft.com/office/officeart/2005/8/layout/hierarchy2"/>
    <dgm:cxn modelId="{8CCFAA53-E5D6-4999-B05E-3D51D94BEB69}" type="presParOf" srcId="{A5D4D3B2-CEA9-46FD-A4BE-949A1E5403EB}" destId="{69041ADB-AA56-4B58-AA8C-D8E3A3FCA900}" srcOrd="1" destOrd="0" presId="urn:microsoft.com/office/officeart/2005/8/layout/hierarchy2"/>
    <dgm:cxn modelId="{EFFC9BA3-F806-4C8D-9167-6928FB1B0B8D}" type="presParOf" srcId="{69041ADB-AA56-4B58-AA8C-D8E3A3FCA900}" destId="{7C609C58-1B92-4F09-9B8C-366FB885E34A}" srcOrd="0" destOrd="0" presId="urn:microsoft.com/office/officeart/2005/8/layout/hierarchy2"/>
    <dgm:cxn modelId="{D31BC32F-D095-4B86-A27C-3ADEF3AF45A3}" type="presParOf" srcId="{69041ADB-AA56-4B58-AA8C-D8E3A3FCA900}" destId="{A7989495-EAC7-484F-94A9-4C349923892A}" srcOrd="1" destOrd="0" presId="urn:microsoft.com/office/officeart/2005/8/layout/hierarchy2"/>
    <dgm:cxn modelId="{58C4A624-F155-4B0F-A812-0E592667E0B9}" type="presParOf" srcId="{A5D4D3B2-CEA9-46FD-A4BE-949A1E5403EB}" destId="{A1688178-7B6A-4479-9D45-86A613C99E19}" srcOrd="2" destOrd="0" presId="urn:microsoft.com/office/officeart/2005/8/layout/hierarchy2"/>
    <dgm:cxn modelId="{DF66B1C3-C82C-4CFC-A92E-F521C05DCF71}" type="presParOf" srcId="{A1688178-7B6A-4479-9D45-86A613C99E19}" destId="{76BF4D66-C6C5-4EC9-99C9-03199F59772B}" srcOrd="0" destOrd="0" presId="urn:microsoft.com/office/officeart/2005/8/layout/hierarchy2"/>
    <dgm:cxn modelId="{A27ECFAD-0F5C-45A6-87A2-E4E897679840}" type="presParOf" srcId="{A5D4D3B2-CEA9-46FD-A4BE-949A1E5403EB}" destId="{1E75DD59-3FA7-4C6A-92B7-22E08258D476}" srcOrd="3" destOrd="0" presId="urn:microsoft.com/office/officeart/2005/8/layout/hierarchy2"/>
    <dgm:cxn modelId="{C2EA87B0-CBCF-44A0-8FEF-51E2BD5E9F55}" type="presParOf" srcId="{1E75DD59-3FA7-4C6A-92B7-22E08258D476}" destId="{85581F75-30ED-4CA2-B6BE-6156B3616359}" srcOrd="0" destOrd="0" presId="urn:microsoft.com/office/officeart/2005/8/layout/hierarchy2"/>
    <dgm:cxn modelId="{F8786161-EBCB-4B0E-B2FF-E684990E7E66}" type="presParOf" srcId="{1E75DD59-3FA7-4C6A-92B7-22E08258D476}" destId="{06B85D21-FC44-4C3A-B7EA-8945B8247C6D}" srcOrd="1" destOrd="0" presId="urn:microsoft.com/office/officeart/2005/8/layout/hierarchy2"/>
    <dgm:cxn modelId="{7557BB0E-DC81-4707-A93B-520F3C5587DD}" type="presParOf" srcId="{A5D4D3B2-CEA9-46FD-A4BE-949A1E5403EB}" destId="{84AFE286-77EA-4D24-9340-714F6A525BA9}" srcOrd="4" destOrd="0" presId="urn:microsoft.com/office/officeart/2005/8/layout/hierarchy2"/>
    <dgm:cxn modelId="{D5281538-8B8D-41D0-A397-70ADA7EB31DE}" type="presParOf" srcId="{84AFE286-77EA-4D24-9340-714F6A525BA9}" destId="{DBD00841-BEB9-4FD0-961C-A9DBFD1C0D1A}" srcOrd="0" destOrd="0" presId="urn:microsoft.com/office/officeart/2005/8/layout/hierarchy2"/>
    <dgm:cxn modelId="{0628669C-1E93-4322-A1BB-9B2BF56796AE}" type="presParOf" srcId="{A5D4D3B2-CEA9-46FD-A4BE-949A1E5403EB}" destId="{C0C6B45C-7A66-443C-835B-C57FD94CB1B7}" srcOrd="5" destOrd="0" presId="urn:microsoft.com/office/officeart/2005/8/layout/hierarchy2"/>
    <dgm:cxn modelId="{8ACAF7B9-05DB-4778-855B-926702015F61}" type="presParOf" srcId="{C0C6B45C-7A66-443C-835B-C57FD94CB1B7}" destId="{D7902B9D-5F2F-4574-8A9A-6FF63906C74D}" srcOrd="0" destOrd="0" presId="urn:microsoft.com/office/officeart/2005/8/layout/hierarchy2"/>
    <dgm:cxn modelId="{BB1F8636-B6FC-4BA3-A06D-4B583185598C}" type="presParOf" srcId="{C0C6B45C-7A66-443C-835B-C57FD94CB1B7}" destId="{AE4B7FD4-91EB-4559-901F-B0C129C4811E}" srcOrd="1" destOrd="0" presId="urn:microsoft.com/office/officeart/2005/8/layout/hierarchy2"/>
    <dgm:cxn modelId="{271EA0F9-88A5-424E-93A8-023FFB5D27A7}" type="presParOf" srcId="{A5D4D3B2-CEA9-46FD-A4BE-949A1E5403EB}" destId="{E85931C8-F0BC-49D4-B0C0-CCC9599AE926}" srcOrd="6" destOrd="0" presId="urn:microsoft.com/office/officeart/2005/8/layout/hierarchy2"/>
    <dgm:cxn modelId="{8618A0F6-17A4-43CF-8F1A-A860C160A639}" type="presParOf" srcId="{E85931C8-F0BC-49D4-B0C0-CCC9599AE926}" destId="{047D82DC-B005-4B1B-9F57-1FD63EC252F8}" srcOrd="0" destOrd="0" presId="urn:microsoft.com/office/officeart/2005/8/layout/hierarchy2"/>
    <dgm:cxn modelId="{A455F83F-82DE-44AE-8A80-D996CA5688C0}" type="presParOf" srcId="{A5D4D3B2-CEA9-46FD-A4BE-949A1E5403EB}" destId="{19744BB1-0FFF-426C-84AE-6769C5AD15C0}" srcOrd="7" destOrd="0" presId="urn:microsoft.com/office/officeart/2005/8/layout/hierarchy2"/>
    <dgm:cxn modelId="{82E46EEC-67B0-4210-9AC6-91D183D601F9}" type="presParOf" srcId="{19744BB1-0FFF-426C-84AE-6769C5AD15C0}" destId="{9E63200C-1AB5-4F6E-8C93-C35401F5EC57}" srcOrd="0" destOrd="0" presId="urn:microsoft.com/office/officeart/2005/8/layout/hierarchy2"/>
    <dgm:cxn modelId="{0545162C-EDD8-4E7A-AB7E-C8DB4E364CDF}" type="presParOf" srcId="{19744BB1-0FFF-426C-84AE-6769C5AD15C0}" destId="{FCDB9F0E-10A0-4F9C-9C0F-BD086F361A8F}"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03F927C-F5F6-4297-B54A-4841626C0E4A}" type="doc">
      <dgm:prSet loTypeId="urn:microsoft.com/office/officeart/2005/8/layout/vProcess5" loCatId="process" qsTypeId="urn:microsoft.com/office/officeart/2005/8/quickstyle/simple1" qsCatId="simple" csTypeId="urn:microsoft.com/office/officeart/2005/8/colors/accent0_3" csCatId="mainScheme" phldr="1"/>
      <dgm:spPr/>
      <dgm:t>
        <a:bodyPr/>
        <a:lstStyle/>
        <a:p>
          <a:endParaRPr lang="en-US"/>
        </a:p>
      </dgm:t>
    </dgm:pt>
    <dgm:pt modelId="{03AA1087-23E8-40A4-872F-57A866A45CD9}">
      <dgm:prSet/>
      <dgm:spPr/>
      <dgm:t>
        <a:bodyPr/>
        <a:lstStyle/>
        <a:p>
          <a:r>
            <a:rPr lang="en-US" dirty="0"/>
            <a:t>Employees over the age of 40 are protected by Federal Law (Iowa law protects anyone over 18) from discrimination in the workplace.</a:t>
          </a:r>
        </a:p>
      </dgm:t>
    </dgm:pt>
    <dgm:pt modelId="{398093D1-DE90-44CB-88C2-83AC6CF7C797}" type="parTrans" cxnId="{115BFF71-4872-4661-93BC-ADDB814EF2D6}">
      <dgm:prSet/>
      <dgm:spPr/>
      <dgm:t>
        <a:bodyPr/>
        <a:lstStyle/>
        <a:p>
          <a:endParaRPr lang="en-US"/>
        </a:p>
      </dgm:t>
    </dgm:pt>
    <dgm:pt modelId="{E9B31C88-B871-4855-BF31-B8BF26FF8837}" type="sibTrans" cxnId="{115BFF71-4872-4661-93BC-ADDB814EF2D6}">
      <dgm:prSet/>
      <dgm:spPr/>
      <dgm:t>
        <a:bodyPr/>
        <a:lstStyle/>
        <a:p>
          <a:endParaRPr lang="en-US"/>
        </a:p>
      </dgm:t>
    </dgm:pt>
    <dgm:pt modelId="{FB9765AF-1536-460C-9997-29A2F802A6BE}">
      <dgm:prSet/>
      <dgm:spPr>
        <a:solidFill>
          <a:srgbClr val="0D3748"/>
        </a:solidFill>
      </dgm:spPr>
      <dgm:t>
        <a:bodyPr/>
        <a:lstStyle/>
        <a:p>
          <a:r>
            <a:rPr lang="en-US" dirty="0"/>
            <a:t>ADEA requires that the Plaintiff show that age was the “but for” or sole cause of an adverse employment action such as termination. </a:t>
          </a:r>
          <a:r>
            <a:rPr lang="en-US" i="1" dirty="0"/>
            <a:t>Gross v. FBL Financial Services.</a:t>
          </a:r>
          <a:endParaRPr lang="en-US" dirty="0"/>
        </a:p>
      </dgm:t>
    </dgm:pt>
    <dgm:pt modelId="{705FBDE7-3E7F-4B20-A15E-28329C805FE9}" type="parTrans" cxnId="{90B64BBF-07B6-4372-860B-8699F0348139}">
      <dgm:prSet/>
      <dgm:spPr/>
      <dgm:t>
        <a:bodyPr/>
        <a:lstStyle/>
        <a:p>
          <a:endParaRPr lang="en-US"/>
        </a:p>
      </dgm:t>
    </dgm:pt>
    <dgm:pt modelId="{04509088-CEE0-412A-BA7A-AC653298499A}" type="sibTrans" cxnId="{90B64BBF-07B6-4372-860B-8699F0348139}">
      <dgm:prSet/>
      <dgm:spPr/>
      <dgm:t>
        <a:bodyPr/>
        <a:lstStyle/>
        <a:p>
          <a:endParaRPr lang="en-US"/>
        </a:p>
      </dgm:t>
    </dgm:pt>
    <dgm:pt modelId="{E74DC1CA-B8E8-464D-AED6-87B46474A5DB}" type="pres">
      <dgm:prSet presAssocID="{903F927C-F5F6-4297-B54A-4841626C0E4A}" presName="outerComposite" presStyleCnt="0">
        <dgm:presLayoutVars>
          <dgm:chMax val="5"/>
          <dgm:dir/>
          <dgm:resizeHandles val="exact"/>
        </dgm:presLayoutVars>
      </dgm:prSet>
      <dgm:spPr/>
    </dgm:pt>
    <dgm:pt modelId="{3D249B67-28A2-4743-88F8-23CD49678C44}" type="pres">
      <dgm:prSet presAssocID="{903F927C-F5F6-4297-B54A-4841626C0E4A}" presName="dummyMaxCanvas" presStyleCnt="0">
        <dgm:presLayoutVars/>
      </dgm:prSet>
      <dgm:spPr/>
    </dgm:pt>
    <dgm:pt modelId="{069AD849-8C36-4262-A7B7-113A4CDFA18D}" type="pres">
      <dgm:prSet presAssocID="{903F927C-F5F6-4297-B54A-4841626C0E4A}" presName="TwoNodes_1" presStyleLbl="node1" presStyleIdx="0" presStyleCnt="2">
        <dgm:presLayoutVars>
          <dgm:bulletEnabled val="1"/>
        </dgm:presLayoutVars>
      </dgm:prSet>
      <dgm:spPr/>
    </dgm:pt>
    <dgm:pt modelId="{D5031D3E-0599-4C39-B4FE-CC45455650DD}" type="pres">
      <dgm:prSet presAssocID="{903F927C-F5F6-4297-B54A-4841626C0E4A}" presName="TwoNodes_2" presStyleLbl="node1" presStyleIdx="1" presStyleCnt="2">
        <dgm:presLayoutVars>
          <dgm:bulletEnabled val="1"/>
        </dgm:presLayoutVars>
      </dgm:prSet>
      <dgm:spPr/>
    </dgm:pt>
    <dgm:pt modelId="{93E465D1-2943-4368-9757-B783B5485F14}" type="pres">
      <dgm:prSet presAssocID="{903F927C-F5F6-4297-B54A-4841626C0E4A}" presName="TwoConn_1-2" presStyleLbl="fgAccFollowNode1" presStyleIdx="0" presStyleCnt="1">
        <dgm:presLayoutVars>
          <dgm:bulletEnabled val="1"/>
        </dgm:presLayoutVars>
      </dgm:prSet>
      <dgm:spPr/>
    </dgm:pt>
    <dgm:pt modelId="{CA3E3C1B-7291-4027-BF6C-96064135509D}" type="pres">
      <dgm:prSet presAssocID="{903F927C-F5F6-4297-B54A-4841626C0E4A}" presName="TwoNodes_1_text" presStyleLbl="node1" presStyleIdx="1" presStyleCnt="2">
        <dgm:presLayoutVars>
          <dgm:bulletEnabled val="1"/>
        </dgm:presLayoutVars>
      </dgm:prSet>
      <dgm:spPr/>
    </dgm:pt>
    <dgm:pt modelId="{B42D69C4-9581-4462-8B05-C49E8C59649C}" type="pres">
      <dgm:prSet presAssocID="{903F927C-F5F6-4297-B54A-4841626C0E4A}" presName="TwoNodes_2_text" presStyleLbl="node1" presStyleIdx="1" presStyleCnt="2">
        <dgm:presLayoutVars>
          <dgm:bulletEnabled val="1"/>
        </dgm:presLayoutVars>
      </dgm:prSet>
      <dgm:spPr/>
    </dgm:pt>
  </dgm:ptLst>
  <dgm:cxnLst>
    <dgm:cxn modelId="{3B6EDE09-8C26-497A-9489-E40C23E4982E}" type="presOf" srcId="{03AA1087-23E8-40A4-872F-57A866A45CD9}" destId="{069AD849-8C36-4262-A7B7-113A4CDFA18D}" srcOrd="0" destOrd="0" presId="urn:microsoft.com/office/officeart/2005/8/layout/vProcess5"/>
    <dgm:cxn modelId="{B938C536-AE46-4BCA-A3E1-37A382A71234}" type="presOf" srcId="{FB9765AF-1536-460C-9997-29A2F802A6BE}" destId="{B42D69C4-9581-4462-8B05-C49E8C59649C}" srcOrd="1" destOrd="0" presId="urn:microsoft.com/office/officeart/2005/8/layout/vProcess5"/>
    <dgm:cxn modelId="{115BFF71-4872-4661-93BC-ADDB814EF2D6}" srcId="{903F927C-F5F6-4297-B54A-4841626C0E4A}" destId="{03AA1087-23E8-40A4-872F-57A866A45CD9}" srcOrd="0" destOrd="0" parTransId="{398093D1-DE90-44CB-88C2-83AC6CF7C797}" sibTransId="{E9B31C88-B871-4855-BF31-B8BF26FF8837}"/>
    <dgm:cxn modelId="{B61B0198-8062-46BC-8343-998A32EA48AF}" type="presOf" srcId="{03AA1087-23E8-40A4-872F-57A866A45CD9}" destId="{CA3E3C1B-7291-4027-BF6C-96064135509D}" srcOrd="1" destOrd="0" presId="urn:microsoft.com/office/officeart/2005/8/layout/vProcess5"/>
    <dgm:cxn modelId="{3D7C63AB-7E02-4FEF-8120-4E38EE45207A}" type="presOf" srcId="{FB9765AF-1536-460C-9997-29A2F802A6BE}" destId="{D5031D3E-0599-4C39-B4FE-CC45455650DD}" srcOrd="0" destOrd="0" presId="urn:microsoft.com/office/officeart/2005/8/layout/vProcess5"/>
    <dgm:cxn modelId="{90B64BBF-07B6-4372-860B-8699F0348139}" srcId="{903F927C-F5F6-4297-B54A-4841626C0E4A}" destId="{FB9765AF-1536-460C-9997-29A2F802A6BE}" srcOrd="1" destOrd="0" parTransId="{705FBDE7-3E7F-4B20-A15E-28329C805FE9}" sibTransId="{04509088-CEE0-412A-BA7A-AC653298499A}"/>
    <dgm:cxn modelId="{87639AD1-5EB0-497E-8618-F64231E9EA2A}" type="presOf" srcId="{903F927C-F5F6-4297-B54A-4841626C0E4A}" destId="{E74DC1CA-B8E8-464D-AED6-87B46474A5DB}" srcOrd="0" destOrd="0" presId="urn:microsoft.com/office/officeart/2005/8/layout/vProcess5"/>
    <dgm:cxn modelId="{92747CFC-732F-4937-8B21-41FEA91A3F33}" type="presOf" srcId="{E9B31C88-B871-4855-BF31-B8BF26FF8837}" destId="{93E465D1-2943-4368-9757-B783B5485F14}" srcOrd="0" destOrd="0" presId="urn:microsoft.com/office/officeart/2005/8/layout/vProcess5"/>
    <dgm:cxn modelId="{27740911-BF81-4F59-B638-6D521CB740EF}" type="presParOf" srcId="{E74DC1CA-B8E8-464D-AED6-87B46474A5DB}" destId="{3D249B67-28A2-4743-88F8-23CD49678C44}" srcOrd="0" destOrd="0" presId="urn:microsoft.com/office/officeart/2005/8/layout/vProcess5"/>
    <dgm:cxn modelId="{53274615-3567-4AAB-9614-77FD8877433B}" type="presParOf" srcId="{E74DC1CA-B8E8-464D-AED6-87B46474A5DB}" destId="{069AD849-8C36-4262-A7B7-113A4CDFA18D}" srcOrd="1" destOrd="0" presId="urn:microsoft.com/office/officeart/2005/8/layout/vProcess5"/>
    <dgm:cxn modelId="{92744216-D436-46CE-9B28-0085C3E777F0}" type="presParOf" srcId="{E74DC1CA-B8E8-464D-AED6-87B46474A5DB}" destId="{D5031D3E-0599-4C39-B4FE-CC45455650DD}" srcOrd="2" destOrd="0" presId="urn:microsoft.com/office/officeart/2005/8/layout/vProcess5"/>
    <dgm:cxn modelId="{A76A1F6C-A61A-4B07-A08A-9335434841F8}" type="presParOf" srcId="{E74DC1CA-B8E8-464D-AED6-87B46474A5DB}" destId="{93E465D1-2943-4368-9757-B783B5485F14}" srcOrd="3" destOrd="0" presId="urn:microsoft.com/office/officeart/2005/8/layout/vProcess5"/>
    <dgm:cxn modelId="{0D536493-FECE-44B7-A749-D3893638556A}" type="presParOf" srcId="{E74DC1CA-B8E8-464D-AED6-87B46474A5DB}" destId="{CA3E3C1B-7291-4027-BF6C-96064135509D}" srcOrd="4" destOrd="0" presId="urn:microsoft.com/office/officeart/2005/8/layout/vProcess5"/>
    <dgm:cxn modelId="{CC24FFF7-A837-4F3C-B748-244DA16C25B3}" type="presParOf" srcId="{E74DC1CA-B8E8-464D-AED6-87B46474A5DB}" destId="{B42D69C4-9581-4462-8B05-C49E8C59649C}"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01D15D6-903E-4C4A-AAB7-0FDDF7AF24F7}"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7AF5F44B-7199-4CB0-B42B-B64BC2658F6D}">
      <dgm:prSet custT="1"/>
      <dgm:spPr/>
      <dgm:t>
        <a:bodyPr/>
        <a:lstStyle/>
        <a:p>
          <a:r>
            <a:rPr lang="en-US" sz="2000" b="1"/>
            <a:t>Statutory Property Right and Civil Service Laws</a:t>
          </a:r>
        </a:p>
      </dgm:t>
    </dgm:pt>
    <dgm:pt modelId="{07B5E78C-82D2-482E-8896-8485366E0BDE}" type="parTrans" cxnId="{12BDC9D2-9DF9-40F8-9D99-0750EDE43B4A}">
      <dgm:prSet/>
      <dgm:spPr/>
      <dgm:t>
        <a:bodyPr/>
        <a:lstStyle/>
        <a:p>
          <a:endParaRPr lang="en-US" sz="2000" b="1"/>
        </a:p>
      </dgm:t>
    </dgm:pt>
    <dgm:pt modelId="{257DFC1D-A73D-403B-A790-E67AC158AA2A}" type="sibTrans" cxnId="{12BDC9D2-9DF9-40F8-9D99-0750EDE43B4A}">
      <dgm:prSet/>
      <dgm:spPr/>
      <dgm:t>
        <a:bodyPr/>
        <a:lstStyle/>
        <a:p>
          <a:endParaRPr lang="en-US" sz="2000" b="1"/>
        </a:p>
      </dgm:t>
    </dgm:pt>
    <dgm:pt modelId="{CC787E95-E558-46D4-A2EB-DA264E686327}">
      <dgm:prSet custT="1"/>
      <dgm:spPr/>
      <dgm:t>
        <a:bodyPr/>
        <a:lstStyle/>
        <a:p>
          <a:r>
            <a:rPr lang="en-US" sz="2000" b="1"/>
            <a:t>Veteran’s Preference</a:t>
          </a:r>
        </a:p>
      </dgm:t>
    </dgm:pt>
    <dgm:pt modelId="{4A8A8C3A-0FC6-4157-9A4C-ED7A7056F605}" type="parTrans" cxnId="{5BA9AC86-256E-48CD-85A8-179BF5FC06A0}">
      <dgm:prSet/>
      <dgm:spPr/>
      <dgm:t>
        <a:bodyPr/>
        <a:lstStyle/>
        <a:p>
          <a:endParaRPr lang="en-US" sz="2000" b="1"/>
        </a:p>
      </dgm:t>
    </dgm:pt>
    <dgm:pt modelId="{C8EB16FF-5147-42AD-BDB0-F7E25CAB0105}" type="sibTrans" cxnId="{5BA9AC86-256E-48CD-85A8-179BF5FC06A0}">
      <dgm:prSet/>
      <dgm:spPr/>
      <dgm:t>
        <a:bodyPr/>
        <a:lstStyle/>
        <a:p>
          <a:endParaRPr lang="en-US" sz="2000" b="1"/>
        </a:p>
      </dgm:t>
    </dgm:pt>
    <dgm:pt modelId="{78C007E4-DF50-41CE-AA4A-472B4F16D418}">
      <dgm:prSet custT="1"/>
      <dgm:spPr/>
      <dgm:t>
        <a:bodyPr/>
        <a:lstStyle/>
        <a:p>
          <a:r>
            <a:rPr lang="en-US" sz="2000" b="1"/>
            <a:t>Constitutional Rights</a:t>
          </a:r>
        </a:p>
      </dgm:t>
    </dgm:pt>
    <dgm:pt modelId="{4F87D72D-717E-44DB-A1CB-295E510F8AE4}" type="parTrans" cxnId="{957ACF74-8472-4548-A5A0-65FD0700DA7B}">
      <dgm:prSet/>
      <dgm:spPr/>
      <dgm:t>
        <a:bodyPr/>
        <a:lstStyle/>
        <a:p>
          <a:endParaRPr lang="en-US" sz="2000" b="1"/>
        </a:p>
      </dgm:t>
    </dgm:pt>
    <dgm:pt modelId="{160FD28C-CAE5-4694-AE43-54F629B71EC6}" type="sibTrans" cxnId="{957ACF74-8472-4548-A5A0-65FD0700DA7B}">
      <dgm:prSet/>
      <dgm:spPr/>
      <dgm:t>
        <a:bodyPr/>
        <a:lstStyle/>
        <a:p>
          <a:endParaRPr lang="en-US" sz="2000" b="1"/>
        </a:p>
      </dgm:t>
    </dgm:pt>
    <dgm:pt modelId="{FB21462F-A690-42CC-9F5F-D2556C26C612}">
      <dgm:prSet custT="1"/>
      <dgm:spPr/>
      <dgm:t>
        <a:bodyPr/>
        <a:lstStyle/>
        <a:p>
          <a:r>
            <a:rPr lang="en-US" sz="2000" b="1"/>
            <a:t>“Whistleblower” Laws</a:t>
          </a:r>
        </a:p>
      </dgm:t>
    </dgm:pt>
    <dgm:pt modelId="{D4D0F14B-F376-47A4-8BF7-65EB2244F9E9}" type="parTrans" cxnId="{9416A5F2-4B00-4EC0-91BC-627BB8429A22}">
      <dgm:prSet/>
      <dgm:spPr/>
      <dgm:t>
        <a:bodyPr/>
        <a:lstStyle/>
        <a:p>
          <a:endParaRPr lang="en-US" sz="2000" b="1"/>
        </a:p>
      </dgm:t>
    </dgm:pt>
    <dgm:pt modelId="{559A86F9-8C02-4480-8F39-3BC6D2CCDCB0}" type="sibTrans" cxnId="{9416A5F2-4B00-4EC0-91BC-627BB8429A22}">
      <dgm:prSet/>
      <dgm:spPr/>
      <dgm:t>
        <a:bodyPr/>
        <a:lstStyle/>
        <a:p>
          <a:endParaRPr lang="en-US" sz="2000" b="1"/>
        </a:p>
      </dgm:t>
    </dgm:pt>
    <dgm:pt modelId="{95B246B0-E460-4689-9714-B74EFCF66DC2}" type="pres">
      <dgm:prSet presAssocID="{501D15D6-903E-4C4A-AAB7-0FDDF7AF24F7}" presName="hierChild1" presStyleCnt="0">
        <dgm:presLayoutVars>
          <dgm:chPref val="1"/>
          <dgm:dir/>
          <dgm:animOne val="branch"/>
          <dgm:animLvl val="lvl"/>
          <dgm:resizeHandles/>
        </dgm:presLayoutVars>
      </dgm:prSet>
      <dgm:spPr/>
    </dgm:pt>
    <dgm:pt modelId="{AD0E5744-55EA-4183-B403-0127D49AFAC1}" type="pres">
      <dgm:prSet presAssocID="{7AF5F44B-7199-4CB0-B42B-B64BC2658F6D}" presName="hierRoot1" presStyleCnt="0"/>
      <dgm:spPr/>
    </dgm:pt>
    <dgm:pt modelId="{1DE1EDEF-97B8-43BB-966C-254F632DE5C2}" type="pres">
      <dgm:prSet presAssocID="{7AF5F44B-7199-4CB0-B42B-B64BC2658F6D}" presName="composite" presStyleCnt="0"/>
      <dgm:spPr/>
    </dgm:pt>
    <dgm:pt modelId="{A059B227-60B4-4FD7-8336-BE972F1DD97D}" type="pres">
      <dgm:prSet presAssocID="{7AF5F44B-7199-4CB0-B42B-B64BC2658F6D}" presName="background" presStyleLbl="node0" presStyleIdx="0" presStyleCnt="4"/>
      <dgm:spPr/>
    </dgm:pt>
    <dgm:pt modelId="{B3FAF483-521E-463B-823B-65A90A322C22}" type="pres">
      <dgm:prSet presAssocID="{7AF5F44B-7199-4CB0-B42B-B64BC2658F6D}" presName="text" presStyleLbl="fgAcc0" presStyleIdx="0" presStyleCnt="4">
        <dgm:presLayoutVars>
          <dgm:chPref val="3"/>
        </dgm:presLayoutVars>
      </dgm:prSet>
      <dgm:spPr/>
    </dgm:pt>
    <dgm:pt modelId="{546BA071-E1DB-4AD4-BF30-CFA9583D3157}" type="pres">
      <dgm:prSet presAssocID="{7AF5F44B-7199-4CB0-B42B-B64BC2658F6D}" presName="hierChild2" presStyleCnt="0"/>
      <dgm:spPr/>
    </dgm:pt>
    <dgm:pt modelId="{E5CC3DA1-931D-41CE-91B0-E6CC3E897F1B}" type="pres">
      <dgm:prSet presAssocID="{CC787E95-E558-46D4-A2EB-DA264E686327}" presName="hierRoot1" presStyleCnt="0"/>
      <dgm:spPr/>
    </dgm:pt>
    <dgm:pt modelId="{80C32989-6B5C-42BC-BAC4-A76FCAF7B7C8}" type="pres">
      <dgm:prSet presAssocID="{CC787E95-E558-46D4-A2EB-DA264E686327}" presName="composite" presStyleCnt="0"/>
      <dgm:spPr/>
    </dgm:pt>
    <dgm:pt modelId="{49800C3D-A8A7-4B3F-B483-B1B3813D1769}" type="pres">
      <dgm:prSet presAssocID="{CC787E95-E558-46D4-A2EB-DA264E686327}" presName="background" presStyleLbl="node0" presStyleIdx="1" presStyleCnt="4"/>
      <dgm:spPr/>
    </dgm:pt>
    <dgm:pt modelId="{64A4F0E3-897B-47DB-8503-BA8D134B68D1}" type="pres">
      <dgm:prSet presAssocID="{CC787E95-E558-46D4-A2EB-DA264E686327}" presName="text" presStyleLbl="fgAcc0" presStyleIdx="1" presStyleCnt="4">
        <dgm:presLayoutVars>
          <dgm:chPref val="3"/>
        </dgm:presLayoutVars>
      </dgm:prSet>
      <dgm:spPr/>
    </dgm:pt>
    <dgm:pt modelId="{702C8B8D-8FA6-4B3E-9954-EA33242D568D}" type="pres">
      <dgm:prSet presAssocID="{CC787E95-E558-46D4-A2EB-DA264E686327}" presName="hierChild2" presStyleCnt="0"/>
      <dgm:spPr/>
    </dgm:pt>
    <dgm:pt modelId="{E6895B24-BAB2-4C41-928E-E9B39A6299DF}" type="pres">
      <dgm:prSet presAssocID="{78C007E4-DF50-41CE-AA4A-472B4F16D418}" presName="hierRoot1" presStyleCnt="0"/>
      <dgm:spPr/>
    </dgm:pt>
    <dgm:pt modelId="{37CF33B7-269B-4C7F-AC3B-19BD771CA4A1}" type="pres">
      <dgm:prSet presAssocID="{78C007E4-DF50-41CE-AA4A-472B4F16D418}" presName="composite" presStyleCnt="0"/>
      <dgm:spPr/>
    </dgm:pt>
    <dgm:pt modelId="{71AC0B4E-F408-46D8-92C9-71733F65AD7B}" type="pres">
      <dgm:prSet presAssocID="{78C007E4-DF50-41CE-AA4A-472B4F16D418}" presName="background" presStyleLbl="node0" presStyleIdx="2" presStyleCnt="4"/>
      <dgm:spPr/>
    </dgm:pt>
    <dgm:pt modelId="{CA4DE4AB-2C88-4EB0-A4CE-5D1395973F6B}" type="pres">
      <dgm:prSet presAssocID="{78C007E4-DF50-41CE-AA4A-472B4F16D418}" presName="text" presStyleLbl="fgAcc0" presStyleIdx="2" presStyleCnt="4">
        <dgm:presLayoutVars>
          <dgm:chPref val="3"/>
        </dgm:presLayoutVars>
      </dgm:prSet>
      <dgm:spPr/>
    </dgm:pt>
    <dgm:pt modelId="{7F1786BD-DF72-4531-A473-0AE4D4E5B40F}" type="pres">
      <dgm:prSet presAssocID="{78C007E4-DF50-41CE-AA4A-472B4F16D418}" presName="hierChild2" presStyleCnt="0"/>
      <dgm:spPr/>
    </dgm:pt>
    <dgm:pt modelId="{BFB231CC-9A64-42AD-A7AE-92FA4DDD2FE0}" type="pres">
      <dgm:prSet presAssocID="{FB21462F-A690-42CC-9F5F-D2556C26C612}" presName="hierRoot1" presStyleCnt="0"/>
      <dgm:spPr/>
    </dgm:pt>
    <dgm:pt modelId="{5A9BCA93-7E9D-41DD-BCFF-3BB811D585A2}" type="pres">
      <dgm:prSet presAssocID="{FB21462F-A690-42CC-9F5F-D2556C26C612}" presName="composite" presStyleCnt="0"/>
      <dgm:spPr/>
    </dgm:pt>
    <dgm:pt modelId="{53848CDB-78FF-4E86-99E7-597BA4D517B3}" type="pres">
      <dgm:prSet presAssocID="{FB21462F-A690-42CC-9F5F-D2556C26C612}" presName="background" presStyleLbl="node0" presStyleIdx="3" presStyleCnt="4"/>
      <dgm:spPr/>
    </dgm:pt>
    <dgm:pt modelId="{DDCDB0E1-578A-4932-94FC-3D803C10C45E}" type="pres">
      <dgm:prSet presAssocID="{FB21462F-A690-42CC-9F5F-D2556C26C612}" presName="text" presStyleLbl="fgAcc0" presStyleIdx="3" presStyleCnt="4">
        <dgm:presLayoutVars>
          <dgm:chPref val="3"/>
        </dgm:presLayoutVars>
      </dgm:prSet>
      <dgm:spPr/>
    </dgm:pt>
    <dgm:pt modelId="{E10DA134-C0F1-4456-AAFA-83412B9B9BA3}" type="pres">
      <dgm:prSet presAssocID="{FB21462F-A690-42CC-9F5F-D2556C26C612}" presName="hierChild2" presStyleCnt="0"/>
      <dgm:spPr/>
    </dgm:pt>
  </dgm:ptLst>
  <dgm:cxnLst>
    <dgm:cxn modelId="{D64ED95F-8E11-49BD-8924-04311F101E03}" type="presOf" srcId="{FB21462F-A690-42CC-9F5F-D2556C26C612}" destId="{DDCDB0E1-578A-4932-94FC-3D803C10C45E}" srcOrd="0" destOrd="0" presId="urn:microsoft.com/office/officeart/2005/8/layout/hierarchy1"/>
    <dgm:cxn modelId="{F11FC674-5220-4B2A-9A02-F64D83BC0553}" type="presOf" srcId="{78C007E4-DF50-41CE-AA4A-472B4F16D418}" destId="{CA4DE4AB-2C88-4EB0-A4CE-5D1395973F6B}" srcOrd="0" destOrd="0" presId="urn:microsoft.com/office/officeart/2005/8/layout/hierarchy1"/>
    <dgm:cxn modelId="{957ACF74-8472-4548-A5A0-65FD0700DA7B}" srcId="{501D15D6-903E-4C4A-AAB7-0FDDF7AF24F7}" destId="{78C007E4-DF50-41CE-AA4A-472B4F16D418}" srcOrd="2" destOrd="0" parTransId="{4F87D72D-717E-44DB-A1CB-295E510F8AE4}" sibTransId="{160FD28C-CAE5-4694-AE43-54F629B71EC6}"/>
    <dgm:cxn modelId="{B04E4285-FD0F-49F8-A37A-16580E8F62A0}" type="presOf" srcId="{CC787E95-E558-46D4-A2EB-DA264E686327}" destId="{64A4F0E3-897B-47DB-8503-BA8D134B68D1}" srcOrd="0" destOrd="0" presId="urn:microsoft.com/office/officeart/2005/8/layout/hierarchy1"/>
    <dgm:cxn modelId="{5BA9AC86-256E-48CD-85A8-179BF5FC06A0}" srcId="{501D15D6-903E-4C4A-AAB7-0FDDF7AF24F7}" destId="{CC787E95-E558-46D4-A2EB-DA264E686327}" srcOrd="1" destOrd="0" parTransId="{4A8A8C3A-0FC6-4157-9A4C-ED7A7056F605}" sibTransId="{C8EB16FF-5147-42AD-BDB0-F7E25CAB0105}"/>
    <dgm:cxn modelId="{8E4B49B1-2C5B-4FC7-A8EA-57711D1F4847}" type="presOf" srcId="{7AF5F44B-7199-4CB0-B42B-B64BC2658F6D}" destId="{B3FAF483-521E-463B-823B-65A90A322C22}" srcOrd="0" destOrd="0" presId="urn:microsoft.com/office/officeart/2005/8/layout/hierarchy1"/>
    <dgm:cxn modelId="{2E6642C4-FF82-4631-911A-32EDF7E2488A}" type="presOf" srcId="{501D15D6-903E-4C4A-AAB7-0FDDF7AF24F7}" destId="{95B246B0-E460-4689-9714-B74EFCF66DC2}" srcOrd="0" destOrd="0" presId="urn:microsoft.com/office/officeart/2005/8/layout/hierarchy1"/>
    <dgm:cxn modelId="{12BDC9D2-9DF9-40F8-9D99-0750EDE43B4A}" srcId="{501D15D6-903E-4C4A-AAB7-0FDDF7AF24F7}" destId="{7AF5F44B-7199-4CB0-B42B-B64BC2658F6D}" srcOrd="0" destOrd="0" parTransId="{07B5E78C-82D2-482E-8896-8485366E0BDE}" sibTransId="{257DFC1D-A73D-403B-A790-E67AC158AA2A}"/>
    <dgm:cxn modelId="{9416A5F2-4B00-4EC0-91BC-627BB8429A22}" srcId="{501D15D6-903E-4C4A-AAB7-0FDDF7AF24F7}" destId="{FB21462F-A690-42CC-9F5F-D2556C26C612}" srcOrd="3" destOrd="0" parTransId="{D4D0F14B-F376-47A4-8BF7-65EB2244F9E9}" sibTransId="{559A86F9-8C02-4480-8F39-3BC6D2CCDCB0}"/>
    <dgm:cxn modelId="{268D60E8-064A-4CE0-BA9D-5C284A552B7E}" type="presParOf" srcId="{95B246B0-E460-4689-9714-B74EFCF66DC2}" destId="{AD0E5744-55EA-4183-B403-0127D49AFAC1}" srcOrd="0" destOrd="0" presId="urn:microsoft.com/office/officeart/2005/8/layout/hierarchy1"/>
    <dgm:cxn modelId="{D8248EA2-D3C8-46FD-B735-5CAA1C37F417}" type="presParOf" srcId="{AD0E5744-55EA-4183-B403-0127D49AFAC1}" destId="{1DE1EDEF-97B8-43BB-966C-254F632DE5C2}" srcOrd="0" destOrd="0" presId="urn:microsoft.com/office/officeart/2005/8/layout/hierarchy1"/>
    <dgm:cxn modelId="{D8C27C24-37C6-4432-B590-D67C1151E285}" type="presParOf" srcId="{1DE1EDEF-97B8-43BB-966C-254F632DE5C2}" destId="{A059B227-60B4-4FD7-8336-BE972F1DD97D}" srcOrd="0" destOrd="0" presId="urn:microsoft.com/office/officeart/2005/8/layout/hierarchy1"/>
    <dgm:cxn modelId="{AE3DA2CA-D52D-401B-9CB2-5822586C69C8}" type="presParOf" srcId="{1DE1EDEF-97B8-43BB-966C-254F632DE5C2}" destId="{B3FAF483-521E-463B-823B-65A90A322C22}" srcOrd="1" destOrd="0" presId="urn:microsoft.com/office/officeart/2005/8/layout/hierarchy1"/>
    <dgm:cxn modelId="{5221675B-2C53-4DAA-AEC0-32928654ABB9}" type="presParOf" srcId="{AD0E5744-55EA-4183-B403-0127D49AFAC1}" destId="{546BA071-E1DB-4AD4-BF30-CFA9583D3157}" srcOrd="1" destOrd="0" presId="urn:microsoft.com/office/officeart/2005/8/layout/hierarchy1"/>
    <dgm:cxn modelId="{76C12B1F-A956-4C79-954C-DC10159B6216}" type="presParOf" srcId="{95B246B0-E460-4689-9714-B74EFCF66DC2}" destId="{E5CC3DA1-931D-41CE-91B0-E6CC3E897F1B}" srcOrd="1" destOrd="0" presId="urn:microsoft.com/office/officeart/2005/8/layout/hierarchy1"/>
    <dgm:cxn modelId="{34EE9ED1-7260-42D3-BED1-F07125754248}" type="presParOf" srcId="{E5CC3DA1-931D-41CE-91B0-E6CC3E897F1B}" destId="{80C32989-6B5C-42BC-BAC4-A76FCAF7B7C8}" srcOrd="0" destOrd="0" presId="urn:microsoft.com/office/officeart/2005/8/layout/hierarchy1"/>
    <dgm:cxn modelId="{7EDF3EB8-E849-4B73-B13E-BC0DDA5D0167}" type="presParOf" srcId="{80C32989-6B5C-42BC-BAC4-A76FCAF7B7C8}" destId="{49800C3D-A8A7-4B3F-B483-B1B3813D1769}" srcOrd="0" destOrd="0" presId="urn:microsoft.com/office/officeart/2005/8/layout/hierarchy1"/>
    <dgm:cxn modelId="{6532F9E3-A208-4729-8D8C-985774EB4F28}" type="presParOf" srcId="{80C32989-6B5C-42BC-BAC4-A76FCAF7B7C8}" destId="{64A4F0E3-897B-47DB-8503-BA8D134B68D1}" srcOrd="1" destOrd="0" presId="urn:microsoft.com/office/officeart/2005/8/layout/hierarchy1"/>
    <dgm:cxn modelId="{195CD333-E06B-417A-B6A0-62EEA8724D5B}" type="presParOf" srcId="{E5CC3DA1-931D-41CE-91B0-E6CC3E897F1B}" destId="{702C8B8D-8FA6-4B3E-9954-EA33242D568D}" srcOrd="1" destOrd="0" presId="urn:microsoft.com/office/officeart/2005/8/layout/hierarchy1"/>
    <dgm:cxn modelId="{EB91DF46-D5BB-4A94-B7C6-B7A2DC0E39B9}" type="presParOf" srcId="{95B246B0-E460-4689-9714-B74EFCF66DC2}" destId="{E6895B24-BAB2-4C41-928E-E9B39A6299DF}" srcOrd="2" destOrd="0" presId="urn:microsoft.com/office/officeart/2005/8/layout/hierarchy1"/>
    <dgm:cxn modelId="{703B11F3-AA82-4083-8483-13B24F6E752B}" type="presParOf" srcId="{E6895B24-BAB2-4C41-928E-E9B39A6299DF}" destId="{37CF33B7-269B-4C7F-AC3B-19BD771CA4A1}" srcOrd="0" destOrd="0" presId="urn:microsoft.com/office/officeart/2005/8/layout/hierarchy1"/>
    <dgm:cxn modelId="{7F68372B-D199-4AA1-BAEA-C9316DF93F35}" type="presParOf" srcId="{37CF33B7-269B-4C7F-AC3B-19BD771CA4A1}" destId="{71AC0B4E-F408-46D8-92C9-71733F65AD7B}" srcOrd="0" destOrd="0" presId="urn:microsoft.com/office/officeart/2005/8/layout/hierarchy1"/>
    <dgm:cxn modelId="{DC9EDD32-982E-4E3B-9608-32283DCF2C9B}" type="presParOf" srcId="{37CF33B7-269B-4C7F-AC3B-19BD771CA4A1}" destId="{CA4DE4AB-2C88-4EB0-A4CE-5D1395973F6B}" srcOrd="1" destOrd="0" presId="urn:microsoft.com/office/officeart/2005/8/layout/hierarchy1"/>
    <dgm:cxn modelId="{66082FC4-FFE6-4A0A-AB09-F9AF2338B409}" type="presParOf" srcId="{E6895B24-BAB2-4C41-928E-E9B39A6299DF}" destId="{7F1786BD-DF72-4531-A473-0AE4D4E5B40F}" srcOrd="1" destOrd="0" presId="urn:microsoft.com/office/officeart/2005/8/layout/hierarchy1"/>
    <dgm:cxn modelId="{A2F740B5-07E0-46AE-AA50-4F54B71FC492}" type="presParOf" srcId="{95B246B0-E460-4689-9714-B74EFCF66DC2}" destId="{BFB231CC-9A64-42AD-A7AE-92FA4DDD2FE0}" srcOrd="3" destOrd="0" presId="urn:microsoft.com/office/officeart/2005/8/layout/hierarchy1"/>
    <dgm:cxn modelId="{C0DE45CD-2983-4C20-9982-A401368A1F4E}" type="presParOf" srcId="{BFB231CC-9A64-42AD-A7AE-92FA4DDD2FE0}" destId="{5A9BCA93-7E9D-41DD-BCFF-3BB811D585A2}" srcOrd="0" destOrd="0" presId="urn:microsoft.com/office/officeart/2005/8/layout/hierarchy1"/>
    <dgm:cxn modelId="{CE98601B-E3C0-45BE-96BB-FD8632FA930B}" type="presParOf" srcId="{5A9BCA93-7E9D-41DD-BCFF-3BB811D585A2}" destId="{53848CDB-78FF-4E86-99E7-597BA4D517B3}" srcOrd="0" destOrd="0" presId="urn:microsoft.com/office/officeart/2005/8/layout/hierarchy1"/>
    <dgm:cxn modelId="{068EFB2E-DA3D-474F-9A81-5677623308D7}" type="presParOf" srcId="{5A9BCA93-7E9D-41DD-BCFF-3BB811D585A2}" destId="{DDCDB0E1-578A-4932-94FC-3D803C10C45E}" srcOrd="1" destOrd="0" presId="urn:microsoft.com/office/officeart/2005/8/layout/hierarchy1"/>
    <dgm:cxn modelId="{39E2DEF3-6722-4AE2-9357-BA479C808B2F}" type="presParOf" srcId="{BFB231CC-9A64-42AD-A7AE-92FA4DDD2FE0}" destId="{E10DA134-C0F1-4456-AAFA-83412B9B9BA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A0F0727-9A3A-47DA-A235-BF597BB7596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66A3524-CFAF-488D-8BB7-9BD8D7F3D9EB}">
      <dgm:prSet custT="1"/>
      <dgm:spPr/>
      <dgm:t>
        <a:bodyPr/>
        <a:lstStyle/>
        <a:p>
          <a:r>
            <a:rPr lang="en-US" sz="2800" dirty="0"/>
            <a:t>Iowa Code § 35.1(2)(a) (2012) includes:</a:t>
          </a:r>
        </a:p>
      </dgm:t>
    </dgm:pt>
    <dgm:pt modelId="{6A3407EA-13AF-40A0-A6CB-9C03643CD08D}" type="parTrans" cxnId="{20E27C48-85AB-4703-9B56-BFD5D1B83484}">
      <dgm:prSet/>
      <dgm:spPr/>
      <dgm:t>
        <a:bodyPr/>
        <a:lstStyle/>
        <a:p>
          <a:endParaRPr lang="en-US"/>
        </a:p>
      </dgm:t>
    </dgm:pt>
    <dgm:pt modelId="{2923E42E-94B5-4030-8237-BD1BE2FDD475}" type="sibTrans" cxnId="{20E27C48-85AB-4703-9B56-BFD5D1B83484}">
      <dgm:prSet/>
      <dgm:spPr/>
      <dgm:t>
        <a:bodyPr/>
        <a:lstStyle/>
        <a:p>
          <a:endParaRPr lang="en-US"/>
        </a:p>
      </dgm:t>
    </dgm:pt>
    <dgm:pt modelId="{94BECFE4-D309-4471-BCCF-3E3B67857DC5}">
      <dgm:prSet custT="1"/>
      <dgm:spPr/>
      <dgm:t>
        <a:bodyPr/>
        <a:lstStyle/>
        <a:p>
          <a:r>
            <a:rPr lang="en-US" sz="2000" dirty="0"/>
            <a:t>Vietnam, Lebanon, Granada, Panama, Persian Gulf after 1990</a:t>
          </a:r>
        </a:p>
      </dgm:t>
    </dgm:pt>
    <dgm:pt modelId="{20105630-F8EE-4D8B-870F-3F4E3C982472}" type="parTrans" cxnId="{0153285F-D208-4E4F-914B-EA10B91D30F0}">
      <dgm:prSet/>
      <dgm:spPr/>
      <dgm:t>
        <a:bodyPr/>
        <a:lstStyle/>
        <a:p>
          <a:endParaRPr lang="en-US"/>
        </a:p>
      </dgm:t>
    </dgm:pt>
    <dgm:pt modelId="{CCEDCEB3-2DAE-47C3-B97E-0E075C69FD2C}" type="sibTrans" cxnId="{0153285F-D208-4E4F-914B-EA10B91D30F0}">
      <dgm:prSet/>
      <dgm:spPr/>
      <dgm:t>
        <a:bodyPr/>
        <a:lstStyle/>
        <a:p>
          <a:endParaRPr lang="en-US"/>
        </a:p>
      </dgm:t>
    </dgm:pt>
    <dgm:pt modelId="{916B99DE-442D-465A-B4F9-5AB6C937E0EC}">
      <dgm:prSet custT="1"/>
      <dgm:spPr/>
      <dgm:t>
        <a:bodyPr/>
        <a:lstStyle/>
        <a:p>
          <a:r>
            <a:rPr lang="en-US" sz="2000" dirty="0"/>
            <a:t>Active Reserves, and National Guard (honorable discharged after 20 years).</a:t>
          </a:r>
        </a:p>
      </dgm:t>
    </dgm:pt>
    <dgm:pt modelId="{53EDCFFD-6273-41D9-A164-B33DEEABC7D4}" type="parTrans" cxnId="{D9EB5726-AB0E-41E7-AFDB-6ACF26764B41}">
      <dgm:prSet/>
      <dgm:spPr/>
      <dgm:t>
        <a:bodyPr/>
        <a:lstStyle/>
        <a:p>
          <a:endParaRPr lang="en-US"/>
        </a:p>
      </dgm:t>
    </dgm:pt>
    <dgm:pt modelId="{5C60348F-5542-4F4E-B334-D0C00A5DDCA7}" type="sibTrans" cxnId="{D9EB5726-AB0E-41E7-AFDB-6ACF26764B41}">
      <dgm:prSet/>
      <dgm:spPr/>
      <dgm:t>
        <a:bodyPr/>
        <a:lstStyle/>
        <a:p>
          <a:endParaRPr lang="en-US"/>
        </a:p>
      </dgm:t>
    </dgm:pt>
    <dgm:pt modelId="{02AF9F3F-D47C-4A9B-B127-81EE6306FDD8}">
      <dgm:prSet custT="1"/>
      <dgm:spPr/>
      <dgm:t>
        <a:bodyPr/>
        <a:lstStyle/>
        <a:p>
          <a:r>
            <a:rPr lang="en-US" sz="2000"/>
            <a:t>Can only be discharged for:</a:t>
          </a:r>
        </a:p>
      </dgm:t>
    </dgm:pt>
    <dgm:pt modelId="{AAA9A042-93BE-4B76-BC67-C584B4F8EA25}" type="parTrans" cxnId="{0380AADA-5E8D-4CEE-83BD-CB1880B7071C}">
      <dgm:prSet/>
      <dgm:spPr/>
      <dgm:t>
        <a:bodyPr/>
        <a:lstStyle/>
        <a:p>
          <a:endParaRPr lang="en-US"/>
        </a:p>
      </dgm:t>
    </dgm:pt>
    <dgm:pt modelId="{B12BEFEC-208F-4617-AA49-F83965BAE438}" type="sibTrans" cxnId="{0380AADA-5E8D-4CEE-83BD-CB1880B7071C}">
      <dgm:prSet/>
      <dgm:spPr/>
      <dgm:t>
        <a:bodyPr/>
        <a:lstStyle/>
        <a:p>
          <a:endParaRPr lang="en-US"/>
        </a:p>
      </dgm:t>
    </dgm:pt>
    <dgm:pt modelId="{BAD856F0-ACFF-4A8F-9C6B-FC9B3EBD1F53}">
      <dgm:prSet custT="1"/>
      <dgm:spPr/>
      <dgm:t>
        <a:bodyPr/>
        <a:lstStyle/>
        <a:p>
          <a:r>
            <a:rPr lang="en-US" sz="2000" dirty="0"/>
            <a:t>“Misconduct” – police officer drunk, disorderly, neglecting duty, and fighting with members of the police.  </a:t>
          </a:r>
          <a:r>
            <a:rPr lang="en-US" sz="2000" u="sng" dirty="0"/>
            <a:t>Edwards v. Civil Serv. Comm’n.</a:t>
          </a:r>
          <a:r>
            <a:rPr lang="en-US" sz="2000" dirty="0"/>
            <a:t>, 287 N.W. 285 (Iowa 1939).</a:t>
          </a:r>
        </a:p>
      </dgm:t>
    </dgm:pt>
    <dgm:pt modelId="{3D60ED1C-6912-4853-9982-5E684B4AE1C5}" type="parTrans" cxnId="{9957CF8D-4381-4C7E-B14D-056CE4BCDDAA}">
      <dgm:prSet/>
      <dgm:spPr/>
      <dgm:t>
        <a:bodyPr/>
        <a:lstStyle/>
        <a:p>
          <a:endParaRPr lang="en-US"/>
        </a:p>
      </dgm:t>
    </dgm:pt>
    <dgm:pt modelId="{51E6710D-E9DD-4B75-8AC4-F98F31A0BA5E}" type="sibTrans" cxnId="{9957CF8D-4381-4C7E-B14D-056CE4BCDDAA}">
      <dgm:prSet/>
      <dgm:spPr/>
      <dgm:t>
        <a:bodyPr/>
        <a:lstStyle/>
        <a:p>
          <a:endParaRPr lang="en-US"/>
        </a:p>
      </dgm:t>
    </dgm:pt>
    <dgm:pt modelId="{E64CC712-7325-455A-A829-087455A61260}">
      <dgm:prSet custT="1"/>
      <dgm:spPr/>
      <dgm:t>
        <a:bodyPr/>
        <a:lstStyle/>
        <a:p>
          <a:r>
            <a:rPr lang="en-US" sz="2000" dirty="0"/>
            <a:t>“Incompetence</a:t>
          </a:r>
          <a:r>
            <a:rPr lang="en-US" sz="2000" b="1" dirty="0"/>
            <a:t>”</a:t>
          </a:r>
          <a:r>
            <a:rPr lang="en-US" sz="2000" dirty="0"/>
            <a:t> – habitually failing to perform work with the degree of skill or accuracy usually displayed by other persons so employed in such work.  </a:t>
          </a:r>
          <a:r>
            <a:rPr lang="en-US" sz="2000" u="sng" dirty="0"/>
            <a:t>Collins v. Iowa Liquor Control </a:t>
          </a:r>
          <a:r>
            <a:rPr lang="en-US" sz="2000" u="sng" dirty="0" err="1"/>
            <a:t>Commn</a:t>
          </a:r>
          <a:r>
            <a:rPr lang="en-US" sz="2000" u="sng" dirty="0"/>
            <a:t>.</a:t>
          </a:r>
          <a:r>
            <a:rPr lang="en-US" sz="2000" dirty="0"/>
            <a:t>, 110 N.W.2d 548 (Iowa 1961).</a:t>
          </a:r>
        </a:p>
      </dgm:t>
    </dgm:pt>
    <dgm:pt modelId="{95523840-B9C0-4A54-BF9C-DEED1513E14C}" type="parTrans" cxnId="{8913907E-3159-4250-BCC5-2A84D9F21F0C}">
      <dgm:prSet/>
      <dgm:spPr/>
      <dgm:t>
        <a:bodyPr/>
        <a:lstStyle/>
        <a:p>
          <a:endParaRPr lang="en-US"/>
        </a:p>
      </dgm:t>
    </dgm:pt>
    <dgm:pt modelId="{DE9DE64C-5693-4B86-ADC0-BA0CA3BC4AB2}" type="sibTrans" cxnId="{8913907E-3159-4250-BCC5-2A84D9F21F0C}">
      <dgm:prSet/>
      <dgm:spPr/>
      <dgm:t>
        <a:bodyPr/>
        <a:lstStyle/>
        <a:p>
          <a:endParaRPr lang="en-US"/>
        </a:p>
      </dgm:t>
    </dgm:pt>
    <dgm:pt modelId="{D4B98701-0F38-47A9-BBB7-E9FB5326A8A6}">
      <dgm:prSet custT="1"/>
      <dgm:spPr/>
      <dgm:t>
        <a:bodyPr/>
        <a:lstStyle/>
        <a:p>
          <a:r>
            <a:rPr lang="en-US" sz="2000" dirty="0"/>
            <a:t>Need to provide a pre-termination hearing – failure results in damages and payment of attorney fees</a:t>
          </a:r>
          <a:r>
            <a:rPr lang="en-US" sz="2100" dirty="0"/>
            <a:t>.</a:t>
          </a:r>
        </a:p>
      </dgm:t>
    </dgm:pt>
    <dgm:pt modelId="{E9B22039-5EEF-4739-8D66-50AD6F748561}" type="parTrans" cxnId="{22535381-2786-48CD-AB72-C365603800BC}">
      <dgm:prSet/>
      <dgm:spPr/>
      <dgm:t>
        <a:bodyPr/>
        <a:lstStyle/>
        <a:p>
          <a:endParaRPr lang="en-US"/>
        </a:p>
      </dgm:t>
    </dgm:pt>
    <dgm:pt modelId="{D6ABE64E-9A75-4686-BF96-06327F098E67}" type="sibTrans" cxnId="{22535381-2786-48CD-AB72-C365603800BC}">
      <dgm:prSet/>
      <dgm:spPr/>
      <dgm:t>
        <a:bodyPr/>
        <a:lstStyle/>
        <a:p>
          <a:endParaRPr lang="en-US"/>
        </a:p>
      </dgm:t>
    </dgm:pt>
    <dgm:pt modelId="{FE6603E1-1D25-4896-8A6C-689AE8EC4EA5}" type="pres">
      <dgm:prSet presAssocID="{8A0F0727-9A3A-47DA-A235-BF597BB75961}" presName="linear" presStyleCnt="0">
        <dgm:presLayoutVars>
          <dgm:animLvl val="lvl"/>
          <dgm:resizeHandles val="exact"/>
        </dgm:presLayoutVars>
      </dgm:prSet>
      <dgm:spPr/>
    </dgm:pt>
    <dgm:pt modelId="{FD7F56D8-F954-46B6-9DFA-276BA31E7961}" type="pres">
      <dgm:prSet presAssocID="{366A3524-CFAF-488D-8BB7-9BD8D7F3D9EB}" presName="parentText" presStyleLbl="node1" presStyleIdx="0" presStyleCnt="1" custScaleY="63137">
        <dgm:presLayoutVars>
          <dgm:chMax val="0"/>
          <dgm:bulletEnabled val="1"/>
        </dgm:presLayoutVars>
      </dgm:prSet>
      <dgm:spPr/>
    </dgm:pt>
    <dgm:pt modelId="{118D7137-F634-45F4-A1A9-29089D4C4D60}" type="pres">
      <dgm:prSet presAssocID="{366A3524-CFAF-488D-8BB7-9BD8D7F3D9EB}" presName="childText" presStyleLbl="revTx" presStyleIdx="0" presStyleCnt="1">
        <dgm:presLayoutVars>
          <dgm:bulletEnabled val="1"/>
        </dgm:presLayoutVars>
      </dgm:prSet>
      <dgm:spPr/>
    </dgm:pt>
  </dgm:ptLst>
  <dgm:cxnLst>
    <dgm:cxn modelId="{D9EB5726-AB0E-41E7-AFDB-6ACF26764B41}" srcId="{366A3524-CFAF-488D-8BB7-9BD8D7F3D9EB}" destId="{916B99DE-442D-465A-B4F9-5AB6C937E0EC}" srcOrd="1" destOrd="0" parTransId="{53EDCFFD-6273-41D9-A164-B33DEEABC7D4}" sibTransId="{5C60348F-5542-4F4E-B334-D0C00A5DDCA7}"/>
    <dgm:cxn modelId="{50BBB92C-2CEB-418D-8362-4DBD12361347}" type="presOf" srcId="{02AF9F3F-D47C-4A9B-B127-81EE6306FDD8}" destId="{118D7137-F634-45F4-A1A9-29089D4C4D60}" srcOrd="0" destOrd="2" presId="urn:microsoft.com/office/officeart/2005/8/layout/vList2"/>
    <dgm:cxn modelId="{0153285F-D208-4E4F-914B-EA10B91D30F0}" srcId="{366A3524-CFAF-488D-8BB7-9BD8D7F3D9EB}" destId="{94BECFE4-D309-4471-BCCF-3E3B67857DC5}" srcOrd="0" destOrd="0" parTransId="{20105630-F8EE-4D8B-870F-3F4E3C982472}" sibTransId="{CCEDCEB3-2DAE-47C3-B97E-0E075C69FD2C}"/>
    <dgm:cxn modelId="{E2FEB464-33EC-4EBF-A7EF-121356E51530}" type="presOf" srcId="{BAD856F0-ACFF-4A8F-9C6B-FC9B3EBD1F53}" destId="{118D7137-F634-45F4-A1A9-29089D4C4D60}" srcOrd="0" destOrd="3" presId="urn:microsoft.com/office/officeart/2005/8/layout/vList2"/>
    <dgm:cxn modelId="{20E27C48-85AB-4703-9B56-BFD5D1B83484}" srcId="{8A0F0727-9A3A-47DA-A235-BF597BB75961}" destId="{366A3524-CFAF-488D-8BB7-9BD8D7F3D9EB}" srcOrd="0" destOrd="0" parTransId="{6A3407EA-13AF-40A0-A6CB-9C03643CD08D}" sibTransId="{2923E42E-94B5-4030-8237-BD1BE2FDD475}"/>
    <dgm:cxn modelId="{B6FCD06A-6D0C-4E11-B587-DBDD7CC4D475}" type="presOf" srcId="{8A0F0727-9A3A-47DA-A235-BF597BB75961}" destId="{FE6603E1-1D25-4896-8A6C-689AE8EC4EA5}" srcOrd="0" destOrd="0" presId="urn:microsoft.com/office/officeart/2005/8/layout/vList2"/>
    <dgm:cxn modelId="{E4AC3177-845E-4C59-A980-3818F6BFA393}" type="presOf" srcId="{D4B98701-0F38-47A9-BBB7-E9FB5326A8A6}" destId="{118D7137-F634-45F4-A1A9-29089D4C4D60}" srcOrd="0" destOrd="5" presId="urn:microsoft.com/office/officeart/2005/8/layout/vList2"/>
    <dgm:cxn modelId="{301C1259-4434-4C83-96CA-0435188E5D26}" type="presOf" srcId="{94BECFE4-D309-4471-BCCF-3E3B67857DC5}" destId="{118D7137-F634-45F4-A1A9-29089D4C4D60}" srcOrd="0" destOrd="0" presId="urn:microsoft.com/office/officeart/2005/8/layout/vList2"/>
    <dgm:cxn modelId="{8913907E-3159-4250-BCC5-2A84D9F21F0C}" srcId="{02AF9F3F-D47C-4A9B-B127-81EE6306FDD8}" destId="{E64CC712-7325-455A-A829-087455A61260}" srcOrd="1" destOrd="0" parTransId="{95523840-B9C0-4A54-BF9C-DEED1513E14C}" sibTransId="{DE9DE64C-5693-4B86-ADC0-BA0CA3BC4AB2}"/>
    <dgm:cxn modelId="{22535381-2786-48CD-AB72-C365603800BC}" srcId="{366A3524-CFAF-488D-8BB7-9BD8D7F3D9EB}" destId="{D4B98701-0F38-47A9-BBB7-E9FB5326A8A6}" srcOrd="3" destOrd="0" parTransId="{E9B22039-5EEF-4739-8D66-50AD6F748561}" sibTransId="{D6ABE64E-9A75-4686-BF96-06327F098E67}"/>
    <dgm:cxn modelId="{9957CF8D-4381-4C7E-B14D-056CE4BCDDAA}" srcId="{02AF9F3F-D47C-4A9B-B127-81EE6306FDD8}" destId="{BAD856F0-ACFF-4A8F-9C6B-FC9B3EBD1F53}" srcOrd="0" destOrd="0" parTransId="{3D60ED1C-6912-4853-9982-5E684B4AE1C5}" sibTransId="{51E6710D-E9DD-4B75-8AC4-F98F31A0BA5E}"/>
    <dgm:cxn modelId="{0D391693-052F-4C38-BF8D-79A03403D7E3}" type="presOf" srcId="{366A3524-CFAF-488D-8BB7-9BD8D7F3D9EB}" destId="{FD7F56D8-F954-46B6-9DFA-276BA31E7961}" srcOrd="0" destOrd="0" presId="urn:microsoft.com/office/officeart/2005/8/layout/vList2"/>
    <dgm:cxn modelId="{127E0AB4-1179-410F-98A2-172E05F9DE47}" type="presOf" srcId="{916B99DE-442D-465A-B4F9-5AB6C937E0EC}" destId="{118D7137-F634-45F4-A1A9-29089D4C4D60}" srcOrd="0" destOrd="1" presId="urn:microsoft.com/office/officeart/2005/8/layout/vList2"/>
    <dgm:cxn modelId="{0FEE7AC6-59D2-4286-8AB5-784C270ED86C}" type="presOf" srcId="{E64CC712-7325-455A-A829-087455A61260}" destId="{118D7137-F634-45F4-A1A9-29089D4C4D60}" srcOrd="0" destOrd="4" presId="urn:microsoft.com/office/officeart/2005/8/layout/vList2"/>
    <dgm:cxn modelId="{0380AADA-5E8D-4CEE-83BD-CB1880B7071C}" srcId="{366A3524-CFAF-488D-8BB7-9BD8D7F3D9EB}" destId="{02AF9F3F-D47C-4A9B-B127-81EE6306FDD8}" srcOrd="2" destOrd="0" parTransId="{AAA9A042-93BE-4B76-BC67-C584B4F8EA25}" sibTransId="{B12BEFEC-208F-4617-AA49-F83965BAE438}"/>
    <dgm:cxn modelId="{0F693842-7E39-495A-8CD0-EDB88AE866CB}" type="presParOf" srcId="{FE6603E1-1D25-4896-8A6C-689AE8EC4EA5}" destId="{FD7F56D8-F954-46B6-9DFA-276BA31E7961}" srcOrd="0" destOrd="0" presId="urn:microsoft.com/office/officeart/2005/8/layout/vList2"/>
    <dgm:cxn modelId="{0AA843BF-C59D-4662-B8ED-181E95DEA247}" type="presParOf" srcId="{FE6603E1-1D25-4896-8A6C-689AE8EC4EA5}" destId="{118D7137-F634-45F4-A1A9-29089D4C4D60}"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8EC5590-100D-4368-89D4-E3813D068367}" type="doc">
      <dgm:prSet loTypeId="urn:microsoft.com/office/officeart/2005/8/layout/vList2" loCatId="list" qsTypeId="urn:microsoft.com/office/officeart/2005/8/quickstyle/simple5" qsCatId="simple" csTypeId="urn:microsoft.com/office/officeart/2005/8/colors/accent0_3" csCatId="mainScheme" phldr="1"/>
      <dgm:spPr/>
      <dgm:t>
        <a:bodyPr/>
        <a:lstStyle/>
        <a:p>
          <a:endParaRPr lang="en-US"/>
        </a:p>
      </dgm:t>
    </dgm:pt>
    <dgm:pt modelId="{F214DBA3-94F2-4E70-AEDB-B00EB8E8874A}">
      <dgm:prSet custT="1"/>
      <dgm:spPr/>
      <dgm:t>
        <a:bodyPr/>
        <a:lstStyle/>
        <a:p>
          <a:r>
            <a:rPr lang="en-US" sz="2800" dirty="0"/>
            <a:t>Step 3: Set a Meeting</a:t>
          </a:r>
        </a:p>
      </dgm:t>
    </dgm:pt>
    <dgm:pt modelId="{5D88C466-66B1-4FB1-B502-D38721296778}" type="parTrans" cxnId="{BF5ADCF9-B31E-4E63-9636-FA34BCB6BC24}">
      <dgm:prSet/>
      <dgm:spPr/>
      <dgm:t>
        <a:bodyPr/>
        <a:lstStyle/>
        <a:p>
          <a:endParaRPr lang="en-US"/>
        </a:p>
      </dgm:t>
    </dgm:pt>
    <dgm:pt modelId="{A7118807-6197-4F8D-AC44-9F6D5CFD4B57}" type="sibTrans" cxnId="{BF5ADCF9-B31E-4E63-9636-FA34BCB6BC24}">
      <dgm:prSet/>
      <dgm:spPr/>
      <dgm:t>
        <a:bodyPr/>
        <a:lstStyle/>
        <a:p>
          <a:endParaRPr lang="en-US"/>
        </a:p>
      </dgm:t>
    </dgm:pt>
    <dgm:pt modelId="{87AAFA3A-C819-42F4-9DDE-4421025957A9}">
      <dgm:prSet custT="1"/>
      <dgm:spPr/>
      <dgm:t>
        <a:bodyPr/>
        <a:lstStyle/>
        <a:p>
          <a:r>
            <a:rPr lang="en-US" sz="2400" dirty="0"/>
            <a:t>Based on the information gathered in the investigation, you will need to set a meeting.</a:t>
          </a:r>
          <a:br>
            <a:rPr lang="en-US" sz="2400" dirty="0"/>
          </a:br>
          <a:endParaRPr lang="en-US" sz="2400" dirty="0"/>
        </a:p>
      </dgm:t>
    </dgm:pt>
    <dgm:pt modelId="{89A31339-4809-49BF-9C97-0647CBD2A07E}" type="parTrans" cxnId="{4498B12E-FEFC-4100-A730-37977B934177}">
      <dgm:prSet/>
      <dgm:spPr/>
      <dgm:t>
        <a:bodyPr/>
        <a:lstStyle/>
        <a:p>
          <a:endParaRPr lang="en-US"/>
        </a:p>
      </dgm:t>
    </dgm:pt>
    <dgm:pt modelId="{E998F067-D4A8-4CF1-92BC-A40A5B14260C}" type="sibTrans" cxnId="{4498B12E-FEFC-4100-A730-37977B934177}">
      <dgm:prSet/>
      <dgm:spPr/>
      <dgm:t>
        <a:bodyPr/>
        <a:lstStyle/>
        <a:p>
          <a:endParaRPr lang="en-US"/>
        </a:p>
      </dgm:t>
    </dgm:pt>
    <dgm:pt modelId="{EE151F09-052D-4B34-B2F0-DCCEF90F77E5}">
      <dgm:prSet custT="1"/>
      <dgm:spPr/>
      <dgm:t>
        <a:bodyPr/>
        <a:lstStyle/>
        <a:p>
          <a:r>
            <a:rPr lang="en-US" sz="2400" dirty="0"/>
            <a:t>The type of meeting is based on several variables:</a:t>
          </a:r>
        </a:p>
      </dgm:t>
    </dgm:pt>
    <dgm:pt modelId="{603D1371-D5E8-4EAD-AC42-C76DD77AC93B}" type="parTrans" cxnId="{2258AF7E-0C8D-4B93-8107-22ABDB6384F8}">
      <dgm:prSet/>
      <dgm:spPr/>
      <dgm:t>
        <a:bodyPr/>
        <a:lstStyle/>
        <a:p>
          <a:endParaRPr lang="en-US"/>
        </a:p>
      </dgm:t>
    </dgm:pt>
    <dgm:pt modelId="{D0C37500-9788-4B38-AB92-747ACD1153CC}" type="sibTrans" cxnId="{2258AF7E-0C8D-4B93-8107-22ABDB6384F8}">
      <dgm:prSet/>
      <dgm:spPr/>
      <dgm:t>
        <a:bodyPr/>
        <a:lstStyle/>
        <a:p>
          <a:endParaRPr lang="en-US"/>
        </a:p>
      </dgm:t>
    </dgm:pt>
    <dgm:pt modelId="{81692A93-2660-4DB3-93D7-E02A5D555E86}">
      <dgm:prSet custT="1"/>
      <dgm:spPr/>
      <dgm:t>
        <a:bodyPr/>
        <a:lstStyle/>
        <a:p>
          <a:r>
            <a:rPr lang="en-US" sz="2400"/>
            <a:t>Participant(s):  Individual, group, department</a:t>
          </a:r>
        </a:p>
      </dgm:t>
    </dgm:pt>
    <dgm:pt modelId="{22A1478D-22B2-47F9-810B-883E4F1B3F25}" type="parTrans" cxnId="{F329D712-2A6B-4C8A-A08A-24B2EAFB21BA}">
      <dgm:prSet/>
      <dgm:spPr/>
      <dgm:t>
        <a:bodyPr/>
        <a:lstStyle/>
        <a:p>
          <a:endParaRPr lang="en-US"/>
        </a:p>
      </dgm:t>
    </dgm:pt>
    <dgm:pt modelId="{79D02BD8-6C75-4AE9-96FB-F3B0B17E508D}" type="sibTrans" cxnId="{F329D712-2A6B-4C8A-A08A-24B2EAFB21BA}">
      <dgm:prSet/>
      <dgm:spPr/>
      <dgm:t>
        <a:bodyPr/>
        <a:lstStyle/>
        <a:p>
          <a:endParaRPr lang="en-US"/>
        </a:p>
      </dgm:t>
    </dgm:pt>
    <dgm:pt modelId="{7F6129D3-DA0D-4A25-ABDC-8934465BF223}">
      <dgm:prSet custT="1"/>
      <dgm:spPr/>
      <dgm:t>
        <a:bodyPr/>
        <a:lstStyle/>
        <a:p>
          <a:r>
            <a:rPr lang="en-US" sz="2400" dirty="0"/>
            <a:t>Content:  Informational, mediation, disciplinary, termination</a:t>
          </a:r>
        </a:p>
      </dgm:t>
    </dgm:pt>
    <dgm:pt modelId="{BDDA019E-97C3-4AFD-B9FB-A1E5A86E72E7}" type="parTrans" cxnId="{EBD7BB51-8DC9-4C72-B9E8-3725B51954AA}">
      <dgm:prSet/>
      <dgm:spPr/>
      <dgm:t>
        <a:bodyPr/>
        <a:lstStyle/>
        <a:p>
          <a:endParaRPr lang="en-US"/>
        </a:p>
      </dgm:t>
    </dgm:pt>
    <dgm:pt modelId="{2702281C-A6C8-4124-A7A2-5E0566B63B32}" type="sibTrans" cxnId="{EBD7BB51-8DC9-4C72-B9E8-3725B51954AA}">
      <dgm:prSet/>
      <dgm:spPr/>
      <dgm:t>
        <a:bodyPr/>
        <a:lstStyle/>
        <a:p>
          <a:endParaRPr lang="en-US"/>
        </a:p>
      </dgm:t>
    </dgm:pt>
    <dgm:pt modelId="{9D2D09A4-4D72-4EA9-85E2-F685C5DBC919}" type="pres">
      <dgm:prSet presAssocID="{D8EC5590-100D-4368-89D4-E3813D068367}" presName="linear" presStyleCnt="0">
        <dgm:presLayoutVars>
          <dgm:animLvl val="lvl"/>
          <dgm:resizeHandles val="exact"/>
        </dgm:presLayoutVars>
      </dgm:prSet>
      <dgm:spPr/>
    </dgm:pt>
    <dgm:pt modelId="{E50715F8-BEEF-4776-A5A9-5F25A6328034}" type="pres">
      <dgm:prSet presAssocID="{F214DBA3-94F2-4E70-AEDB-B00EB8E8874A}" presName="parentText" presStyleLbl="node1" presStyleIdx="0" presStyleCnt="1" custScaleX="47713" custScaleY="57971" custLinFactNeighborX="-26143" custLinFactNeighborY="-32867">
        <dgm:presLayoutVars>
          <dgm:chMax val="0"/>
          <dgm:bulletEnabled val="1"/>
        </dgm:presLayoutVars>
      </dgm:prSet>
      <dgm:spPr/>
    </dgm:pt>
    <dgm:pt modelId="{F5A086AD-3B7D-40B4-AAB5-B0CE91D8731A}" type="pres">
      <dgm:prSet presAssocID="{F214DBA3-94F2-4E70-AEDB-B00EB8E8874A}" presName="childText" presStyleLbl="revTx" presStyleIdx="0" presStyleCnt="1" custScaleY="134220">
        <dgm:presLayoutVars>
          <dgm:bulletEnabled val="1"/>
        </dgm:presLayoutVars>
      </dgm:prSet>
      <dgm:spPr/>
    </dgm:pt>
  </dgm:ptLst>
  <dgm:cxnLst>
    <dgm:cxn modelId="{F329D712-2A6B-4C8A-A08A-24B2EAFB21BA}" srcId="{EE151F09-052D-4B34-B2F0-DCCEF90F77E5}" destId="{81692A93-2660-4DB3-93D7-E02A5D555E86}" srcOrd="0" destOrd="0" parTransId="{22A1478D-22B2-47F9-810B-883E4F1B3F25}" sibTransId="{79D02BD8-6C75-4AE9-96FB-F3B0B17E508D}"/>
    <dgm:cxn modelId="{4498B12E-FEFC-4100-A730-37977B934177}" srcId="{F214DBA3-94F2-4E70-AEDB-B00EB8E8874A}" destId="{87AAFA3A-C819-42F4-9DDE-4421025957A9}" srcOrd="0" destOrd="0" parTransId="{89A31339-4809-49BF-9C97-0647CBD2A07E}" sibTransId="{E998F067-D4A8-4CF1-92BC-A40A5B14260C}"/>
    <dgm:cxn modelId="{AA5D6F49-6754-46FD-A81F-B4D612B84BB4}" type="presOf" srcId="{7F6129D3-DA0D-4A25-ABDC-8934465BF223}" destId="{F5A086AD-3B7D-40B4-AAB5-B0CE91D8731A}" srcOrd="0" destOrd="3" presId="urn:microsoft.com/office/officeart/2005/8/layout/vList2"/>
    <dgm:cxn modelId="{EBD7BB51-8DC9-4C72-B9E8-3725B51954AA}" srcId="{EE151F09-052D-4B34-B2F0-DCCEF90F77E5}" destId="{7F6129D3-DA0D-4A25-ABDC-8934465BF223}" srcOrd="1" destOrd="0" parTransId="{BDDA019E-97C3-4AFD-B9FB-A1E5A86E72E7}" sibTransId="{2702281C-A6C8-4124-A7A2-5E0566B63B32}"/>
    <dgm:cxn modelId="{2258AF7E-0C8D-4B93-8107-22ABDB6384F8}" srcId="{F214DBA3-94F2-4E70-AEDB-B00EB8E8874A}" destId="{EE151F09-052D-4B34-B2F0-DCCEF90F77E5}" srcOrd="1" destOrd="0" parTransId="{603D1371-D5E8-4EAD-AC42-C76DD77AC93B}" sibTransId="{D0C37500-9788-4B38-AB92-747ACD1153CC}"/>
    <dgm:cxn modelId="{3BECB7A6-752A-4B89-8D6A-1B24F47DF13D}" type="presOf" srcId="{F214DBA3-94F2-4E70-AEDB-B00EB8E8874A}" destId="{E50715F8-BEEF-4776-A5A9-5F25A6328034}" srcOrd="0" destOrd="0" presId="urn:microsoft.com/office/officeart/2005/8/layout/vList2"/>
    <dgm:cxn modelId="{D2543EAF-32E0-48E7-9316-A9435C852A4D}" type="presOf" srcId="{EE151F09-052D-4B34-B2F0-DCCEF90F77E5}" destId="{F5A086AD-3B7D-40B4-AAB5-B0CE91D8731A}" srcOrd="0" destOrd="1" presId="urn:microsoft.com/office/officeart/2005/8/layout/vList2"/>
    <dgm:cxn modelId="{5259F3C3-D47E-4052-8C69-F2305D3B4D45}" type="presOf" srcId="{D8EC5590-100D-4368-89D4-E3813D068367}" destId="{9D2D09A4-4D72-4EA9-85E2-F685C5DBC919}" srcOrd="0" destOrd="0" presId="urn:microsoft.com/office/officeart/2005/8/layout/vList2"/>
    <dgm:cxn modelId="{2CEEC6D1-734E-4ABC-8680-C157B57E6312}" type="presOf" srcId="{81692A93-2660-4DB3-93D7-E02A5D555E86}" destId="{F5A086AD-3B7D-40B4-AAB5-B0CE91D8731A}" srcOrd="0" destOrd="2" presId="urn:microsoft.com/office/officeart/2005/8/layout/vList2"/>
    <dgm:cxn modelId="{BF5ADCF9-B31E-4E63-9636-FA34BCB6BC24}" srcId="{D8EC5590-100D-4368-89D4-E3813D068367}" destId="{F214DBA3-94F2-4E70-AEDB-B00EB8E8874A}" srcOrd="0" destOrd="0" parTransId="{5D88C466-66B1-4FB1-B502-D38721296778}" sibTransId="{A7118807-6197-4F8D-AC44-9F6D5CFD4B57}"/>
    <dgm:cxn modelId="{140DC3FD-2903-469B-9AC9-EDE2DE8D23A9}" type="presOf" srcId="{87AAFA3A-C819-42F4-9DDE-4421025957A9}" destId="{F5A086AD-3B7D-40B4-AAB5-B0CE91D8731A}" srcOrd="0" destOrd="0" presId="urn:microsoft.com/office/officeart/2005/8/layout/vList2"/>
    <dgm:cxn modelId="{A9F170C6-1333-4065-A244-02C96E7C9F7F}" type="presParOf" srcId="{9D2D09A4-4D72-4EA9-85E2-F685C5DBC919}" destId="{E50715F8-BEEF-4776-A5A9-5F25A6328034}" srcOrd="0" destOrd="0" presId="urn:microsoft.com/office/officeart/2005/8/layout/vList2"/>
    <dgm:cxn modelId="{015F7FF8-B35D-4E4E-B084-FF2D5B2FA3C8}" type="presParOf" srcId="{9D2D09A4-4D72-4EA9-85E2-F685C5DBC919}" destId="{F5A086AD-3B7D-40B4-AAB5-B0CE91D8731A}"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08B83C-CCBC-4A34-BA46-C3251E55B34A}">
      <dsp:nvSpPr>
        <dsp:cNvPr id="0" name=""/>
        <dsp:cNvSpPr/>
      </dsp:nvSpPr>
      <dsp:spPr>
        <a:xfrm>
          <a:off x="1651002" y="346078"/>
          <a:ext cx="7213594" cy="3786175"/>
        </a:xfrm>
        <a:prstGeom prst="round2DiagRect">
          <a:avLst>
            <a:gd name="adj1" fmla="val 0"/>
            <a:gd name="adj2" fmla="val 16670"/>
          </a:avLst>
        </a:prstGeom>
        <a:solidFill>
          <a:schemeClr val="accent1">
            <a:hueOff val="0"/>
            <a:satOff val="0"/>
            <a:lumOff val="0"/>
            <a:alphaOff val="0"/>
          </a:schemeClr>
        </a:solidFill>
        <a:ln w="19050" cap="flat" cmpd="sng" algn="ctr">
          <a:solidFill>
            <a:schemeClr val="tx2">
              <a:lumMod val="90000"/>
              <a:lumOff val="1000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C7FFEFC-545D-4264-9BA2-284AF9147C3B}">
      <dsp:nvSpPr>
        <dsp:cNvPr id="0" name=""/>
        <dsp:cNvSpPr/>
      </dsp:nvSpPr>
      <dsp:spPr>
        <a:xfrm>
          <a:off x="5161095" y="659436"/>
          <a:ext cx="14241" cy="3032464"/>
        </a:xfrm>
        <a:prstGeom prst="line">
          <a:avLst/>
        </a:prstGeom>
        <a:solidFill>
          <a:schemeClr val="accent1">
            <a:hueOff val="0"/>
            <a:satOff val="0"/>
            <a:lumOff val="0"/>
            <a:alphaOff val="0"/>
          </a:schemeClr>
        </a:solidFill>
        <a:ln w="1905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B11F4E1-CE53-4045-A084-35888E0884B3}">
      <dsp:nvSpPr>
        <dsp:cNvPr id="0" name=""/>
        <dsp:cNvSpPr/>
      </dsp:nvSpPr>
      <dsp:spPr>
        <a:xfrm>
          <a:off x="1756705" y="906293"/>
          <a:ext cx="3293992" cy="243674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solidFill>
                <a:schemeClr val="bg1"/>
              </a:solidFill>
            </a:rPr>
            <a:t>• Sets clear performance standards</a:t>
          </a:r>
        </a:p>
        <a:p>
          <a:pPr marL="0" lvl="0" indent="0" algn="l" defTabSz="889000">
            <a:lnSpc>
              <a:spcPct val="90000"/>
            </a:lnSpc>
            <a:spcBef>
              <a:spcPct val="0"/>
            </a:spcBef>
            <a:spcAft>
              <a:spcPct val="35000"/>
            </a:spcAft>
            <a:buNone/>
          </a:pPr>
          <a:br>
            <a:rPr lang="en-US" sz="2000" kern="1200" dirty="0">
              <a:solidFill>
                <a:schemeClr val="bg1"/>
              </a:solidFill>
            </a:rPr>
          </a:br>
          <a:r>
            <a:rPr lang="en-US" sz="2000" kern="1200" dirty="0">
              <a:solidFill>
                <a:schemeClr val="bg1"/>
              </a:solidFill>
            </a:rPr>
            <a:t>• Creates a documented history</a:t>
          </a:r>
        </a:p>
        <a:p>
          <a:pPr marL="0" lvl="0" indent="0" algn="l" defTabSz="889000">
            <a:lnSpc>
              <a:spcPct val="90000"/>
            </a:lnSpc>
            <a:spcBef>
              <a:spcPct val="0"/>
            </a:spcBef>
            <a:spcAft>
              <a:spcPct val="35000"/>
            </a:spcAft>
            <a:buNone/>
          </a:pPr>
          <a:br>
            <a:rPr lang="en-US" sz="2000" kern="1200" dirty="0">
              <a:solidFill>
                <a:schemeClr val="bg1"/>
              </a:solidFill>
            </a:rPr>
          </a:br>
          <a:r>
            <a:rPr lang="en-US" sz="2000" kern="1200" dirty="0">
              <a:solidFill>
                <a:schemeClr val="bg1"/>
              </a:solidFill>
            </a:rPr>
            <a:t>• Supports coaching or discipline</a:t>
          </a:r>
        </a:p>
      </dsp:txBody>
      <dsp:txXfrm>
        <a:off x="1756705" y="906293"/>
        <a:ext cx="3293992" cy="2436749"/>
      </dsp:txXfrm>
    </dsp:sp>
    <dsp:sp modelId="{C03E17E7-2BBB-4F12-B345-769343C5921C}">
      <dsp:nvSpPr>
        <dsp:cNvPr id="0" name=""/>
        <dsp:cNvSpPr/>
      </dsp:nvSpPr>
      <dsp:spPr>
        <a:xfrm>
          <a:off x="5332786" y="551502"/>
          <a:ext cx="3366888" cy="299262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Font typeface="Arial" panose="020B0604020202020204" pitchFamily="34" charset="0"/>
            <a:buNone/>
          </a:pPr>
          <a:r>
            <a:rPr lang="en-US" sz="2000" kern="1200" dirty="0">
              <a:solidFill>
                <a:schemeClr val="bg1"/>
              </a:solidFill>
            </a:rPr>
            <a:t>• Potential bias or inconsistency, unjustified evaluations and reports, and unjustified deviation from established policies</a:t>
          </a:r>
        </a:p>
        <a:p>
          <a:pPr marL="0" lvl="0" indent="0" algn="l" defTabSz="889000">
            <a:lnSpc>
              <a:spcPct val="90000"/>
            </a:lnSpc>
            <a:spcBef>
              <a:spcPct val="0"/>
            </a:spcBef>
            <a:spcAft>
              <a:spcPct val="35000"/>
            </a:spcAft>
            <a:buFont typeface="Arial" panose="020B0604020202020204" pitchFamily="34" charset="0"/>
            <a:buNone/>
          </a:pPr>
          <a:br>
            <a:rPr lang="en-US" sz="2000" kern="1200" dirty="0">
              <a:solidFill>
                <a:schemeClr val="bg1"/>
              </a:solidFill>
            </a:rPr>
          </a:br>
          <a:r>
            <a:rPr lang="en-US" sz="2000" kern="1200" dirty="0">
              <a:solidFill>
                <a:schemeClr val="bg1"/>
              </a:solidFill>
            </a:rPr>
            <a:t>• May harm employee morale</a:t>
          </a:r>
        </a:p>
        <a:p>
          <a:pPr marL="0" lvl="0" indent="0" algn="l" defTabSz="889000">
            <a:lnSpc>
              <a:spcPct val="90000"/>
            </a:lnSpc>
            <a:spcBef>
              <a:spcPct val="0"/>
            </a:spcBef>
            <a:spcAft>
              <a:spcPct val="35000"/>
            </a:spcAft>
            <a:buFont typeface="Arial" panose="020B0604020202020204" pitchFamily="34" charset="0"/>
            <a:buNone/>
          </a:pPr>
          <a:br>
            <a:rPr lang="en-US" sz="2000" kern="1200" dirty="0">
              <a:solidFill>
                <a:schemeClr val="bg1"/>
              </a:solidFill>
            </a:rPr>
          </a:br>
          <a:r>
            <a:rPr lang="en-US" sz="2000" kern="1200" dirty="0">
              <a:solidFill>
                <a:schemeClr val="bg1"/>
              </a:solidFill>
            </a:rPr>
            <a:t>• Inconsistent use can trigger litigation (pretext or retaliation claims)</a:t>
          </a:r>
        </a:p>
      </dsp:txBody>
      <dsp:txXfrm>
        <a:off x="5332786" y="551502"/>
        <a:ext cx="3366888" cy="2992620"/>
      </dsp:txXfrm>
    </dsp:sp>
    <dsp:sp modelId="{4A5AD007-DAAF-47EE-9A44-CF903F409687}">
      <dsp:nvSpPr>
        <dsp:cNvPr id="0" name=""/>
        <dsp:cNvSpPr/>
      </dsp:nvSpPr>
      <dsp:spPr>
        <a:xfrm rot="16200000">
          <a:off x="-566909" y="1158354"/>
          <a:ext cx="3132963" cy="890066"/>
        </a:xfrm>
        <a:prstGeom prst="rightArrow">
          <a:avLst>
            <a:gd name="adj1" fmla="val 49830"/>
            <a:gd name="adj2" fmla="val 60660"/>
          </a:avLst>
        </a:prstGeom>
        <a:solidFill>
          <a:srgbClr val="0C3548"/>
        </a:solidFill>
        <a:ln w="19050" cap="flat" cmpd="sng" algn="ctr">
          <a:solidFill>
            <a:schemeClr val="tx2">
              <a:lumMod val="90000"/>
              <a:lumOff val="1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bg1"/>
              </a:solidFill>
            </a:rPr>
            <a:t>PROS       </a:t>
          </a:r>
        </a:p>
      </dsp:txBody>
      <dsp:txXfrm>
        <a:off x="-432390" y="1516147"/>
        <a:ext cx="2863924" cy="443520"/>
      </dsp:txXfrm>
    </dsp:sp>
    <dsp:sp modelId="{7E797001-E900-47C6-8DB6-34DB8DB55CC3}">
      <dsp:nvSpPr>
        <dsp:cNvPr id="0" name=""/>
        <dsp:cNvSpPr/>
      </dsp:nvSpPr>
      <dsp:spPr>
        <a:xfrm rot="5400000">
          <a:off x="7975785" y="2339823"/>
          <a:ext cx="3132963" cy="890066"/>
        </a:xfrm>
        <a:prstGeom prst="rightArrow">
          <a:avLst>
            <a:gd name="adj1" fmla="val 49830"/>
            <a:gd name="adj2" fmla="val 60660"/>
          </a:avLst>
        </a:prstGeom>
        <a:solidFill>
          <a:srgbClr val="156082"/>
        </a:solidFill>
        <a:ln w="19050" cap="flat" cmpd="sng" algn="ctr">
          <a:solidFill>
            <a:srgbClr val="114B66"/>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bg1"/>
              </a:solidFill>
            </a:rPr>
            <a:t>CONS/RISKS</a:t>
          </a:r>
        </a:p>
      </dsp:txBody>
      <dsp:txXfrm>
        <a:off x="8110305" y="2428577"/>
        <a:ext cx="2863924" cy="44352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511763-191D-4E0F-B2BF-924BD0800408}">
      <dsp:nvSpPr>
        <dsp:cNvPr id="0" name=""/>
        <dsp:cNvSpPr/>
      </dsp:nvSpPr>
      <dsp:spPr>
        <a:xfrm>
          <a:off x="1333" y="110983"/>
          <a:ext cx="4682211" cy="297320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08DDEE-664D-4518-9A91-A65B4D1E0874}">
      <dsp:nvSpPr>
        <dsp:cNvPr id="0" name=""/>
        <dsp:cNvSpPr/>
      </dsp:nvSpPr>
      <dsp:spPr>
        <a:xfrm>
          <a:off x="521579" y="605216"/>
          <a:ext cx="4682211" cy="297320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a:t>May be used in disciplinary/termination situations or to encourage open conversation.</a:t>
          </a:r>
        </a:p>
      </dsp:txBody>
      <dsp:txXfrm>
        <a:off x="608661" y="692298"/>
        <a:ext cx="4508047" cy="2799040"/>
      </dsp:txXfrm>
    </dsp:sp>
    <dsp:sp modelId="{9266FEDC-D474-41C2-8E37-338C895B550E}">
      <dsp:nvSpPr>
        <dsp:cNvPr id="0" name=""/>
        <dsp:cNvSpPr/>
      </dsp:nvSpPr>
      <dsp:spPr>
        <a:xfrm>
          <a:off x="5724037" y="110983"/>
          <a:ext cx="4682211" cy="297320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B8E0E81-49BC-4892-9F5E-DEB6BB1B1E8B}">
      <dsp:nvSpPr>
        <dsp:cNvPr id="0" name=""/>
        <dsp:cNvSpPr/>
      </dsp:nvSpPr>
      <dsp:spPr>
        <a:xfrm>
          <a:off x="6244283" y="605216"/>
          <a:ext cx="4682211" cy="297320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a:t>Best used in situations of frank discussions or to deliver “bad news” about employment.</a:t>
          </a:r>
        </a:p>
      </dsp:txBody>
      <dsp:txXfrm>
        <a:off x="6331365" y="692298"/>
        <a:ext cx="4508047" cy="279904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C031D3-A792-4D95-B82B-D872095CB278}">
      <dsp:nvSpPr>
        <dsp:cNvPr id="0" name=""/>
        <dsp:cNvSpPr/>
      </dsp:nvSpPr>
      <dsp:spPr>
        <a:xfrm rot="5400000">
          <a:off x="3320360" y="-152236"/>
          <a:ext cx="3618847" cy="4828032"/>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5730" tIns="62865" rIns="125730" bIns="62865" numCol="1" spcCol="1270" anchor="ctr" anchorCtr="0">
          <a:noAutofit/>
        </a:bodyPr>
        <a:lstStyle/>
        <a:p>
          <a:pPr marL="285750" lvl="1" indent="-285750" algn="l" defTabSz="1466850">
            <a:lnSpc>
              <a:spcPct val="90000"/>
            </a:lnSpc>
            <a:spcBef>
              <a:spcPct val="0"/>
            </a:spcBef>
            <a:spcAft>
              <a:spcPct val="15000"/>
            </a:spcAft>
            <a:buChar char="•"/>
          </a:pPr>
          <a:r>
            <a:rPr lang="en-US" sz="3300" kern="1200"/>
            <a:t>Describe the behavior</a:t>
          </a:r>
        </a:p>
        <a:p>
          <a:pPr marL="285750" lvl="1" indent="-285750" algn="l" defTabSz="1466850">
            <a:lnSpc>
              <a:spcPct val="90000"/>
            </a:lnSpc>
            <a:spcBef>
              <a:spcPct val="0"/>
            </a:spcBef>
            <a:spcAft>
              <a:spcPct val="15000"/>
            </a:spcAft>
            <a:buChar char="•"/>
          </a:pPr>
          <a:r>
            <a:rPr lang="en-US" sz="3300" kern="1200"/>
            <a:t>Explain the impact</a:t>
          </a:r>
        </a:p>
        <a:p>
          <a:pPr marL="285750" lvl="1" indent="-285750" algn="l" defTabSz="1466850">
            <a:lnSpc>
              <a:spcPct val="90000"/>
            </a:lnSpc>
            <a:spcBef>
              <a:spcPct val="0"/>
            </a:spcBef>
            <a:spcAft>
              <a:spcPct val="15000"/>
            </a:spcAft>
            <a:buChar char="•"/>
          </a:pPr>
          <a:r>
            <a:rPr lang="en-US" sz="3300" kern="1200"/>
            <a:t>State the change</a:t>
          </a:r>
        </a:p>
        <a:p>
          <a:pPr marL="285750" lvl="1" indent="-285750" algn="l" defTabSz="1466850">
            <a:lnSpc>
              <a:spcPct val="90000"/>
            </a:lnSpc>
            <a:spcBef>
              <a:spcPct val="0"/>
            </a:spcBef>
            <a:spcAft>
              <a:spcPct val="15000"/>
            </a:spcAft>
            <a:buChar char="•"/>
          </a:pPr>
          <a:r>
            <a:rPr lang="en-US" sz="3300" kern="1200"/>
            <a:t>Other considerations:  policies, collective bargaining, legal rights</a:t>
          </a:r>
        </a:p>
      </dsp:txBody>
      <dsp:txXfrm rot="-5400000">
        <a:off x="2715768" y="629014"/>
        <a:ext cx="4651374" cy="3265531"/>
      </dsp:txXfrm>
    </dsp:sp>
    <dsp:sp modelId="{6F7E11C1-6C21-4F8A-A3B1-CEE0A7EA4437}">
      <dsp:nvSpPr>
        <dsp:cNvPr id="0" name=""/>
        <dsp:cNvSpPr/>
      </dsp:nvSpPr>
      <dsp:spPr>
        <a:xfrm>
          <a:off x="0" y="0"/>
          <a:ext cx="2715768" cy="4523559"/>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US" sz="3400" kern="1200"/>
            <a:t>This information should be written out before the meeting:</a:t>
          </a:r>
        </a:p>
      </dsp:txBody>
      <dsp:txXfrm>
        <a:off x="132573" y="132573"/>
        <a:ext cx="2450622" cy="425841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9DC19B-E4D8-4562-8459-ACA41ABD659B}">
      <dsp:nvSpPr>
        <dsp:cNvPr id="0" name=""/>
        <dsp:cNvSpPr/>
      </dsp:nvSpPr>
      <dsp:spPr>
        <a:xfrm>
          <a:off x="0" y="2878"/>
          <a:ext cx="9723438" cy="6131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2C54E28-2EAD-4A78-967F-084FAD99706C}">
      <dsp:nvSpPr>
        <dsp:cNvPr id="0" name=""/>
        <dsp:cNvSpPr/>
      </dsp:nvSpPr>
      <dsp:spPr>
        <a:xfrm>
          <a:off x="185474" y="140834"/>
          <a:ext cx="337226" cy="3372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83BF10-0904-49FB-8D3A-3DD25B931AF6}">
      <dsp:nvSpPr>
        <dsp:cNvPr id="0" name=""/>
        <dsp:cNvSpPr/>
      </dsp:nvSpPr>
      <dsp:spPr>
        <a:xfrm>
          <a:off x="708174" y="2878"/>
          <a:ext cx="9015263" cy="613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890" tIns="64890" rIns="64890" bIns="64890" numCol="1" spcCol="1270" anchor="ctr" anchorCtr="0">
          <a:noAutofit/>
        </a:bodyPr>
        <a:lstStyle/>
        <a:p>
          <a:pPr marL="0" lvl="0" indent="0" algn="l" defTabSz="844550">
            <a:lnSpc>
              <a:spcPct val="100000"/>
            </a:lnSpc>
            <a:spcBef>
              <a:spcPct val="0"/>
            </a:spcBef>
            <a:spcAft>
              <a:spcPct val="35000"/>
            </a:spcAft>
            <a:buNone/>
          </a:pPr>
          <a:r>
            <a:rPr lang="en-US" sz="1900" kern="1200"/>
            <a:t>Think fairness.</a:t>
          </a:r>
        </a:p>
      </dsp:txBody>
      <dsp:txXfrm>
        <a:off x="708174" y="2878"/>
        <a:ext cx="9015263" cy="613138"/>
      </dsp:txXfrm>
    </dsp:sp>
    <dsp:sp modelId="{758BE8A4-A274-4B3D-B007-FE4625E54ECD}">
      <dsp:nvSpPr>
        <dsp:cNvPr id="0" name=""/>
        <dsp:cNvSpPr/>
      </dsp:nvSpPr>
      <dsp:spPr>
        <a:xfrm>
          <a:off x="0" y="769301"/>
          <a:ext cx="9723438" cy="6131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6DEECC-385A-47B2-B336-1A592A95FEF9}">
      <dsp:nvSpPr>
        <dsp:cNvPr id="0" name=""/>
        <dsp:cNvSpPr/>
      </dsp:nvSpPr>
      <dsp:spPr>
        <a:xfrm>
          <a:off x="185474" y="907257"/>
          <a:ext cx="337226" cy="3372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7AB3F1-3D09-444A-BE87-C498AD2A5FE7}">
      <dsp:nvSpPr>
        <dsp:cNvPr id="0" name=""/>
        <dsp:cNvSpPr/>
      </dsp:nvSpPr>
      <dsp:spPr>
        <a:xfrm>
          <a:off x="708174" y="769301"/>
          <a:ext cx="9015263" cy="613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890" tIns="64890" rIns="64890" bIns="64890" numCol="1" spcCol="1270" anchor="ctr" anchorCtr="0">
          <a:noAutofit/>
        </a:bodyPr>
        <a:lstStyle/>
        <a:p>
          <a:pPr marL="0" lvl="0" indent="0" algn="l" defTabSz="844550">
            <a:lnSpc>
              <a:spcPct val="100000"/>
            </a:lnSpc>
            <a:spcBef>
              <a:spcPct val="0"/>
            </a:spcBef>
            <a:spcAft>
              <a:spcPct val="35000"/>
            </a:spcAft>
            <a:buNone/>
          </a:pPr>
          <a:r>
            <a:rPr lang="en-US" sz="1900" kern="1200"/>
            <a:t>Warnings?</a:t>
          </a:r>
        </a:p>
      </dsp:txBody>
      <dsp:txXfrm>
        <a:off x="708174" y="769301"/>
        <a:ext cx="9015263" cy="613138"/>
      </dsp:txXfrm>
    </dsp:sp>
    <dsp:sp modelId="{CC781C9B-C725-4419-B317-B69EF73A9543}">
      <dsp:nvSpPr>
        <dsp:cNvPr id="0" name=""/>
        <dsp:cNvSpPr/>
      </dsp:nvSpPr>
      <dsp:spPr>
        <a:xfrm>
          <a:off x="0" y="1535724"/>
          <a:ext cx="9723438" cy="6131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76D3D3-AE32-4F39-AAF0-F074462483A1}">
      <dsp:nvSpPr>
        <dsp:cNvPr id="0" name=""/>
        <dsp:cNvSpPr/>
      </dsp:nvSpPr>
      <dsp:spPr>
        <a:xfrm>
          <a:off x="185474" y="1673680"/>
          <a:ext cx="337226" cy="3372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C0D4FC7-EAA2-4F91-811A-42DBF553779F}">
      <dsp:nvSpPr>
        <dsp:cNvPr id="0" name=""/>
        <dsp:cNvSpPr/>
      </dsp:nvSpPr>
      <dsp:spPr>
        <a:xfrm>
          <a:off x="708174" y="1535724"/>
          <a:ext cx="9015263" cy="613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890" tIns="64890" rIns="64890" bIns="64890" numCol="1" spcCol="1270" anchor="ctr" anchorCtr="0">
          <a:noAutofit/>
        </a:bodyPr>
        <a:lstStyle/>
        <a:p>
          <a:pPr marL="0" lvl="0" indent="0" algn="l" defTabSz="844550">
            <a:lnSpc>
              <a:spcPct val="100000"/>
            </a:lnSpc>
            <a:spcBef>
              <a:spcPct val="0"/>
            </a:spcBef>
            <a:spcAft>
              <a:spcPct val="35000"/>
            </a:spcAft>
            <a:buNone/>
          </a:pPr>
          <a:r>
            <a:rPr lang="en-US" sz="1900" kern="1200"/>
            <a:t>Give employee chance to explain.</a:t>
          </a:r>
        </a:p>
      </dsp:txBody>
      <dsp:txXfrm>
        <a:off x="708174" y="1535724"/>
        <a:ext cx="9015263" cy="613138"/>
      </dsp:txXfrm>
    </dsp:sp>
    <dsp:sp modelId="{FEDB689C-02BF-4986-9E93-291D55A2DF04}">
      <dsp:nvSpPr>
        <dsp:cNvPr id="0" name=""/>
        <dsp:cNvSpPr/>
      </dsp:nvSpPr>
      <dsp:spPr>
        <a:xfrm>
          <a:off x="0" y="2302147"/>
          <a:ext cx="9723438" cy="6131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8ED1A9-82D0-4F35-A334-D89A06B0C14F}">
      <dsp:nvSpPr>
        <dsp:cNvPr id="0" name=""/>
        <dsp:cNvSpPr/>
      </dsp:nvSpPr>
      <dsp:spPr>
        <a:xfrm>
          <a:off x="185474" y="2440104"/>
          <a:ext cx="337226" cy="33722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83FEFC-2275-4089-85BA-3459A6CCF3B6}">
      <dsp:nvSpPr>
        <dsp:cNvPr id="0" name=""/>
        <dsp:cNvSpPr/>
      </dsp:nvSpPr>
      <dsp:spPr>
        <a:xfrm>
          <a:off x="708174" y="2302147"/>
          <a:ext cx="9015263" cy="613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890" tIns="64890" rIns="64890" bIns="64890" numCol="1" spcCol="1270" anchor="ctr" anchorCtr="0">
          <a:noAutofit/>
        </a:bodyPr>
        <a:lstStyle/>
        <a:p>
          <a:pPr marL="0" lvl="0" indent="0" algn="l" defTabSz="844550">
            <a:lnSpc>
              <a:spcPct val="100000"/>
            </a:lnSpc>
            <a:spcBef>
              <a:spcPct val="0"/>
            </a:spcBef>
            <a:spcAft>
              <a:spcPct val="35000"/>
            </a:spcAft>
            <a:buNone/>
          </a:pPr>
          <a:r>
            <a:rPr lang="en-US" sz="1900" kern="1200"/>
            <a:t>Don’t act when you are angry.</a:t>
          </a:r>
        </a:p>
      </dsp:txBody>
      <dsp:txXfrm>
        <a:off x="708174" y="2302147"/>
        <a:ext cx="9015263" cy="613138"/>
      </dsp:txXfrm>
    </dsp:sp>
    <dsp:sp modelId="{9A3DF77C-2949-443A-A333-B79D6239BAEA}">
      <dsp:nvSpPr>
        <dsp:cNvPr id="0" name=""/>
        <dsp:cNvSpPr/>
      </dsp:nvSpPr>
      <dsp:spPr>
        <a:xfrm>
          <a:off x="0" y="3068570"/>
          <a:ext cx="9723438" cy="61313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D4159A8-9B9A-4AE2-8B7B-C9C8D35DF0FE}">
      <dsp:nvSpPr>
        <dsp:cNvPr id="0" name=""/>
        <dsp:cNvSpPr/>
      </dsp:nvSpPr>
      <dsp:spPr>
        <a:xfrm>
          <a:off x="185474" y="3206527"/>
          <a:ext cx="337226" cy="33722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017C7D-7A37-4B6A-8A3D-EA62937FF5B2}">
      <dsp:nvSpPr>
        <dsp:cNvPr id="0" name=""/>
        <dsp:cNvSpPr/>
      </dsp:nvSpPr>
      <dsp:spPr>
        <a:xfrm>
          <a:off x="708174" y="3068570"/>
          <a:ext cx="9015263" cy="613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890" tIns="64890" rIns="64890" bIns="64890" numCol="1" spcCol="1270" anchor="ctr" anchorCtr="0">
          <a:noAutofit/>
        </a:bodyPr>
        <a:lstStyle/>
        <a:p>
          <a:pPr marL="0" lvl="0" indent="0" algn="l" defTabSz="844550">
            <a:lnSpc>
              <a:spcPct val="100000"/>
            </a:lnSpc>
            <a:spcBef>
              <a:spcPct val="0"/>
            </a:spcBef>
            <a:spcAft>
              <a:spcPct val="35000"/>
            </a:spcAft>
            <a:buNone/>
          </a:pPr>
          <a:r>
            <a:rPr lang="en-US" sz="1900" kern="1200"/>
            <a:t>Investigate before firing.</a:t>
          </a:r>
        </a:p>
      </dsp:txBody>
      <dsp:txXfrm>
        <a:off x="708174" y="3068570"/>
        <a:ext cx="9015263" cy="61313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FEA2BD-6155-47D9-9F1C-9FD7B48A157C}">
      <dsp:nvSpPr>
        <dsp:cNvPr id="0" name=""/>
        <dsp:cNvSpPr/>
      </dsp:nvSpPr>
      <dsp:spPr>
        <a:xfrm>
          <a:off x="7172" y="154273"/>
          <a:ext cx="2204220" cy="661266"/>
        </a:xfrm>
        <a:prstGeom prst="chevron">
          <a:avLst>
            <a:gd name="adj" fmla="val 30000"/>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1648" tIns="81648" rIns="81648" bIns="81648" numCol="1" spcCol="1270" anchor="ctr" anchorCtr="0">
          <a:noAutofit/>
        </a:bodyPr>
        <a:lstStyle/>
        <a:p>
          <a:pPr marL="0" lvl="0" indent="0" algn="ctr" defTabSz="889000">
            <a:lnSpc>
              <a:spcPct val="90000"/>
            </a:lnSpc>
            <a:spcBef>
              <a:spcPct val="0"/>
            </a:spcBef>
            <a:spcAft>
              <a:spcPct val="35000"/>
            </a:spcAft>
            <a:buNone/>
          </a:pPr>
          <a:r>
            <a:rPr lang="en-US" sz="2000" b="1" kern="1200" dirty="0"/>
            <a:t>Meet</a:t>
          </a:r>
        </a:p>
      </dsp:txBody>
      <dsp:txXfrm>
        <a:off x="205552" y="154273"/>
        <a:ext cx="1807460" cy="661266"/>
      </dsp:txXfrm>
    </dsp:sp>
    <dsp:sp modelId="{4F6CD71C-C91E-4541-AAA3-A4E0F460B965}">
      <dsp:nvSpPr>
        <dsp:cNvPr id="0" name=""/>
        <dsp:cNvSpPr/>
      </dsp:nvSpPr>
      <dsp:spPr>
        <a:xfrm>
          <a:off x="7172" y="815539"/>
          <a:ext cx="2005841" cy="2719592"/>
        </a:xfrm>
        <a:prstGeom prst="rect">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8506" tIns="158506" rIns="158506" bIns="317012" numCol="1" spcCol="1270" anchor="t" anchorCtr="0">
          <a:noAutofit/>
        </a:bodyPr>
        <a:lstStyle/>
        <a:p>
          <a:pPr marL="0" lvl="0" indent="0" algn="l" defTabSz="889000">
            <a:lnSpc>
              <a:spcPct val="90000"/>
            </a:lnSpc>
            <a:spcBef>
              <a:spcPct val="0"/>
            </a:spcBef>
            <a:spcAft>
              <a:spcPct val="35000"/>
            </a:spcAft>
            <a:buNone/>
          </a:pPr>
          <a:r>
            <a:rPr lang="en-US" sz="2000" b="1" kern="1200"/>
            <a:t>Set a meeting.</a:t>
          </a:r>
        </a:p>
      </dsp:txBody>
      <dsp:txXfrm>
        <a:off x="7172" y="815539"/>
        <a:ext cx="2005841" cy="2719592"/>
      </dsp:txXfrm>
    </dsp:sp>
    <dsp:sp modelId="{7CB055C2-9F86-4852-B3DF-F23B09E62DD0}">
      <dsp:nvSpPr>
        <dsp:cNvPr id="0" name=""/>
        <dsp:cNvSpPr/>
      </dsp:nvSpPr>
      <dsp:spPr>
        <a:xfrm>
          <a:off x="2267530" y="151862"/>
          <a:ext cx="2204220" cy="661266"/>
        </a:xfrm>
        <a:prstGeom prst="chevron">
          <a:avLst>
            <a:gd name="adj" fmla="val 30000"/>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1648" tIns="81648" rIns="81648" bIns="81648" numCol="1" spcCol="1270" anchor="ctr" anchorCtr="0">
          <a:noAutofit/>
        </a:bodyPr>
        <a:lstStyle/>
        <a:p>
          <a:pPr marL="0" lvl="0" indent="0" algn="ctr" defTabSz="889000">
            <a:lnSpc>
              <a:spcPct val="90000"/>
            </a:lnSpc>
            <a:spcBef>
              <a:spcPct val="0"/>
            </a:spcBef>
            <a:spcAft>
              <a:spcPct val="35000"/>
            </a:spcAft>
            <a:buNone/>
          </a:pPr>
          <a:r>
            <a:rPr lang="en-US" sz="2000" b="1" kern="1200" dirty="0"/>
            <a:t>Access</a:t>
          </a:r>
        </a:p>
      </dsp:txBody>
      <dsp:txXfrm>
        <a:off x="2465910" y="151862"/>
        <a:ext cx="1807460" cy="661266"/>
      </dsp:txXfrm>
    </dsp:sp>
    <dsp:sp modelId="{919EC8A0-9EF9-4265-9E34-43EAEE417D43}">
      <dsp:nvSpPr>
        <dsp:cNvPr id="0" name=""/>
        <dsp:cNvSpPr/>
      </dsp:nvSpPr>
      <dsp:spPr>
        <a:xfrm>
          <a:off x="2156807" y="808307"/>
          <a:ext cx="2227285" cy="2729234"/>
        </a:xfrm>
        <a:prstGeom prst="rect">
          <a:avLst/>
        </a:prstGeom>
        <a:solidFill>
          <a:schemeClr val="accent3">
            <a:tint val="40000"/>
            <a:alpha val="90000"/>
            <a:hueOff val="0"/>
            <a:satOff val="0"/>
            <a:lumOff val="0"/>
            <a:alphaOff val="0"/>
          </a:schemeClr>
        </a:solidFill>
        <a:ln w="1905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8506" tIns="158506" rIns="158506" bIns="317012" numCol="1" spcCol="1270" anchor="t" anchorCtr="0">
          <a:noAutofit/>
        </a:bodyPr>
        <a:lstStyle/>
        <a:p>
          <a:pPr marL="0" lvl="0" indent="0" algn="l" defTabSz="889000">
            <a:lnSpc>
              <a:spcPct val="90000"/>
            </a:lnSpc>
            <a:spcBef>
              <a:spcPct val="0"/>
            </a:spcBef>
            <a:spcAft>
              <a:spcPct val="35000"/>
            </a:spcAft>
            <a:buNone/>
          </a:pPr>
          <a:r>
            <a:rPr lang="en-US" sz="2000" b="1" kern="1200" dirty="0"/>
            <a:t>Cancel internet or other password protected access to the employee before the meeting.</a:t>
          </a:r>
        </a:p>
      </dsp:txBody>
      <dsp:txXfrm>
        <a:off x="2156807" y="808307"/>
        <a:ext cx="2227285" cy="2729234"/>
      </dsp:txXfrm>
    </dsp:sp>
    <dsp:sp modelId="{3450B595-AA0C-4FC2-A8F6-0D740BD3EBFB}">
      <dsp:nvSpPr>
        <dsp:cNvPr id="0" name=""/>
        <dsp:cNvSpPr/>
      </dsp:nvSpPr>
      <dsp:spPr>
        <a:xfrm>
          <a:off x="4417165" y="154273"/>
          <a:ext cx="2204220" cy="661266"/>
        </a:xfrm>
        <a:prstGeom prst="chevron">
          <a:avLst>
            <a:gd name="adj" fmla="val 30000"/>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1648" tIns="81648" rIns="81648" bIns="81648" numCol="1" spcCol="1270" anchor="ctr" anchorCtr="0">
          <a:noAutofit/>
        </a:bodyPr>
        <a:lstStyle/>
        <a:p>
          <a:pPr marL="0" lvl="0" indent="0" algn="ctr" defTabSz="889000">
            <a:lnSpc>
              <a:spcPct val="90000"/>
            </a:lnSpc>
            <a:spcBef>
              <a:spcPct val="0"/>
            </a:spcBef>
            <a:spcAft>
              <a:spcPct val="35000"/>
            </a:spcAft>
            <a:buNone/>
          </a:pPr>
          <a:r>
            <a:rPr lang="en-US" sz="2000" b="1" kern="1200" dirty="0"/>
            <a:t>Witness</a:t>
          </a:r>
        </a:p>
      </dsp:txBody>
      <dsp:txXfrm>
        <a:off x="4615545" y="154273"/>
        <a:ext cx="1807460" cy="661266"/>
      </dsp:txXfrm>
    </dsp:sp>
    <dsp:sp modelId="{DA5F16FF-E0FE-4680-9482-A6B7C12BC911}">
      <dsp:nvSpPr>
        <dsp:cNvPr id="0" name=""/>
        <dsp:cNvSpPr/>
      </dsp:nvSpPr>
      <dsp:spPr>
        <a:xfrm>
          <a:off x="4417165" y="815539"/>
          <a:ext cx="2005841" cy="2719592"/>
        </a:xfrm>
        <a:prstGeom prst="rect">
          <a:avLst/>
        </a:prstGeom>
        <a:solidFill>
          <a:schemeClr val="accent4">
            <a:tint val="40000"/>
            <a:alpha val="90000"/>
            <a:hueOff val="0"/>
            <a:satOff val="0"/>
            <a:lumOff val="0"/>
            <a:alphaOff val="0"/>
          </a:schemeClr>
        </a:solidFill>
        <a:ln w="1905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8506" tIns="158506" rIns="158506" bIns="317012" numCol="1" spcCol="1270" anchor="t" anchorCtr="0">
          <a:noAutofit/>
        </a:bodyPr>
        <a:lstStyle/>
        <a:p>
          <a:pPr marL="0" lvl="0" indent="0" algn="l" defTabSz="889000">
            <a:lnSpc>
              <a:spcPct val="90000"/>
            </a:lnSpc>
            <a:spcBef>
              <a:spcPct val="0"/>
            </a:spcBef>
            <a:spcAft>
              <a:spcPct val="35000"/>
            </a:spcAft>
            <a:buNone/>
          </a:pPr>
          <a:r>
            <a:rPr lang="en-US" sz="2000" b="1" kern="1200"/>
            <a:t>Have a witness accompany you.</a:t>
          </a:r>
        </a:p>
      </dsp:txBody>
      <dsp:txXfrm>
        <a:off x="4417165" y="815539"/>
        <a:ext cx="2005841" cy="2719592"/>
      </dsp:txXfrm>
    </dsp:sp>
    <dsp:sp modelId="{36C7F5BB-45B3-45D7-B28E-335D53CC5DE0}">
      <dsp:nvSpPr>
        <dsp:cNvPr id="0" name=""/>
        <dsp:cNvSpPr/>
      </dsp:nvSpPr>
      <dsp:spPr>
        <a:xfrm>
          <a:off x="6566800" y="154273"/>
          <a:ext cx="2204220" cy="661266"/>
        </a:xfrm>
        <a:prstGeom prst="chevron">
          <a:avLst>
            <a:gd name="adj" fmla="val 30000"/>
          </a:avLst>
        </a:prstGeom>
        <a:solidFill>
          <a:schemeClr val="accent5">
            <a:hueOff val="0"/>
            <a:satOff val="0"/>
            <a:lumOff val="0"/>
            <a:alphaOff val="0"/>
          </a:schemeClr>
        </a:solidFill>
        <a:ln w="1905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1648" tIns="81648" rIns="81648" bIns="81648" numCol="1" spcCol="1270" anchor="ctr" anchorCtr="0">
          <a:noAutofit/>
        </a:bodyPr>
        <a:lstStyle/>
        <a:p>
          <a:pPr marL="0" lvl="0" indent="0" algn="ctr" defTabSz="889000">
            <a:lnSpc>
              <a:spcPct val="90000"/>
            </a:lnSpc>
            <a:spcBef>
              <a:spcPct val="0"/>
            </a:spcBef>
            <a:spcAft>
              <a:spcPct val="35000"/>
            </a:spcAft>
            <a:buNone/>
          </a:pPr>
          <a:r>
            <a:rPr lang="en-US" sz="2000" b="1" kern="1200" dirty="0"/>
            <a:t>Script</a:t>
          </a:r>
        </a:p>
      </dsp:txBody>
      <dsp:txXfrm>
        <a:off x="6765180" y="154273"/>
        <a:ext cx="1807460" cy="661266"/>
      </dsp:txXfrm>
    </dsp:sp>
    <dsp:sp modelId="{317C6D5D-E542-4E41-8D87-34FB11F85824}">
      <dsp:nvSpPr>
        <dsp:cNvPr id="0" name=""/>
        <dsp:cNvSpPr/>
      </dsp:nvSpPr>
      <dsp:spPr>
        <a:xfrm>
          <a:off x="6566800" y="815539"/>
          <a:ext cx="2005841" cy="2719592"/>
        </a:xfrm>
        <a:prstGeom prst="rect">
          <a:avLst/>
        </a:prstGeom>
        <a:solidFill>
          <a:schemeClr val="accent5">
            <a:tint val="40000"/>
            <a:alpha val="90000"/>
            <a:hueOff val="0"/>
            <a:satOff val="0"/>
            <a:lumOff val="0"/>
            <a:alphaOff val="0"/>
          </a:schemeClr>
        </a:solidFill>
        <a:ln w="1905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8506" tIns="158506" rIns="158506" bIns="317012" numCol="1" spcCol="1270" anchor="t" anchorCtr="0">
          <a:noAutofit/>
        </a:bodyPr>
        <a:lstStyle/>
        <a:p>
          <a:pPr marL="0" lvl="0" indent="0" algn="l" defTabSz="889000">
            <a:lnSpc>
              <a:spcPct val="90000"/>
            </a:lnSpc>
            <a:spcBef>
              <a:spcPct val="0"/>
            </a:spcBef>
            <a:spcAft>
              <a:spcPct val="35000"/>
            </a:spcAft>
            <a:buNone/>
          </a:pPr>
          <a:r>
            <a:rPr lang="en-US" sz="2000" b="1" kern="1200"/>
            <a:t>Have a script and termination documents (consider a severance agreement).</a:t>
          </a:r>
        </a:p>
      </dsp:txBody>
      <dsp:txXfrm>
        <a:off x="6566800" y="815539"/>
        <a:ext cx="2005841" cy="2719592"/>
      </dsp:txXfrm>
    </dsp:sp>
    <dsp:sp modelId="{57F7C3EF-6C75-4FD1-AED2-0593F28821C6}">
      <dsp:nvSpPr>
        <dsp:cNvPr id="0" name=""/>
        <dsp:cNvSpPr/>
      </dsp:nvSpPr>
      <dsp:spPr>
        <a:xfrm>
          <a:off x="8716435" y="154273"/>
          <a:ext cx="2204220" cy="661266"/>
        </a:xfrm>
        <a:prstGeom prst="chevron">
          <a:avLst>
            <a:gd name="adj" fmla="val 30000"/>
          </a:avLst>
        </a:prstGeom>
        <a:solidFill>
          <a:schemeClr val="accent6">
            <a:hueOff val="0"/>
            <a:satOff val="0"/>
            <a:lumOff val="0"/>
            <a:alphaOff val="0"/>
          </a:schemeClr>
        </a:solidFill>
        <a:ln w="1905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1648" tIns="81648" rIns="81648" bIns="81648" numCol="1" spcCol="1270" anchor="ctr" anchorCtr="0">
          <a:noAutofit/>
        </a:bodyPr>
        <a:lstStyle/>
        <a:p>
          <a:pPr marL="0" lvl="0" indent="0" algn="ctr" defTabSz="889000">
            <a:lnSpc>
              <a:spcPct val="90000"/>
            </a:lnSpc>
            <a:spcBef>
              <a:spcPct val="0"/>
            </a:spcBef>
            <a:spcAft>
              <a:spcPct val="35000"/>
            </a:spcAft>
            <a:buNone/>
          </a:pPr>
          <a:r>
            <a:rPr lang="en-US" sz="2000" b="1" kern="1200" dirty="0"/>
            <a:t>End</a:t>
          </a:r>
        </a:p>
      </dsp:txBody>
      <dsp:txXfrm>
        <a:off x="8914815" y="154273"/>
        <a:ext cx="1807460" cy="661266"/>
      </dsp:txXfrm>
    </dsp:sp>
    <dsp:sp modelId="{57D6A71A-D5EF-45CD-AD34-B9519B0C5930}">
      <dsp:nvSpPr>
        <dsp:cNvPr id="0" name=""/>
        <dsp:cNvSpPr/>
      </dsp:nvSpPr>
      <dsp:spPr>
        <a:xfrm>
          <a:off x="8716435" y="815539"/>
          <a:ext cx="2005841" cy="2719592"/>
        </a:xfrm>
        <a:prstGeom prst="rect">
          <a:avLst/>
        </a:prstGeom>
        <a:solidFill>
          <a:schemeClr val="accent6">
            <a:tint val="40000"/>
            <a:alpha val="90000"/>
            <a:hueOff val="0"/>
            <a:satOff val="0"/>
            <a:lumOff val="0"/>
            <a:alphaOff val="0"/>
          </a:schemeClr>
        </a:solidFill>
        <a:ln w="19050" cap="flat" cmpd="sng" algn="ctr">
          <a:solidFill>
            <a:schemeClr val="accent6">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8506" tIns="158506" rIns="158506" bIns="317012" numCol="1" spcCol="1270" anchor="t" anchorCtr="0">
          <a:noAutofit/>
        </a:bodyPr>
        <a:lstStyle/>
        <a:p>
          <a:pPr marL="0" lvl="0" indent="0" algn="l" defTabSz="889000">
            <a:lnSpc>
              <a:spcPct val="90000"/>
            </a:lnSpc>
            <a:spcBef>
              <a:spcPct val="0"/>
            </a:spcBef>
            <a:spcAft>
              <a:spcPct val="35000"/>
            </a:spcAft>
            <a:buNone/>
          </a:pPr>
          <a:r>
            <a:rPr lang="en-US" sz="2000" b="1" kern="1200"/>
            <a:t>Be prepared to answer questions on unemployment, COBRA, and access to personnel files.</a:t>
          </a:r>
        </a:p>
      </dsp:txBody>
      <dsp:txXfrm>
        <a:off x="8716435" y="815539"/>
        <a:ext cx="2005841" cy="271959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B4EE7F-B756-4BAB-BE99-DF151B0BA178}">
      <dsp:nvSpPr>
        <dsp:cNvPr id="0" name=""/>
        <dsp:cNvSpPr/>
      </dsp:nvSpPr>
      <dsp:spPr>
        <a:xfrm>
          <a:off x="0" y="15340"/>
          <a:ext cx="10927829" cy="1142569"/>
        </a:xfrm>
        <a:prstGeom prst="roundRect">
          <a:avLst/>
        </a:prstGeom>
        <a:solidFill>
          <a:srgbClr val="0D3748"/>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Usually the hardest step because it requires long term commitment from the manager and the participants.</a:t>
          </a:r>
        </a:p>
      </dsp:txBody>
      <dsp:txXfrm>
        <a:off x="55776" y="71116"/>
        <a:ext cx="10816277" cy="1031017"/>
      </dsp:txXfrm>
    </dsp:sp>
    <dsp:sp modelId="{5B84CD5B-CF56-486F-801B-6E94B55A54E1}">
      <dsp:nvSpPr>
        <dsp:cNvPr id="0" name=""/>
        <dsp:cNvSpPr/>
      </dsp:nvSpPr>
      <dsp:spPr>
        <a:xfrm>
          <a:off x="0" y="1252949"/>
          <a:ext cx="10927829" cy="670285"/>
        </a:xfrm>
        <a:prstGeom prst="roundRect">
          <a:avLst/>
        </a:prstGeom>
        <a:solidFill>
          <a:srgbClr val="156082"/>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What to evaluate:</a:t>
          </a:r>
        </a:p>
      </dsp:txBody>
      <dsp:txXfrm>
        <a:off x="32721" y="1285670"/>
        <a:ext cx="10862387" cy="604843"/>
      </dsp:txXfrm>
    </dsp:sp>
    <dsp:sp modelId="{12E90D7C-6BA6-43A5-808C-16E7A2C272C5}">
      <dsp:nvSpPr>
        <dsp:cNvPr id="0" name=""/>
        <dsp:cNvSpPr/>
      </dsp:nvSpPr>
      <dsp:spPr>
        <a:xfrm>
          <a:off x="0" y="1923234"/>
          <a:ext cx="10927829" cy="22542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6959"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Effectiveness</a:t>
          </a:r>
        </a:p>
        <a:p>
          <a:pPr marL="228600" lvl="1" indent="-228600" algn="l" defTabSz="933450">
            <a:lnSpc>
              <a:spcPct val="90000"/>
            </a:lnSpc>
            <a:spcBef>
              <a:spcPct val="0"/>
            </a:spcBef>
            <a:spcAft>
              <a:spcPct val="20000"/>
            </a:spcAft>
            <a:buChar char="•"/>
          </a:pPr>
          <a:r>
            <a:rPr lang="en-US" sz="2100" kern="1200"/>
            <a:t>Adjustments </a:t>
          </a:r>
        </a:p>
        <a:p>
          <a:pPr marL="228600" lvl="1" indent="-228600" algn="l" defTabSz="933450">
            <a:lnSpc>
              <a:spcPct val="90000"/>
            </a:lnSpc>
            <a:spcBef>
              <a:spcPct val="0"/>
            </a:spcBef>
            <a:spcAft>
              <a:spcPct val="20000"/>
            </a:spcAft>
            <a:buChar char="•"/>
          </a:pPr>
          <a:r>
            <a:rPr lang="en-US" sz="2100" kern="1200"/>
            <a:t>Other areas of concern</a:t>
          </a:r>
        </a:p>
        <a:p>
          <a:pPr marL="228600" lvl="1" indent="-228600" algn="l" defTabSz="933450">
            <a:lnSpc>
              <a:spcPct val="90000"/>
            </a:lnSpc>
            <a:spcBef>
              <a:spcPct val="0"/>
            </a:spcBef>
            <a:spcAft>
              <a:spcPct val="20000"/>
            </a:spcAft>
            <a:buChar char="•"/>
          </a:pPr>
          <a:r>
            <a:rPr lang="en-US" sz="2100" kern="1200"/>
            <a:t>New issues</a:t>
          </a:r>
        </a:p>
        <a:p>
          <a:pPr marL="228600" lvl="1" indent="-228600" algn="l" defTabSz="933450">
            <a:lnSpc>
              <a:spcPct val="90000"/>
            </a:lnSpc>
            <a:spcBef>
              <a:spcPct val="0"/>
            </a:spcBef>
            <a:spcAft>
              <a:spcPct val="20000"/>
            </a:spcAft>
            <a:buChar char="•"/>
          </a:pPr>
          <a:r>
            <a:rPr lang="en-US" sz="2100" kern="1200"/>
            <a:t>Need for mediation or individual meetings</a:t>
          </a:r>
        </a:p>
      </dsp:txBody>
      <dsp:txXfrm>
        <a:off x="0" y="1923234"/>
        <a:ext cx="10927829" cy="225423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69350C-993F-43CF-AFD5-25313E0121C1}">
      <dsp:nvSpPr>
        <dsp:cNvPr id="0" name=""/>
        <dsp:cNvSpPr/>
      </dsp:nvSpPr>
      <dsp:spPr>
        <a:xfrm>
          <a:off x="1333366" y="665"/>
          <a:ext cx="5333466" cy="865490"/>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3484" tIns="219835" rIns="103484" bIns="219835" numCol="1" spcCol="1270" anchor="ctr" anchorCtr="0">
          <a:noAutofit/>
        </a:bodyPr>
        <a:lstStyle/>
        <a:p>
          <a:pPr marL="0" lvl="0" indent="0" algn="l" defTabSz="889000">
            <a:lnSpc>
              <a:spcPct val="90000"/>
            </a:lnSpc>
            <a:spcBef>
              <a:spcPct val="0"/>
            </a:spcBef>
            <a:spcAft>
              <a:spcPct val="35000"/>
            </a:spcAft>
            <a:buNone/>
          </a:pPr>
          <a:r>
            <a:rPr lang="en-US" sz="2000" kern="1200"/>
            <a:t>Standardize and clarify evaluation policies in employee handbooks</a:t>
          </a:r>
        </a:p>
      </dsp:txBody>
      <dsp:txXfrm>
        <a:off x="1333366" y="665"/>
        <a:ext cx="5333466" cy="865490"/>
      </dsp:txXfrm>
    </dsp:sp>
    <dsp:sp modelId="{3577A3C8-C0B8-40B7-9A34-A420086937C4}">
      <dsp:nvSpPr>
        <dsp:cNvPr id="0" name=""/>
        <dsp:cNvSpPr/>
      </dsp:nvSpPr>
      <dsp:spPr>
        <a:xfrm>
          <a:off x="0" y="665"/>
          <a:ext cx="1333366" cy="865490"/>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1270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70557" tIns="85491" rIns="70557" bIns="85491" numCol="1" spcCol="1270" anchor="ctr" anchorCtr="0">
          <a:noAutofit/>
        </a:bodyPr>
        <a:lstStyle/>
        <a:p>
          <a:pPr marL="0" lvl="0" indent="0" algn="ctr" defTabSz="800100">
            <a:lnSpc>
              <a:spcPct val="90000"/>
            </a:lnSpc>
            <a:spcBef>
              <a:spcPct val="0"/>
            </a:spcBef>
            <a:spcAft>
              <a:spcPct val="35000"/>
            </a:spcAft>
            <a:buNone/>
          </a:pPr>
          <a:r>
            <a:rPr lang="en-US" sz="1800" kern="1200" dirty="0"/>
            <a:t>Standardize and clarify</a:t>
          </a:r>
        </a:p>
      </dsp:txBody>
      <dsp:txXfrm>
        <a:off x="0" y="665"/>
        <a:ext cx="1333366" cy="865490"/>
      </dsp:txXfrm>
    </dsp:sp>
    <dsp:sp modelId="{364808E3-122A-487E-B97D-9608B7108467}">
      <dsp:nvSpPr>
        <dsp:cNvPr id="0" name=""/>
        <dsp:cNvSpPr/>
      </dsp:nvSpPr>
      <dsp:spPr>
        <a:xfrm>
          <a:off x="1333366" y="918085"/>
          <a:ext cx="5333466" cy="865490"/>
        </a:xfrm>
        <a:prstGeom prst="rect">
          <a:avLst/>
        </a:prstGeom>
        <a:solidFill>
          <a:schemeClr val="accent5">
            <a:tint val="40000"/>
            <a:alpha val="90000"/>
            <a:hueOff val="-2388933"/>
            <a:satOff val="533"/>
            <a:lumOff val="80"/>
            <a:alphaOff val="0"/>
          </a:schemeClr>
        </a:solidFill>
        <a:ln w="12700" cap="flat" cmpd="sng" algn="ctr">
          <a:solidFill>
            <a:schemeClr val="accent5">
              <a:tint val="40000"/>
              <a:alpha val="90000"/>
              <a:hueOff val="-2388933"/>
              <a:satOff val="533"/>
              <a:lumOff val="8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3484" tIns="219835" rIns="103484" bIns="219835" numCol="1" spcCol="1270" anchor="ctr" anchorCtr="0">
          <a:noAutofit/>
        </a:bodyPr>
        <a:lstStyle/>
        <a:p>
          <a:pPr marL="0" lvl="0" indent="0" algn="l" defTabSz="889000">
            <a:lnSpc>
              <a:spcPct val="90000"/>
            </a:lnSpc>
            <a:spcBef>
              <a:spcPct val="0"/>
            </a:spcBef>
            <a:spcAft>
              <a:spcPct val="35000"/>
            </a:spcAft>
            <a:buNone/>
          </a:pPr>
          <a:r>
            <a:rPr lang="en-US" sz="2000" kern="1200"/>
            <a:t>Use objective, measurable performance metrics</a:t>
          </a:r>
        </a:p>
      </dsp:txBody>
      <dsp:txXfrm>
        <a:off x="1333366" y="918085"/>
        <a:ext cx="5333466" cy="865490"/>
      </dsp:txXfrm>
    </dsp:sp>
    <dsp:sp modelId="{A883E506-1928-46AA-8272-257219DE2C36}">
      <dsp:nvSpPr>
        <dsp:cNvPr id="0" name=""/>
        <dsp:cNvSpPr/>
      </dsp:nvSpPr>
      <dsp:spPr>
        <a:xfrm>
          <a:off x="0" y="918085"/>
          <a:ext cx="1333366" cy="865490"/>
        </a:xfrm>
        <a:prstGeom prst="rect">
          <a:avLst/>
        </a:prstGeom>
        <a:gradFill rotWithShape="0">
          <a:gsLst>
            <a:gs pos="0">
              <a:schemeClr val="accent5">
                <a:hueOff val="-2430430"/>
                <a:satOff val="-165"/>
                <a:lumOff val="392"/>
                <a:alphaOff val="0"/>
                <a:satMod val="103000"/>
                <a:lumMod val="102000"/>
                <a:tint val="94000"/>
              </a:schemeClr>
            </a:gs>
            <a:gs pos="50000">
              <a:schemeClr val="accent5">
                <a:hueOff val="-2430430"/>
                <a:satOff val="-165"/>
                <a:lumOff val="392"/>
                <a:alphaOff val="0"/>
                <a:satMod val="110000"/>
                <a:lumMod val="100000"/>
                <a:shade val="100000"/>
              </a:schemeClr>
            </a:gs>
            <a:gs pos="100000">
              <a:schemeClr val="accent5">
                <a:hueOff val="-2430430"/>
                <a:satOff val="-165"/>
                <a:lumOff val="392"/>
                <a:alphaOff val="0"/>
                <a:lumMod val="99000"/>
                <a:satMod val="120000"/>
                <a:shade val="78000"/>
              </a:schemeClr>
            </a:gs>
          </a:gsLst>
          <a:lin ang="5400000" scaled="0"/>
        </a:gradFill>
        <a:ln w="12700" cap="flat" cmpd="sng" algn="ctr">
          <a:solidFill>
            <a:schemeClr val="accent5">
              <a:hueOff val="-2430430"/>
              <a:satOff val="-165"/>
              <a:lumOff val="392"/>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70557" tIns="85491" rIns="70557" bIns="85491" numCol="1" spcCol="1270" anchor="ctr" anchorCtr="0">
          <a:noAutofit/>
        </a:bodyPr>
        <a:lstStyle/>
        <a:p>
          <a:pPr marL="0" lvl="0" indent="0" algn="ctr" defTabSz="800100">
            <a:lnSpc>
              <a:spcPct val="90000"/>
            </a:lnSpc>
            <a:spcBef>
              <a:spcPct val="0"/>
            </a:spcBef>
            <a:spcAft>
              <a:spcPct val="35000"/>
            </a:spcAft>
            <a:buNone/>
          </a:pPr>
          <a:r>
            <a:rPr lang="en-US" sz="1800" kern="1200" dirty="0"/>
            <a:t>Use</a:t>
          </a:r>
        </a:p>
      </dsp:txBody>
      <dsp:txXfrm>
        <a:off x="0" y="918085"/>
        <a:ext cx="1333366" cy="865490"/>
      </dsp:txXfrm>
    </dsp:sp>
    <dsp:sp modelId="{526C930F-ABBC-4BAE-8DC3-5136632CA64D}">
      <dsp:nvSpPr>
        <dsp:cNvPr id="0" name=""/>
        <dsp:cNvSpPr/>
      </dsp:nvSpPr>
      <dsp:spPr>
        <a:xfrm>
          <a:off x="1333366" y="1835505"/>
          <a:ext cx="5333466" cy="865490"/>
        </a:xfrm>
        <a:prstGeom prst="rect">
          <a:avLst/>
        </a:prstGeom>
        <a:solidFill>
          <a:schemeClr val="accent5">
            <a:tint val="40000"/>
            <a:alpha val="90000"/>
            <a:hueOff val="-4777866"/>
            <a:satOff val="1067"/>
            <a:lumOff val="160"/>
            <a:alphaOff val="0"/>
          </a:schemeClr>
        </a:solidFill>
        <a:ln w="12700" cap="flat" cmpd="sng" algn="ctr">
          <a:solidFill>
            <a:schemeClr val="accent5">
              <a:tint val="40000"/>
              <a:alpha val="90000"/>
              <a:hueOff val="-4777866"/>
              <a:satOff val="1067"/>
              <a:lumOff val="16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3484" tIns="219835" rIns="103484" bIns="219835" numCol="1" spcCol="1270" anchor="ctr" anchorCtr="0">
          <a:noAutofit/>
        </a:bodyPr>
        <a:lstStyle/>
        <a:p>
          <a:pPr marL="0" lvl="0" indent="0" algn="l" defTabSz="889000">
            <a:lnSpc>
              <a:spcPct val="90000"/>
            </a:lnSpc>
            <a:spcBef>
              <a:spcPct val="0"/>
            </a:spcBef>
            <a:spcAft>
              <a:spcPct val="35000"/>
            </a:spcAft>
            <a:buNone/>
          </a:pPr>
          <a:r>
            <a:rPr lang="en-US" sz="2000" kern="1200"/>
            <a:t>Apply PIPs early, supportively, and uniformly—not as automatic precursors to termination</a:t>
          </a:r>
        </a:p>
      </dsp:txBody>
      <dsp:txXfrm>
        <a:off x="1333366" y="1835505"/>
        <a:ext cx="5333466" cy="865490"/>
      </dsp:txXfrm>
    </dsp:sp>
    <dsp:sp modelId="{2496CB41-EFFE-4136-A7D6-522A72D03A3C}">
      <dsp:nvSpPr>
        <dsp:cNvPr id="0" name=""/>
        <dsp:cNvSpPr/>
      </dsp:nvSpPr>
      <dsp:spPr>
        <a:xfrm>
          <a:off x="0" y="1835505"/>
          <a:ext cx="1333366" cy="865490"/>
        </a:xfrm>
        <a:prstGeom prst="rect">
          <a:avLst/>
        </a:prstGeom>
        <a:gradFill rotWithShape="0">
          <a:gsLst>
            <a:gs pos="0">
              <a:schemeClr val="accent5">
                <a:hueOff val="-4860860"/>
                <a:satOff val="-330"/>
                <a:lumOff val="784"/>
                <a:alphaOff val="0"/>
                <a:satMod val="103000"/>
                <a:lumMod val="102000"/>
                <a:tint val="94000"/>
              </a:schemeClr>
            </a:gs>
            <a:gs pos="50000">
              <a:schemeClr val="accent5">
                <a:hueOff val="-4860860"/>
                <a:satOff val="-330"/>
                <a:lumOff val="784"/>
                <a:alphaOff val="0"/>
                <a:satMod val="110000"/>
                <a:lumMod val="100000"/>
                <a:shade val="100000"/>
              </a:schemeClr>
            </a:gs>
            <a:gs pos="100000">
              <a:schemeClr val="accent5">
                <a:hueOff val="-4860860"/>
                <a:satOff val="-330"/>
                <a:lumOff val="784"/>
                <a:alphaOff val="0"/>
                <a:lumMod val="99000"/>
                <a:satMod val="120000"/>
                <a:shade val="78000"/>
              </a:schemeClr>
            </a:gs>
          </a:gsLst>
          <a:lin ang="5400000" scaled="0"/>
        </a:gradFill>
        <a:ln w="12700" cap="flat" cmpd="sng" algn="ctr">
          <a:solidFill>
            <a:schemeClr val="accent5">
              <a:hueOff val="-4860860"/>
              <a:satOff val="-330"/>
              <a:lumOff val="784"/>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70557" tIns="85491" rIns="70557" bIns="85491" numCol="1" spcCol="1270" anchor="ctr" anchorCtr="0">
          <a:noAutofit/>
        </a:bodyPr>
        <a:lstStyle/>
        <a:p>
          <a:pPr marL="0" lvl="0" indent="0" algn="ctr" defTabSz="800100">
            <a:lnSpc>
              <a:spcPct val="90000"/>
            </a:lnSpc>
            <a:spcBef>
              <a:spcPct val="0"/>
            </a:spcBef>
            <a:spcAft>
              <a:spcPct val="35000"/>
            </a:spcAft>
            <a:buNone/>
          </a:pPr>
          <a:r>
            <a:rPr lang="en-US" sz="1800" kern="1200" dirty="0"/>
            <a:t>Apply</a:t>
          </a:r>
        </a:p>
      </dsp:txBody>
      <dsp:txXfrm>
        <a:off x="0" y="1835505"/>
        <a:ext cx="1333366" cy="865490"/>
      </dsp:txXfrm>
    </dsp:sp>
    <dsp:sp modelId="{CBC6F4EE-7896-4F78-A55A-3E8C9292B073}">
      <dsp:nvSpPr>
        <dsp:cNvPr id="0" name=""/>
        <dsp:cNvSpPr/>
      </dsp:nvSpPr>
      <dsp:spPr>
        <a:xfrm>
          <a:off x="1333366" y="2752924"/>
          <a:ext cx="5333466" cy="865490"/>
        </a:xfrm>
        <a:prstGeom prst="rect">
          <a:avLst/>
        </a:prstGeom>
        <a:solidFill>
          <a:schemeClr val="accent5">
            <a:tint val="40000"/>
            <a:alpha val="90000"/>
            <a:hueOff val="-7166800"/>
            <a:satOff val="1600"/>
            <a:lumOff val="241"/>
            <a:alphaOff val="0"/>
          </a:schemeClr>
        </a:solidFill>
        <a:ln w="12700" cap="flat" cmpd="sng" algn="ctr">
          <a:solidFill>
            <a:schemeClr val="accent5">
              <a:tint val="40000"/>
              <a:alpha val="90000"/>
              <a:hueOff val="-7166800"/>
              <a:satOff val="1600"/>
              <a:lumOff val="241"/>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3484" tIns="219835" rIns="103484" bIns="219835" numCol="1" spcCol="1270" anchor="ctr" anchorCtr="0">
          <a:noAutofit/>
        </a:bodyPr>
        <a:lstStyle/>
        <a:p>
          <a:pPr marL="0" lvl="0" indent="0" algn="l" defTabSz="889000">
            <a:lnSpc>
              <a:spcPct val="90000"/>
            </a:lnSpc>
            <a:spcBef>
              <a:spcPct val="0"/>
            </a:spcBef>
            <a:spcAft>
              <a:spcPct val="35000"/>
            </a:spcAft>
            <a:buNone/>
          </a:pPr>
          <a:r>
            <a:rPr lang="en-US" sz="2000" kern="1200" dirty="0"/>
            <a:t>Ensure consistent documentation across employees</a:t>
          </a:r>
        </a:p>
      </dsp:txBody>
      <dsp:txXfrm>
        <a:off x="1333366" y="2752924"/>
        <a:ext cx="5333466" cy="865490"/>
      </dsp:txXfrm>
    </dsp:sp>
    <dsp:sp modelId="{FDA2C6B5-C627-483F-A895-97BC0D3C4B25}">
      <dsp:nvSpPr>
        <dsp:cNvPr id="0" name=""/>
        <dsp:cNvSpPr/>
      </dsp:nvSpPr>
      <dsp:spPr>
        <a:xfrm>
          <a:off x="0" y="2752924"/>
          <a:ext cx="1333366" cy="865490"/>
        </a:xfrm>
        <a:prstGeom prst="rect">
          <a:avLst/>
        </a:prstGeom>
        <a:gradFill rotWithShape="0">
          <a:gsLst>
            <a:gs pos="0">
              <a:schemeClr val="accent5">
                <a:hueOff val="-7291290"/>
                <a:satOff val="-496"/>
                <a:lumOff val="1177"/>
                <a:alphaOff val="0"/>
                <a:satMod val="103000"/>
                <a:lumMod val="102000"/>
                <a:tint val="94000"/>
              </a:schemeClr>
            </a:gs>
            <a:gs pos="50000">
              <a:schemeClr val="accent5">
                <a:hueOff val="-7291290"/>
                <a:satOff val="-496"/>
                <a:lumOff val="1177"/>
                <a:alphaOff val="0"/>
                <a:satMod val="110000"/>
                <a:lumMod val="100000"/>
                <a:shade val="100000"/>
              </a:schemeClr>
            </a:gs>
            <a:gs pos="100000">
              <a:schemeClr val="accent5">
                <a:hueOff val="-7291290"/>
                <a:satOff val="-496"/>
                <a:lumOff val="1177"/>
                <a:alphaOff val="0"/>
                <a:lumMod val="99000"/>
                <a:satMod val="120000"/>
                <a:shade val="78000"/>
              </a:schemeClr>
            </a:gs>
          </a:gsLst>
          <a:lin ang="5400000" scaled="0"/>
        </a:gradFill>
        <a:ln w="12700" cap="flat" cmpd="sng" algn="ctr">
          <a:solidFill>
            <a:schemeClr val="accent5">
              <a:hueOff val="-7291290"/>
              <a:satOff val="-496"/>
              <a:lumOff val="1177"/>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70557" tIns="85491" rIns="70557" bIns="85491" numCol="1" spcCol="1270" anchor="ctr" anchorCtr="0">
          <a:noAutofit/>
        </a:bodyPr>
        <a:lstStyle/>
        <a:p>
          <a:pPr marL="0" lvl="0" indent="0" algn="ctr" defTabSz="800100">
            <a:lnSpc>
              <a:spcPct val="90000"/>
            </a:lnSpc>
            <a:spcBef>
              <a:spcPct val="0"/>
            </a:spcBef>
            <a:spcAft>
              <a:spcPct val="35000"/>
            </a:spcAft>
            <a:buNone/>
          </a:pPr>
          <a:r>
            <a:rPr lang="en-US" sz="1800" kern="1200"/>
            <a:t>Ensure</a:t>
          </a:r>
        </a:p>
      </dsp:txBody>
      <dsp:txXfrm>
        <a:off x="0" y="2752924"/>
        <a:ext cx="1333366" cy="865490"/>
      </dsp:txXfrm>
    </dsp:sp>
    <dsp:sp modelId="{C03F21DC-04C4-422D-9429-5047C243937D}">
      <dsp:nvSpPr>
        <dsp:cNvPr id="0" name=""/>
        <dsp:cNvSpPr/>
      </dsp:nvSpPr>
      <dsp:spPr>
        <a:xfrm>
          <a:off x="1333366" y="3670344"/>
          <a:ext cx="5333466" cy="865490"/>
        </a:xfrm>
        <a:prstGeom prst="rect">
          <a:avLst/>
        </a:prstGeom>
        <a:solidFill>
          <a:schemeClr val="accent5">
            <a:tint val="40000"/>
            <a:alpha val="90000"/>
            <a:hueOff val="-9555732"/>
            <a:satOff val="2134"/>
            <a:lumOff val="321"/>
            <a:alphaOff val="0"/>
          </a:schemeClr>
        </a:solidFill>
        <a:ln w="12700" cap="flat" cmpd="sng" algn="ctr">
          <a:solidFill>
            <a:schemeClr val="accent5">
              <a:tint val="40000"/>
              <a:alpha val="90000"/>
              <a:hueOff val="-9555732"/>
              <a:satOff val="2134"/>
              <a:lumOff val="321"/>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3484" tIns="219835" rIns="103484" bIns="219835" numCol="1" spcCol="1270" anchor="ctr" anchorCtr="0">
          <a:noAutofit/>
        </a:bodyPr>
        <a:lstStyle/>
        <a:p>
          <a:pPr marL="0" lvl="0" indent="0" algn="l" defTabSz="889000">
            <a:lnSpc>
              <a:spcPct val="90000"/>
            </a:lnSpc>
            <a:spcBef>
              <a:spcPct val="0"/>
            </a:spcBef>
            <a:spcAft>
              <a:spcPct val="35000"/>
            </a:spcAft>
            <a:buNone/>
          </a:pPr>
          <a:r>
            <a:rPr lang="en-US" sz="2000" kern="1200"/>
            <a:t>Watch timing—negative evaluations immediately after protected conduct raise litigation risk</a:t>
          </a:r>
        </a:p>
      </dsp:txBody>
      <dsp:txXfrm>
        <a:off x="1333366" y="3670344"/>
        <a:ext cx="5333466" cy="865490"/>
      </dsp:txXfrm>
    </dsp:sp>
    <dsp:sp modelId="{11328313-A3E9-414C-952B-EACE4EF35FBD}">
      <dsp:nvSpPr>
        <dsp:cNvPr id="0" name=""/>
        <dsp:cNvSpPr/>
      </dsp:nvSpPr>
      <dsp:spPr>
        <a:xfrm>
          <a:off x="0" y="3670344"/>
          <a:ext cx="1333366" cy="865490"/>
        </a:xfrm>
        <a:prstGeom prst="rect">
          <a:avLst/>
        </a:prstGeom>
        <a:gradFill rotWithShape="0">
          <a:gsLst>
            <a:gs pos="0">
              <a:schemeClr val="accent5">
                <a:hueOff val="-9721720"/>
                <a:satOff val="-661"/>
                <a:lumOff val="1569"/>
                <a:alphaOff val="0"/>
                <a:satMod val="103000"/>
                <a:lumMod val="102000"/>
                <a:tint val="94000"/>
              </a:schemeClr>
            </a:gs>
            <a:gs pos="50000">
              <a:schemeClr val="accent5">
                <a:hueOff val="-9721720"/>
                <a:satOff val="-661"/>
                <a:lumOff val="1569"/>
                <a:alphaOff val="0"/>
                <a:satMod val="110000"/>
                <a:lumMod val="100000"/>
                <a:shade val="100000"/>
              </a:schemeClr>
            </a:gs>
            <a:gs pos="100000">
              <a:schemeClr val="accent5">
                <a:hueOff val="-9721720"/>
                <a:satOff val="-661"/>
                <a:lumOff val="1569"/>
                <a:alphaOff val="0"/>
                <a:lumMod val="99000"/>
                <a:satMod val="120000"/>
                <a:shade val="78000"/>
              </a:schemeClr>
            </a:gs>
          </a:gsLst>
          <a:lin ang="5400000" scaled="0"/>
        </a:gradFill>
        <a:ln w="12700" cap="flat" cmpd="sng" algn="ctr">
          <a:solidFill>
            <a:schemeClr val="accent5">
              <a:hueOff val="-9721720"/>
              <a:satOff val="-661"/>
              <a:lumOff val="1569"/>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70557" tIns="85491" rIns="70557" bIns="85491" numCol="1" spcCol="1270" anchor="ctr" anchorCtr="0">
          <a:noAutofit/>
        </a:bodyPr>
        <a:lstStyle/>
        <a:p>
          <a:pPr marL="0" lvl="0" indent="0" algn="ctr" defTabSz="800100">
            <a:lnSpc>
              <a:spcPct val="90000"/>
            </a:lnSpc>
            <a:spcBef>
              <a:spcPct val="0"/>
            </a:spcBef>
            <a:spcAft>
              <a:spcPct val="35000"/>
            </a:spcAft>
            <a:buNone/>
          </a:pPr>
          <a:r>
            <a:rPr lang="en-US" sz="1800" kern="1200"/>
            <a:t>Watch</a:t>
          </a:r>
        </a:p>
      </dsp:txBody>
      <dsp:txXfrm>
        <a:off x="0" y="3670344"/>
        <a:ext cx="1333366" cy="865490"/>
      </dsp:txXfrm>
    </dsp:sp>
    <dsp:sp modelId="{AE91F02D-ADC0-45BC-A0F6-501A629CA280}">
      <dsp:nvSpPr>
        <dsp:cNvPr id="0" name=""/>
        <dsp:cNvSpPr/>
      </dsp:nvSpPr>
      <dsp:spPr>
        <a:xfrm>
          <a:off x="1333366" y="4587764"/>
          <a:ext cx="5333466" cy="865490"/>
        </a:xfrm>
        <a:prstGeom prst="rect">
          <a:avLst/>
        </a:prstGeom>
        <a:solidFill>
          <a:schemeClr val="accent5">
            <a:tint val="40000"/>
            <a:alpha val="90000"/>
            <a:hueOff val="-11944666"/>
            <a:satOff val="2667"/>
            <a:lumOff val="401"/>
            <a:alphaOff val="0"/>
          </a:schemeClr>
        </a:solidFill>
        <a:ln w="12700" cap="flat" cmpd="sng" algn="ctr">
          <a:solidFill>
            <a:schemeClr val="accent5">
              <a:tint val="40000"/>
              <a:alpha val="90000"/>
              <a:hueOff val="-11944666"/>
              <a:satOff val="2667"/>
              <a:lumOff val="401"/>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3484" tIns="219835" rIns="103484" bIns="219835" numCol="1" spcCol="1270" anchor="ctr" anchorCtr="0">
          <a:noAutofit/>
        </a:bodyPr>
        <a:lstStyle/>
        <a:p>
          <a:pPr marL="0" lvl="0" indent="0" algn="l" defTabSz="889000">
            <a:lnSpc>
              <a:spcPct val="90000"/>
            </a:lnSpc>
            <a:spcBef>
              <a:spcPct val="0"/>
            </a:spcBef>
            <a:spcAft>
              <a:spcPct val="35000"/>
            </a:spcAft>
            <a:buNone/>
          </a:pPr>
          <a:r>
            <a:rPr lang="en-US" sz="2000" kern="1200"/>
            <a:t>Treat poor evaluation documentation as litigation evidence: maintain clear policy alignment and consistent application</a:t>
          </a:r>
        </a:p>
      </dsp:txBody>
      <dsp:txXfrm>
        <a:off x="1333366" y="4587764"/>
        <a:ext cx="5333466" cy="865490"/>
      </dsp:txXfrm>
    </dsp:sp>
    <dsp:sp modelId="{905784B5-B462-483D-9CB3-5CA7A835C1B3}">
      <dsp:nvSpPr>
        <dsp:cNvPr id="0" name=""/>
        <dsp:cNvSpPr/>
      </dsp:nvSpPr>
      <dsp:spPr>
        <a:xfrm>
          <a:off x="0" y="4587764"/>
          <a:ext cx="1333366" cy="865490"/>
        </a:xfrm>
        <a:prstGeom prst="rect">
          <a:avLst/>
        </a:prstGeom>
        <a:gradFill rotWithShape="0">
          <a:gsLst>
            <a:gs pos="0">
              <a:schemeClr val="accent5">
                <a:hueOff val="-12152150"/>
                <a:satOff val="-826"/>
                <a:lumOff val="1961"/>
                <a:alphaOff val="0"/>
                <a:satMod val="103000"/>
                <a:lumMod val="102000"/>
                <a:tint val="94000"/>
              </a:schemeClr>
            </a:gs>
            <a:gs pos="50000">
              <a:schemeClr val="accent5">
                <a:hueOff val="-12152150"/>
                <a:satOff val="-826"/>
                <a:lumOff val="1961"/>
                <a:alphaOff val="0"/>
                <a:satMod val="110000"/>
                <a:lumMod val="100000"/>
                <a:shade val="100000"/>
              </a:schemeClr>
            </a:gs>
            <a:gs pos="100000">
              <a:schemeClr val="accent5">
                <a:hueOff val="-12152150"/>
                <a:satOff val="-826"/>
                <a:lumOff val="1961"/>
                <a:alphaOff val="0"/>
                <a:lumMod val="99000"/>
                <a:satMod val="120000"/>
                <a:shade val="78000"/>
              </a:schemeClr>
            </a:gs>
          </a:gsLst>
          <a:lin ang="5400000" scaled="0"/>
        </a:gradFill>
        <a:ln w="12700" cap="flat" cmpd="sng" algn="ctr">
          <a:solidFill>
            <a:schemeClr val="accent5">
              <a:hueOff val="-12152150"/>
              <a:satOff val="-826"/>
              <a:lumOff val="1961"/>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70557" tIns="85491" rIns="70557" bIns="85491" numCol="1" spcCol="1270" anchor="ctr" anchorCtr="0">
          <a:noAutofit/>
        </a:bodyPr>
        <a:lstStyle/>
        <a:p>
          <a:pPr marL="0" lvl="0" indent="0" algn="ctr" defTabSz="800100">
            <a:lnSpc>
              <a:spcPct val="90000"/>
            </a:lnSpc>
            <a:spcBef>
              <a:spcPct val="0"/>
            </a:spcBef>
            <a:spcAft>
              <a:spcPct val="35000"/>
            </a:spcAft>
            <a:buNone/>
          </a:pPr>
          <a:r>
            <a:rPr lang="en-US" sz="1800" kern="1200"/>
            <a:t>Treat</a:t>
          </a:r>
        </a:p>
      </dsp:txBody>
      <dsp:txXfrm>
        <a:off x="0" y="4587764"/>
        <a:ext cx="1333366" cy="8654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39FCB1-7E40-4528-8D99-B93234D2A57F}">
      <dsp:nvSpPr>
        <dsp:cNvPr id="0" name=""/>
        <dsp:cNvSpPr/>
      </dsp:nvSpPr>
      <dsp:spPr>
        <a:xfrm>
          <a:off x="937667" y="0"/>
          <a:ext cx="1001606" cy="100160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1177DAC-7E2F-42A3-BFE4-4C9D39AD049C}">
      <dsp:nvSpPr>
        <dsp:cNvPr id="0" name=""/>
        <dsp:cNvSpPr/>
      </dsp:nvSpPr>
      <dsp:spPr>
        <a:xfrm>
          <a:off x="7603" y="1106091"/>
          <a:ext cx="2861733" cy="1251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b="1"/>
          </a:pPr>
          <a:r>
            <a:rPr lang="en-US" sz="2000" kern="1200" dirty="0"/>
            <a:t>Investigation of the Claim</a:t>
          </a:r>
        </a:p>
      </dsp:txBody>
      <dsp:txXfrm>
        <a:off x="7603" y="1106091"/>
        <a:ext cx="2861733" cy="1251703"/>
      </dsp:txXfrm>
    </dsp:sp>
    <dsp:sp modelId="{DD6F1225-280A-46CB-A5C2-FE91DE504478}">
      <dsp:nvSpPr>
        <dsp:cNvPr id="0" name=""/>
        <dsp:cNvSpPr/>
      </dsp:nvSpPr>
      <dsp:spPr>
        <a:xfrm>
          <a:off x="7603" y="2406391"/>
          <a:ext cx="2861733" cy="23479"/>
        </a:xfrm>
        <a:prstGeom prst="rect">
          <a:avLst/>
        </a:prstGeom>
        <a:noFill/>
        <a:ln>
          <a:noFill/>
        </a:ln>
        <a:effectLst/>
      </dsp:spPr>
      <dsp:style>
        <a:lnRef idx="0">
          <a:scrgbClr r="0" g="0" b="0"/>
        </a:lnRef>
        <a:fillRef idx="0">
          <a:scrgbClr r="0" g="0" b="0"/>
        </a:fillRef>
        <a:effectRef idx="0">
          <a:scrgbClr r="0" g="0" b="0"/>
        </a:effectRef>
        <a:fontRef idx="minor"/>
      </dsp:style>
    </dsp:sp>
    <dsp:sp modelId="{EC3689CC-BD64-44C7-9DE2-56D7D49CF6DC}">
      <dsp:nvSpPr>
        <dsp:cNvPr id="0" name=""/>
        <dsp:cNvSpPr/>
      </dsp:nvSpPr>
      <dsp:spPr>
        <a:xfrm>
          <a:off x="4300204" y="0"/>
          <a:ext cx="1001606" cy="100160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C088BBB-5B3A-4940-BAC4-E091043CE081}">
      <dsp:nvSpPr>
        <dsp:cNvPr id="0" name=""/>
        <dsp:cNvSpPr/>
      </dsp:nvSpPr>
      <dsp:spPr>
        <a:xfrm>
          <a:off x="3370141" y="1106091"/>
          <a:ext cx="2861733" cy="1251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b="1"/>
          </a:pPr>
          <a:r>
            <a:rPr lang="en-US" sz="2000" kern="1200" dirty="0"/>
            <a:t>Check the Facts and the File for the Employee to be Disciplined or Terminated</a:t>
          </a:r>
        </a:p>
      </dsp:txBody>
      <dsp:txXfrm>
        <a:off x="3370141" y="1106091"/>
        <a:ext cx="2861733" cy="1251703"/>
      </dsp:txXfrm>
    </dsp:sp>
    <dsp:sp modelId="{D17F1483-12D1-4361-8B52-5ED1714273FE}">
      <dsp:nvSpPr>
        <dsp:cNvPr id="0" name=""/>
        <dsp:cNvSpPr/>
      </dsp:nvSpPr>
      <dsp:spPr>
        <a:xfrm>
          <a:off x="3370141" y="2406391"/>
          <a:ext cx="2861733" cy="23479"/>
        </a:xfrm>
        <a:prstGeom prst="rect">
          <a:avLst/>
        </a:prstGeom>
        <a:noFill/>
        <a:ln>
          <a:noFill/>
        </a:ln>
        <a:effectLst/>
      </dsp:spPr>
      <dsp:style>
        <a:lnRef idx="0">
          <a:scrgbClr r="0" g="0" b="0"/>
        </a:lnRef>
        <a:fillRef idx="0">
          <a:scrgbClr r="0" g="0" b="0"/>
        </a:fillRef>
        <a:effectRef idx="0">
          <a:scrgbClr r="0" g="0" b="0"/>
        </a:effectRef>
        <a:fontRef idx="minor"/>
      </dsp:style>
    </dsp:sp>
    <dsp:sp modelId="{CBAE75B9-25EB-44F3-ABB3-73FF6767BB03}">
      <dsp:nvSpPr>
        <dsp:cNvPr id="0" name=""/>
        <dsp:cNvSpPr/>
      </dsp:nvSpPr>
      <dsp:spPr>
        <a:xfrm>
          <a:off x="8325648" y="0"/>
          <a:ext cx="1001606" cy="1001606"/>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97FBAB4-622C-4CB7-9DEB-049FBC69AEA4}">
      <dsp:nvSpPr>
        <dsp:cNvPr id="0" name=""/>
        <dsp:cNvSpPr/>
      </dsp:nvSpPr>
      <dsp:spPr>
        <a:xfrm>
          <a:off x="7395584" y="1106091"/>
          <a:ext cx="2861733" cy="12517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b="1"/>
          </a:pPr>
          <a:r>
            <a:rPr lang="en-US" sz="2000" kern="1200" dirty="0"/>
            <a:t>Meeting with the Employee to be Disciplined or Terminated</a:t>
          </a:r>
        </a:p>
      </dsp:txBody>
      <dsp:txXfrm>
        <a:off x="7395584" y="1106091"/>
        <a:ext cx="2861733" cy="1251703"/>
      </dsp:txXfrm>
    </dsp:sp>
    <dsp:sp modelId="{BB3C3227-1AB7-47BA-81BF-BA71CC580E41}">
      <dsp:nvSpPr>
        <dsp:cNvPr id="0" name=""/>
        <dsp:cNvSpPr/>
      </dsp:nvSpPr>
      <dsp:spPr>
        <a:xfrm>
          <a:off x="3194631" y="2406391"/>
          <a:ext cx="4187546" cy="23479"/>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C4D2BA-1E9B-480C-B633-61F298EAC7A9}">
      <dsp:nvSpPr>
        <dsp:cNvPr id="0" name=""/>
        <dsp:cNvSpPr/>
      </dsp:nvSpPr>
      <dsp:spPr>
        <a:xfrm>
          <a:off x="0" y="382890"/>
          <a:ext cx="6900512" cy="529200"/>
        </a:xfrm>
        <a:prstGeom prst="rect">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0C79851-764C-4E50-B40A-5A39B20F2644}">
      <dsp:nvSpPr>
        <dsp:cNvPr id="0" name=""/>
        <dsp:cNvSpPr/>
      </dsp:nvSpPr>
      <dsp:spPr>
        <a:xfrm>
          <a:off x="345025" y="72930"/>
          <a:ext cx="4830358" cy="619920"/>
        </a:xfrm>
        <a:prstGeom prst="round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576" tIns="0" rIns="182576" bIns="0" numCol="1" spcCol="1270" anchor="ctr" anchorCtr="0">
          <a:noAutofit/>
        </a:bodyPr>
        <a:lstStyle/>
        <a:p>
          <a:pPr marL="0" lvl="0" indent="0" algn="l" defTabSz="933450">
            <a:lnSpc>
              <a:spcPct val="90000"/>
            </a:lnSpc>
            <a:spcBef>
              <a:spcPct val="0"/>
            </a:spcBef>
            <a:spcAft>
              <a:spcPct val="35000"/>
            </a:spcAft>
            <a:buNone/>
          </a:pPr>
          <a:r>
            <a:rPr lang="en-US" sz="2100" kern="1200"/>
            <a:t>Step 1: Investigate the Claim</a:t>
          </a:r>
        </a:p>
      </dsp:txBody>
      <dsp:txXfrm>
        <a:off x="375287" y="103192"/>
        <a:ext cx="4769834" cy="559396"/>
      </dsp:txXfrm>
    </dsp:sp>
    <dsp:sp modelId="{20431556-8772-47E2-A816-6A752D99449B}">
      <dsp:nvSpPr>
        <dsp:cNvPr id="0" name=""/>
        <dsp:cNvSpPr/>
      </dsp:nvSpPr>
      <dsp:spPr>
        <a:xfrm>
          <a:off x="0" y="1335450"/>
          <a:ext cx="6900512" cy="2182950"/>
        </a:xfrm>
        <a:prstGeom prst="rect">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5556" tIns="437388" rIns="535556"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a:t>Get all the facts and any “evidence” (emails, letters, etc.) as soon as possible.</a:t>
          </a:r>
        </a:p>
        <a:p>
          <a:pPr marL="228600" lvl="1" indent="-228600" algn="l" defTabSz="933450">
            <a:lnSpc>
              <a:spcPct val="90000"/>
            </a:lnSpc>
            <a:spcBef>
              <a:spcPct val="0"/>
            </a:spcBef>
            <a:spcAft>
              <a:spcPct val="15000"/>
            </a:spcAft>
            <a:buChar char="•"/>
          </a:pPr>
          <a:r>
            <a:rPr lang="en-US" sz="2100" kern="1200" dirty="0"/>
            <a:t>Re-interview if necessary.</a:t>
          </a:r>
        </a:p>
        <a:p>
          <a:pPr marL="228600" lvl="1" indent="-228600" algn="l" defTabSz="933450">
            <a:lnSpc>
              <a:spcPct val="90000"/>
            </a:lnSpc>
            <a:spcBef>
              <a:spcPct val="0"/>
            </a:spcBef>
            <a:spcAft>
              <a:spcPct val="15000"/>
            </a:spcAft>
            <a:buChar char="•"/>
          </a:pPr>
          <a:r>
            <a:rPr lang="en-US" sz="2100" kern="1200"/>
            <a:t>Keep doors open to report any further issues or correct previous statements.</a:t>
          </a:r>
        </a:p>
      </dsp:txBody>
      <dsp:txXfrm>
        <a:off x="0" y="1335450"/>
        <a:ext cx="6900512" cy="2182950"/>
      </dsp:txXfrm>
    </dsp:sp>
    <dsp:sp modelId="{FA28FF4D-685A-4F01-B5FE-13987BAF0654}">
      <dsp:nvSpPr>
        <dsp:cNvPr id="0" name=""/>
        <dsp:cNvSpPr/>
      </dsp:nvSpPr>
      <dsp:spPr>
        <a:xfrm>
          <a:off x="345025" y="1025490"/>
          <a:ext cx="4830358" cy="619920"/>
        </a:xfrm>
        <a:prstGeom prst="round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576" tIns="0" rIns="182576" bIns="0" numCol="1" spcCol="1270" anchor="ctr" anchorCtr="0">
          <a:noAutofit/>
        </a:bodyPr>
        <a:lstStyle/>
        <a:p>
          <a:pPr marL="0" lvl="0" indent="0" algn="l" defTabSz="933450">
            <a:lnSpc>
              <a:spcPct val="90000"/>
            </a:lnSpc>
            <a:spcBef>
              <a:spcPct val="0"/>
            </a:spcBef>
            <a:spcAft>
              <a:spcPct val="35000"/>
            </a:spcAft>
            <a:buNone/>
          </a:pPr>
          <a:r>
            <a:rPr lang="en-US" sz="2100" kern="1200"/>
            <a:t>Reporting Party</a:t>
          </a:r>
        </a:p>
      </dsp:txBody>
      <dsp:txXfrm>
        <a:off x="375287" y="1055752"/>
        <a:ext cx="4769834" cy="559396"/>
      </dsp:txXfrm>
    </dsp:sp>
    <dsp:sp modelId="{936039C6-514B-4E80-AD47-1C5FE9ED1957}">
      <dsp:nvSpPr>
        <dsp:cNvPr id="0" name=""/>
        <dsp:cNvSpPr/>
      </dsp:nvSpPr>
      <dsp:spPr>
        <a:xfrm>
          <a:off x="0" y="3941760"/>
          <a:ext cx="6900512" cy="1521449"/>
        </a:xfrm>
        <a:prstGeom prst="rect">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5556" tIns="437388" rIns="535556"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a:t>Same as the reporting party.</a:t>
          </a:r>
        </a:p>
        <a:p>
          <a:pPr marL="228600" lvl="1" indent="-228600" algn="l" defTabSz="933450">
            <a:lnSpc>
              <a:spcPct val="90000"/>
            </a:lnSpc>
            <a:spcBef>
              <a:spcPct val="0"/>
            </a:spcBef>
            <a:spcAft>
              <a:spcPct val="15000"/>
            </a:spcAft>
            <a:buChar char="•"/>
          </a:pPr>
          <a:r>
            <a:rPr lang="en-US" sz="2100" kern="1200"/>
            <a:t>Interview in area other than the work area or department.</a:t>
          </a:r>
        </a:p>
      </dsp:txBody>
      <dsp:txXfrm>
        <a:off x="0" y="3941760"/>
        <a:ext cx="6900512" cy="1521449"/>
      </dsp:txXfrm>
    </dsp:sp>
    <dsp:sp modelId="{66BADDB2-2B0B-475B-9811-E58374677005}">
      <dsp:nvSpPr>
        <dsp:cNvPr id="0" name=""/>
        <dsp:cNvSpPr/>
      </dsp:nvSpPr>
      <dsp:spPr>
        <a:xfrm>
          <a:off x="345025" y="3631800"/>
          <a:ext cx="4830358" cy="619920"/>
        </a:xfrm>
        <a:prstGeom prst="round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576" tIns="0" rIns="182576" bIns="0" numCol="1" spcCol="1270" anchor="ctr" anchorCtr="0">
          <a:noAutofit/>
        </a:bodyPr>
        <a:lstStyle/>
        <a:p>
          <a:pPr marL="0" lvl="0" indent="0" algn="l" defTabSz="933450">
            <a:lnSpc>
              <a:spcPct val="90000"/>
            </a:lnSpc>
            <a:spcBef>
              <a:spcPct val="0"/>
            </a:spcBef>
            <a:spcAft>
              <a:spcPct val="35000"/>
            </a:spcAft>
            <a:buNone/>
          </a:pPr>
          <a:r>
            <a:rPr lang="en-US" sz="2100" kern="1200"/>
            <a:t>Supervisors and Co-Workers</a:t>
          </a:r>
        </a:p>
      </dsp:txBody>
      <dsp:txXfrm>
        <a:off x="375287" y="3662062"/>
        <a:ext cx="4769834" cy="5593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14ED83-64E7-4906-ABAE-AA994D7387BB}">
      <dsp:nvSpPr>
        <dsp:cNvPr id="0" name=""/>
        <dsp:cNvSpPr/>
      </dsp:nvSpPr>
      <dsp:spPr>
        <a:xfrm>
          <a:off x="53" y="117411"/>
          <a:ext cx="5106412" cy="1031811"/>
        </a:xfrm>
        <a:prstGeom prst="rect">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100000"/>
            </a:lnSpc>
            <a:spcBef>
              <a:spcPct val="0"/>
            </a:spcBef>
            <a:spcAft>
              <a:spcPct val="35000"/>
            </a:spcAft>
            <a:buNone/>
            <a:defRPr b="1"/>
          </a:pPr>
          <a:r>
            <a:rPr lang="en-US" sz="2600" kern="1200"/>
            <a:t>Clients or other individuals</a:t>
          </a:r>
        </a:p>
      </dsp:txBody>
      <dsp:txXfrm>
        <a:off x="53" y="117411"/>
        <a:ext cx="5106412" cy="1031811"/>
      </dsp:txXfrm>
    </dsp:sp>
    <dsp:sp modelId="{9A44281E-F385-405D-92E3-DB8D625BB9E1}">
      <dsp:nvSpPr>
        <dsp:cNvPr id="0" name=""/>
        <dsp:cNvSpPr/>
      </dsp:nvSpPr>
      <dsp:spPr>
        <a:xfrm>
          <a:off x="53" y="1149223"/>
          <a:ext cx="5106412" cy="2926169"/>
        </a:xfrm>
        <a:prstGeom prst="rect">
          <a:avLst/>
        </a:prstGeom>
        <a:solidFill>
          <a:schemeClr val="accent3">
            <a:tint val="40000"/>
            <a:alpha val="90000"/>
            <a:hueOff val="0"/>
            <a:satOff val="0"/>
            <a:lumOff val="0"/>
            <a:alphaOff val="0"/>
          </a:schemeClr>
        </a:solidFill>
        <a:ln w="1905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100000"/>
            </a:lnSpc>
            <a:spcBef>
              <a:spcPct val="0"/>
            </a:spcBef>
            <a:spcAft>
              <a:spcPct val="15000"/>
            </a:spcAft>
            <a:buChar char="•"/>
          </a:pPr>
          <a:r>
            <a:rPr lang="en-US" sz="2600" kern="1200"/>
            <a:t>Limit questioning and interaction if possible;</a:t>
          </a:r>
        </a:p>
        <a:p>
          <a:pPr marL="228600" lvl="1" indent="-228600" algn="l" defTabSz="1155700">
            <a:lnSpc>
              <a:spcPct val="100000"/>
            </a:lnSpc>
            <a:spcBef>
              <a:spcPct val="0"/>
            </a:spcBef>
            <a:spcAft>
              <a:spcPct val="15000"/>
            </a:spcAft>
            <a:buChar char="•"/>
          </a:pPr>
          <a:r>
            <a:rPr lang="en-US" sz="2600" kern="1200" dirty="0"/>
            <a:t>Be supportive of the work relationship initially, and;</a:t>
          </a:r>
        </a:p>
        <a:p>
          <a:pPr marL="228600" lvl="1" indent="-228600" algn="l" defTabSz="1155700">
            <a:lnSpc>
              <a:spcPct val="100000"/>
            </a:lnSpc>
            <a:spcBef>
              <a:spcPct val="0"/>
            </a:spcBef>
            <a:spcAft>
              <a:spcPct val="15000"/>
            </a:spcAft>
            <a:buChar char="•"/>
          </a:pPr>
          <a:r>
            <a:rPr lang="en-US" sz="2600" kern="1200"/>
            <a:t>Send follow up correspondence as soon as possible.</a:t>
          </a:r>
        </a:p>
      </dsp:txBody>
      <dsp:txXfrm>
        <a:off x="53" y="1149223"/>
        <a:ext cx="5106412" cy="2926169"/>
      </dsp:txXfrm>
    </dsp:sp>
    <dsp:sp modelId="{B9778364-AD6F-4217-83EA-944654F50E00}">
      <dsp:nvSpPr>
        <dsp:cNvPr id="0" name=""/>
        <dsp:cNvSpPr/>
      </dsp:nvSpPr>
      <dsp:spPr>
        <a:xfrm>
          <a:off x="5821363" y="117411"/>
          <a:ext cx="5106412" cy="1031811"/>
        </a:xfrm>
        <a:prstGeom prst="rect">
          <a:avLst/>
        </a:prstGeom>
        <a:solidFill>
          <a:schemeClr val="accent3">
            <a:hueOff val="4117163"/>
            <a:satOff val="24712"/>
            <a:lumOff val="18825"/>
            <a:alphaOff val="0"/>
          </a:schemeClr>
        </a:solidFill>
        <a:ln w="19050" cap="flat" cmpd="sng" algn="ctr">
          <a:solidFill>
            <a:schemeClr val="accent3">
              <a:hueOff val="4117163"/>
              <a:satOff val="24712"/>
              <a:lumOff val="1882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100000"/>
            </a:lnSpc>
            <a:spcBef>
              <a:spcPct val="0"/>
            </a:spcBef>
            <a:spcAft>
              <a:spcPct val="35000"/>
            </a:spcAft>
            <a:buNone/>
            <a:defRPr b="1"/>
          </a:pPr>
          <a:r>
            <a:rPr lang="en-US" sz="2600" kern="1200"/>
            <a:t>Ask to keep matters confidential.</a:t>
          </a:r>
        </a:p>
      </dsp:txBody>
      <dsp:txXfrm>
        <a:off x="5821363" y="117411"/>
        <a:ext cx="5106412" cy="1031811"/>
      </dsp:txXfrm>
    </dsp:sp>
    <dsp:sp modelId="{9664F458-2642-458F-B919-A82F85582B15}">
      <dsp:nvSpPr>
        <dsp:cNvPr id="0" name=""/>
        <dsp:cNvSpPr/>
      </dsp:nvSpPr>
      <dsp:spPr>
        <a:xfrm>
          <a:off x="5821363" y="1149223"/>
          <a:ext cx="5106412" cy="2926169"/>
        </a:xfrm>
        <a:prstGeom prst="rect">
          <a:avLst/>
        </a:prstGeom>
        <a:solidFill>
          <a:schemeClr val="accent3">
            <a:tint val="40000"/>
            <a:alpha val="90000"/>
            <a:hueOff val="5055155"/>
            <a:satOff val="44705"/>
            <a:lumOff val="5295"/>
            <a:alphaOff val="0"/>
          </a:schemeClr>
        </a:solidFill>
        <a:ln w="19050" cap="flat" cmpd="sng" algn="ctr">
          <a:solidFill>
            <a:schemeClr val="accent3">
              <a:tint val="40000"/>
              <a:alpha val="90000"/>
              <a:hueOff val="5055155"/>
              <a:satOff val="44705"/>
              <a:lumOff val="529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100000"/>
            </a:lnSpc>
            <a:spcBef>
              <a:spcPct val="0"/>
            </a:spcBef>
            <a:spcAft>
              <a:spcPct val="15000"/>
            </a:spcAft>
            <a:buChar char="•"/>
          </a:pPr>
          <a:r>
            <a:rPr lang="en-US" sz="2600" kern="1200"/>
            <a:t>May be sensitive subject.</a:t>
          </a:r>
        </a:p>
        <a:p>
          <a:pPr marL="228600" lvl="1" indent="-228600" algn="l" defTabSz="1155700">
            <a:lnSpc>
              <a:spcPct val="100000"/>
            </a:lnSpc>
            <a:spcBef>
              <a:spcPct val="0"/>
            </a:spcBef>
            <a:spcAft>
              <a:spcPct val="15000"/>
            </a:spcAft>
            <a:buChar char="•"/>
          </a:pPr>
          <a:r>
            <a:rPr lang="en-US" sz="2600" kern="1200"/>
            <a:t>Could create allegations of retaliation if revealed.</a:t>
          </a:r>
        </a:p>
        <a:p>
          <a:pPr marL="228600" lvl="1" indent="-228600" algn="l" defTabSz="1155700">
            <a:lnSpc>
              <a:spcPct val="100000"/>
            </a:lnSpc>
            <a:spcBef>
              <a:spcPct val="0"/>
            </a:spcBef>
            <a:spcAft>
              <a:spcPct val="15000"/>
            </a:spcAft>
            <a:buChar char="•"/>
          </a:pPr>
          <a:r>
            <a:rPr lang="en-US" sz="2600" kern="1200"/>
            <a:t>Employment Handbook should have provisions regarding confidentiality of investigations.</a:t>
          </a:r>
        </a:p>
      </dsp:txBody>
      <dsp:txXfrm>
        <a:off x="5821363" y="1149223"/>
        <a:ext cx="5106412" cy="292616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5D8C6E-7432-44F4-90CC-ECEEA994614A}">
      <dsp:nvSpPr>
        <dsp:cNvPr id="0" name=""/>
        <dsp:cNvSpPr/>
      </dsp:nvSpPr>
      <dsp:spPr>
        <a:xfrm>
          <a:off x="273483" y="3314"/>
          <a:ext cx="2510570" cy="1754675"/>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t>ADAAA protects employees from discrimination (including termination) by employers with 15 or more employees.</a:t>
          </a:r>
        </a:p>
      </dsp:txBody>
      <dsp:txXfrm>
        <a:off x="324876" y="54707"/>
        <a:ext cx="2407784" cy="1651889"/>
      </dsp:txXfrm>
    </dsp:sp>
    <dsp:sp modelId="{48517A1B-2531-4627-9BF2-BCEDB502F197}">
      <dsp:nvSpPr>
        <dsp:cNvPr id="0" name=""/>
        <dsp:cNvSpPr/>
      </dsp:nvSpPr>
      <dsp:spPr>
        <a:xfrm>
          <a:off x="273483" y="1946282"/>
          <a:ext cx="2510570" cy="1981002"/>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t>The law covers “qualified individual” on the basis of “disability” in regard to: </a:t>
          </a:r>
        </a:p>
      </dsp:txBody>
      <dsp:txXfrm>
        <a:off x="331505" y="2004304"/>
        <a:ext cx="2394526" cy="1864958"/>
      </dsp:txXfrm>
    </dsp:sp>
    <dsp:sp modelId="{A27F92B7-CA15-4745-BFC9-9746AA81ABD4}">
      <dsp:nvSpPr>
        <dsp:cNvPr id="0" name=""/>
        <dsp:cNvSpPr/>
      </dsp:nvSpPr>
      <dsp:spPr>
        <a:xfrm rot="17692822">
          <a:off x="2092718" y="1834190"/>
          <a:ext cx="2386898" cy="39819"/>
        </a:xfrm>
        <a:custGeom>
          <a:avLst/>
          <a:gdLst/>
          <a:ahLst/>
          <a:cxnLst/>
          <a:rect l="0" t="0" r="0" b="0"/>
          <a:pathLst>
            <a:path>
              <a:moveTo>
                <a:pt x="0" y="19909"/>
              </a:moveTo>
              <a:lnTo>
                <a:pt x="2386898" y="19909"/>
              </a:lnTo>
            </a:path>
          </a:pathLst>
        </a:custGeom>
        <a:noFill/>
        <a:ln w="1905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en-US" sz="1800" b="1" kern="1200"/>
        </a:p>
      </dsp:txBody>
      <dsp:txXfrm>
        <a:off x="3226495" y="1794428"/>
        <a:ext cx="119344" cy="119344"/>
      </dsp:txXfrm>
    </dsp:sp>
    <dsp:sp modelId="{7C609C58-1B92-4F09-9B8C-366FB885E34A}">
      <dsp:nvSpPr>
        <dsp:cNvPr id="0" name=""/>
        <dsp:cNvSpPr/>
      </dsp:nvSpPr>
      <dsp:spPr>
        <a:xfrm>
          <a:off x="3788281" y="202490"/>
          <a:ext cx="2934555" cy="1137853"/>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t>job application procedures,  </a:t>
          </a:r>
        </a:p>
      </dsp:txBody>
      <dsp:txXfrm>
        <a:off x="3821608" y="235817"/>
        <a:ext cx="2867901" cy="1071199"/>
      </dsp:txXfrm>
    </dsp:sp>
    <dsp:sp modelId="{A1688178-7B6A-4479-9D45-86A613C99E19}">
      <dsp:nvSpPr>
        <dsp:cNvPr id="0" name=""/>
        <dsp:cNvSpPr/>
      </dsp:nvSpPr>
      <dsp:spPr>
        <a:xfrm rot="19328699">
          <a:off x="2650231" y="2526621"/>
          <a:ext cx="1271873" cy="39819"/>
        </a:xfrm>
        <a:custGeom>
          <a:avLst/>
          <a:gdLst/>
          <a:ahLst/>
          <a:cxnLst/>
          <a:rect l="0" t="0" r="0" b="0"/>
          <a:pathLst>
            <a:path>
              <a:moveTo>
                <a:pt x="0" y="19909"/>
              </a:moveTo>
              <a:lnTo>
                <a:pt x="1271873" y="19909"/>
              </a:lnTo>
            </a:path>
          </a:pathLst>
        </a:custGeom>
        <a:noFill/>
        <a:ln w="1905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en-US" sz="1800" b="1" kern="1200"/>
        </a:p>
      </dsp:txBody>
      <dsp:txXfrm>
        <a:off x="3254371" y="2514734"/>
        <a:ext cx="63593" cy="63593"/>
      </dsp:txXfrm>
    </dsp:sp>
    <dsp:sp modelId="{85581F75-30ED-4CA2-B6BE-6156B3616359}">
      <dsp:nvSpPr>
        <dsp:cNvPr id="0" name=""/>
        <dsp:cNvSpPr/>
      </dsp:nvSpPr>
      <dsp:spPr>
        <a:xfrm>
          <a:off x="3788281" y="1528636"/>
          <a:ext cx="2913918" cy="1255285"/>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t>hiring, advancement, job training or discharge of employees, </a:t>
          </a:r>
        </a:p>
      </dsp:txBody>
      <dsp:txXfrm>
        <a:off x="3825047" y="1565402"/>
        <a:ext cx="2840386" cy="1181753"/>
      </dsp:txXfrm>
    </dsp:sp>
    <dsp:sp modelId="{84AFE286-77EA-4D24-9340-714F6A525BA9}">
      <dsp:nvSpPr>
        <dsp:cNvPr id="0" name=""/>
        <dsp:cNvSpPr/>
      </dsp:nvSpPr>
      <dsp:spPr>
        <a:xfrm rot="2006162">
          <a:off x="2684474" y="3248410"/>
          <a:ext cx="1203386" cy="39819"/>
        </a:xfrm>
        <a:custGeom>
          <a:avLst/>
          <a:gdLst/>
          <a:ahLst/>
          <a:cxnLst/>
          <a:rect l="0" t="0" r="0" b="0"/>
          <a:pathLst>
            <a:path>
              <a:moveTo>
                <a:pt x="0" y="19909"/>
              </a:moveTo>
              <a:lnTo>
                <a:pt x="1203386" y="19909"/>
              </a:lnTo>
            </a:path>
          </a:pathLst>
        </a:custGeom>
        <a:noFill/>
        <a:ln w="1905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en-US" sz="1800" b="1" kern="1200"/>
        </a:p>
      </dsp:txBody>
      <dsp:txXfrm>
        <a:off x="3256083" y="3238235"/>
        <a:ext cx="60169" cy="60169"/>
      </dsp:txXfrm>
    </dsp:sp>
    <dsp:sp modelId="{D7902B9D-5F2F-4574-8A9A-6FF63906C74D}">
      <dsp:nvSpPr>
        <dsp:cNvPr id="0" name=""/>
        <dsp:cNvSpPr/>
      </dsp:nvSpPr>
      <dsp:spPr>
        <a:xfrm>
          <a:off x="3788281" y="2972214"/>
          <a:ext cx="2888159" cy="1255285"/>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t>employee compensation, and </a:t>
          </a:r>
        </a:p>
      </dsp:txBody>
      <dsp:txXfrm>
        <a:off x="3825047" y="3008980"/>
        <a:ext cx="2814627" cy="1181753"/>
      </dsp:txXfrm>
    </dsp:sp>
    <dsp:sp modelId="{E85931C8-F0BC-49D4-B0C0-CCC9599AE926}">
      <dsp:nvSpPr>
        <dsp:cNvPr id="0" name=""/>
        <dsp:cNvSpPr/>
      </dsp:nvSpPr>
      <dsp:spPr>
        <a:xfrm rot="3870788">
          <a:off x="2119286" y="3970199"/>
          <a:ext cx="2333763" cy="39819"/>
        </a:xfrm>
        <a:custGeom>
          <a:avLst/>
          <a:gdLst/>
          <a:ahLst/>
          <a:cxnLst/>
          <a:rect l="0" t="0" r="0" b="0"/>
          <a:pathLst>
            <a:path>
              <a:moveTo>
                <a:pt x="0" y="19909"/>
              </a:moveTo>
              <a:lnTo>
                <a:pt x="2333763" y="19909"/>
              </a:lnTo>
            </a:path>
          </a:pathLst>
        </a:custGeom>
        <a:noFill/>
        <a:ln w="1905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00100">
            <a:lnSpc>
              <a:spcPct val="90000"/>
            </a:lnSpc>
            <a:spcBef>
              <a:spcPct val="0"/>
            </a:spcBef>
            <a:spcAft>
              <a:spcPct val="35000"/>
            </a:spcAft>
            <a:buNone/>
          </a:pPr>
          <a:endParaRPr lang="en-US" sz="1800" b="1" kern="1200"/>
        </a:p>
      </dsp:txBody>
      <dsp:txXfrm>
        <a:off x="3227823" y="3931765"/>
        <a:ext cx="116688" cy="116688"/>
      </dsp:txXfrm>
    </dsp:sp>
    <dsp:sp modelId="{9E63200C-1AB5-4F6E-8C93-C35401F5EC57}">
      <dsp:nvSpPr>
        <dsp:cNvPr id="0" name=""/>
        <dsp:cNvSpPr/>
      </dsp:nvSpPr>
      <dsp:spPr>
        <a:xfrm>
          <a:off x="3788281" y="4415792"/>
          <a:ext cx="2879498" cy="1255285"/>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t>other terms, conditions, and privileges of employment.</a:t>
          </a:r>
        </a:p>
      </dsp:txBody>
      <dsp:txXfrm>
        <a:off x="3825047" y="4452558"/>
        <a:ext cx="2805966" cy="118175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9AD849-8C36-4262-A7B7-113A4CDFA18D}">
      <dsp:nvSpPr>
        <dsp:cNvPr id="0" name=""/>
        <dsp:cNvSpPr/>
      </dsp:nvSpPr>
      <dsp:spPr>
        <a:xfrm>
          <a:off x="0" y="0"/>
          <a:ext cx="9288654" cy="1660232"/>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Employees over the age of 40 are protected by Federal Law (Iowa law protects anyone over 18) from discrimination in the workplace.</a:t>
          </a:r>
        </a:p>
      </dsp:txBody>
      <dsp:txXfrm>
        <a:off x="48627" y="48627"/>
        <a:ext cx="7572674" cy="1562978"/>
      </dsp:txXfrm>
    </dsp:sp>
    <dsp:sp modelId="{D5031D3E-0599-4C39-B4FE-CC45455650DD}">
      <dsp:nvSpPr>
        <dsp:cNvPr id="0" name=""/>
        <dsp:cNvSpPr/>
      </dsp:nvSpPr>
      <dsp:spPr>
        <a:xfrm>
          <a:off x="1639174" y="2029172"/>
          <a:ext cx="9288654" cy="1660232"/>
        </a:xfrm>
        <a:prstGeom prst="roundRect">
          <a:avLst>
            <a:gd name="adj" fmla="val 10000"/>
          </a:avLst>
        </a:prstGeom>
        <a:solidFill>
          <a:srgbClr val="0D3748"/>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ADEA requires that the Plaintiff show that age was the “but for” or sole cause of an adverse employment action such as termination. </a:t>
          </a:r>
          <a:r>
            <a:rPr lang="en-US" sz="2400" i="1" kern="1200" dirty="0"/>
            <a:t>Gross v. FBL Financial Services.</a:t>
          </a:r>
          <a:endParaRPr lang="en-US" sz="2400" kern="1200" dirty="0"/>
        </a:p>
      </dsp:txBody>
      <dsp:txXfrm>
        <a:off x="1687801" y="2077799"/>
        <a:ext cx="6473075" cy="1562978"/>
      </dsp:txXfrm>
    </dsp:sp>
    <dsp:sp modelId="{93E465D1-2943-4368-9757-B783B5485F14}">
      <dsp:nvSpPr>
        <dsp:cNvPr id="0" name=""/>
        <dsp:cNvSpPr/>
      </dsp:nvSpPr>
      <dsp:spPr>
        <a:xfrm>
          <a:off x="8209503" y="1305127"/>
          <a:ext cx="1079150" cy="1079150"/>
        </a:xfrm>
        <a:prstGeom prst="downArrow">
          <a:avLst>
            <a:gd name="adj1" fmla="val 55000"/>
            <a:gd name="adj2" fmla="val 45000"/>
          </a:avLst>
        </a:prstGeom>
        <a:solidFill>
          <a:schemeClr val="dk2">
            <a:alpha val="90000"/>
            <a:tint val="40000"/>
            <a:hueOff val="0"/>
            <a:satOff val="0"/>
            <a:lumOff val="0"/>
            <a:alphaOff val="0"/>
          </a:schemeClr>
        </a:solidFill>
        <a:ln w="1905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452312" y="1305127"/>
        <a:ext cx="593532" cy="81206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59B227-60B4-4FD7-8336-BE972F1DD97D}">
      <dsp:nvSpPr>
        <dsp:cNvPr id="0" name=""/>
        <dsp:cNvSpPr/>
      </dsp:nvSpPr>
      <dsp:spPr>
        <a:xfrm>
          <a:off x="3201" y="998291"/>
          <a:ext cx="2285879" cy="145153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3FAF483-521E-463B-823B-65A90A322C22}">
      <dsp:nvSpPr>
        <dsp:cNvPr id="0" name=""/>
        <dsp:cNvSpPr/>
      </dsp:nvSpPr>
      <dsp:spPr>
        <a:xfrm>
          <a:off x="257188" y="1239579"/>
          <a:ext cx="2285879" cy="145153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a:t>Statutory Property Right and Civil Service Laws</a:t>
          </a:r>
        </a:p>
      </dsp:txBody>
      <dsp:txXfrm>
        <a:off x="299702" y="1282093"/>
        <a:ext cx="2200851" cy="1366505"/>
      </dsp:txXfrm>
    </dsp:sp>
    <dsp:sp modelId="{49800C3D-A8A7-4B3F-B483-B1B3813D1769}">
      <dsp:nvSpPr>
        <dsp:cNvPr id="0" name=""/>
        <dsp:cNvSpPr/>
      </dsp:nvSpPr>
      <dsp:spPr>
        <a:xfrm>
          <a:off x="2797054" y="998291"/>
          <a:ext cx="2285879" cy="145153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A4F0E3-897B-47DB-8503-BA8D134B68D1}">
      <dsp:nvSpPr>
        <dsp:cNvPr id="0" name=""/>
        <dsp:cNvSpPr/>
      </dsp:nvSpPr>
      <dsp:spPr>
        <a:xfrm>
          <a:off x="3051041" y="1239579"/>
          <a:ext cx="2285879" cy="145153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a:t>Veteran’s Preference</a:t>
          </a:r>
        </a:p>
      </dsp:txBody>
      <dsp:txXfrm>
        <a:off x="3093555" y="1282093"/>
        <a:ext cx="2200851" cy="1366505"/>
      </dsp:txXfrm>
    </dsp:sp>
    <dsp:sp modelId="{71AC0B4E-F408-46D8-92C9-71733F65AD7B}">
      <dsp:nvSpPr>
        <dsp:cNvPr id="0" name=""/>
        <dsp:cNvSpPr/>
      </dsp:nvSpPr>
      <dsp:spPr>
        <a:xfrm>
          <a:off x="5590907" y="998291"/>
          <a:ext cx="2285879" cy="145153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4DE4AB-2C88-4EB0-A4CE-5D1395973F6B}">
      <dsp:nvSpPr>
        <dsp:cNvPr id="0" name=""/>
        <dsp:cNvSpPr/>
      </dsp:nvSpPr>
      <dsp:spPr>
        <a:xfrm>
          <a:off x="5844894" y="1239579"/>
          <a:ext cx="2285879" cy="145153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a:t>Constitutional Rights</a:t>
          </a:r>
        </a:p>
      </dsp:txBody>
      <dsp:txXfrm>
        <a:off x="5887408" y="1282093"/>
        <a:ext cx="2200851" cy="1366505"/>
      </dsp:txXfrm>
    </dsp:sp>
    <dsp:sp modelId="{53848CDB-78FF-4E86-99E7-597BA4D517B3}">
      <dsp:nvSpPr>
        <dsp:cNvPr id="0" name=""/>
        <dsp:cNvSpPr/>
      </dsp:nvSpPr>
      <dsp:spPr>
        <a:xfrm>
          <a:off x="8384760" y="998291"/>
          <a:ext cx="2285879" cy="145153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CDB0E1-578A-4932-94FC-3D803C10C45E}">
      <dsp:nvSpPr>
        <dsp:cNvPr id="0" name=""/>
        <dsp:cNvSpPr/>
      </dsp:nvSpPr>
      <dsp:spPr>
        <a:xfrm>
          <a:off x="8638747" y="1239579"/>
          <a:ext cx="2285879" cy="145153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a:t>“Whistleblower” Laws</a:t>
          </a:r>
        </a:p>
      </dsp:txBody>
      <dsp:txXfrm>
        <a:off x="8681261" y="1282093"/>
        <a:ext cx="2200851" cy="136650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7F56D8-F954-46B6-9DFA-276BA31E7961}">
      <dsp:nvSpPr>
        <dsp:cNvPr id="0" name=""/>
        <dsp:cNvSpPr/>
      </dsp:nvSpPr>
      <dsp:spPr>
        <a:xfrm>
          <a:off x="0" y="159924"/>
          <a:ext cx="9724031" cy="76825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Iowa Code § 35.1(2)(a) (2012) includes:</a:t>
          </a:r>
        </a:p>
      </dsp:txBody>
      <dsp:txXfrm>
        <a:off x="37503" y="197427"/>
        <a:ext cx="9649025" cy="693245"/>
      </dsp:txXfrm>
    </dsp:sp>
    <dsp:sp modelId="{118D7137-F634-45F4-A1A9-29089D4C4D60}">
      <dsp:nvSpPr>
        <dsp:cNvPr id="0" name=""/>
        <dsp:cNvSpPr/>
      </dsp:nvSpPr>
      <dsp:spPr>
        <a:xfrm>
          <a:off x="0" y="928175"/>
          <a:ext cx="9724031" cy="34983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8738"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n-US" sz="2000" kern="1200" dirty="0"/>
            <a:t>Vietnam, Lebanon, Granada, Panama, Persian Gulf after 1990</a:t>
          </a:r>
        </a:p>
        <a:p>
          <a:pPr marL="228600" lvl="1" indent="-228600" algn="l" defTabSz="889000">
            <a:lnSpc>
              <a:spcPct val="90000"/>
            </a:lnSpc>
            <a:spcBef>
              <a:spcPct val="0"/>
            </a:spcBef>
            <a:spcAft>
              <a:spcPct val="20000"/>
            </a:spcAft>
            <a:buChar char="•"/>
          </a:pPr>
          <a:r>
            <a:rPr lang="en-US" sz="2000" kern="1200" dirty="0"/>
            <a:t>Active Reserves, and National Guard (honorable discharged after 20 years).</a:t>
          </a:r>
        </a:p>
        <a:p>
          <a:pPr marL="228600" lvl="1" indent="-228600" algn="l" defTabSz="889000">
            <a:lnSpc>
              <a:spcPct val="90000"/>
            </a:lnSpc>
            <a:spcBef>
              <a:spcPct val="0"/>
            </a:spcBef>
            <a:spcAft>
              <a:spcPct val="20000"/>
            </a:spcAft>
            <a:buChar char="•"/>
          </a:pPr>
          <a:r>
            <a:rPr lang="en-US" sz="2000" kern="1200"/>
            <a:t>Can only be discharged for:</a:t>
          </a:r>
        </a:p>
        <a:p>
          <a:pPr marL="457200" lvl="2" indent="-228600" algn="l" defTabSz="889000">
            <a:lnSpc>
              <a:spcPct val="90000"/>
            </a:lnSpc>
            <a:spcBef>
              <a:spcPct val="0"/>
            </a:spcBef>
            <a:spcAft>
              <a:spcPct val="20000"/>
            </a:spcAft>
            <a:buChar char="•"/>
          </a:pPr>
          <a:r>
            <a:rPr lang="en-US" sz="2000" kern="1200" dirty="0"/>
            <a:t>“Misconduct” – police officer drunk, disorderly, neglecting duty, and fighting with members of the police.  </a:t>
          </a:r>
          <a:r>
            <a:rPr lang="en-US" sz="2000" u="sng" kern="1200" dirty="0"/>
            <a:t>Edwards v. Civil Serv. Comm’n.</a:t>
          </a:r>
          <a:r>
            <a:rPr lang="en-US" sz="2000" kern="1200" dirty="0"/>
            <a:t>, 287 N.W. 285 (Iowa 1939).</a:t>
          </a:r>
        </a:p>
        <a:p>
          <a:pPr marL="457200" lvl="2" indent="-228600" algn="l" defTabSz="889000">
            <a:lnSpc>
              <a:spcPct val="90000"/>
            </a:lnSpc>
            <a:spcBef>
              <a:spcPct val="0"/>
            </a:spcBef>
            <a:spcAft>
              <a:spcPct val="20000"/>
            </a:spcAft>
            <a:buChar char="•"/>
          </a:pPr>
          <a:r>
            <a:rPr lang="en-US" sz="2000" kern="1200" dirty="0"/>
            <a:t>“Incompetence</a:t>
          </a:r>
          <a:r>
            <a:rPr lang="en-US" sz="2000" b="1" kern="1200" dirty="0"/>
            <a:t>”</a:t>
          </a:r>
          <a:r>
            <a:rPr lang="en-US" sz="2000" kern="1200" dirty="0"/>
            <a:t> – habitually failing to perform work with the degree of skill or accuracy usually displayed by other persons so employed in such work.  </a:t>
          </a:r>
          <a:r>
            <a:rPr lang="en-US" sz="2000" u="sng" kern="1200" dirty="0"/>
            <a:t>Collins v. Iowa Liquor Control </a:t>
          </a:r>
          <a:r>
            <a:rPr lang="en-US" sz="2000" u="sng" kern="1200" dirty="0" err="1"/>
            <a:t>Commn</a:t>
          </a:r>
          <a:r>
            <a:rPr lang="en-US" sz="2000" u="sng" kern="1200" dirty="0"/>
            <a:t>.</a:t>
          </a:r>
          <a:r>
            <a:rPr lang="en-US" sz="2000" kern="1200" dirty="0"/>
            <a:t>, 110 N.W.2d 548 (Iowa 1961).</a:t>
          </a:r>
        </a:p>
        <a:p>
          <a:pPr marL="228600" lvl="1" indent="-228600" algn="l" defTabSz="889000">
            <a:lnSpc>
              <a:spcPct val="90000"/>
            </a:lnSpc>
            <a:spcBef>
              <a:spcPct val="0"/>
            </a:spcBef>
            <a:spcAft>
              <a:spcPct val="20000"/>
            </a:spcAft>
            <a:buChar char="•"/>
          </a:pPr>
          <a:r>
            <a:rPr lang="en-US" sz="2000" kern="1200" dirty="0"/>
            <a:t>Need to provide a pre-termination hearing – failure results in damages and payment of attorney fees</a:t>
          </a:r>
          <a:r>
            <a:rPr lang="en-US" sz="2100" kern="1200" dirty="0"/>
            <a:t>.</a:t>
          </a:r>
        </a:p>
      </dsp:txBody>
      <dsp:txXfrm>
        <a:off x="0" y="928175"/>
        <a:ext cx="9724031" cy="34983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0715F8-BEEF-4776-A5A9-5F25A6328034}">
      <dsp:nvSpPr>
        <dsp:cNvPr id="0" name=""/>
        <dsp:cNvSpPr/>
      </dsp:nvSpPr>
      <dsp:spPr>
        <a:xfrm>
          <a:off x="48" y="0"/>
          <a:ext cx="4639343" cy="575165"/>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Step 3: Set a Meeting</a:t>
          </a:r>
        </a:p>
      </dsp:txBody>
      <dsp:txXfrm>
        <a:off x="28125" y="28077"/>
        <a:ext cx="4583189" cy="519011"/>
      </dsp:txXfrm>
    </dsp:sp>
    <dsp:sp modelId="{F5A086AD-3B7D-40B4-AAB5-B0CE91D8731A}">
      <dsp:nvSpPr>
        <dsp:cNvPr id="0" name=""/>
        <dsp:cNvSpPr/>
      </dsp:nvSpPr>
      <dsp:spPr>
        <a:xfrm>
          <a:off x="0" y="583722"/>
          <a:ext cx="9723438" cy="30923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8719"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kern="1200" dirty="0"/>
            <a:t>Based on the information gathered in the investigation, you will need to set a meeting.</a:t>
          </a:r>
          <a:br>
            <a:rPr lang="en-US" sz="2400" kern="1200" dirty="0"/>
          </a:br>
          <a:endParaRPr lang="en-US" sz="2400" kern="1200" dirty="0"/>
        </a:p>
        <a:p>
          <a:pPr marL="228600" lvl="1" indent="-228600" algn="l" defTabSz="1066800">
            <a:lnSpc>
              <a:spcPct val="90000"/>
            </a:lnSpc>
            <a:spcBef>
              <a:spcPct val="0"/>
            </a:spcBef>
            <a:spcAft>
              <a:spcPct val="20000"/>
            </a:spcAft>
            <a:buChar char="•"/>
          </a:pPr>
          <a:r>
            <a:rPr lang="en-US" sz="2400" kern="1200" dirty="0"/>
            <a:t>The type of meeting is based on several variables:</a:t>
          </a:r>
        </a:p>
        <a:p>
          <a:pPr marL="457200" lvl="2" indent="-228600" algn="l" defTabSz="1066800">
            <a:lnSpc>
              <a:spcPct val="90000"/>
            </a:lnSpc>
            <a:spcBef>
              <a:spcPct val="0"/>
            </a:spcBef>
            <a:spcAft>
              <a:spcPct val="20000"/>
            </a:spcAft>
            <a:buChar char="•"/>
          </a:pPr>
          <a:r>
            <a:rPr lang="en-US" sz="2400" kern="1200"/>
            <a:t>Participant(s):  Individual, group, department</a:t>
          </a:r>
        </a:p>
        <a:p>
          <a:pPr marL="457200" lvl="2" indent="-228600" algn="l" defTabSz="1066800">
            <a:lnSpc>
              <a:spcPct val="90000"/>
            </a:lnSpc>
            <a:spcBef>
              <a:spcPct val="0"/>
            </a:spcBef>
            <a:spcAft>
              <a:spcPct val="20000"/>
            </a:spcAft>
            <a:buChar char="•"/>
          </a:pPr>
          <a:r>
            <a:rPr lang="en-US" sz="2400" kern="1200" dirty="0"/>
            <a:t>Content:  Informational, mediation, disciplinary, termination</a:t>
          </a:r>
        </a:p>
      </dsp:txBody>
      <dsp:txXfrm>
        <a:off x="0" y="583722"/>
        <a:ext cx="9723438" cy="3092308"/>
      </dsp:txXfrm>
    </dsp:sp>
  </dsp:spTree>
</dsp:drawing>
</file>

<file path=ppt/diagrams/layout1.xml><?xml version="1.0" encoding="utf-8"?>
<dgm:layoutDef xmlns:dgm="http://schemas.openxmlformats.org/drawingml/2006/diagram" xmlns:a="http://schemas.openxmlformats.org/drawingml/2006/main" uniqueId="urn:microsoft.com/office/officeart/2009/3/layout/OpposingIdeas">
  <dgm:title val=""/>
  <dgm:desc val=""/>
  <dgm:catLst>
    <dgm:cat type="relationship" pri="3400"/>
  </dgm:catLst>
  <dgm:samp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clrData>
  <dgm:layoutNode name="Name0">
    <dgm:varLst>
      <dgm:chMax val="2"/>
      <dgm:dir/>
      <dgm:animOne val="branch"/>
      <dgm:animLvl val="lvl"/>
      <dgm:resizeHandles val="exact"/>
    </dgm:varLst>
    <dgm:choose name="Name1">
      <dgm:if name="Name2" axis="ch" ptType="node" func="cnt" op="lte" val="1">
        <dgm:alg type="composite">
          <dgm:param type="ar" val="0.9928"/>
        </dgm:alg>
      </dgm:if>
      <dgm:else name="Name3">
        <dgm:alg type="composite">
          <dgm:param type="ar" val="1.6364"/>
        </dgm:alg>
      </dgm:else>
    </dgm:choose>
    <dgm:shape xmlns:r="http://schemas.openxmlformats.org/officeDocument/2006/relationships" r:blip="">
      <dgm:adjLst/>
    </dgm:shape>
    <dgm:choose name="Name4">
      <dgm:if name="Name5" func="var" arg="dir" op="equ" val="norm">
        <dgm:choose name="Name6">
          <dgm:if name="Name7"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2963"/>
              <dgm:constr type="t" for="ch" forName="ChildText1" refType="h" fact="0.2722"/>
              <dgm:constr type="w" for="ch" forName="ChildText1" refType="w" fact="0.6534"/>
              <dgm:constr type="h" for="ch" forName="ChildText1" refType="h" fact="0.6682"/>
              <dgm:constr type="l" for="ch" forName="Background" refType="w" fact="0.246"/>
              <dgm:constr type="t" for="ch" forName="Background" refType="h" fact="0.2125"/>
              <dgm:constr type="w" for="ch" forName="Background" refType="w" fact="0.754"/>
              <dgm:constr type="h" for="ch" forName="Background" refType="h" fact="0.7875"/>
              <dgm:constr type="l" for="ch" forName="ParentText1" refType="w" fact="0"/>
              <dgm:constr type="t" for="ch" forName="ParentText1" refType="h" fact="0"/>
              <dgm:constr type="w" for="ch" forName="ParentText1" refType="w" fact="0.234"/>
              <dgm:constr type="h" for="ch" forName="ParentText1" refType="h" fact="0.8713"/>
              <dgm:constr type="l" for="ch" forName="ParentShape1" refType="w" fact="0"/>
              <dgm:constr type="t" for="ch" forName="ParentShape1" refType="h" fact="0"/>
              <dgm:constr type="w" for="ch" forName="ParentShape1" refType="w" fact="0.234"/>
              <dgm:constr type="h" for="ch" forName="ParentShape1" refType="h" fact="0.8713"/>
            </dgm:constrLst>
          </dgm:if>
          <dgm:else name="Name8">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15"/>
              <dgm:constr type="t" for="ch" forName="ChildText1" refType="h" fact="0.22"/>
              <dgm:constr type="w" for="ch" forName="ChildText1" refType="w" fact="0.325"/>
              <dgm:constr type="h" for="ch" forName="ChildText1" refType="h" fact="0.56"/>
              <dgm:constr type="l" for="ch" forName="ChildText2" refType="w" fact="0.525"/>
              <dgm:constr type="t" for="ch" forName="ChildText2" refType="h" fact="0.22"/>
              <dgm:constr type="w" for="ch" forName="ChildText2" refType="w" fact="0.325"/>
              <dgm:constr type="h" for="ch" forName="ChildText2" refType="h" fact="0.56"/>
              <dgm:constr type="l" for="ch" forName="Background" refType="w" fact="0.125"/>
              <dgm:constr type="t" for="ch" forName="Background" refType="h" fact="0.17"/>
              <dgm:constr type="w" for="ch" forName="Background" refType="w" fact="0.75"/>
              <dgm:constr type="h" for="ch" forName="Background" refType="h" fact="0.66"/>
              <dgm:constr type="l" for="ch" forName="ParentText1" refType="w" fact="0"/>
              <dgm:constr type="t" for="ch" forName="ParentText1" refType="h" fact="0"/>
              <dgm:constr type="w" for="ch" forName="ParentText1" refType="w" fact="0.125"/>
              <dgm:constr type="h" for="ch" forName="ParentText1" refType="h" fact="0.72"/>
              <dgm:constr type="l" for="ch" forName="ParentShape1" refType="w" fact="0"/>
              <dgm:constr type="t" for="ch" forName="ParentShape1" refType="h" fact="0"/>
              <dgm:constr type="w" for="ch" forName="ParentShape1" refType="w" fact="0.125"/>
              <dgm:constr type="h" for="ch" forName="ParentShape1" refType="h" fact="0.72"/>
              <dgm:constr type="l" for="ch" forName="ParentText2" refType="w" fact="0.875"/>
              <dgm:constr type="t" for="ch" forName="ParentText2" refType="h" fact="0.28"/>
              <dgm:constr type="w" for="ch" forName="ParentText2" refType="w" fact="0.125"/>
              <dgm:constr type="h" for="ch" forName="ParentText2" refType="h" fact="0.72"/>
              <dgm:constr type="l" for="ch" forName="ParentShape2" refType="w" fact="0.875"/>
              <dgm:constr type="t" for="ch" forName="ParentShape2" refType="h" fact="0.28"/>
              <dgm:constr type="w" for="ch" forName="ParentShape2" refType="w" fact="0.125"/>
              <dgm:constr type="h" for="ch" forName="ParentShape2" refType="h" fact="0.72"/>
              <dgm:constr type="l" for="ch" forName="Divider" refType="w" fact="0.5"/>
              <dgm:constr type="t" for="ch" forName="Divider" refType="h" fact="0.24"/>
              <dgm:constr type="w" for="ch" forName="Divider" refType="w" fact="0.0001"/>
              <dgm:constr type="h" for="ch" forName="Divider" refType="h" fact="0.52"/>
            </dgm:constrLst>
          </dgm:else>
        </dgm:choose>
      </dgm:if>
      <dgm:else name="Name9">
        <dgm:choose name="Name10">
          <dgm:if name="Name11"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2455"/>
              <dgm:constr type="t" for="ch" forName="ChildText1" refType="h" fact="0.2651"/>
              <dgm:constr type="w" for="ch" forName="ChildText1" refType="w" fact="0.5351"/>
              <dgm:constr type="h" for="ch" forName="ChildText1" refType="h" fact="0.56"/>
              <dgm:constr type="r" for="ch" forName="Background" refType="w" fact="-0.246"/>
              <dgm:constr type="t" for="ch" forName="Background" refType="h" fact="0.2125"/>
              <dgm:constr type="w" for="ch" forName="Background" refType="w" fact="0.754"/>
              <dgm:constr type="h" for="ch" forName="Background" refType="h" fact="0.7875"/>
              <dgm:constr type="r" for="ch" forName="ParentText1" refType="w" fact="0"/>
              <dgm:constr type="t" for="ch" forName="ParentText1" refType="h" fact="0"/>
              <dgm:constr type="w" for="ch" forName="ParentText1" refType="w" fact="0.234"/>
              <dgm:constr type="h" for="ch" forName="ParentText1" refType="h" fact="0.8713"/>
              <dgm:constr type="r" for="ch" forName="ParentShape1" refType="w" fact="0"/>
              <dgm:constr type="t" for="ch" forName="ParentShape1" refType="h" fact="0"/>
              <dgm:constr type="w" for="ch" forName="ParentShape1" refType="w" fact="0.234"/>
              <dgm:constr type="h" for="ch" forName="ParentShape1" refType="h" fact="0.8713"/>
            </dgm:constrLst>
          </dgm:if>
          <dgm:else name="Name12">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15"/>
              <dgm:constr type="t" for="ch" forName="ChildText1" refType="h" fact="0.22"/>
              <dgm:constr type="w" for="ch" forName="ChildText1" refType="w" fact="0.325"/>
              <dgm:constr type="h" for="ch" forName="ChildText1" refType="h" fact="0.56"/>
              <dgm:constr type="r" for="ch" forName="ChildText2" refType="w" fact="-0.525"/>
              <dgm:constr type="t" for="ch" forName="ChildText2" refType="h" fact="0.22"/>
              <dgm:constr type="w" for="ch" forName="ChildText2" refType="w" fact="0.325"/>
              <dgm:constr type="h" for="ch" forName="ChildText2" refType="h" fact="0.56"/>
              <dgm:constr type="r" for="ch" forName="Background" refType="w" fact="-0.125"/>
              <dgm:constr type="t" for="ch" forName="Background" refType="h" fact="0.17"/>
              <dgm:constr type="w" for="ch" forName="Background" refType="w" fact="0.75"/>
              <dgm:constr type="h" for="ch" forName="Background" refType="h" fact="0.66"/>
              <dgm:constr type="r" for="ch" forName="ParentText1" refType="w" fact="0"/>
              <dgm:constr type="t" for="ch" forName="ParentText1" refType="h" fact="0"/>
              <dgm:constr type="w" for="ch" forName="ParentText1" refType="w" fact="0.125"/>
              <dgm:constr type="h" for="ch" forName="ParentText1" refType="h" fact="0.72"/>
              <dgm:constr type="r" for="ch" forName="ParentShape1" refType="w" fact="0"/>
              <dgm:constr type="t" for="ch" forName="ParentShape1" refType="h" fact="0"/>
              <dgm:constr type="w" for="ch" forName="ParentShape1" refType="w" fact="0.125"/>
              <dgm:constr type="h" for="ch" forName="ParentShape1" refType="h" fact="0.72"/>
              <dgm:constr type="r" for="ch" forName="ParentText2" refType="w" fact="-0.875"/>
              <dgm:constr type="t" for="ch" forName="ParentText2" refType="h" fact="0.28"/>
              <dgm:constr type="w" for="ch" forName="ParentText2" refType="w" fact="0.125"/>
              <dgm:constr type="h" for="ch" forName="ParentText2" refType="h" fact="0.72"/>
              <dgm:constr type="r" for="ch" forName="ParentShape2" refType="w" fact="-0.875"/>
              <dgm:constr type="t" for="ch" forName="ParentShape2" refType="h" fact="0.28"/>
              <dgm:constr type="w" for="ch" forName="ParentShape2" refType="w" fact="0.125"/>
              <dgm:constr type="h" for="ch" forName="ParentShape2" refType="h" fact="0.72"/>
              <dgm:constr type="r" for="ch" forName="Divider" refType="w" fact="-0.5"/>
              <dgm:constr type="t" for="ch" forName="Divider" refType="h" fact="0.24"/>
              <dgm:constr type="w" for="ch" forName="Divider" refType="w" fact="0.0001"/>
              <dgm:constr type="h" for="ch" forName="Divider" refType="h" fact="0.52"/>
            </dgm:constrLst>
          </dgm:else>
        </dgm:choose>
      </dgm:else>
    </dgm:choose>
    <dgm:choose name="Name13">
      <dgm:if name="Name14" axis="ch" ptType="node" func="cnt" op="gte" val="1">
        <dgm:layoutNode name="Background" styleLbl="node1">
          <dgm:alg type="sp"/>
          <dgm:choose name="Name15">
            <dgm:if name="Name16" func="var" arg="dir" op="equ" val="norm">
              <dgm:shape xmlns:r="http://schemas.openxmlformats.org/officeDocument/2006/relationships" type="round2DiagRect" r:blip="">
                <dgm:adjLst>
                  <dgm:adj idx="1" val="0"/>
                  <dgm:adj idx="2" val="0.1667"/>
                </dgm:adjLst>
              </dgm:shape>
            </dgm:if>
            <dgm:else name="Name17">
              <dgm:shape xmlns:r="http://schemas.openxmlformats.org/officeDocument/2006/relationships" type="round2DiagRect" r:blip="">
                <dgm:adjLst>
                  <dgm:adj idx="1" val="0.1667"/>
                  <dgm:adj idx="2" val="0"/>
                </dgm:adjLst>
              </dgm:shape>
            </dgm:else>
          </dgm:choose>
          <dgm:presOf/>
        </dgm:layoutNode>
        <dgm:choose name="Name18">
          <dgm:if name="Name19" axis="ch" ptType="node" func="cnt" op="gte" val="2">
            <dgm:layoutNode name="Divider" styleLbl="callout">
              <dgm:alg type="sp"/>
              <dgm:shape xmlns:r="http://schemas.openxmlformats.org/officeDocument/2006/relationships" type="line" r:blip="">
                <dgm:adjLst/>
              </dgm:shape>
              <dgm:presOf/>
            </dgm:layoutNode>
          </dgm:if>
          <dgm:else name="Name20"/>
        </dgm:choose>
        <dgm:layoutNode name="ChildText1"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21">
          <dgm:if name="Name22" axis="ch" ptType="node" func="cnt" op="gte" val="2">
            <dgm:layoutNode name="ChildText2"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3"/>
        </dgm:choose>
        <dgm:layoutNode name="ParentText1" styleLbl="revTx">
          <dgm:varLst>
            <dgm:chMax val="1"/>
            <dgm:chPref val="1"/>
          </dgm:varLst>
          <dgm:choose name="Name24">
            <dgm:if name="Name25" func="var" arg="dir" op="equ" val="norm">
              <dgm:alg type="tx">
                <dgm:param type="parTxLTRAlign" val="r"/>
                <dgm:param type="shpTxLTRAlignCh" val="r"/>
                <dgm:param type="txAnchorVertCh" val="mid"/>
                <dgm:param type="autoTxRot" val="grav"/>
              </dgm:alg>
            </dgm:if>
            <dgm:else name="Name26">
              <dgm:alg type="tx">
                <dgm:param type="parTxLTRAlign" val="l"/>
                <dgm:param type="shpTxLTRAlignCh" val="r"/>
                <dgm:param type="txAnchorVertCh" val="mid"/>
                <dgm:param type="autoTxRot" val="grav"/>
              </dgm:alg>
            </dgm:else>
          </dgm:choose>
          <dgm:choose name="Name27">
            <dgm:if name="Name28" func="var" arg="dir" op="equ" val="norm">
              <dgm:shape xmlns:r="http://schemas.openxmlformats.org/officeDocument/2006/relationships" rot="-90" type="rightArrow" r:blip="" hideGeom="1">
                <dgm:adjLst>
                  <dgm:adj idx="1" val="0.4983"/>
                  <dgm:adj idx="2" val="0.6066"/>
                </dgm:adjLst>
              </dgm:shape>
            </dgm:if>
            <dgm:else name="Name29">
              <dgm:shape xmlns:r="http://schemas.openxmlformats.org/officeDocument/2006/relationships" rot="90" type="leftArrow" r:blip="" hideGeom="1">
                <dgm:adjLst>
                  <dgm:adj idx="1" val="0.4983"/>
                  <dgm:adj idx="2" val="0.6066"/>
                </dgm:adjLst>
              </dgm:shape>
            </dgm:else>
          </dgm:choos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1" styleLbl="alignImgPlace1">
          <dgm:varLst/>
          <dgm:alg type="sp"/>
          <dgm:presOf axis="ch self" ptType="node node" st="1 1" cnt="1 0"/>
          <dgm:choose name="Name30">
            <dgm:if name="Name31" func="var" arg="dir" op="equ" val="norm">
              <dgm:shape xmlns:r="http://schemas.openxmlformats.org/officeDocument/2006/relationships" rot="-90" type="rightArrow" r:blip="">
                <dgm:adjLst>
                  <dgm:adj idx="1" val="0.4983"/>
                  <dgm:adj idx="2" val="0.6066"/>
                </dgm:adjLst>
              </dgm:shape>
            </dgm:if>
            <dgm:else name="Name32">
              <dgm:shape xmlns:r="http://schemas.openxmlformats.org/officeDocument/2006/relationships" rot="90" type="leftArrow" r:blip="">
                <dgm:adjLst>
                  <dgm:adj idx="1" val="0.4983"/>
                  <dgm:adj idx="2" val="0.6066"/>
                </dgm:adjLst>
              </dgm:shape>
            </dgm:else>
          </dgm:choose>
        </dgm:layoutNode>
        <dgm:choose name="Name33">
          <dgm:if name="Name34" axis="ch" ptType="node" func="cnt" op="gte" val="2">
            <dgm:layoutNode name="ParentText2" styleLbl="revTx">
              <dgm:varLst>
                <dgm:chMax val="1"/>
                <dgm:chPref val="1"/>
              </dgm:varLst>
              <dgm:choose name="Name35">
                <dgm:if name="Name36" func="var" arg="dir" op="equ" val="norm">
                  <dgm:alg type="tx">
                    <dgm:param type="parTxLTRAlign" val="r"/>
                    <dgm:param type="shpTxLTRAlignCh" val="r"/>
                    <dgm:param type="txAnchorVertCh" val="mid"/>
                    <dgm:param type="autoTxRot" val="grav"/>
                  </dgm:alg>
                </dgm:if>
                <dgm:else name="Name37">
                  <dgm:alg type="tx">
                    <dgm:param type="parTxLTRAlign" val="l"/>
                    <dgm:param type="shpTxLTRAlignCh" val="r"/>
                    <dgm:param type="txAnchorVertCh" val="mid"/>
                    <dgm:param type="autoTxRot" val="grav"/>
                  </dgm:alg>
                </dgm:else>
              </dgm:choose>
              <dgm:choose name="Name38">
                <dgm:if name="Name39" func="var" arg="dir" op="equ" val="norm">
                  <dgm:shape xmlns:r="http://schemas.openxmlformats.org/officeDocument/2006/relationships" rot="90" type="rightArrow" r:blip="" hideGeom="1">
                    <dgm:adjLst>
                      <dgm:adj idx="1" val="0.4983"/>
                      <dgm:adj idx="2" val="0.6066"/>
                    </dgm:adjLst>
                  </dgm:shape>
                </dgm:if>
                <dgm:else name="Name40">
                  <dgm:shape xmlns:r="http://schemas.openxmlformats.org/officeDocument/2006/relationships" rot="-90" type="leftArrow" r:blip="" hideGeom="1">
                    <dgm:adjLst>
                      <dgm:adj idx="1" val="0.4983"/>
                      <dgm:adj idx="2" val="0.6066"/>
                    </dgm:adjLst>
                  </dgm:shape>
                </dgm:else>
              </dgm:choos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2" styleLbl="alignImgPlace1">
              <dgm:varLst/>
              <dgm:alg type="sp"/>
              <dgm:choose name="Name41">
                <dgm:if name="Name42" func="var" arg="dir" op="equ" val="norm">
                  <dgm:shape xmlns:r="http://schemas.openxmlformats.org/officeDocument/2006/relationships" rot="90" type="rightArrow" r:blip="">
                    <dgm:adjLst>
                      <dgm:adj idx="1" val="0.4983"/>
                      <dgm:adj idx="2" val="0.6066"/>
                    </dgm:adjLst>
                  </dgm:shape>
                </dgm:if>
                <dgm:else name="Name43">
                  <dgm:shape xmlns:r="http://schemas.openxmlformats.org/officeDocument/2006/relationships" rot="-90" type="leftArrow" r:blip="">
                    <dgm:adjLst>
                      <dgm:adj idx="1" val="0.4983"/>
                      <dgm:adj idx="2" val="0.6066"/>
                    </dgm:adjLst>
                  </dgm:shape>
                </dgm:else>
              </dgm:choose>
              <dgm:presOf axis="ch self" ptType="node node" st="2 1" cnt="1 0"/>
            </dgm:layoutNode>
          </dgm:if>
          <dgm:else name="Name44"/>
        </dgm:choose>
      </dgm:if>
      <dgm:else name="Name45"/>
    </dgm:choose>
  </dgm:layoutNode>
</dgm:layoutDef>
</file>

<file path=ppt/diagrams/layout10.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3.xml><?xml version="1.0" encoding="utf-8"?>
<dgm:layoutDef xmlns:dgm="http://schemas.openxmlformats.org/drawingml/2006/diagram" xmlns:a="http://schemas.openxmlformats.org/drawingml/2006/main" uniqueId="urn:microsoft.com/office/officeart/2016/7/layout/ChevronBlockProcess">
  <dgm:title val="Chevron Block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28"/>
      <dgm:constr type="primFontSz" for="des" forName="desTx" refType="primFontSz" refFor="des" refForName="parTx" op="lte" fact="0.75"/>
      <dgm:constr type="h" for="des" forName="desTx" op="equ"/>
      <dgm:constr type="w" for="ch" forName="space" refType="w" op="equ" fact="-0.005"/>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91"/>
              <dgm:constr type="t" for="ch" forName="desTx" refType="h" refFor="ch" refForName="parTx"/>
            </dgm:constrLst>
          </dgm:if>
          <dgm:else name="Name9">
            <dgm:constrLst>
              <dgm:constr type="l" for="ch" forName="parTx"/>
              <dgm:constr type="w" for="ch" forName="parTx" refType="w"/>
              <dgm:constr type="t" for="ch" forName="parTx"/>
              <dgm:constr type="l" for="ch" forName="desTx" refType="w" fact="0.09"/>
              <dgm:constr type="w" for="ch" forName="desTx" refType="w" refFor="ch" refForName="parTx" fact="0.91"/>
              <dgm:constr type="t" for="ch" forName="desTx" refType="h" refFor="ch" refForName="parTx"/>
            </dgm:constrLst>
          </dgm:else>
        </dgm:choose>
        <dgm:ruleLst>
          <dgm:rule type="h" val="INF" fact="NaN" max="NaN"/>
        </dgm:ruleLst>
        <dgm:layoutNode name="parTx" styleLbl="alignNode1">
          <dgm:varLst>
            <dgm:chMax val="0"/>
            <dgm:chPref val="0"/>
          </dgm:varLst>
          <dgm:alg type="tx"/>
          <dgm:choose name="Name10">
            <dgm:if name="Name11" func="var" arg="dir" op="equ" val="norm">
              <dgm:shape xmlns:r="http://schemas.openxmlformats.org/officeDocument/2006/relationships" type="chevron" r:blip="">
                <dgm:adjLst>
                  <dgm:adj idx="1" val="0.3"/>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3"/>
                <dgm:constr type="h"/>
                <dgm:constr type="tMarg" refType="w" fact="0.105"/>
                <dgm:constr type="bMarg" refType="w" fact="0.105"/>
                <dgm:constr type="lMarg" refType="w" fact="0.105"/>
                <dgm:constr type="rMarg" refType="w" fact="0.105"/>
              </dgm:constrLst>
            </dgm:if>
            <dgm:else name="Name15">
              <dgm:constrLst>
                <dgm:constr type="h" refType="w" op="lte" fact="0.3"/>
                <dgm:constr type="h"/>
                <dgm:constr type="tMarg" refType="w" fact="0.105"/>
                <dgm:constr type="bMarg" refType="w" fact="0.105"/>
                <dgm:constr type="lMarg" refType="w" fact="0.105"/>
                <dgm:constr type="rMarg" refType="w" fact="0.105"/>
              </dgm:constrLst>
            </dgm:else>
          </dgm:choose>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0"/>
            <dgm:constr type="tMarg" refType="w" fact="0.224"/>
            <dgm:constr type="bMarg" refType="w" fact="0.448"/>
            <dgm:constr type="lMarg" refType="w" fact="0.224"/>
            <dgm:constr type="rMarg" refType="w" fact="0.224"/>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F57B17-6CC2-489C-928B-BFCC7DDDDBBF}" type="datetimeFigureOut">
              <a:rPr lang="en-US" smtClean="0"/>
              <a:t>8/7/2025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E87CC-938C-4072-A68B-30E93FDACE09}" type="slidenum">
              <a:rPr lang="en-US" smtClean="0"/>
              <a:t>‹#›</a:t>
            </a:fld>
            <a:endParaRPr lang="en-US"/>
          </a:p>
        </p:txBody>
      </p:sp>
    </p:spTree>
    <p:extLst>
      <p:ext uri="{BB962C8B-B14F-4D97-AF65-F5344CB8AC3E}">
        <p14:creationId xmlns:p14="http://schemas.microsoft.com/office/powerpoint/2010/main" val="3355455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FAEA9-4C0D-0891-37CF-7572FE62AD4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A11BD34-145B-6F7B-FC81-714276BEE4F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74717EE-3266-438E-9BD0-82912E340FC4}"/>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kern="1200" dirty="0">
                <a:solidFill>
                  <a:schemeClr val="tx1"/>
                </a:solidFill>
                <a:effectLst/>
                <a:latin typeface="+mn-lt"/>
                <a:ea typeface="+mn-ea"/>
                <a:cs typeface="+mn-cs"/>
              </a:rPr>
              <a:t>Wing v. Iowa Lutheran Hosp.</a:t>
            </a:r>
            <a:r>
              <a:rPr lang="en-US" sz="1200" kern="1200" dirty="0">
                <a:solidFill>
                  <a:schemeClr val="tx1"/>
                </a:solidFill>
                <a:effectLst/>
                <a:latin typeface="+mn-lt"/>
                <a:ea typeface="+mn-ea"/>
                <a:cs typeface="+mn-cs"/>
              </a:rPr>
              <a:t>, 426 N.W.2d 175 (Iowa App. 1988)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kern="1200" dirty="0">
                <a:solidFill>
                  <a:schemeClr val="tx1"/>
                </a:solidFill>
                <a:effectLst/>
                <a:latin typeface="+mn-lt"/>
                <a:ea typeface="+mn-ea"/>
                <a:cs typeface="+mn-cs"/>
              </a:rPr>
              <a:t>Wensel v. State Farm Mut. Auto. Ins. Co.</a:t>
            </a:r>
            <a:r>
              <a:rPr lang="en-US" sz="1200" kern="1200" dirty="0">
                <a:solidFill>
                  <a:schemeClr val="tx1"/>
                </a:solidFill>
                <a:effectLst/>
                <a:latin typeface="+mn-lt"/>
                <a:ea typeface="+mn-ea"/>
                <a:cs typeface="+mn-cs"/>
              </a:rPr>
              <a:t>, 218 F. Supp. 2d 1047 (N.D. Iowa 2002)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kern="1200" dirty="0" err="1">
                <a:solidFill>
                  <a:schemeClr val="tx1"/>
                </a:solidFill>
                <a:effectLst/>
                <a:latin typeface="+mn-lt"/>
                <a:ea typeface="+mn-ea"/>
                <a:cs typeface="+mn-cs"/>
              </a:rPr>
              <a:t>Haskenhoff</a:t>
            </a:r>
            <a:r>
              <a:rPr lang="en-US" sz="1200" u="sng" kern="1200" dirty="0">
                <a:solidFill>
                  <a:schemeClr val="tx1"/>
                </a:solidFill>
                <a:effectLst/>
                <a:latin typeface="+mn-lt"/>
                <a:ea typeface="+mn-ea"/>
                <a:cs typeface="+mn-cs"/>
              </a:rPr>
              <a:t> v. Homeland Energy Sols., LLC</a:t>
            </a:r>
            <a:r>
              <a:rPr lang="en-US" sz="1200" kern="1200" dirty="0">
                <a:solidFill>
                  <a:schemeClr val="tx1"/>
                </a:solidFill>
                <a:effectLst/>
                <a:latin typeface="+mn-lt"/>
                <a:ea typeface="+mn-ea"/>
                <a:cs typeface="+mn-cs"/>
              </a:rPr>
              <a:t>, 897 N.W.2d 553 (Iowa 2017)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a:extLst>
              <a:ext uri="{FF2B5EF4-FFF2-40B4-BE49-F238E27FC236}">
                <a16:creationId xmlns:a16="http://schemas.microsoft.com/office/drawing/2014/main" id="{28420D68-00B6-92E3-D9ED-3BFA5C876123}"/>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CE87CC-938C-4072-A68B-30E93FDACE09}"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60467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80172D-D47B-45AD-8B5A-428AD59EDD99}"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647577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8CE87CC-938C-4072-A68B-30E93FDACE09}" type="slidenum">
              <a:rPr lang="en-US" smtClean="0"/>
              <a:t>24</a:t>
            </a:fld>
            <a:endParaRPr lang="en-US"/>
          </a:p>
        </p:txBody>
      </p:sp>
    </p:spTree>
    <p:extLst>
      <p:ext uri="{BB962C8B-B14F-4D97-AF65-F5344CB8AC3E}">
        <p14:creationId xmlns:p14="http://schemas.microsoft.com/office/powerpoint/2010/main" val="1120306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051CB-60C8-9CAB-B636-7F39DC774F4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88E9FB-A82A-9087-7467-3DFFB2E7B4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3D5559-D988-FE73-BE13-327197C45CC1}"/>
              </a:ext>
            </a:extLst>
          </p:cNvPr>
          <p:cNvSpPr>
            <a:spLocks noGrp="1"/>
          </p:cNvSpPr>
          <p:nvPr>
            <p:ph type="dt" sz="half" idx="10"/>
          </p:nvPr>
        </p:nvSpPr>
        <p:spPr/>
        <p:txBody>
          <a:bodyPr/>
          <a:lstStyle/>
          <a:p>
            <a:fld id="{91ECFAD3-F1ED-4881-BFA4-BA0220245C1B}" type="datetimeFigureOut">
              <a:rPr lang="en-US" smtClean="0"/>
              <a:t>8/7/2025</a:t>
            </a:fld>
            <a:endParaRPr lang="en-US"/>
          </a:p>
        </p:txBody>
      </p:sp>
      <p:sp>
        <p:nvSpPr>
          <p:cNvPr id="5" name="Footer Placeholder 4">
            <a:extLst>
              <a:ext uri="{FF2B5EF4-FFF2-40B4-BE49-F238E27FC236}">
                <a16:creationId xmlns:a16="http://schemas.microsoft.com/office/drawing/2014/main" id="{6C186276-1655-EFE7-AAA4-41DB9AAE5A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5A37D0-36FB-B469-71C3-82DC101FF91B}"/>
              </a:ext>
            </a:extLst>
          </p:cNvPr>
          <p:cNvSpPr>
            <a:spLocks noGrp="1"/>
          </p:cNvSpPr>
          <p:nvPr>
            <p:ph type="sldNum" sz="quarter" idx="12"/>
          </p:nvPr>
        </p:nvSpPr>
        <p:spPr/>
        <p:txBody>
          <a:bodyPr/>
          <a:lstStyle/>
          <a:p>
            <a:fld id="{10302D4C-4987-4DA5-940C-41C93596D797}" type="slidenum">
              <a:rPr lang="en-US" smtClean="0"/>
              <a:t>‹#›</a:t>
            </a:fld>
            <a:endParaRPr lang="en-US"/>
          </a:p>
        </p:txBody>
      </p:sp>
    </p:spTree>
    <p:extLst>
      <p:ext uri="{BB962C8B-B14F-4D97-AF65-F5344CB8AC3E}">
        <p14:creationId xmlns:p14="http://schemas.microsoft.com/office/powerpoint/2010/main" val="3155661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0CC0E-DBC6-87DA-7F53-3FB2B2FE32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BBC627-3F60-1AA8-37C6-0BF0964DF8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21E5BC-640B-781F-88F4-12DFB7FFB949}"/>
              </a:ext>
            </a:extLst>
          </p:cNvPr>
          <p:cNvSpPr>
            <a:spLocks noGrp="1"/>
          </p:cNvSpPr>
          <p:nvPr>
            <p:ph type="dt" sz="half" idx="10"/>
          </p:nvPr>
        </p:nvSpPr>
        <p:spPr/>
        <p:txBody>
          <a:bodyPr/>
          <a:lstStyle/>
          <a:p>
            <a:fld id="{91ECFAD3-F1ED-4881-BFA4-BA0220245C1B}" type="datetimeFigureOut">
              <a:rPr lang="en-US" smtClean="0"/>
              <a:t>8/7/2025</a:t>
            </a:fld>
            <a:endParaRPr lang="en-US"/>
          </a:p>
        </p:txBody>
      </p:sp>
      <p:sp>
        <p:nvSpPr>
          <p:cNvPr id="5" name="Footer Placeholder 4">
            <a:extLst>
              <a:ext uri="{FF2B5EF4-FFF2-40B4-BE49-F238E27FC236}">
                <a16:creationId xmlns:a16="http://schemas.microsoft.com/office/drawing/2014/main" id="{065E75A4-62AC-F9B6-F2FD-86CE172E69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934A1A-D281-4393-48F7-3C73E2E09E6D}"/>
              </a:ext>
            </a:extLst>
          </p:cNvPr>
          <p:cNvSpPr>
            <a:spLocks noGrp="1"/>
          </p:cNvSpPr>
          <p:nvPr>
            <p:ph type="sldNum" sz="quarter" idx="12"/>
          </p:nvPr>
        </p:nvSpPr>
        <p:spPr/>
        <p:txBody>
          <a:bodyPr/>
          <a:lstStyle/>
          <a:p>
            <a:fld id="{10302D4C-4987-4DA5-940C-41C93596D797}" type="slidenum">
              <a:rPr lang="en-US" smtClean="0"/>
              <a:t>‹#›</a:t>
            </a:fld>
            <a:endParaRPr lang="en-US"/>
          </a:p>
        </p:txBody>
      </p:sp>
    </p:spTree>
    <p:extLst>
      <p:ext uri="{BB962C8B-B14F-4D97-AF65-F5344CB8AC3E}">
        <p14:creationId xmlns:p14="http://schemas.microsoft.com/office/powerpoint/2010/main" val="2090292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5802724-0478-2619-B813-EE90E646801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F40B66-F49F-1D64-5C34-51ECBBF734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36B03D-520C-6F5F-51EC-86ED2F29F87B}"/>
              </a:ext>
            </a:extLst>
          </p:cNvPr>
          <p:cNvSpPr>
            <a:spLocks noGrp="1"/>
          </p:cNvSpPr>
          <p:nvPr>
            <p:ph type="dt" sz="half" idx="10"/>
          </p:nvPr>
        </p:nvSpPr>
        <p:spPr/>
        <p:txBody>
          <a:bodyPr/>
          <a:lstStyle/>
          <a:p>
            <a:fld id="{91ECFAD3-F1ED-4881-BFA4-BA0220245C1B}" type="datetimeFigureOut">
              <a:rPr lang="en-US" smtClean="0"/>
              <a:t>8/7/2025</a:t>
            </a:fld>
            <a:endParaRPr lang="en-US"/>
          </a:p>
        </p:txBody>
      </p:sp>
      <p:sp>
        <p:nvSpPr>
          <p:cNvPr id="5" name="Footer Placeholder 4">
            <a:extLst>
              <a:ext uri="{FF2B5EF4-FFF2-40B4-BE49-F238E27FC236}">
                <a16:creationId xmlns:a16="http://schemas.microsoft.com/office/drawing/2014/main" id="{413F0DE2-6CA6-825A-B811-ECB19ACBBC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83545A-2511-56EF-07A6-C77E3D35F5D2}"/>
              </a:ext>
            </a:extLst>
          </p:cNvPr>
          <p:cNvSpPr>
            <a:spLocks noGrp="1"/>
          </p:cNvSpPr>
          <p:nvPr>
            <p:ph type="sldNum" sz="quarter" idx="12"/>
          </p:nvPr>
        </p:nvSpPr>
        <p:spPr/>
        <p:txBody>
          <a:bodyPr/>
          <a:lstStyle/>
          <a:p>
            <a:fld id="{10302D4C-4987-4DA5-940C-41C93596D797}" type="slidenum">
              <a:rPr lang="en-US" smtClean="0"/>
              <a:t>‹#›</a:t>
            </a:fld>
            <a:endParaRPr lang="en-US"/>
          </a:p>
        </p:txBody>
      </p:sp>
    </p:spTree>
    <p:extLst>
      <p:ext uri="{BB962C8B-B14F-4D97-AF65-F5344CB8AC3E}">
        <p14:creationId xmlns:p14="http://schemas.microsoft.com/office/powerpoint/2010/main" val="3993976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6C550-79CC-8E1B-4E4D-D6F7E44410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9AFFD3-A843-720E-95CE-5F7E5012DC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0A444D-9760-EEF2-BB36-595D2B10E096}"/>
              </a:ext>
            </a:extLst>
          </p:cNvPr>
          <p:cNvSpPr>
            <a:spLocks noGrp="1"/>
          </p:cNvSpPr>
          <p:nvPr>
            <p:ph type="dt" sz="half" idx="10"/>
          </p:nvPr>
        </p:nvSpPr>
        <p:spPr/>
        <p:txBody>
          <a:bodyPr/>
          <a:lstStyle/>
          <a:p>
            <a:fld id="{91ECFAD3-F1ED-4881-BFA4-BA0220245C1B}" type="datetimeFigureOut">
              <a:rPr lang="en-US" smtClean="0"/>
              <a:t>8/7/2025</a:t>
            </a:fld>
            <a:endParaRPr lang="en-US"/>
          </a:p>
        </p:txBody>
      </p:sp>
      <p:sp>
        <p:nvSpPr>
          <p:cNvPr id="5" name="Footer Placeholder 4">
            <a:extLst>
              <a:ext uri="{FF2B5EF4-FFF2-40B4-BE49-F238E27FC236}">
                <a16:creationId xmlns:a16="http://schemas.microsoft.com/office/drawing/2014/main" id="{E904B963-EA23-0432-CCA0-16AC496AF8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ADEC66-2AFA-1CAC-51DE-DD85CC148988}"/>
              </a:ext>
            </a:extLst>
          </p:cNvPr>
          <p:cNvSpPr>
            <a:spLocks noGrp="1"/>
          </p:cNvSpPr>
          <p:nvPr>
            <p:ph type="sldNum" sz="quarter" idx="12"/>
          </p:nvPr>
        </p:nvSpPr>
        <p:spPr/>
        <p:txBody>
          <a:bodyPr/>
          <a:lstStyle/>
          <a:p>
            <a:fld id="{10302D4C-4987-4DA5-940C-41C93596D797}" type="slidenum">
              <a:rPr lang="en-US" smtClean="0"/>
              <a:t>‹#›</a:t>
            </a:fld>
            <a:endParaRPr lang="en-US"/>
          </a:p>
        </p:txBody>
      </p:sp>
    </p:spTree>
    <p:extLst>
      <p:ext uri="{BB962C8B-B14F-4D97-AF65-F5344CB8AC3E}">
        <p14:creationId xmlns:p14="http://schemas.microsoft.com/office/powerpoint/2010/main" val="948424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739A8-0E5E-6DCC-960B-5ABBAF7AA2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B57BD0D-B634-795D-1FB3-99E19462310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09F7368-07F5-2BB7-EB7D-DCF98359FC26}"/>
              </a:ext>
            </a:extLst>
          </p:cNvPr>
          <p:cNvSpPr>
            <a:spLocks noGrp="1"/>
          </p:cNvSpPr>
          <p:nvPr>
            <p:ph type="dt" sz="half" idx="10"/>
          </p:nvPr>
        </p:nvSpPr>
        <p:spPr/>
        <p:txBody>
          <a:bodyPr/>
          <a:lstStyle/>
          <a:p>
            <a:fld id="{91ECFAD3-F1ED-4881-BFA4-BA0220245C1B}" type="datetimeFigureOut">
              <a:rPr lang="en-US" smtClean="0"/>
              <a:t>8/7/2025</a:t>
            </a:fld>
            <a:endParaRPr lang="en-US"/>
          </a:p>
        </p:txBody>
      </p:sp>
      <p:sp>
        <p:nvSpPr>
          <p:cNvPr id="5" name="Footer Placeholder 4">
            <a:extLst>
              <a:ext uri="{FF2B5EF4-FFF2-40B4-BE49-F238E27FC236}">
                <a16:creationId xmlns:a16="http://schemas.microsoft.com/office/drawing/2014/main" id="{A80D76C1-9ADE-AAE8-8FAE-C956A2535C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593B54-477F-2EFB-CC61-2D45B012F8B7}"/>
              </a:ext>
            </a:extLst>
          </p:cNvPr>
          <p:cNvSpPr>
            <a:spLocks noGrp="1"/>
          </p:cNvSpPr>
          <p:nvPr>
            <p:ph type="sldNum" sz="quarter" idx="12"/>
          </p:nvPr>
        </p:nvSpPr>
        <p:spPr/>
        <p:txBody>
          <a:bodyPr/>
          <a:lstStyle/>
          <a:p>
            <a:fld id="{10302D4C-4987-4DA5-940C-41C93596D797}" type="slidenum">
              <a:rPr lang="en-US" smtClean="0"/>
              <a:t>‹#›</a:t>
            </a:fld>
            <a:endParaRPr lang="en-US"/>
          </a:p>
        </p:txBody>
      </p:sp>
    </p:spTree>
    <p:extLst>
      <p:ext uri="{BB962C8B-B14F-4D97-AF65-F5344CB8AC3E}">
        <p14:creationId xmlns:p14="http://schemas.microsoft.com/office/powerpoint/2010/main" val="2599387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C00D0-2B18-DBC1-550F-6201B1408C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1A7F81-E41A-B3FA-7B6C-D1C73817428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37C61F7-11E3-D3B5-C784-759927032D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E8E2D15-9EC1-1DED-7C95-982CC76BD72F}"/>
              </a:ext>
            </a:extLst>
          </p:cNvPr>
          <p:cNvSpPr>
            <a:spLocks noGrp="1"/>
          </p:cNvSpPr>
          <p:nvPr>
            <p:ph type="dt" sz="half" idx="10"/>
          </p:nvPr>
        </p:nvSpPr>
        <p:spPr/>
        <p:txBody>
          <a:bodyPr/>
          <a:lstStyle/>
          <a:p>
            <a:fld id="{91ECFAD3-F1ED-4881-BFA4-BA0220245C1B}" type="datetimeFigureOut">
              <a:rPr lang="en-US" smtClean="0"/>
              <a:t>8/7/2025</a:t>
            </a:fld>
            <a:endParaRPr lang="en-US"/>
          </a:p>
        </p:txBody>
      </p:sp>
      <p:sp>
        <p:nvSpPr>
          <p:cNvPr id="6" name="Footer Placeholder 5">
            <a:extLst>
              <a:ext uri="{FF2B5EF4-FFF2-40B4-BE49-F238E27FC236}">
                <a16:creationId xmlns:a16="http://schemas.microsoft.com/office/drawing/2014/main" id="{348DAEAA-43AA-780D-0927-97CA39EAA0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621B2A-7F03-ADEC-6734-3C051C44B0ED}"/>
              </a:ext>
            </a:extLst>
          </p:cNvPr>
          <p:cNvSpPr>
            <a:spLocks noGrp="1"/>
          </p:cNvSpPr>
          <p:nvPr>
            <p:ph type="sldNum" sz="quarter" idx="12"/>
          </p:nvPr>
        </p:nvSpPr>
        <p:spPr/>
        <p:txBody>
          <a:bodyPr/>
          <a:lstStyle/>
          <a:p>
            <a:fld id="{10302D4C-4987-4DA5-940C-41C93596D797}" type="slidenum">
              <a:rPr lang="en-US" smtClean="0"/>
              <a:t>‹#›</a:t>
            </a:fld>
            <a:endParaRPr lang="en-US"/>
          </a:p>
        </p:txBody>
      </p:sp>
    </p:spTree>
    <p:extLst>
      <p:ext uri="{BB962C8B-B14F-4D97-AF65-F5344CB8AC3E}">
        <p14:creationId xmlns:p14="http://schemas.microsoft.com/office/powerpoint/2010/main" val="3735792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6DBEA-AB00-61DD-3736-4FBB2557241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E3CBFF-44BE-165E-8A24-0D700F50D4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5C09FE4-0A24-32F8-E038-0D4A8B072D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EE60D1D-F617-3FCA-D270-00E1EFC1B1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24263E-A6F6-C66D-A0CD-2361DDA54C4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5E6C07-5E7F-74AF-A6E9-A4CC4CC59080}"/>
              </a:ext>
            </a:extLst>
          </p:cNvPr>
          <p:cNvSpPr>
            <a:spLocks noGrp="1"/>
          </p:cNvSpPr>
          <p:nvPr>
            <p:ph type="dt" sz="half" idx="10"/>
          </p:nvPr>
        </p:nvSpPr>
        <p:spPr/>
        <p:txBody>
          <a:bodyPr/>
          <a:lstStyle/>
          <a:p>
            <a:fld id="{91ECFAD3-F1ED-4881-BFA4-BA0220245C1B}" type="datetimeFigureOut">
              <a:rPr lang="en-US" smtClean="0"/>
              <a:t>8/7/2025</a:t>
            </a:fld>
            <a:endParaRPr lang="en-US"/>
          </a:p>
        </p:txBody>
      </p:sp>
      <p:sp>
        <p:nvSpPr>
          <p:cNvPr id="8" name="Footer Placeholder 7">
            <a:extLst>
              <a:ext uri="{FF2B5EF4-FFF2-40B4-BE49-F238E27FC236}">
                <a16:creationId xmlns:a16="http://schemas.microsoft.com/office/drawing/2014/main" id="{C71AD0BF-3BFC-851F-BFF4-0DFFDC52135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D217535-B81D-5780-E12A-89376CDEA98F}"/>
              </a:ext>
            </a:extLst>
          </p:cNvPr>
          <p:cNvSpPr>
            <a:spLocks noGrp="1"/>
          </p:cNvSpPr>
          <p:nvPr>
            <p:ph type="sldNum" sz="quarter" idx="12"/>
          </p:nvPr>
        </p:nvSpPr>
        <p:spPr/>
        <p:txBody>
          <a:bodyPr/>
          <a:lstStyle/>
          <a:p>
            <a:fld id="{10302D4C-4987-4DA5-940C-41C93596D797}" type="slidenum">
              <a:rPr lang="en-US" smtClean="0"/>
              <a:t>‹#›</a:t>
            </a:fld>
            <a:endParaRPr lang="en-US"/>
          </a:p>
        </p:txBody>
      </p:sp>
    </p:spTree>
    <p:extLst>
      <p:ext uri="{BB962C8B-B14F-4D97-AF65-F5344CB8AC3E}">
        <p14:creationId xmlns:p14="http://schemas.microsoft.com/office/powerpoint/2010/main" val="343958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91F95-376E-B3E0-E35F-5D355DEDB4C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AD6530-0073-F0DB-3A1B-A232121140C8}"/>
              </a:ext>
            </a:extLst>
          </p:cNvPr>
          <p:cNvSpPr>
            <a:spLocks noGrp="1"/>
          </p:cNvSpPr>
          <p:nvPr>
            <p:ph type="dt" sz="half" idx="10"/>
          </p:nvPr>
        </p:nvSpPr>
        <p:spPr/>
        <p:txBody>
          <a:bodyPr/>
          <a:lstStyle/>
          <a:p>
            <a:fld id="{91ECFAD3-F1ED-4881-BFA4-BA0220245C1B}" type="datetimeFigureOut">
              <a:rPr lang="en-US" smtClean="0"/>
              <a:t>8/7/2025</a:t>
            </a:fld>
            <a:endParaRPr lang="en-US"/>
          </a:p>
        </p:txBody>
      </p:sp>
      <p:sp>
        <p:nvSpPr>
          <p:cNvPr id="4" name="Footer Placeholder 3">
            <a:extLst>
              <a:ext uri="{FF2B5EF4-FFF2-40B4-BE49-F238E27FC236}">
                <a16:creationId xmlns:a16="http://schemas.microsoft.com/office/drawing/2014/main" id="{9C0732A8-4164-A012-41B1-155D462B9A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EC1349-E44D-4DCC-19AC-19696F56A535}"/>
              </a:ext>
            </a:extLst>
          </p:cNvPr>
          <p:cNvSpPr>
            <a:spLocks noGrp="1"/>
          </p:cNvSpPr>
          <p:nvPr>
            <p:ph type="sldNum" sz="quarter" idx="12"/>
          </p:nvPr>
        </p:nvSpPr>
        <p:spPr/>
        <p:txBody>
          <a:bodyPr/>
          <a:lstStyle/>
          <a:p>
            <a:fld id="{10302D4C-4987-4DA5-940C-41C93596D797}" type="slidenum">
              <a:rPr lang="en-US" smtClean="0"/>
              <a:t>‹#›</a:t>
            </a:fld>
            <a:endParaRPr lang="en-US"/>
          </a:p>
        </p:txBody>
      </p:sp>
    </p:spTree>
    <p:extLst>
      <p:ext uri="{BB962C8B-B14F-4D97-AF65-F5344CB8AC3E}">
        <p14:creationId xmlns:p14="http://schemas.microsoft.com/office/powerpoint/2010/main" val="288008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0E1E64-1245-A0CB-BD6A-56A3CB4D34DF}"/>
              </a:ext>
            </a:extLst>
          </p:cNvPr>
          <p:cNvSpPr>
            <a:spLocks noGrp="1"/>
          </p:cNvSpPr>
          <p:nvPr>
            <p:ph type="dt" sz="half" idx="10"/>
          </p:nvPr>
        </p:nvSpPr>
        <p:spPr/>
        <p:txBody>
          <a:bodyPr/>
          <a:lstStyle/>
          <a:p>
            <a:fld id="{91ECFAD3-F1ED-4881-BFA4-BA0220245C1B}" type="datetimeFigureOut">
              <a:rPr lang="en-US" smtClean="0"/>
              <a:t>8/7/2025</a:t>
            </a:fld>
            <a:endParaRPr lang="en-US"/>
          </a:p>
        </p:txBody>
      </p:sp>
      <p:sp>
        <p:nvSpPr>
          <p:cNvPr id="3" name="Footer Placeholder 2">
            <a:extLst>
              <a:ext uri="{FF2B5EF4-FFF2-40B4-BE49-F238E27FC236}">
                <a16:creationId xmlns:a16="http://schemas.microsoft.com/office/drawing/2014/main" id="{3CB8C50C-8DCD-F37B-8551-60676E7F7D4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5633BF-1B15-97B7-E69C-572AB7188B78}"/>
              </a:ext>
            </a:extLst>
          </p:cNvPr>
          <p:cNvSpPr>
            <a:spLocks noGrp="1"/>
          </p:cNvSpPr>
          <p:nvPr>
            <p:ph type="sldNum" sz="quarter" idx="12"/>
          </p:nvPr>
        </p:nvSpPr>
        <p:spPr/>
        <p:txBody>
          <a:bodyPr/>
          <a:lstStyle/>
          <a:p>
            <a:fld id="{10302D4C-4987-4DA5-940C-41C93596D797}" type="slidenum">
              <a:rPr lang="en-US" smtClean="0"/>
              <a:t>‹#›</a:t>
            </a:fld>
            <a:endParaRPr lang="en-US"/>
          </a:p>
        </p:txBody>
      </p:sp>
    </p:spTree>
    <p:extLst>
      <p:ext uri="{BB962C8B-B14F-4D97-AF65-F5344CB8AC3E}">
        <p14:creationId xmlns:p14="http://schemas.microsoft.com/office/powerpoint/2010/main" val="1873462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82D67-2EF9-A36A-DB65-1B88DCAA28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642F57C-43AC-5B63-56FA-E13B419D60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6B4C464-D28A-DD16-8B8D-3B5EF014ED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1C24C9-5FEC-F20E-1EB8-70607134B72A}"/>
              </a:ext>
            </a:extLst>
          </p:cNvPr>
          <p:cNvSpPr>
            <a:spLocks noGrp="1"/>
          </p:cNvSpPr>
          <p:nvPr>
            <p:ph type="dt" sz="half" idx="10"/>
          </p:nvPr>
        </p:nvSpPr>
        <p:spPr/>
        <p:txBody>
          <a:bodyPr/>
          <a:lstStyle/>
          <a:p>
            <a:fld id="{91ECFAD3-F1ED-4881-BFA4-BA0220245C1B}" type="datetimeFigureOut">
              <a:rPr lang="en-US" smtClean="0"/>
              <a:t>8/7/2025</a:t>
            </a:fld>
            <a:endParaRPr lang="en-US"/>
          </a:p>
        </p:txBody>
      </p:sp>
      <p:sp>
        <p:nvSpPr>
          <p:cNvPr id="6" name="Footer Placeholder 5">
            <a:extLst>
              <a:ext uri="{FF2B5EF4-FFF2-40B4-BE49-F238E27FC236}">
                <a16:creationId xmlns:a16="http://schemas.microsoft.com/office/drawing/2014/main" id="{4252907E-C8D8-669A-B3CC-8E87C31B4D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15C6EE-1738-1D54-977E-A13897F90F66}"/>
              </a:ext>
            </a:extLst>
          </p:cNvPr>
          <p:cNvSpPr>
            <a:spLocks noGrp="1"/>
          </p:cNvSpPr>
          <p:nvPr>
            <p:ph type="sldNum" sz="quarter" idx="12"/>
          </p:nvPr>
        </p:nvSpPr>
        <p:spPr/>
        <p:txBody>
          <a:bodyPr/>
          <a:lstStyle/>
          <a:p>
            <a:fld id="{10302D4C-4987-4DA5-940C-41C93596D797}" type="slidenum">
              <a:rPr lang="en-US" smtClean="0"/>
              <a:t>‹#›</a:t>
            </a:fld>
            <a:endParaRPr lang="en-US"/>
          </a:p>
        </p:txBody>
      </p:sp>
    </p:spTree>
    <p:extLst>
      <p:ext uri="{BB962C8B-B14F-4D97-AF65-F5344CB8AC3E}">
        <p14:creationId xmlns:p14="http://schemas.microsoft.com/office/powerpoint/2010/main" val="736736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1A46F-A768-E6D9-4D2B-C5E517447E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967C374-7AF3-1890-EC95-C032024E7E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0658-DC21-878E-88B6-28943F30D2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7093DA-0C31-E4C5-8F11-C102CFB48651}"/>
              </a:ext>
            </a:extLst>
          </p:cNvPr>
          <p:cNvSpPr>
            <a:spLocks noGrp="1"/>
          </p:cNvSpPr>
          <p:nvPr>
            <p:ph type="dt" sz="half" idx="10"/>
          </p:nvPr>
        </p:nvSpPr>
        <p:spPr/>
        <p:txBody>
          <a:bodyPr/>
          <a:lstStyle/>
          <a:p>
            <a:fld id="{91ECFAD3-F1ED-4881-BFA4-BA0220245C1B}" type="datetimeFigureOut">
              <a:rPr lang="en-US" smtClean="0"/>
              <a:t>8/7/2025</a:t>
            </a:fld>
            <a:endParaRPr lang="en-US"/>
          </a:p>
        </p:txBody>
      </p:sp>
      <p:sp>
        <p:nvSpPr>
          <p:cNvPr id="6" name="Footer Placeholder 5">
            <a:extLst>
              <a:ext uri="{FF2B5EF4-FFF2-40B4-BE49-F238E27FC236}">
                <a16:creationId xmlns:a16="http://schemas.microsoft.com/office/drawing/2014/main" id="{07007A0F-83BD-EFFA-C6C5-252BB22DAE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CF8549-EBE3-E9E7-BDE3-E4F35A01261D}"/>
              </a:ext>
            </a:extLst>
          </p:cNvPr>
          <p:cNvSpPr>
            <a:spLocks noGrp="1"/>
          </p:cNvSpPr>
          <p:nvPr>
            <p:ph type="sldNum" sz="quarter" idx="12"/>
          </p:nvPr>
        </p:nvSpPr>
        <p:spPr/>
        <p:txBody>
          <a:bodyPr/>
          <a:lstStyle/>
          <a:p>
            <a:fld id="{10302D4C-4987-4DA5-940C-41C93596D797}" type="slidenum">
              <a:rPr lang="en-US" smtClean="0"/>
              <a:t>‹#›</a:t>
            </a:fld>
            <a:endParaRPr lang="en-US"/>
          </a:p>
        </p:txBody>
      </p:sp>
    </p:spTree>
    <p:extLst>
      <p:ext uri="{BB962C8B-B14F-4D97-AF65-F5344CB8AC3E}">
        <p14:creationId xmlns:p14="http://schemas.microsoft.com/office/powerpoint/2010/main" val="2421634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08507E-6510-BE3B-FC9A-900F6A7DA6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B340A43-A1F6-50CF-D0CD-CA21CE0524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D01F37-FAC5-C7BE-8C65-1DA39C2B5D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1ECFAD3-F1ED-4881-BFA4-BA0220245C1B}" type="datetimeFigureOut">
              <a:rPr lang="en-US" smtClean="0"/>
              <a:t>8/7/2025</a:t>
            </a:fld>
            <a:endParaRPr lang="en-US"/>
          </a:p>
        </p:txBody>
      </p:sp>
      <p:sp>
        <p:nvSpPr>
          <p:cNvPr id="5" name="Footer Placeholder 4">
            <a:extLst>
              <a:ext uri="{FF2B5EF4-FFF2-40B4-BE49-F238E27FC236}">
                <a16:creationId xmlns:a16="http://schemas.microsoft.com/office/drawing/2014/main" id="{C9CDD13C-F97C-4075-B718-298BB4A577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BB62D6D-FFF8-F028-CBE3-6880429F30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302D4C-4987-4DA5-940C-41C93596D797}" type="slidenum">
              <a:rPr lang="en-US" smtClean="0"/>
              <a:t>‹#›</a:t>
            </a:fld>
            <a:endParaRPr lang="en-US"/>
          </a:p>
        </p:txBody>
      </p:sp>
    </p:spTree>
    <p:extLst>
      <p:ext uri="{BB962C8B-B14F-4D97-AF65-F5344CB8AC3E}">
        <p14:creationId xmlns:p14="http://schemas.microsoft.com/office/powerpoint/2010/main" val="30510818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mailto:awiafe@hhlawpc.com" TargetMode="External"/><Relationship Id="rId5" Type="http://schemas.openxmlformats.org/officeDocument/2006/relationships/hyperlink" Target="mailto:bhinders@hhlawpc.com"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8029ED85-D505-6590-0F83-C36F07D42B46}"/>
              </a:ext>
            </a:extLst>
          </p:cNvPr>
          <p:cNvSpPr>
            <a:spLocks noGrp="1"/>
          </p:cNvSpPr>
          <p:nvPr>
            <p:ph type="ctrTitle"/>
          </p:nvPr>
        </p:nvSpPr>
        <p:spPr>
          <a:xfrm>
            <a:off x="4482230" y="2795183"/>
            <a:ext cx="7100170" cy="1297115"/>
          </a:xfrm>
        </p:spPr>
        <p:txBody>
          <a:bodyPr anchor="t">
            <a:normAutofit/>
          </a:bodyPr>
          <a:lstStyle/>
          <a:p>
            <a:pPr algn="l"/>
            <a:r>
              <a:rPr lang="en-US" sz="4000" b="1" dirty="0">
                <a:solidFill>
                  <a:srgbClr val="003366"/>
                </a:solidFill>
              </a:rPr>
              <a:t>EVALUATIONS, DISCIPLINE, AND PERFORMANCE REVIEWS</a:t>
            </a:r>
          </a:p>
        </p:txBody>
      </p:sp>
      <p:sp>
        <p:nvSpPr>
          <p:cNvPr id="5" name="Subtitle 4">
            <a:extLst>
              <a:ext uri="{FF2B5EF4-FFF2-40B4-BE49-F238E27FC236}">
                <a16:creationId xmlns:a16="http://schemas.microsoft.com/office/drawing/2014/main" id="{72819E92-AD34-F321-8D12-6E0AA8D08B64}"/>
              </a:ext>
            </a:extLst>
          </p:cNvPr>
          <p:cNvSpPr>
            <a:spLocks noGrp="1"/>
          </p:cNvSpPr>
          <p:nvPr>
            <p:ph type="subTitle" idx="1"/>
          </p:nvPr>
        </p:nvSpPr>
        <p:spPr>
          <a:xfrm>
            <a:off x="5629469" y="3768003"/>
            <a:ext cx="4805691" cy="838831"/>
          </a:xfrm>
        </p:spPr>
        <p:txBody>
          <a:bodyPr anchor="b">
            <a:normAutofit/>
          </a:bodyPr>
          <a:lstStyle/>
          <a:p>
            <a:pPr algn="l"/>
            <a:r>
              <a:rPr lang="en-US" sz="2000" b="1" dirty="0">
                <a:solidFill>
                  <a:schemeClr val="tx2"/>
                </a:solidFill>
              </a:rPr>
              <a:t>BEST PRACTICES FOR MANAGING IOWA PUBLIC EMPLOYEES</a:t>
            </a:r>
          </a:p>
        </p:txBody>
      </p:sp>
      <p:pic>
        <p:nvPicPr>
          <p:cNvPr id="9" name="Graphic 8" descr="Check List">
            <a:extLst>
              <a:ext uri="{FF2B5EF4-FFF2-40B4-BE49-F238E27FC236}">
                <a16:creationId xmlns:a16="http://schemas.microsoft.com/office/drawing/2014/main" id="{F6B63D28-C6D0-5CA9-88A5-BA217FA304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6" name="Group 15">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7" name="Freeform: Shape 16">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Picture 5">
            <a:extLst>
              <a:ext uri="{FF2B5EF4-FFF2-40B4-BE49-F238E27FC236}">
                <a16:creationId xmlns:a16="http://schemas.microsoft.com/office/drawing/2014/main" id="{22223FBB-C07C-4F8A-61D4-A1B2BFC01F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0470" y="731898"/>
            <a:ext cx="4321735" cy="1080433"/>
          </a:xfrm>
          <a:prstGeom prst="rect">
            <a:avLst/>
          </a:prstGeom>
        </p:spPr>
      </p:pic>
      <p:sp>
        <p:nvSpPr>
          <p:cNvPr id="7" name="Subtitle 2">
            <a:extLst>
              <a:ext uri="{FF2B5EF4-FFF2-40B4-BE49-F238E27FC236}">
                <a16:creationId xmlns:a16="http://schemas.microsoft.com/office/drawing/2014/main" id="{7A5BE247-69F7-BB3C-5E2C-C18650AED557}"/>
              </a:ext>
            </a:extLst>
          </p:cNvPr>
          <p:cNvSpPr txBox="1">
            <a:spLocks/>
          </p:cNvSpPr>
          <p:nvPr/>
        </p:nvSpPr>
        <p:spPr>
          <a:xfrm>
            <a:off x="9593179" y="5579654"/>
            <a:ext cx="2473276" cy="127237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en-US" sz="1100" b="1" dirty="0">
                <a:solidFill>
                  <a:srgbClr val="000000"/>
                </a:solidFill>
                <a:cs typeface="Arial" panose="020B0604020202020204" pitchFamily="34" charset="0"/>
              </a:rPr>
              <a:t>Brent L. Hinders</a:t>
            </a:r>
          </a:p>
          <a:p>
            <a:pPr algn="l">
              <a:spcBef>
                <a:spcPts val="0"/>
              </a:spcBef>
            </a:pPr>
            <a:r>
              <a:rPr lang="en-US" sz="1100" b="1" dirty="0">
                <a:solidFill>
                  <a:srgbClr val="000000"/>
                </a:solidFill>
                <a:cs typeface="Arial" panose="020B0604020202020204" pitchFamily="34" charset="0"/>
              </a:rPr>
              <a:t>Akosua S. Wiafe</a:t>
            </a:r>
          </a:p>
          <a:p>
            <a:pPr algn="l">
              <a:spcBef>
                <a:spcPts val="0"/>
              </a:spcBef>
            </a:pPr>
            <a:r>
              <a:rPr lang="en-US" sz="1100" b="1" dirty="0">
                <a:solidFill>
                  <a:srgbClr val="000000"/>
                </a:solidFill>
                <a:cs typeface="Arial" panose="020B0604020202020204" pitchFamily="34" charset="0"/>
              </a:rPr>
              <a:t>2700 Grand Avenue, Suite 111</a:t>
            </a:r>
          </a:p>
          <a:p>
            <a:pPr algn="l">
              <a:spcBef>
                <a:spcPts val="0"/>
              </a:spcBef>
            </a:pPr>
            <a:r>
              <a:rPr lang="en-US" sz="1100" b="1" dirty="0">
                <a:solidFill>
                  <a:srgbClr val="000000"/>
                </a:solidFill>
                <a:cs typeface="Arial" panose="020B0604020202020204" pitchFamily="34" charset="0"/>
              </a:rPr>
              <a:t>Des Moines, IA 50312</a:t>
            </a:r>
          </a:p>
          <a:p>
            <a:pPr algn="l">
              <a:spcBef>
                <a:spcPts val="0"/>
              </a:spcBef>
            </a:pPr>
            <a:r>
              <a:rPr lang="en-US" sz="1100" b="1" dirty="0">
                <a:solidFill>
                  <a:srgbClr val="000000"/>
                </a:solidFill>
                <a:cs typeface="Arial" panose="020B0604020202020204" pitchFamily="34" charset="0"/>
              </a:rPr>
              <a:t>515-697-4232</a:t>
            </a:r>
          </a:p>
          <a:p>
            <a:pPr algn="l">
              <a:spcBef>
                <a:spcPts val="0"/>
              </a:spcBef>
            </a:pPr>
            <a:r>
              <a:rPr lang="en-US" sz="1100" b="1" dirty="0">
                <a:solidFill>
                  <a:srgbClr val="000000"/>
                </a:solidFill>
                <a:cs typeface="Arial" panose="020B0604020202020204" pitchFamily="34" charset="0"/>
                <a:hlinkClick r:id="rId5"/>
              </a:rPr>
              <a:t>bhinders@hhlawpc.com</a:t>
            </a:r>
            <a:endParaRPr lang="en-US" sz="1100" b="1" dirty="0">
              <a:solidFill>
                <a:srgbClr val="000000"/>
              </a:solidFill>
              <a:cs typeface="Arial" panose="020B0604020202020204" pitchFamily="34" charset="0"/>
            </a:endParaRPr>
          </a:p>
          <a:p>
            <a:pPr algn="l">
              <a:spcBef>
                <a:spcPts val="0"/>
              </a:spcBef>
            </a:pPr>
            <a:r>
              <a:rPr lang="en-US" sz="1100" b="1" dirty="0">
                <a:solidFill>
                  <a:srgbClr val="000000"/>
                </a:solidFill>
                <a:cs typeface="Arial" panose="020B0604020202020204" pitchFamily="34" charset="0"/>
                <a:hlinkClick r:id="rId6"/>
              </a:rPr>
              <a:t>awiafe@hhlawpc.com</a:t>
            </a:r>
            <a:r>
              <a:rPr lang="en-US" sz="1100" b="1" dirty="0">
                <a:solidFill>
                  <a:srgbClr val="000000"/>
                </a:solidFill>
                <a:cs typeface="Arial" panose="020B0604020202020204" pitchFamily="34" charset="0"/>
              </a:rPr>
              <a:t> </a:t>
            </a:r>
          </a:p>
          <a:p>
            <a:pPr algn="l"/>
            <a:endParaRPr lang="en-US" sz="1100" dirty="0">
              <a:solidFill>
                <a:srgbClr val="000000"/>
              </a:solidFill>
            </a:endParaRPr>
          </a:p>
        </p:txBody>
      </p:sp>
    </p:spTree>
    <p:extLst>
      <p:ext uri="{BB962C8B-B14F-4D97-AF65-F5344CB8AC3E}">
        <p14:creationId xmlns:p14="http://schemas.microsoft.com/office/powerpoint/2010/main" val="2834637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7315719-2A1A-334A-43E9-A98EBDB88D40}"/>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F317522-C427-96C8-E913-3D804B397B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5D2493F0-A99D-9C30-C21A-4DA6FA1BA4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74AA7978-671A-6185-3B9C-0B57A6227D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D875D0D2-5BE0-87DE-4C5B-2F32DC0407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B02F9CD6-5293-D747-4ED5-34C531E92F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516F3EA4-FC38-09BE-9C13-813FA8DF9C4C}"/>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SALARY (cont.)</a:t>
            </a:r>
          </a:p>
        </p:txBody>
      </p:sp>
      <p:sp>
        <p:nvSpPr>
          <p:cNvPr id="3" name="Content Placeholder 2">
            <a:extLst>
              <a:ext uri="{FF2B5EF4-FFF2-40B4-BE49-F238E27FC236}">
                <a16:creationId xmlns:a16="http://schemas.microsoft.com/office/drawing/2014/main" id="{89AA2E46-2E44-5D5D-8309-6EBC9AF4A249}"/>
              </a:ext>
            </a:extLst>
          </p:cNvPr>
          <p:cNvSpPr>
            <a:spLocks noGrp="1"/>
          </p:cNvSpPr>
          <p:nvPr>
            <p:ph idx="1"/>
          </p:nvPr>
        </p:nvSpPr>
        <p:spPr>
          <a:xfrm>
            <a:off x="1371599" y="2318197"/>
            <a:ext cx="9724031" cy="3683358"/>
          </a:xfrm>
        </p:spPr>
        <p:txBody>
          <a:bodyPr anchor="ctr">
            <a:normAutofit/>
          </a:bodyPr>
          <a:lstStyle/>
          <a:p>
            <a:r>
              <a:rPr lang="en-US" sz="2400" dirty="0"/>
              <a:t>Periodically it is a good idea to review or audit the salary or wages paid to all employees in a particular job classification.  </a:t>
            </a:r>
          </a:p>
          <a:p>
            <a:pPr lvl="1"/>
            <a:r>
              <a:rPr lang="en-US" dirty="0"/>
              <a:t>If there are differentials between men and women for doing the same job, determine whether you can establish one of the affirmative defenses to an EPA claim.  </a:t>
            </a:r>
          </a:p>
          <a:p>
            <a:pPr lvl="1"/>
            <a:r>
              <a:rPr lang="en-US" dirty="0"/>
              <a:t>Determine whether there are jobs that are not necessarily classified the same, but in effect require the same skill, effort, responsibility, and similar working conditions.</a:t>
            </a:r>
          </a:p>
        </p:txBody>
      </p:sp>
    </p:spTree>
    <p:extLst>
      <p:ext uri="{BB962C8B-B14F-4D97-AF65-F5344CB8AC3E}">
        <p14:creationId xmlns:p14="http://schemas.microsoft.com/office/powerpoint/2010/main" val="1574052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FE9E6B8-FF6F-3363-ECEC-7090D6E5483F}"/>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19933D2-F1DC-886A-FE3D-246CCEF0A2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A4AC841C-7240-B1DB-CB17-FDBC79E79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52CC3F33-69FE-1688-2184-11C364B34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7D66780F-F671-F3EF-9A9F-A8864869CA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80C23732-671F-9A56-ADBD-CA06C49857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3B872D7C-AC4A-2ED3-64E9-DEA15A733CD1}"/>
              </a:ext>
            </a:extLst>
          </p:cNvPr>
          <p:cNvSpPr>
            <a:spLocks noGrp="1"/>
          </p:cNvSpPr>
          <p:nvPr>
            <p:ph type="title"/>
          </p:nvPr>
        </p:nvSpPr>
        <p:spPr>
          <a:xfrm>
            <a:off x="1371599" y="294538"/>
            <a:ext cx="9895951" cy="1033669"/>
          </a:xfrm>
        </p:spPr>
        <p:txBody>
          <a:bodyPr>
            <a:noAutofit/>
          </a:bodyPr>
          <a:lstStyle/>
          <a:p>
            <a:r>
              <a:rPr lang="en-US" sz="4000" dirty="0">
                <a:solidFill>
                  <a:schemeClr val="bg1"/>
                </a:solidFill>
              </a:rPr>
              <a:t>PERFORMANCE REVIEWS: PROS &amp; CONS FOR EMPLOYERS</a:t>
            </a:r>
          </a:p>
        </p:txBody>
      </p:sp>
      <p:graphicFrame>
        <p:nvGraphicFramePr>
          <p:cNvPr id="4" name="Content Placeholder 3">
            <a:extLst>
              <a:ext uri="{FF2B5EF4-FFF2-40B4-BE49-F238E27FC236}">
                <a16:creationId xmlns:a16="http://schemas.microsoft.com/office/drawing/2014/main" id="{406A5E15-C228-298D-4E42-AACD0217E7A9}"/>
              </a:ext>
            </a:extLst>
          </p:cNvPr>
          <p:cNvGraphicFramePr>
            <a:graphicFrameLocks/>
          </p:cNvGraphicFramePr>
          <p:nvPr/>
        </p:nvGraphicFramePr>
        <p:xfrm>
          <a:off x="838200" y="190388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3641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DFD4EE5-202F-C5ED-576B-9292952AD46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CBCF389-BB70-527B-362E-AF40F5973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222A8253-15EE-3364-E596-1E7E06FEC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83829831-844B-8F2A-AB83-660FA4D8B1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E472C330-F3A4-9E2E-FD39-458C00CF27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BD6B9C20-AE03-E85E-B340-C037CAF635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22EEF69D-8BCE-916E-A45B-6106BD1BCE1F}"/>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PIPs &amp; POLICY ALIGNMENT</a:t>
            </a:r>
          </a:p>
        </p:txBody>
      </p:sp>
      <p:sp>
        <p:nvSpPr>
          <p:cNvPr id="3" name="Content Placeholder 2">
            <a:extLst>
              <a:ext uri="{FF2B5EF4-FFF2-40B4-BE49-F238E27FC236}">
                <a16:creationId xmlns:a16="http://schemas.microsoft.com/office/drawing/2014/main" id="{F18E950A-D1FD-5820-47D2-82DF4C3DC805}"/>
              </a:ext>
            </a:extLst>
          </p:cNvPr>
          <p:cNvSpPr>
            <a:spLocks noGrp="1"/>
          </p:cNvSpPr>
          <p:nvPr>
            <p:ph idx="1"/>
          </p:nvPr>
        </p:nvSpPr>
        <p:spPr>
          <a:xfrm>
            <a:off x="1457558" y="2013616"/>
            <a:ext cx="9724031" cy="4116276"/>
          </a:xfrm>
        </p:spPr>
        <p:txBody>
          <a:bodyPr anchor="ctr">
            <a:noAutofit/>
          </a:bodyPr>
          <a:lstStyle/>
          <a:p>
            <a:pPr lvl="0"/>
            <a:r>
              <a:rPr lang="en-US" sz="2400" dirty="0"/>
              <a:t>PIPs = structured plan with goals, timelines, and supervisory support</a:t>
            </a:r>
          </a:p>
          <a:p>
            <a:pPr lvl="0"/>
            <a:r>
              <a:rPr lang="en-US" sz="2400" b="1" dirty="0"/>
              <a:t>Pros:</a:t>
            </a:r>
            <a:r>
              <a:rPr lang="en-US" sz="2400" dirty="0"/>
              <a:t> demonstrates reasonable accommodation and documentation</a:t>
            </a:r>
          </a:p>
          <a:p>
            <a:pPr lvl="0"/>
            <a:r>
              <a:rPr lang="en-US" sz="2400" b="1" dirty="0"/>
              <a:t>Cons:</a:t>
            </a:r>
            <a:r>
              <a:rPr lang="en-US" sz="2400" dirty="0"/>
              <a:t> often perceived as precursors to termination; vague terms increase litigation risk</a:t>
            </a:r>
          </a:p>
          <a:p>
            <a:pPr marL="0" indent="0">
              <a:buNone/>
            </a:pPr>
            <a:endParaRPr lang="en-US" sz="2400" dirty="0"/>
          </a:p>
          <a:p>
            <a:pPr marL="0" indent="0">
              <a:buNone/>
            </a:pPr>
            <a:r>
              <a:rPr lang="en-US" sz="2400" dirty="0"/>
              <a:t>Case Note:</a:t>
            </a:r>
          </a:p>
          <a:p>
            <a:r>
              <a:rPr lang="en-US" sz="2400" u="sng" dirty="0"/>
              <a:t>Fogel v. Trustees of Iowa College</a:t>
            </a:r>
            <a:r>
              <a:rPr lang="en-US" sz="2400" dirty="0"/>
              <a:t>, 446 N.W.2d 451 (Iowa 1989)</a:t>
            </a:r>
          </a:p>
          <a:p>
            <a:pPr lvl="1"/>
            <a:r>
              <a:rPr lang="en-US" dirty="0"/>
              <a:t>Court held that vague handbook disclaimers do not create enforceable contractual rights, highlighting the need for clarity in policies. </a:t>
            </a:r>
          </a:p>
        </p:txBody>
      </p:sp>
    </p:spTree>
    <p:extLst>
      <p:ext uri="{BB962C8B-B14F-4D97-AF65-F5344CB8AC3E}">
        <p14:creationId xmlns:p14="http://schemas.microsoft.com/office/powerpoint/2010/main" val="3297626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A28721E-7F66-D5D3-41A8-3A091C548236}"/>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AFFCB64-628D-B2F4-89FB-6015E8E20C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CA03DDFF-C1CF-5D37-179B-EB771A9396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206B4DA2-16FF-ECE0-799D-4F7453EA25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F078E6F5-3BAF-ECD9-F68A-80C851D0A2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66AE657C-5EE2-768A-0AC9-247D525515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BC743292-4A84-EE7A-FEC1-D17D25DF27C6}"/>
              </a:ext>
            </a:extLst>
          </p:cNvPr>
          <p:cNvSpPr>
            <a:spLocks noGrp="1"/>
          </p:cNvSpPr>
          <p:nvPr>
            <p:ph type="title"/>
          </p:nvPr>
        </p:nvSpPr>
        <p:spPr>
          <a:xfrm>
            <a:off x="1371599" y="294538"/>
            <a:ext cx="9895951" cy="1033669"/>
          </a:xfrm>
        </p:spPr>
        <p:txBody>
          <a:bodyPr>
            <a:normAutofit fontScale="90000"/>
          </a:bodyPr>
          <a:lstStyle/>
          <a:p>
            <a:r>
              <a:rPr lang="en-US" sz="4000" dirty="0">
                <a:solidFill>
                  <a:schemeClr val="bg1"/>
                </a:solidFill>
              </a:rPr>
              <a:t>LEGAL FRAMEWORK ON ADVERSE ACTION &amp; PRETEXT </a:t>
            </a:r>
          </a:p>
        </p:txBody>
      </p:sp>
      <p:sp>
        <p:nvSpPr>
          <p:cNvPr id="3" name="Content Placeholder 2">
            <a:extLst>
              <a:ext uri="{FF2B5EF4-FFF2-40B4-BE49-F238E27FC236}">
                <a16:creationId xmlns:a16="http://schemas.microsoft.com/office/drawing/2014/main" id="{51D13E03-4C29-4F34-8A69-959F083FAE6E}"/>
              </a:ext>
            </a:extLst>
          </p:cNvPr>
          <p:cNvSpPr>
            <a:spLocks noGrp="1"/>
          </p:cNvSpPr>
          <p:nvPr>
            <p:ph idx="1"/>
          </p:nvPr>
        </p:nvSpPr>
        <p:spPr>
          <a:xfrm>
            <a:off x="1457558" y="2019531"/>
            <a:ext cx="9724031" cy="4416369"/>
          </a:xfrm>
        </p:spPr>
        <p:txBody>
          <a:bodyPr anchor="ctr">
            <a:noAutofit/>
          </a:bodyPr>
          <a:lstStyle/>
          <a:p>
            <a:pPr algn="just"/>
            <a:r>
              <a:rPr lang="en-US" sz="2400" dirty="0"/>
              <a:t>McDonell Douglas “Burden Shifting” Test (</a:t>
            </a:r>
            <a:r>
              <a:rPr lang="en-US" sz="2400" i="1" dirty="0"/>
              <a:t>McDonnell Douglas Corp. v. Green</a:t>
            </a:r>
            <a:r>
              <a:rPr lang="en-US" sz="2400" dirty="0"/>
              <a:t>, 411 U.S. 792 (1973)).</a:t>
            </a:r>
          </a:p>
          <a:p>
            <a:pPr lvl="1" algn="just">
              <a:buFont typeface="Courier New" panose="02070309020205020404" pitchFamily="49" charset="0"/>
              <a:buChar char="o"/>
            </a:pPr>
            <a:r>
              <a:rPr lang="en-US" dirty="0"/>
              <a:t>Plaintiff/Complainant must show:</a:t>
            </a:r>
          </a:p>
          <a:p>
            <a:pPr lvl="2" algn="just">
              <a:buFont typeface="Wingdings" panose="05000000000000000000" pitchFamily="2" charset="2"/>
              <a:buChar char="§"/>
            </a:pPr>
            <a:r>
              <a:rPr lang="en-US" sz="2400" dirty="0"/>
              <a:t>The Plaintiff is a member of a protected class,</a:t>
            </a:r>
          </a:p>
          <a:p>
            <a:pPr lvl="2" algn="just">
              <a:buFont typeface="Wingdings" panose="05000000000000000000" pitchFamily="2" charset="2"/>
              <a:buChar char="§"/>
            </a:pPr>
            <a:r>
              <a:rPr lang="en-US" sz="2400" dirty="0"/>
              <a:t>The Plaintiff was qualified for the job; and</a:t>
            </a:r>
          </a:p>
          <a:p>
            <a:pPr lvl="2" algn="just">
              <a:buFont typeface="Wingdings" panose="05000000000000000000" pitchFamily="2" charset="2"/>
              <a:buChar char="§"/>
            </a:pPr>
            <a:r>
              <a:rPr lang="en-US" sz="2400" dirty="0"/>
              <a:t>The Plaintiff suffered an adverse employment action.</a:t>
            </a:r>
          </a:p>
          <a:p>
            <a:pPr lvl="1" algn="just">
              <a:buFont typeface="Courier New" panose="02070309020205020404" pitchFamily="49" charset="0"/>
              <a:buChar char="o"/>
            </a:pPr>
            <a:r>
              <a:rPr lang="en-US" dirty="0"/>
              <a:t>The Burden of Production shifts to Defendant/Respondent to show that the employment action was taken based on a “legitimate and nondiscriminatory” reason</a:t>
            </a:r>
          </a:p>
          <a:p>
            <a:pPr lvl="1" algn="just">
              <a:buFont typeface="Courier New" panose="02070309020205020404" pitchFamily="49" charset="0"/>
              <a:buChar char="o"/>
            </a:pPr>
            <a:r>
              <a:rPr lang="en-US" dirty="0"/>
              <a:t>The Burden shifts back to Plaintiff/Complainant to demonstrate that the employer’s reason was “pretext” for discrimination</a:t>
            </a:r>
          </a:p>
          <a:p>
            <a:endParaRPr lang="en-US" sz="2400" dirty="0"/>
          </a:p>
        </p:txBody>
      </p:sp>
    </p:spTree>
    <p:extLst>
      <p:ext uri="{BB962C8B-B14F-4D97-AF65-F5344CB8AC3E}">
        <p14:creationId xmlns:p14="http://schemas.microsoft.com/office/powerpoint/2010/main" val="1415325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E93A90E-55E2-482C-550E-5D1F721C89AD}"/>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D4D7460-45C4-CA15-2A8D-B78AF42C57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D5215D3F-1DEF-3CA0-C9F6-169BAFA640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7D4E187C-F532-BF9F-D1AE-09EE3A8D54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258C79FE-C0C5-6A36-6E8D-DB0C28AF19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E1C66BAB-C248-EBB4-7F42-958A0459CE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9AFAC6BF-6773-DD2C-E972-11102345A8E4}"/>
              </a:ext>
            </a:extLst>
          </p:cNvPr>
          <p:cNvSpPr>
            <a:spLocks noGrp="1"/>
          </p:cNvSpPr>
          <p:nvPr>
            <p:ph type="title"/>
          </p:nvPr>
        </p:nvSpPr>
        <p:spPr>
          <a:xfrm>
            <a:off x="1371599" y="294538"/>
            <a:ext cx="9895951" cy="1033669"/>
          </a:xfrm>
        </p:spPr>
        <p:txBody>
          <a:bodyPr>
            <a:normAutofit fontScale="90000"/>
          </a:bodyPr>
          <a:lstStyle/>
          <a:p>
            <a:r>
              <a:rPr lang="en-US" sz="4000" dirty="0">
                <a:solidFill>
                  <a:schemeClr val="bg1"/>
                </a:solidFill>
              </a:rPr>
              <a:t>LEGAL FRAMEWORK ON ADVERSE ACTION &amp; PRETEXT </a:t>
            </a:r>
            <a:endParaRPr lang="en-US" sz="4000" dirty="0">
              <a:solidFill>
                <a:srgbClr val="FFFFFF"/>
              </a:solidFill>
            </a:endParaRPr>
          </a:p>
        </p:txBody>
      </p:sp>
      <p:sp>
        <p:nvSpPr>
          <p:cNvPr id="3" name="Content Placeholder 2">
            <a:extLst>
              <a:ext uri="{FF2B5EF4-FFF2-40B4-BE49-F238E27FC236}">
                <a16:creationId xmlns:a16="http://schemas.microsoft.com/office/drawing/2014/main" id="{62075424-B7D2-B0C7-92C7-8A5AA937B562}"/>
              </a:ext>
            </a:extLst>
          </p:cNvPr>
          <p:cNvSpPr>
            <a:spLocks noGrp="1"/>
          </p:cNvSpPr>
          <p:nvPr>
            <p:ph idx="1"/>
          </p:nvPr>
        </p:nvSpPr>
        <p:spPr>
          <a:xfrm>
            <a:off x="1233982" y="1746130"/>
            <a:ext cx="9724031" cy="4817332"/>
          </a:xfrm>
        </p:spPr>
        <p:txBody>
          <a:bodyPr anchor="ctr">
            <a:noAutofit/>
          </a:bodyPr>
          <a:lstStyle/>
          <a:p>
            <a:r>
              <a:rPr lang="en-US" sz="2200" u="sng" dirty="0"/>
              <a:t>Wing v. Iowa Lutheran Hosp.</a:t>
            </a:r>
            <a:r>
              <a:rPr lang="en-US" sz="2200" dirty="0"/>
              <a:t>, 426 N.W.2d 175 (Iowa App. 1988)</a:t>
            </a:r>
          </a:p>
          <a:p>
            <a:pPr lvl="1"/>
            <a:r>
              <a:rPr lang="en-US" sz="2200" dirty="0"/>
              <a:t>The employee established a prima facie case of discrimination. </a:t>
            </a:r>
          </a:p>
          <a:p>
            <a:pPr lvl="1"/>
            <a:r>
              <a:rPr lang="en-US" sz="2200" dirty="0"/>
              <a:t>The hospital’s proffered reasons for the layoff, including economic necessity, did not dispel the presumption of discrimination which attached with employee’s prima facie showing.</a:t>
            </a:r>
          </a:p>
          <a:p>
            <a:pPr lvl="1"/>
            <a:r>
              <a:rPr lang="en-US" sz="2200" dirty="0"/>
              <a:t>The employee was able to show disparate impact with statistical evidence. </a:t>
            </a:r>
          </a:p>
          <a:p>
            <a:r>
              <a:rPr lang="en-US" sz="2200" dirty="0"/>
              <a:t>What counts as adverse action? A performance review alone isn’t enough unless it causes tangible harm (e.g. demotion, lost pay, disciplinary consequences) (</a:t>
            </a:r>
            <a:r>
              <a:rPr lang="en-US" sz="2200" i="1" dirty="0" err="1"/>
              <a:t>Haskenhoff</a:t>
            </a:r>
            <a:r>
              <a:rPr lang="en-US" sz="2200" i="1" dirty="0"/>
              <a:t> v. Homeland Energy</a:t>
            </a:r>
            <a:r>
              <a:rPr lang="en-US" sz="2200" dirty="0"/>
              <a:t>)</a:t>
            </a:r>
          </a:p>
          <a:p>
            <a:r>
              <a:rPr lang="en-US" sz="2200" dirty="0"/>
              <a:t>Prior positive evaluations are powerful evidence of pretext where employer later cites poor performance (</a:t>
            </a:r>
            <a:r>
              <a:rPr lang="en-US" sz="2200" i="1" dirty="0"/>
              <a:t>Wensel v. State Farm</a:t>
            </a:r>
            <a:r>
              <a:rPr lang="en-US" sz="2200" dirty="0"/>
              <a:t>)</a:t>
            </a:r>
          </a:p>
        </p:txBody>
      </p:sp>
    </p:spTree>
    <p:extLst>
      <p:ext uri="{BB962C8B-B14F-4D97-AF65-F5344CB8AC3E}">
        <p14:creationId xmlns:p14="http://schemas.microsoft.com/office/powerpoint/2010/main" val="2898095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0641743-105E-0D8F-79E0-2A0A0E92C7BA}"/>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C4B6EB4-CCA2-8604-4CB2-78AF881214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789D926F-6981-F955-F890-5E4B607C2F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D7E2C693-0960-2611-1B2F-D237A0DDC5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3714CC2F-2D96-B5B8-FA79-EF43EBC1CF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5B7E40B2-95B2-00C4-6279-55FD453C18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3BB232F6-D4E7-0BD9-B555-3CECDA43C9F0}"/>
              </a:ext>
            </a:extLst>
          </p:cNvPr>
          <p:cNvSpPr>
            <a:spLocks noGrp="1"/>
          </p:cNvSpPr>
          <p:nvPr>
            <p:ph type="title"/>
          </p:nvPr>
        </p:nvSpPr>
        <p:spPr>
          <a:xfrm>
            <a:off x="1371599" y="294538"/>
            <a:ext cx="9895951" cy="1033669"/>
          </a:xfrm>
        </p:spPr>
        <p:txBody>
          <a:bodyPr>
            <a:normAutofit/>
          </a:bodyPr>
          <a:lstStyle/>
          <a:p>
            <a:r>
              <a:rPr lang="en-US" sz="3400" dirty="0">
                <a:solidFill>
                  <a:srgbClr val="FFFFFF"/>
                </a:solidFill>
              </a:rPr>
              <a:t>WHY POOR EVALUATIONS MAY BE STRONG LITIGATION EVIDENCE</a:t>
            </a:r>
          </a:p>
        </p:txBody>
      </p:sp>
      <p:sp>
        <p:nvSpPr>
          <p:cNvPr id="3" name="Content Placeholder 2">
            <a:extLst>
              <a:ext uri="{FF2B5EF4-FFF2-40B4-BE49-F238E27FC236}">
                <a16:creationId xmlns:a16="http://schemas.microsoft.com/office/drawing/2014/main" id="{330A921A-A3DC-AFFB-D929-8E7C014A79C3}"/>
              </a:ext>
            </a:extLst>
          </p:cNvPr>
          <p:cNvSpPr>
            <a:spLocks noGrp="1"/>
          </p:cNvSpPr>
          <p:nvPr>
            <p:ph idx="1"/>
          </p:nvPr>
        </p:nvSpPr>
        <p:spPr>
          <a:xfrm>
            <a:off x="1371599" y="2021305"/>
            <a:ext cx="9724031" cy="3980250"/>
          </a:xfrm>
        </p:spPr>
        <p:txBody>
          <a:bodyPr anchor="ctr">
            <a:normAutofit/>
          </a:bodyPr>
          <a:lstStyle/>
          <a:p>
            <a:r>
              <a:rPr lang="en-US" sz="2400" dirty="0"/>
              <a:t>Poor evaluations can qualify as </a:t>
            </a:r>
            <a:r>
              <a:rPr lang="en-US" sz="2400" b="1" dirty="0"/>
              <a:t>adverse employment actions</a:t>
            </a:r>
            <a:r>
              <a:rPr lang="en-US" sz="2400" dirty="0"/>
              <a:t> if tied to demotion, discipline, or loss of pay.</a:t>
            </a:r>
          </a:p>
          <a:p>
            <a:r>
              <a:rPr lang="en-US" sz="2400" dirty="0"/>
              <a:t>If negative reviews follow protected activity or deviate sharply from past evaluations → supports inference of discriminatory motive. (</a:t>
            </a:r>
            <a:r>
              <a:rPr lang="en-US" sz="2400" i="1" dirty="0"/>
              <a:t>Trobaugh</a:t>
            </a:r>
            <a:r>
              <a:rPr lang="en-US" sz="2400" dirty="0"/>
              <a:t> burden-shifting allows plaintiff to show employer’s rationale is unworthy of credence.) </a:t>
            </a:r>
          </a:p>
          <a:p>
            <a:r>
              <a:rPr lang="en-US" sz="2400" dirty="0"/>
              <a:t>A sudden drop in rating or inconsistent application may indicate </a:t>
            </a:r>
            <a:r>
              <a:rPr lang="en-US" sz="2400" b="1" dirty="0"/>
              <a:t>pretext</a:t>
            </a:r>
            <a:r>
              <a:rPr lang="en-US" sz="2400" dirty="0"/>
              <a:t>, particularly under the pretext/prima‑facie framework. (</a:t>
            </a:r>
            <a:r>
              <a:rPr lang="en-US" sz="2400" i="1" dirty="0"/>
              <a:t>Wensel</a:t>
            </a:r>
            <a:r>
              <a:rPr lang="en-US" sz="2400" dirty="0"/>
              <a:t> illustrates how earlier positive reviews can undercut claimed performance rationale.) </a:t>
            </a:r>
          </a:p>
          <a:p>
            <a:endParaRPr lang="en-US" sz="2400" dirty="0"/>
          </a:p>
        </p:txBody>
      </p:sp>
    </p:spTree>
    <p:extLst>
      <p:ext uri="{BB962C8B-B14F-4D97-AF65-F5344CB8AC3E}">
        <p14:creationId xmlns:p14="http://schemas.microsoft.com/office/powerpoint/2010/main" val="2778613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5EC7A56-305F-B0E9-BD6E-0B346BB72864}"/>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A29F077-3C82-2B43-7601-51A745D89A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E3CB8AC4-F2B8-BD36-75C2-5C97226B9E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DEFC7D19-1DEB-8FC8-3B1D-660BF9687E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6A88C6A7-C6F0-A79F-D965-F041AFE79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49C94086-FC9B-B574-4E01-CB789FED6E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4E86A6D8-BCAA-6222-6DC8-1F4152308C1E}"/>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Employee Evaluation Meeting</a:t>
            </a:r>
          </a:p>
        </p:txBody>
      </p:sp>
      <p:sp>
        <p:nvSpPr>
          <p:cNvPr id="3" name="Content Placeholder 2">
            <a:extLst>
              <a:ext uri="{FF2B5EF4-FFF2-40B4-BE49-F238E27FC236}">
                <a16:creationId xmlns:a16="http://schemas.microsoft.com/office/drawing/2014/main" id="{2FC913D8-707B-71C8-A29F-336BC35B2B69}"/>
              </a:ext>
            </a:extLst>
          </p:cNvPr>
          <p:cNvSpPr>
            <a:spLocks noGrp="1"/>
          </p:cNvSpPr>
          <p:nvPr>
            <p:ph idx="1"/>
          </p:nvPr>
        </p:nvSpPr>
        <p:spPr>
          <a:xfrm>
            <a:off x="1233982" y="1885279"/>
            <a:ext cx="9724031" cy="4378810"/>
          </a:xfrm>
        </p:spPr>
        <p:txBody>
          <a:bodyPr anchor="ctr">
            <a:noAutofit/>
          </a:bodyPr>
          <a:lstStyle/>
          <a:p>
            <a:r>
              <a:rPr lang="en-US" sz="2000" b="1" dirty="0"/>
              <a:t>Employee Evaluation Meeting – Around Work Anniversary Date</a:t>
            </a:r>
          </a:p>
          <a:p>
            <a:pPr lvl="1"/>
            <a:r>
              <a:rPr lang="en-US" sz="2000" dirty="0"/>
              <a:t>Discuss any changes to the Job Description or Duties/Requirements of the Position;</a:t>
            </a:r>
          </a:p>
          <a:p>
            <a:pPr lvl="1"/>
            <a:r>
              <a:rPr lang="en-US" sz="2000" dirty="0"/>
              <a:t>Discuss Job Evaluation;</a:t>
            </a:r>
          </a:p>
          <a:p>
            <a:pPr lvl="1"/>
            <a:r>
              <a:rPr lang="en-US" sz="2000" dirty="0"/>
              <a:t>Discuss any changes in employment;</a:t>
            </a:r>
          </a:p>
          <a:p>
            <a:pPr lvl="2"/>
            <a:r>
              <a:rPr lang="en-US" dirty="0"/>
              <a:t>Promotion, Transfer, Demotion, Retirement</a:t>
            </a:r>
          </a:p>
          <a:p>
            <a:pPr lvl="2"/>
            <a:r>
              <a:rPr lang="en-US" dirty="0"/>
              <a:t>Changes in Job Duties/Functions</a:t>
            </a:r>
          </a:p>
          <a:p>
            <a:pPr lvl="2"/>
            <a:r>
              <a:rPr lang="en-US" dirty="0"/>
              <a:t>Changes in pay or compensation and benefits</a:t>
            </a:r>
          </a:p>
          <a:p>
            <a:pPr lvl="1"/>
            <a:r>
              <a:rPr lang="en-US" sz="2000" dirty="0"/>
              <a:t>Ask about any issues grievances and discuss any training and/or discipline as necessary.</a:t>
            </a:r>
          </a:p>
          <a:p>
            <a:pPr lvl="1"/>
            <a:r>
              <a:rPr lang="en-US" sz="2000" dirty="0"/>
              <a:t>Remind the Employee to come to you/supervisor with any problems or violations.</a:t>
            </a:r>
          </a:p>
          <a:p>
            <a:pPr lvl="1"/>
            <a:r>
              <a:rPr lang="en-US" sz="2000" dirty="0"/>
              <a:t>Have an acknowledgment sign off and follow up on any employee concerns or discipline/PIPs.</a:t>
            </a:r>
          </a:p>
        </p:txBody>
      </p:sp>
    </p:spTree>
    <p:extLst>
      <p:ext uri="{BB962C8B-B14F-4D97-AF65-F5344CB8AC3E}">
        <p14:creationId xmlns:p14="http://schemas.microsoft.com/office/powerpoint/2010/main" val="696574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DA80C22-6B4E-B356-5965-CA3CFF3C0844}"/>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C98E33B-F224-A53B-B3C1-15B0100FAC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44C9240C-C339-C00F-7F97-2F5BA29D0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4089CA68-3F29-710F-8EA4-4F8E78636F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E071208D-A636-35E4-4FFC-DE263C5D15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A7EEF12E-3955-E296-0855-D8C27F236E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8" name="Rectangle 17">
            <a:extLst>
              <a:ext uri="{FF2B5EF4-FFF2-40B4-BE49-F238E27FC236}">
                <a16:creationId xmlns:a16="http://schemas.microsoft.com/office/drawing/2014/main" id="{4ECCCA6E-2412-CFBD-5A89-2C60750D6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0" name="Oval 19">
            <a:extLst>
              <a:ext uri="{FF2B5EF4-FFF2-40B4-BE49-F238E27FC236}">
                <a16:creationId xmlns:a16="http://schemas.microsoft.com/office/drawing/2014/main" id="{6931811D-5ABA-2B40-B626-B5C99B6537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962067BD-8D6E-23F3-F38C-7C686D00EC7C}"/>
              </a:ext>
            </a:extLst>
          </p:cNvPr>
          <p:cNvSpPr>
            <a:spLocks noGrp="1"/>
          </p:cNvSpPr>
          <p:nvPr>
            <p:ph type="ctrTitle"/>
          </p:nvPr>
        </p:nvSpPr>
        <p:spPr>
          <a:xfrm>
            <a:off x="927280" y="1553080"/>
            <a:ext cx="9962866" cy="3178689"/>
          </a:xfrm>
        </p:spPr>
        <p:txBody>
          <a:bodyPr>
            <a:normAutofit/>
          </a:bodyPr>
          <a:lstStyle/>
          <a:p>
            <a:r>
              <a:rPr lang="en-US" dirty="0">
                <a:solidFill>
                  <a:srgbClr val="FFFFFF"/>
                </a:solidFill>
              </a:rPr>
              <a:t>DISCIPLINE </a:t>
            </a:r>
            <a:br>
              <a:rPr lang="en-US" dirty="0">
                <a:solidFill>
                  <a:srgbClr val="FFFFFF"/>
                </a:solidFill>
              </a:rPr>
            </a:br>
            <a:r>
              <a:rPr lang="en-US" dirty="0">
                <a:solidFill>
                  <a:srgbClr val="FFFFFF"/>
                </a:solidFill>
              </a:rPr>
              <a:t>&amp; </a:t>
            </a:r>
            <a:br>
              <a:rPr lang="en-US" dirty="0">
                <a:solidFill>
                  <a:srgbClr val="FFFFFF"/>
                </a:solidFill>
              </a:rPr>
            </a:br>
            <a:r>
              <a:rPr lang="en-US" dirty="0">
                <a:solidFill>
                  <a:srgbClr val="FFFFFF"/>
                </a:solidFill>
              </a:rPr>
              <a:t>TERMINATION</a:t>
            </a:r>
          </a:p>
        </p:txBody>
      </p:sp>
      <p:sp>
        <p:nvSpPr>
          <p:cNvPr id="22" name="Rectangle 21">
            <a:extLst>
              <a:ext uri="{FF2B5EF4-FFF2-40B4-BE49-F238E27FC236}">
                <a16:creationId xmlns:a16="http://schemas.microsoft.com/office/drawing/2014/main" id="{86506B43-0D44-98E1-2339-612E411051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Tree>
    <p:extLst>
      <p:ext uri="{BB962C8B-B14F-4D97-AF65-F5344CB8AC3E}">
        <p14:creationId xmlns:p14="http://schemas.microsoft.com/office/powerpoint/2010/main" val="345391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p:cNvSpPr>
            <a:spLocks noGrp="1"/>
          </p:cNvSpPr>
          <p:nvPr>
            <p:ph type="title"/>
          </p:nvPr>
        </p:nvSpPr>
        <p:spPr>
          <a:xfrm>
            <a:off x="1371599" y="294538"/>
            <a:ext cx="9895951" cy="1033669"/>
          </a:xfrm>
        </p:spPr>
        <p:txBody>
          <a:bodyPr>
            <a:normAutofit/>
          </a:bodyPr>
          <a:lstStyle/>
          <a:p>
            <a:r>
              <a:rPr lang="en-US" sz="4000">
                <a:solidFill>
                  <a:srgbClr val="FFFFFF"/>
                </a:solidFill>
              </a:rPr>
              <a:t>DISCIPLINE “DO’s and Don’ts”</a:t>
            </a:r>
          </a:p>
        </p:txBody>
      </p:sp>
      <p:sp>
        <p:nvSpPr>
          <p:cNvPr id="3" name="Content Placeholder 2"/>
          <p:cNvSpPr>
            <a:spLocks noGrp="1"/>
          </p:cNvSpPr>
          <p:nvPr>
            <p:ph idx="1"/>
          </p:nvPr>
        </p:nvSpPr>
        <p:spPr>
          <a:xfrm>
            <a:off x="1371599" y="2318197"/>
            <a:ext cx="9724031" cy="3683358"/>
          </a:xfrm>
        </p:spPr>
        <p:txBody>
          <a:bodyPr anchor="ctr">
            <a:normAutofit/>
          </a:bodyPr>
          <a:lstStyle/>
          <a:p>
            <a:r>
              <a:rPr lang="en-US" sz="2400" dirty="0"/>
              <a:t>The Essence of “good” discipline is fairness.</a:t>
            </a:r>
          </a:p>
          <a:p>
            <a:pPr lvl="1"/>
            <a:r>
              <a:rPr lang="en-US" dirty="0"/>
              <a:t>Fairness includes notice.</a:t>
            </a:r>
          </a:p>
          <a:p>
            <a:pPr lvl="1"/>
            <a:r>
              <a:rPr lang="en-US" dirty="0"/>
              <a:t>Fairness includes due process</a:t>
            </a:r>
          </a:p>
          <a:p>
            <a:pPr lvl="1"/>
            <a:r>
              <a:rPr lang="en-US" dirty="0"/>
              <a:t>Fairness includes good investigation.</a:t>
            </a:r>
          </a:p>
          <a:p>
            <a:pPr lvl="1"/>
            <a:r>
              <a:rPr lang="en-US" dirty="0"/>
              <a:t>Fairness includes not violating statutes.</a:t>
            </a:r>
          </a:p>
          <a:p>
            <a:pPr lvl="1"/>
            <a:r>
              <a:rPr lang="en-US" dirty="0"/>
              <a:t>Record keeping and documentation helps prove fairness.</a:t>
            </a:r>
          </a:p>
          <a:p>
            <a:pPr marL="457200" lvl="1" indent="0">
              <a:buNone/>
            </a:pPr>
            <a:endParaRPr lang="en-US" dirty="0"/>
          </a:p>
        </p:txBody>
      </p:sp>
    </p:spTree>
    <p:extLst>
      <p:ext uri="{BB962C8B-B14F-4D97-AF65-F5344CB8AC3E}">
        <p14:creationId xmlns:p14="http://schemas.microsoft.com/office/powerpoint/2010/main" val="307721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3" name="Title 2"/>
          <p:cNvSpPr>
            <a:spLocks noGrp="1"/>
          </p:cNvSpPr>
          <p:nvPr>
            <p:ph type="title"/>
          </p:nvPr>
        </p:nvSpPr>
        <p:spPr>
          <a:xfrm>
            <a:off x="1371599" y="294538"/>
            <a:ext cx="9895951" cy="1033669"/>
          </a:xfrm>
        </p:spPr>
        <p:txBody>
          <a:bodyPr>
            <a:normAutofit/>
          </a:bodyPr>
          <a:lstStyle/>
          <a:p>
            <a:r>
              <a:rPr lang="en-US" sz="4000" dirty="0">
                <a:solidFill>
                  <a:srgbClr val="FFFFFF"/>
                </a:solidFill>
              </a:rPr>
              <a:t>DO CONSIDER LAST CHANCE AGREEMENTS</a:t>
            </a:r>
          </a:p>
        </p:txBody>
      </p:sp>
      <p:sp>
        <p:nvSpPr>
          <p:cNvPr id="2" name="Content Placeholder 1"/>
          <p:cNvSpPr>
            <a:spLocks noGrp="1"/>
          </p:cNvSpPr>
          <p:nvPr>
            <p:ph idx="1"/>
          </p:nvPr>
        </p:nvSpPr>
        <p:spPr>
          <a:xfrm>
            <a:off x="1371599" y="2318197"/>
            <a:ext cx="9724031" cy="3683358"/>
          </a:xfrm>
        </p:spPr>
        <p:txBody>
          <a:bodyPr anchor="ctr">
            <a:noAutofit/>
          </a:bodyPr>
          <a:lstStyle/>
          <a:p>
            <a:pPr marL="114300" indent="0">
              <a:buNone/>
            </a:pPr>
            <a:endParaRPr lang="en-US" sz="2400" dirty="0"/>
          </a:p>
          <a:p>
            <a:r>
              <a:rPr lang="en-US" sz="2400" dirty="0"/>
              <a:t>Written document that if another incident occurs, then result will be termination.</a:t>
            </a:r>
          </a:p>
          <a:p>
            <a:r>
              <a:rPr lang="en-US" sz="2400" dirty="0"/>
              <a:t>Specifies conduct to be changed and date of review.</a:t>
            </a:r>
          </a:p>
          <a:p>
            <a:r>
              <a:rPr lang="en-US" sz="2400" dirty="0"/>
              <a:t>If the Employee does not improve, terminate/ discipline sooner rather than later.</a:t>
            </a:r>
          </a:p>
          <a:p>
            <a:r>
              <a:rPr lang="en-US" sz="2400" dirty="0"/>
              <a:t>Follow up and Follow Through on the agreement if it is created.</a:t>
            </a:r>
          </a:p>
          <a:p>
            <a:endParaRPr lang="en-US" sz="2400" dirty="0"/>
          </a:p>
          <a:p>
            <a:pPr marL="114300" indent="0">
              <a:buNone/>
            </a:pPr>
            <a:r>
              <a:rPr lang="en-US" sz="2400" dirty="0"/>
              <a:t>	</a:t>
            </a:r>
          </a:p>
        </p:txBody>
      </p:sp>
      <p:sp>
        <p:nvSpPr>
          <p:cNvPr id="5" name="Slide Number Placeholder 4"/>
          <p:cNvSpPr>
            <a:spLocks noGrp="1"/>
          </p:cNvSpPr>
          <p:nvPr>
            <p:ph type="sldNum" sz="quarter" idx="12"/>
          </p:nvPr>
        </p:nvSpPr>
        <p:spPr>
          <a:xfrm>
            <a:off x="11704320" y="6455431"/>
            <a:ext cx="445913"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1B7414B1-E3D7-4437-8B73-2AF1BE6C4636}" type="slidenum">
              <a:rPr kumimoji="0" lang="en-US" sz="1100" b="0" i="0" u="none" strike="noStrike" kern="1200" cap="none" spc="0" normalizeH="0" baseline="0" noProof="0">
                <a:ln>
                  <a:noFill/>
                </a:ln>
                <a:solidFill>
                  <a:prstClr val="black">
                    <a:lumMod val="50000"/>
                    <a:lumOff val="50000"/>
                  </a:prstClr>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19</a:t>
            </a:fld>
            <a:endParaRPr kumimoji="0" lang="en-US" sz="1100" b="0" i="0" u="none" strike="noStrike" kern="1200" cap="none" spc="0" normalizeH="0" baseline="0" noProof="0">
              <a:ln>
                <a:noFill/>
              </a:ln>
              <a:solidFill>
                <a:prstClr val="black">
                  <a:lumMod val="50000"/>
                  <a:lumOff val="50000"/>
                </a:prst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605974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72B5CC2-6E12-EEFB-8D93-484E0A39C832}"/>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06750B5-328B-DFDE-219D-C8E3E4ABF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4A5D50AE-4BB0-4A7C-6E7E-4C480A1C10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CB8C72CA-B5FE-0F0B-B48F-630BF5491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20804052-9B59-85EE-1592-D5E990F26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92F8F23A-B024-958F-2CDD-AFFB05EE8F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8" name="Rectangle 17">
            <a:extLst>
              <a:ext uri="{FF2B5EF4-FFF2-40B4-BE49-F238E27FC236}">
                <a16:creationId xmlns:a16="http://schemas.microsoft.com/office/drawing/2014/main" id="{C6B671F4-DEBD-8A50-70D1-D0DD6980E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0" name="Oval 19">
            <a:extLst>
              <a:ext uri="{FF2B5EF4-FFF2-40B4-BE49-F238E27FC236}">
                <a16:creationId xmlns:a16="http://schemas.microsoft.com/office/drawing/2014/main" id="{96E0D294-E054-8861-B119-DBBD8D3D73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8134D2BE-96A6-5E79-6FF8-CEFA6CCE95A6}"/>
              </a:ext>
            </a:extLst>
          </p:cNvPr>
          <p:cNvSpPr>
            <a:spLocks noGrp="1"/>
          </p:cNvSpPr>
          <p:nvPr>
            <p:ph type="ctrTitle"/>
          </p:nvPr>
        </p:nvSpPr>
        <p:spPr>
          <a:xfrm>
            <a:off x="927280" y="1553080"/>
            <a:ext cx="9962866" cy="3178689"/>
          </a:xfrm>
        </p:spPr>
        <p:txBody>
          <a:bodyPr>
            <a:normAutofit/>
          </a:bodyPr>
          <a:lstStyle/>
          <a:p>
            <a:r>
              <a:rPr lang="en-US" dirty="0">
                <a:solidFill>
                  <a:srgbClr val="FFFFFF"/>
                </a:solidFill>
              </a:rPr>
              <a:t>PERFORMANCE EVALUATIONS </a:t>
            </a:r>
            <a:br>
              <a:rPr lang="en-US" dirty="0">
                <a:solidFill>
                  <a:srgbClr val="FFFFFF"/>
                </a:solidFill>
              </a:rPr>
            </a:br>
            <a:r>
              <a:rPr lang="en-US" dirty="0">
                <a:solidFill>
                  <a:srgbClr val="FFFFFF"/>
                </a:solidFill>
              </a:rPr>
              <a:t>&amp; </a:t>
            </a:r>
            <a:br>
              <a:rPr lang="en-US" dirty="0">
                <a:solidFill>
                  <a:srgbClr val="FFFFFF"/>
                </a:solidFill>
              </a:rPr>
            </a:br>
            <a:r>
              <a:rPr lang="en-US" dirty="0">
                <a:solidFill>
                  <a:srgbClr val="FFFFFF"/>
                </a:solidFill>
              </a:rPr>
              <a:t>LITIGATION RISK</a:t>
            </a:r>
          </a:p>
        </p:txBody>
      </p:sp>
      <p:sp>
        <p:nvSpPr>
          <p:cNvPr id="22" name="Rectangle 21">
            <a:extLst>
              <a:ext uri="{FF2B5EF4-FFF2-40B4-BE49-F238E27FC236}">
                <a16:creationId xmlns:a16="http://schemas.microsoft.com/office/drawing/2014/main" id="{8F75026B-7543-5423-C020-9DBAD1892D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Tree>
    <p:extLst>
      <p:ext uri="{BB962C8B-B14F-4D97-AF65-F5344CB8AC3E}">
        <p14:creationId xmlns:p14="http://schemas.microsoft.com/office/powerpoint/2010/main" val="7316579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p:cNvSpPr>
            <a:spLocks noGrp="1"/>
          </p:cNvSpPr>
          <p:nvPr>
            <p:ph type="title"/>
          </p:nvPr>
        </p:nvSpPr>
        <p:spPr>
          <a:xfrm>
            <a:off x="1371599" y="294538"/>
            <a:ext cx="9895951" cy="1033669"/>
          </a:xfrm>
        </p:spPr>
        <p:txBody>
          <a:bodyPr>
            <a:normAutofit/>
          </a:bodyPr>
          <a:lstStyle/>
          <a:p>
            <a:r>
              <a:rPr lang="en-US" sz="4000" dirty="0">
                <a:solidFill>
                  <a:srgbClr val="FFFFFF"/>
                </a:solidFill>
              </a:rPr>
              <a:t>DON’T USE WAGES AS A DISCIPLINE TOOL</a:t>
            </a:r>
            <a:br>
              <a:rPr lang="en-US" sz="2200" dirty="0">
                <a:solidFill>
                  <a:srgbClr val="FFFFFF"/>
                </a:solidFill>
              </a:rPr>
            </a:br>
            <a:endParaRPr lang="en-US" sz="2200" dirty="0">
              <a:solidFill>
                <a:srgbClr val="FFFFFF"/>
              </a:solidFill>
            </a:endParaRPr>
          </a:p>
        </p:txBody>
      </p:sp>
      <p:sp>
        <p:nvSpPr>
          <p:cNvPr id="3" name="Content Placeholder 2"/>
          <p:cNvSpPr>
            <a:spLocks noGrp="1"/>
          </p:cNvSpPr>
          <p:nvPr>
            <p:ph idx="1"/>
          </p:nvPr>
        </p:nvSpPr>
        <p:spPr>
          <a:xfrm>
            <a:off x="1371599" y="2318197"/>
            <a:ext cx="9724031" cy="3683358"/>
          </a:xfrm>
        </p:spPr>
        <p:txBody>
          <a:bodyPr anchor="ctr">
            <a:normAutofit/>
          </a:bodyPr>
          <a:lstStyle/>
          <a:p>
            <a:r>
              <a:rPr lang="en-US" sz="2000" dirty="0"/>
              <a:t>Always pay wages “on time” during and at the end of employment.</a:t>
            </a:r>
          </a:p>
          <a:p>
            <a:r>
              <a:rPr lang="en-US" sz="2000" dirty="0"/>
              <a:t>Only make lawful deductions (taxes) and benefits that an employee has signed off for from wages.</a:t>
            </a:r>
          </a:p>
          <a:p>
            <a:r>
              <a:rPr lang="en-US" sz="2000" dirty="0"/>
              <a:t>Make sure to specify what benefits are paid at the end of employment and under what conditions in your handbook.  </a:t>
            </a:r>
          </a:p>
          <a:p>
            <a:r>
              <a:rPr lang="en-US" sz="2000" dirty="0"/>
              <a:t>Never engage in “self help” by deducting from an employee’s wages without prior signed approval.</a:t>
            </a:r>
          </a:p>
          <a:p>
            <a:r>
              <a:rPr lang="en-US" sz="2000" dirty="0"/>
              <a:t>Don’t withhold payment at the end of employment for an exit conference, meeting, etc.</a:t>
            </a:r>
          </a:p>
          <a:p>
            <a:r>
              <a:rPr lang="en-US" sz="2000" dirty="0"/>
              <a:t>Iowa Code § 91A.</a:t>
            </a:r>
          </a:p>
          <a:p>
            <a:endParaRPr lang="en-US" sz="2000" dirty="0"/>
          </a:p>
        </p:txBody>
      </p:sp>
      <p:sp>
        <p:nvSpPr>
          <p:cNvPr id="4" name="Slide Number Placeholder 3"/>
          <p:cNvSpPr>
            <a:spLocks noGrp="1"/>
          </p:cNvSpPr>
          <p:nvPr>
            <p:ph type="sldNum" sz="quarter" idx="12"/>
          </p:nvPr>
        </p:nvSpPr>
        <p:spPr>
          <a:xfrm>
            <a:off x="11704320" y="6455431"/>
            <a:ext cx="445913"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1B7414B1-E3D7-4437-8B73-2AF1BE6C4636}" type="slidenum">
              <a:rPr kumimoji="0" lang="en-US" sz="1100" b="0" i="0" u="none" strike="noStrike" kern="1200" cap="none" spc="0" normalizeH="0" baseline="0" noProof="0">
                <a:ln>
                  <a:noFill/>
                </a:ln>
                <a:solidFill>
                  <a:prstClr val="black">
                    <a:lumMod val="50000"/>
                    <a:lumOff val="50000"/>
                  </a:prstClr>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20</a:t>
            </a:fld>
            <a:endParaRPr kumimoji="0" lang="en-US" sz="1100" b="0" i="0" u="none" strike="noStrike" kern="1200" cap="none" spc="0" normalizeH="0" baseline="0" noProof="0">
              <a:ln>
                <a:noFill/>
              </a:ln>
              <a:solidFill>
                <a:prstClr val="black">
                  <a:lumMod val="50000"/>
                  <a:lumOff val="50000"/>
                </a:prst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18763282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1" name="Rectangle 20">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2" name="Rectangle 2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3" name="Rectangle 22">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24" name="Rectangle 23">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9" name="Oval 18">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2" name="Title 1"/>
          <p:cNvSpPr>
            <a:spLocks noGrp="1"/>
          </p:cNvSpPr>
          <p:nvPr>
            <p:ph type="title"/>
          </p:nvPr>
        </p:nvSpPr>
        <p:spPr>
          <a:xfrm>
            <a:off x="826396" y="586855"/>
            <a:ext cx="4230100" cy="3387497"/>
          </a:xfrm>
        </p:spPr>
        <p:txBody>
          <a:bodyPr anchor="b">
            <a:normAutofit/>
          </a:bodyPr>
          <a:lstStyle/>
          <a:p>
            <a:pPr algn="ctr"/>
            <a:r>
              <a:rPr lang="en-US" sz="3400" dirty="0">
                <a:solidFill>
                  <a:srgbClr val="FFFFFF"/>
                </a:solidFill>
              </a:rPr>
              <a:t>DO</a:t>
            </a:r>
            <a:br>
              <a:rPr lang="en-US" sz="3400" dirty="0">
                <a:solidFill>
                  <a:srgbClr val="FFFFFF"/>
                </a:solidFill>
              </a:rPr>
            </a:br>
            <a:r>
              <a:rPr lang="en-US" sz="3400" dirty="0">
                <a:solidFill>
                  <a:srgbClr val="FFFFFF"/>
                </a:solidFill>
              </a:rPr>
              <a:t>Examine the four areas of the law that protect an employee’s rights to his or her employment</a:t>
            </a:r>
          </a:p>
        </p:txBody>
      </p:sp>
      <p:sp>
        <p:nvSpPr>
          <p:cNvPr id="3" name="Content Placeholder 2"/>
          <p:cNvSpPr>
            <a:spLocks noGrp="1"/>
          </p:cNvSpPr>
          <p:nvPr>
            <p:ph idx="1"/>
          </p:nvPr>
        </p:nvSpPr>
        <p:spPr>
          <a:xfrm>
            <a:off x="6503158" y="649480"/>
            <a:ext cx="4862447" cy="5546047"/>
          </a:xfrm>
        </p:spPr>
        <p:txBody>
          <a:bodyPr anchor="ctr">
            <a:normAutofit/>
          </a:bodyPr>
          <a:lstStyle/>
          <a:p>
            <a:pPr marL="457200" lvl="3" indent="-457200">
              <a:buAutoNum type="arabicPeriod"/>
              <a:tabLst>
                <a:tab pos="461963" algn="l"/>
              </a:tabLst>
            </a:pPr>
            <a:r>
              <a:rPr lang="en-US" sz="2000" dirty="0"/>
              <a:t>Civil Rights –</a:t>
            </a:r>
          </a:p>
          <a:p>
            <a:pPr marL="800100" lvl="5" indent="-342900">
              <a:tabLst>
                <a:tab pos="461963" algn="l"/>
              </a:tabLst>
            </a:pPr>
            <a:r>
              <a:rPr lang="en-US" sz="2000" dirty="0"/>
              <a:t>State:  Iowa Civil Rights Act, Pregnancy Discrimination Act</a:t>
            </a:r>
          </a:p>
          <a:p>
            <a:pPr marL="800100" lvl="5" indent="-342900">
              <a:tabLst>
                <a:tab pos="461963" algn="l"/>
              </a:tabLst>
            </a:pPr>
            <a:r>
              <a:rPr lang="en-US" sz="2000" dirty="0"/>
              <a:t>Federal:  Title VII, ADEA</a:t>
            </a:r>
          </a:p>
          <a:p>
            <a:pPr marL="457200" lvl="3" indent="-457200">
              <a:buAutoNum type="arabicPeriod" startAt="2"/>
              <a:tabLst>
                <a:tab pos="461963" algn="l"/>
              </a:tabLst>
            </a:pPr>
            <a:r>
              <a:rPr lang="en-US" sz="2000" dirty="0"/>
              <a:t>Contract Rights –</a:t>
            </a:r>
          </a:p>
          <a:p>
            <a:pPr marL="800100" lvl="5" indent="-342900">
              <a:tabLst>
                <a:tab pos="461963" algn="l"/>
              </a:tabLst>
            </a:pPr>
            <a:r>
              <a:rPr lang="en-US" sz="2000" dirty="0"/>
              <a:t>Does the employee have a “property right” to the job</a:t>
            </a:r>
          </a:p>
          <a:p>
            <a:pPr marL="457200" lvl="3" indent="-457200">
              <a:buAutoNum type="arabicPeriod" startAt="3"/>
              <a:tabLst>
                <a:tab pos="461963" algn="l"/>
              </a:tabLst>
            </a:pPr>
            <a:r>
              <a:rPr lang="en-US" sz="2000" dirty="0"/>
              <a:t>Wrongful Discharge</a:t>
            </a:r>
          </a:p>
          <a:p>
            <a:pPr marL="800100" lvl="5" indent="-342900">
              <a:tabLst>
                <a:tab pos="461963" algn="l"/>
              </a:tabLst>
            </a:pPr>
            <a:r>
              <a:rPr lang="en-US" sz="2000" dirty="0"/>
              <a:t>Does the firing violate public policy</a:t>
            </a:r>
          </a:p>
          <a:p>
            <a:pPr marL="457200" lvl="3" indent="-457200">
              <a:buAutoNum type="arabicPeriod" startAt="4"/>
              <a:tabLst>
                <a:tab pos="461963" algn="l"/>
              </a:tabLst>
            </a:pPr>
            <a:r>
              <a:rPr lang="en-US" sz="2000" dirty="0"/>
              <a:t>Other statutory rights</a:t>
            </a:r>
          </a:p>
          <a:p>
            <a:pPr marL="800100" lvl="5" indent="-342900">
              <a:tabLst>
                <a:tab pos="461963" algn="l"/>
              </a:tabLst>
            </a:pPr>
            <a:r>
              <a:rPr lang="en-US" sz="2000" dirty="0"/>
              <a:t>FLSA, FMLA, USERRA, etc.</a:t>
            </a:r>
          </a:p>
          <a:p>
            <a:pPr marL="0" lvl="4" indent="0">
              <a:buNone/>
            </a:pPr>
            <a:endParaRPr lang="en-US" sz="2000" dirty="0"/>
          </a:p>
          <a:p>
            <a:pPr marL="520700" lvl="4" indent="-520700">
              <a:buNone/>
            </a:pPr>
            <a:endParaRPr lang="en-US" sz="2000" dirty="0"/>
          </a:p>
          <a:p>
            <a:pPr lvl="2"/>
            <a:endParaRPr lang="en-US" dirty="0"/>
          </a:p>
        </p:txBody>
      </p:sp>
      <p:sp>
        <p:nvSpPr>
          <p:cNvPr id="4" name="Slide Number Placeholder 3"/>
          <p:cNvSpPr>
            <a:spLocks noGrp="1"/>
          </p:cNvSpPr>
          <p:nvPr>
            <p:ph type="sldNum" sz="quarter" idx="12"/>
          </p:nvPr>
        </p:nvSpPr>
        <p:spPr>
          <a:xfrm>
            <a:off x="11704320" y="6455664"/>
            <a:ext cx="448056"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1B7414B1-E3D7-4437-8B73-2AF1BE6C4636}" type="slidenum">
              <a:rPr kumimoji="0" lang="en-US" sz="1100" b="0" i="0" u="none" strike="noStrike" kern="1200" cap="none" spc="0" normalizeH="0" baseline="0" noProof="0">
                <a:ln>
                  <a:noFill/>
                </a:ln>
                <a:solidFill>
                  <a:prstClr val="black">
                    <a:lumMod val="50000"/>
                    <a:lumOff val="50000"/>
                  </a:prstClr>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21</a:t>
            </a:fld>
            <a:endParaRPr kumimoji="0" lang="en-US" sz="1100" b="0" i="0" u="none" strike="noStrike" kern="1200" cap="none" spc="0" normalizeH="0" baseline="0" noProof="0">
              <a:ln>
                <a:noFill/>
              </a:ln>
              <a:solidFill>
                <a:prstClr val="black">
                  <a:lumMod val="50000"/>
                  <a:lumOff val="50000"/>
                </a:prst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33943031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useBgFill="1">
        <p:nvSpPr>
          <p:cNvPr id="23" name="Rectangle 2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4" name="Rectangle 23">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5" name="Rectangle 2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6" name="Rectangle 2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27" name="Freeform: Shape 2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3" name="Title 2"/>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Do Investigate - Due Process</a:t>
            </a:r>
          </a:p>
        </p:txBody>
      </p:sp>
      <p:sp>
        <p:nvSpPr>
          <p:cNvPr id="2" name="Content Placeholder 1"/>
          <p:cNvSpPr>
            <a:spLocks noGrp="1"/>
          </p:cNvSpPr>
          <p:nvPr>
            <p:ph idx="1"/>
          </p:nvPr>
        </p:nvSpPr>
        <p:spPr>
          <a:xfrm>
            <a:off x="4367695" y="649480"/>
            <a:ext cx="6997911" cy="5546047"/>
          </a:xfrm>
        </p:spPr>
        <p:txBody>
          <a:bodyPr anchor="ctr">
            <a:noAutofit/>
          </a:bodyPr>
          <a:lstStyle/>
          <a:p>
            <a:pPr marL="45720" indent="0">
              <a:buNone/>
            </a:pPr>
            <a:r>
              <a:rPr lang="en-US" sz="2200" dirty="0"/>
              <a:t>After considering all the legal issues, what should you do?</a:t>
            </a:r>
          </a:p>
          <a:p>
            <a:pPr marL="45720" indent="0">
              <a:buNone/>
            </a:pPr>
            <a:r>
              <a:rPr lang="en-US" sz="2200" b="1" dirty="0"/>
              <a:t>Conduct your own investigation into the allegations</a:t>
            </a:r>
          </a:p>
          <a:p>
            <a:r>
              <a:rPr lang="en-US" sz="2200" dirty="0"/>
              <a:t>Talk to the participants/witnesses</a:t>
            </a:r>
          </a:p>
          <a:p>
            <a:r>
              <a:rPr lang="en-US" sz="2200" dirty="0"/>
              <a:t>Written statements are great</a:t>
            </a:r>
          </a:p>
          <a:p>
            <a:r>
              <a:rPr lang="en-US" sz="2200" dirty="0"/>
              <a:t>Obtain any applicable documents/evidence</a:t>
            </a:r>
          </a:p>
          <a:p>
            <a:r>
              <a:rPr lang="en-US" sz="2200" dirty="0"/>
              <a:t>Can you have 2 interviewers/managers in the room during interview</a:t>
            </a:r>
          </a:p>
          <a:p>
            <a:r>
              <a:rPr lang="en-US" sz="2200" dirty="0"/>
              <a:t>Access credibility</a:t>
            </a:r>
          </a:p>
          <a:p>
            <a:r>
              <a:rPr lang="en-US" sz="2200" dirty="0"/>
              <a:t>Does incident violate Company policy</a:t>
            </a:r>
          </a:p>
          <a:p>
            <a:r>
              <a:rPr lang="en-US" sz="2200" dirty="0"/>
              <a:t>How have others been treated</a:t>
            </a:r>
          </a:p>
          <a:p>
            <a:r>
              <a:rPr lang="en-US" sz="2200" dirty="0"/>
              <a:t>There may be an issue with Peace Officer’s bill of rights, Union agreement, or private contract.</a:t>
            </a:r>
          </a:p>
          <a:p>
            <a:pPr marL="45720" indent="0">
              <a:buNone/>
            </a:pPr>
            <a:endParaRPr lang="en-US" sz="2200" dirty="0"/>
          </a:p>
        </p:txBody>
      </p:sp>
      <p:sp>
        <p:nvSpPr>
          <p:cNvPr id="4" name="Slide Number Placeholder 3"/>
          <p:cNvSpPr>
            <a:spLocks noGrp="1"/>
          </p:cNvSpPr>
          <p:nvPr>
            <p:ph type="sldNum" sz="quarter" idx="12"/>
          </p:nvPr>
        </p:nvSpPr>
        <p:spPr>
          <a:xfrm>
            <a:off x="11704320" y="6455664"/>
            <a:ext cx="448056"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1B7414B1-E3D7-4437-8B73-2AF1BE6C4636}" type="slidenum">
              <a:rPr kumimoji="0" lang="en-US" sz="1100" b="0" i="0" u="none" strike="noStrike" kern="1200" cap="none" spc="0" normalizeH="0" baseline="0" noProof="0">
                <a:ln>
                  <a:noFill/>
                </a:ln>
                <a:solidFill>
                  <a:prstClr val="black">
                    <a:lumMod val="50000"/>
                    <a:lumOff val="50000"/>
                  </a:prstClr>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22</a:t>
            </a:fld>
            <a:endParaRPr kumimoji="0" lang="en-US" sz="1100" b="0" i="0" u="none" strike="noStrike" kern="1200" cap="none" spc="0" normalizeH="0" baseline="0" noProof="0">
              <a:ln>
                <a:noFill/>
              </a:ln>
              <a:solidFill>
                <a:prstClr val="black">
                  <a:lumMod val="50000"/>
                  <a:lumOff val="50000"/>
                </a:prst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3155957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371597" y="348865"/>
            <a:ext cx="10044023" cy="877729"/>
          </a:xfrm>
        </p:spPr>
        <p:txBody>
          <a:bodyPr anchor="ctr">
            <a:noAutofit/>
          </a:bodyPr>
          <a:lstStyle/>
          <a:p>
            <a:r>
              <a:rPr lang="en-US" sz="4000" dirty="0">
                <a:solidFill>
                  <a:srgbClr val="FFFFFF"/>
                </a:solidFill>
              </a:rPr>
              <a:t>STEPS IN ADDRESSING DISCIPLINE OR TERMINATION OF AN EMPLOYEE</a:t>
            </a:r>
          </a:p>
        </p:txBody>
      </p:sp>
      <p:sp>
        <p:nvSpPr>
          <p:cNvPr id="4" name="Slide Number Placeholder 3"/>
          <p:cNvSpPr>
            <a:spLocks noGrp="1"/>
          </p:cNvSpPr>
          <p:nvPr>
            <p:ph type="sldNum" sz="quarter" idx="12"/>
          </p:nvPr>
        </p:nvSpPr>
        <p:spPr>
          <a:xfrm>
            <a:off x="11704320" y="6455664"/>
            <a:ext cx="448056" cy="365125"/>
          </a:xfrm>
        </p:spPr>
        <p:txBody>
          <a:bodyPr>
            <a:normAutofit/>
          </a:bodyPr>
          <a:lstStyle/>
          <a:p>
            <a:pPr>
              <a:spcAft>
                <a:spcPts val="600"/>
              </a:spcAft>
            </a:pPr>
            <a:fld id="{AD85E243-5DF9-4DC8-AA77-DFAD57ED776D}" type="slidenum">
              <a:rPr lang="en-US" sz="1100">
                <a:solidFill>
                  <a:schemeClr val="tx1">
                    <a:lumMod val="50000"/>
                    <a:lumOff val="50000"/>
                  </a:schemeClr>
                </a:solidFill>
              </a:rPr>
              <a:pPr>
                <a:spcAft>
                  <a:spcPts val="600"/>
                </a:spcAft>
              </a:pPr>
              <a:t>23</a:t>
            </a:fld>
            <a:endParaRPr lang="en-US" sz="1100">
              <a:solidFill>
                <a:schemeClr val="tx1">
                  <a:lumMod val="50000"/>
                  <a:lumOff val="50000"/>
                </a:schemeClr>
              </a:solidFill>
            </a:endParaRPr>
          </a:p>
        </p:txBody>
      </p:sp>
      <p:graphicFrame>
        <p:nvGraphicFramePr>
          <p:cNvPr id="18" name="Content Placeholder 2">
            <a:extLst>
              <a:ext uri="{FF2B5EF4-FFF2-40B4-BE49-F238E27FC236}">
                <a16:creationId xmlns:a16="http://schemas.microsoft.com/office/drawing/2014/main" id="{179B42C5-8823-98EA-3F1D-42BDEFCAE5FA}"/>
              </a:ext>
            </a:extLst>
          </p:cNvPr>
          <p:cNvGraphicFramePr>
            <a:graphicFrameLocks noGrp="1"/>
          </p:cNvGraphicFramePr>
          <p:nvPr>
            <p:ph idx="1"/>
            <p:extLst>
              <p:ext uri="{D42A27DB-BD31-4B8C-83A1-F6EECF244321}">
                <p14:modId xmlns:p14="http://schemas.microsoft.com/office/powerpoint/2010/main" val="3822894771"/>
              </p:ext>
            </p:extLst>
          </p:nvPr>
        </p:nvGraphicFramePr>
        <p:xfrm>
          <a:off x="644056" y="1575459"/>
          <a:ext cx="10927829" cy="24298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05E65AF2-A954-F2FE-9954-96EF2490F804}"/>
              </a:ext>
            </a:extLst>
          </p:cNvPr>
          <p:cNvSpPr txBox="1"/>
          <p:nvPr/>
        </p:nvSpPr>
        <p:spPr>
          <a:xfrm>
            <a:off x="1086174" y="4218223"/>
            <a:ext cx="10019651" cy="2215991"/>
          </a:xfrm>
          <a:prstGeom prst="rect">
            <a:avLst/>
          </a:prstGeom>
          <a:noFill/>
        </p:spPr>
        <p:txBody>
          <a:bodyPr wrap="square" rtlCol="0">
            <a:spAutoFit/>
          </a:bodyPr>
          <a:lstStyle/>
          <a:p>
            <a:pPr marL="285750" lvl="0" indent="-285750">
              <a:buFont typeface="Arial" panose="020B0604020202020204" pitchFamily="34" charset="0"/>
              <a:buChar char="•"/>
            </a:pPr>
            <a:r>
              <a:rPr lang="en-US" sz="2000" dirty="0"/>
              <a:t>Always Document each step of the Process.  </a:t>
            </a:r>
          </a:p>
          <a:p>
            <a:pPr marL="285750" lvl="0" indent="-285750">
              <a:buFont typeface="Arial" panose="020B0604020202020204" pitchFamily="34" charset="0"/>
              <a:buChar char="•"/>
            </a:pPr>
            <a:r>
              <a:rPr lang="en-US" sz="2000" dirty="0"/>
              <a:t>Keep All documents, except the final discipline or termination document, in either a litigation or investigation file which is kept private.</a:t>
            </a:r>
          </a:p>
          <a:p>
            <a:pPr lvl="0"/>
            <a:endParaRPr lang="en-US" sz="2000" dirty="0"/>
          </a:p>
          <a:p>
            <a:pPr lvl="0"/>
            <a:r>
              <a:rPr lang="en-US" sz="2000" dirty="0"/>
              <a:t>*The process may be different if governed by handbook procedure or Collective Bargaining Agreement.</a:t>
            </a:r>
          </a:p>
          <a:p>
            <a:endParaRPr lang="en-US" dirty="0"/>
          </a:p>
        </p:txBody>
      </p:sp>
    </p:spTree>
    <p:extLst>
      <p:ext uri="{BB962C8B-B14F-4D97-AF65-F5344CB8AC3E}">
        <p14:creationId xmlns:p14="http://schemas.microsoft.com/office/powerpoint/2010/main" val="36902828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5000" y="640823"/>
            <a:ext cx="3418659" cy="5583148"/>
          </a:xfrm>
        </p:spPr>
        <p:txBody>
          <a:bodyPr anchor="ctr">
            <a:normAutofit/>
          </a:bodyPr>
          <a:lstStyle/>
          <a:p>
            <a:r>
              <a:rPr lang="en-US" sz="4200" dirty="0"/>
              <a:t>STEPS IN ADDRESSING DISCIPLINE OR TERMINATION OF AN EMPLOYEE</a:t>
            </a:r>
          </a:p>
        </p:txBody>
      </p:sp>
      <p:sp>
        <p:nvSpPr>
          <p:cNvPr id="13"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a:xfrm>
            <a:off x="8610600" y="6356350"/>
            <a:ext cx="2743200" cy="365125"/>
          </a:xfrm>
        </p:spPr>
        <p:txBody>
          <a:bodyPr>
            <a:normAutofit/>
          </a:bodyPr>
          <a:lstStyle/>
          <a:p>
            <a:pPr>
              <a:spcAft>
                <a:spcPts val="600"/>
              </a:spcAft>
            </a:pPr>
            <a:fld id="{AD85E243-5DF9-4DC8-AA77-DFAD57ED776D}" type="slidenum">
              <a:rPr lang="en-US" smtClean="0"/>
              <a:pPr>
                <a:spcAft>
                  <a:spcPts val="600"/>
                </a:spcAft>
              </a:pPr>
              <a:t>24</a:t>
            </a:fld>
            <a:endParaRPr lang="en-US"/>
          </a:p>
        </p:txBody>
      </p:sp>
      <p:graphicFrame>
        <p:nvGraphicFramePr>
          <p:cNvPr id="6" name="Content Placeholder 2">
            <a:extLst>
              <a:ext uri="{FF2B5EF4-FFF2-40B4-BE49-F238E27FC236}">
                <a16:creationId xmlns:a16="http://schemas.microsoft.com/office/drawing/2014/main" id="{9FBC1663-7F65-D733-853D-99E837174468}"/>
              </a:ext>
            </a:extLst>
          </p:cNvPr>
          <p:cNvGraphicFramePr>
            <a:graphicFrameLocks noGrp="1"/>
          </p:cNvGraphicFramePr>
          <p:nvPr>
            <p:ph idx="1"/>
            <p:extLst>
              <p:ext uri="{D42A27DB-BD31-4B8C-83A1-F6EECF244321}">
                <p14:modId xmlns:p14="http://schemas.microsoft.com/office/powerpoint/2010/main" val="1537244221"/>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574635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371597" y="348865"/>
            <a:ext cx="10044023" cy="877729"/>
          </a:xfrm>
        </p:spPr>
        <p:txBody>
          <a:bodyPr anchor="ctr">
            <a:normAutofit/>
          </a:bodyPr>
          <a:lstStyle/>
          <a:p>
            <a:r>
              <a:rPr lang="en-US" sz="4000" dirty="0">
                <a:solidFill>
                  <a:srgbClr val="FFFFFF"/>
                </a:solidFill>
              </a:rPr>
              <a:t>INVESTIGATION (CONTINUED)</a:t>
            </a:r>
          </a:p>
        </p:txBody>
      </p:sp>
      <p:sp>
        <p:nvSpPr>
          <p:cNvPr id="4" name="Slide Number Placeholder 3"/>
          <p:cNvSpPr>
            <a:spLocks noGrp="1"/>
          </p:cNvSpPr>
          <p:nvPr>
            <p:ph type="sldNum" sz="quarter" idx="12"/>
          </p:nvPr>
        </p:nvSpPr>
        <p:spPr>
          <a:xfrm>
            <a:off x="11704320" y="6455664"/>
            <a:ext cx="448056" cy="365125"/>
          </a:xfrm>
        </p:spPr>
        <p:txBody>
          <a:bodyPr>
            <a:normAutofit/>
          </a:bodyPr>
          <a:lstStyle/>
          <a:p>
            <a:pPr>
              <a:spcAft>
                <a:spcPts val="600"/>
              </a:spcAft>
            </a:pPr>
            <a:fld id="{AD85E243-5DF9-4DC8-AA77-DFAD57ED776D}" type="slidenum">
              <a:rPr lang="en-US" sz="1100">
                <a:solidFill>
                  <a:schemeClr val="tx1">
                    <a:lumMod val="50000"/>
                    <a:lumOff val="50000"/>
                  </a:schemeClr>
                </a:solidFill>
              </a:rPr>
              <a:pPr>
                <a:spcAft>
                  <a:spcPts val="600"/>
                </a:spcAft>
              </a:pPr>
              <a:t>25</a:t>
            </a:fld>
            <a:endParaRPr lang="en-US" sz="1100">
              <a:solidFill>
                <a:schemeClr val="tx1">
                  <a:lumMod val="50000"/>
                  <a:lumOff val="50000"/>
                </a:schemeClr>
              </a:solidFill>
            </a:endParaRPr>
          </a:p>
        </p:txBody>
      </p:sp>
      <p:graphicFrame>
        <p:nvGraphicFramePr>
          <p:cNvPr id="6" name="Content Placeholder 2">
            <a:extLst>
              <a:ext uri="{FF2B5EF4-FFF2-40B4-BE49-F238E27FC236}">
                <a16:creationId xmlns:a16="http://schemas.microsoft.com/office/drawing/2014/main" id="{8E77E155-4B02-D637-CD35-5FD90C37A038}"/>
              </a:ext>
            </a:extLst>
          </p:cNvPr>
          <p:cNvGraphicFramePr>
            <a:graphicFrameLocks noGrp="1"/>
          </p:cNvGraphicFramePr>
          <p:nvPr>
            <p:ph idx="1"/>
            <p:extLst>
              <p:ext uri="{D42A27DB-BD31-4B8C-83A1-F6EECF244321}">
                <p14:modId xmlns:p14="http://schemas.microsoft.com/office/powerpoint/2010/main" val="1137262844"/>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71351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599" y="294538"/>
            <a:ext cx="9895951" cy="1033669"/>
          </a:xfrm>
        </p:spPr>
        <p:txBody>
          <a:bodyPr>
            <a:noAutofit/>
          </a:bodyPr>
          <a:lstStyle/>
          <a:p>
            <a:r>
              <a:rPr lang="en-US" sz="4000" dirty="0">
                <a:solidFill>
                  <a:srgbClr val="FFFFFF"/>
                </a:solidFill>
              </a:rPr>
              <a:t>STEPS IN ADDRESSING DISCIPLINE OR TERMINATION OF AN EMPLOYEE</a:t>
            </a:r>
          </a:p>
        </p:txBody>
      </p:sp>
      <p:sp>
        <p:nvSpPr>
          <p:cNvPr id="3" name="Content Placeholder 2"/>
          <p:cNvSpPr>
            <a:spLocks noGrp="1"/>
          </p:cNvSpPr>
          <p:nvPr>
            <p:ph idx="1"/>
          </p:nvPr>
        </p:nvSpPr>
        <p:spPr>
          <a:xfrm>
            <a:off x="1371599" y="2318197"/>
            <a:ext cx="9724031" cy="3683358"/>
          </a:xfrm>
        </p:spPr>
        <p:txBody>
          <a:bodyPr anchor="ctr">
            <a:normAutofit/>
          </a:bodyPr>
          <a:lstStyle/>
          <a:p>
            <a:pPr>
              <a:buFont typeface="Arial" panose="020B0604020202020204" pitchFamily="34" charset="0"/>
              <a:buChar char="•"/>
            </a:pPr>
            <a:r>
              <a:rPr lang="en-US" sz="2400" dirty="0"/>
              <a:t>Determine whether the allegations violate your organizations policies or the law.</a:t>
            </a:r>
          </a:p>
          <a:p>
            <a:pPr lvl="1">
              <a:buFont typeface="Wingdings" panose="05000000000000000000" pitchFamily="2" charset="2"/>
              <a:buChar char="§"/>
            </a:pPr>
            <a:r>
              <a:rPr lang="en-US" dirty="0"/>
              <a:t>Policies should be written and articulated to be enforced.</a:t>
            </a:r>
          </a:p>
          <a:p>
            <a:pPr lvl="1">
              <a:buFont typeface="Wingdings" panose="05000000000000000000" pitchFamily="2" charset="2"/>
              <a:buChar char="§"/>
            </a:pPr>
            <a:r>
              <a:rPr lang="en-US" dirty="0"/>
              <a:t>All Applicable Laws to the Organization should be contained in a handbook, policies, and job descriptions or otherwise given notice to employees with the exception of criminal behavior.</a:t>
            </a:r>
          </a:p>
          <a:p>
            <a:pPr>
              <a:buFont typeface="Arial" panose="020B0604020202020204" pitchFamily="34" charset="0"/>
              <a:buChar char="•"/>
            </a:pPr>
            <a:r>
              <a:rPr lang="en-US" sz="2400" dirty="0"/>
              <a:t>Check the Employee’s file for any potential issues in discipline or termination.</a:t>
            </a:r>
          </a:p>
          <a:p>
            <a:pPr lvl="1"/>
            <a:endParaRPr lang="en-US" dirty="0"/>
          </a:p>
        </p:txBody>
      </p:sp>
      <p:sp>
        <p:nvSpPr>
          <p:cNvPr id="4" name="Slide Number Placeholder 3"/>
          <p:cNvSpPr>
            <a:spLocks noGrp="1"/>
          </p:cNvSpPr>
          <p:nvPr>
            <p:ph type="sldNum" sz="quarter" idx="12"/>
          </p:nvPr>
        </p:nvSpPr>
        <p:spPr>
          <a:xfrm>
            <a:off x="11704320" y="6455431"/>
            <a:ext cx="445913" cy="365125"/>
          </a:xfrm>
        </p:spPr>
        <p:txBody>
          <a:bodyPr>
            <a:normAutofit/>
          </a:bodyPr>
          <a:lstStyle/>
          <a:p>
            <a:pPr>
              <a:spcAft>
                <a:spcPts val="600"/>
              </a:spcAft>
            </a:pPr>
            <a:fld id="{AD85E243-5DF9-4DC8-AA77-DFAD57ED776D}" type="slidenum">
              <a:rPr lang="en-US" sz="1100">
                <a:solidFill>
                  <a:schemeClr val="tx1">
                    <a:lumMod val="50000"/>
                    <a:lumOff val="50000"/>
                  </a:schemeClr>
                </a:solidFill>
              </a:rPr>
              <a:pPr>
                <a:spcAft>
                  <a:spcPts val="600"/>
                </a:spcAft>
              </a:pPr>
              <a:t>26</a:t>
            </a:fld>
            <a:endParaRPr lang="en-US" sz="1100">
              <a:solidFill>
                <a:schemeClr val="tx1">
                  <a:lumMod val="50000"/>
                  <a:lumOff val="50000"/>
                </a:schemeClr>
              </a:solidFill>
            </a:endParaRPr>
          </a:p>
        </p:txBody>
      </p:sp>
      <p:grpSp>
        <p:nvGrpSpPr>
          <p:cNvPr id="5" name="Group 4">
            <a:extLst>
              <a:ext uri="{FF2B5EF4-FFF2-40B4-BE49-F238E27FC236}">
                <a16:creationId xmlns:a16="http://schemas.microsoft.com/office/drawing/2014/main" id="{046FDB49-996C-B312-C427-9CCE5E89FA82}"/>
              </a:ext>
            </a:extLst>
          </p:cNvPr>
          <p:cNvGrpSpPr/>
          <p:nvPr/>
        </p:nvGrpSpPr>
        <p:grpSpPr>
          <a:xfrm>
            <a:off x="1232960" y="1696277"/>
            <a:ext cx="5734510" cy="493132"/>
            <a:chOff x="55" y="0"/>
            <a:chExt cx="5269990" cy="705391"/>
          </a:xfrm>
        </p:grpSpPr>
        <p:sp>
          <p:nvSpPr>
            <p:cNvPr id="6" name="Rectangle: Rounded Corners 5">
              <a:extLst>
                <a:ext uri="{FF2B5EF4-FFF2-40B4-BE49-F238E27FC236}">
                  <a16:creationId xmlns:a16="http://schemas.microsoft.com/office/drawing/2014/main" id="{2A29F54C-DC1C-4F6A-9390-EB6151534069}"/>
                </a:ext>
              </a:extLst>
            </p:cNvPr>
            <p:cNvSpPr/>
            <p:nvPr/>
          </p:nvSpPr>
          <p:spPr>
            <a:xfrm>
              <a:off x="55" y="0"/>
              <a:ext cx="5269990" cy="705391"/>
            </a:xfrm>
            <a:prstGeom prst="roundRect">
              <a:avLst/>
            </a:pr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a:lstStyle/>
            <a:p>
              <a:endParaRPr lang="en-US" sz="2400"/>
            </a:p>
          </p:txBody>
        </p:sp>
        <p:sp>
          <p:nvSpPr>
            <p:cNvPr id="7" name="Rectangle: Rounded Corners 4">
              <a:extLst>
                <a:ext uri="{FF2B5EF4-FFF2-40B4-BE49-F238E27FC236}">
                  <a16:creationId xmlns:a16="http://schemas.microsoft.com/office/drawing/2014/main" id="{B92FF896-EC03-31E3-071C-750839C0BB84}"/>
                </a:ext>
              </a:extLst>
            </p:cNvPr>
            <p:cNvSpPr txBox="1"/>
            <p:nvPr/>
          </p:nvSpPr>
          <p:spPr>
            <a:xfrm>
              <a:off x="34489" y="34434"/>
              <a:ext cx="5201122" cy="63652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109728" indent="0">
                <a:buNone/>
              </a:pPr>
              <a:r>
                <a:rPr lang="en-US" sz="2400" b="1" dirty="0"/>
                <a:t>Step 2: Check the Facts and the File.</a:t>
              </a:r>
            </a:p>
          </p:txBody>
        </p:sp>
      </p:grpSp>
    </p:spTree>
    <p:extLst>
      <p:ext uri="{BB962C8B-B14F-4D97-AF65-F5344CB8AC3E}">
        <p14:creationId xmlns:p14="http://schemas.microsoft.com/office/powerpoint/2010/main" val="12363698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1" y="365125"/>
            <a:ext cx="5251316" cy="1807305"/>
          </a:xfrm>
        </p:spPr>
        <p:txBody>
          <a:bodyPr>
            <a:normAutofit/>
          </a:bodyPr>
          <a:lstStyle/>
          <a:p>
            <a:r>
              <a:rPr lang="en-US" dirty="0"/>
              <a:t>IOWA IS AN “AT-WILL” EMPLOYMENT STATE.</a:t>
            </a:r>
          </a:p>
        </p:txBody>
      </p:sp>
      <p:sp>
        <p:nvSpPr>
          <p:cNvPr id="3" name="Content Placeholder 2"/>
          <p:cNvSpPr>
            <a:spLocks noGrp="1"/>
          </p:cNvSpPr>
          <p:nvPr>
            <p:ph idx="1"/>
          </p:nvPr>
        </p:nvSpPr>
        <p:spPr>
          <a:xfrm>
            <a:off x="838200" y="2333297"/>
            <a:ext cx="6731131" cy="3843666"/>
          </a:xfrm>
        </p:spPr>
        <p:txBody>
          <a:bodyPr>
            <a:normAutofit/>
          </a:bodyPr>
          <a:lstStyle/>
          <a:p>
            <a:r>
              <a:rPr lang="en-US" sz="2000" b="1" dirty="0"/>
              <a:t>“</a:t>
            </a:r>
            <a:r>
              <a:rPr lang="en-US" sz="2000" dirty="0"/>
              <a:t>Absent a valid contract of employment, an employment relationship is generally considered to be inherently indefinite and presumed to be at-will…. “This means the employment relationship is terminable by either party ‘at any time, for any [lawful] reason, or no reason at all.’”*</a:t>
            </a:r>
          </a:p>
          <a:p>
            <a:r>
              <a:rPr lang="en-US" sz="2000" dirty="0"/>
              <a:t>Exceptions:</a:t>
            </a:r>
          </a:p>
          <a:p>
            <a:pPr lvl="1">
              <a:buFont typeface="Wingdings" panose="05000000000000000000" pitchFamily="2" charset="2"/>
              <a:buChar char="§"/>
            </a:pPr>
            <a:r>
              <a:rPr lang="en-US" sz="2000" dirty="0"/>
              <a:t> Binding Handbook Provisions or Separate Contract</a:t>
            </a:r>
          </a:p>
          <a:p>
            <a:pPr lvl="1">
              <a:buFont typeface="Wingdings" panose="05000000000000000000" pitchFamily="2" charset="2"/>
              <a:buChar char="§"/>
            </a:pPr>
            <a:r>
              <a:rPr lang="en-US" sz="2000" dirty="0"/>
              <a:t> Statutory Rights</a:t>
            </a:r>
          </a:p>
          <a:p>
            <a:pPr lvl="1">
              <a:buFont typeface="Wingdings" panose="05000000000000000000" pitchFamily="2" charset="2"/>
              <a:buChar char="§"/>
            </a:pPr>
            <a:r>
              <a:rPr lang="en-US" sz="2000" dirty="0"/>
              <a:t> Common Law Exceptions </a:t>
            </a:r>
          </a:p>
          <a:p>
            <a:pPr marL="457200" lvl="1" indent="0">
              <a:buNone/>
            </a:pPr>
            <a:endParaRPr lang="en-US" sz="2000" b="1" dirty="0"/>
          </a:p>
          <a:p>
            <a:pPr marL="457200" lvl="1" indent="0">
              <a:buNone/>
            </a:pPr>
            <a:r>
              <a:rPr lang="en-US" sz="2000" dirty="0"/>
              <a:t>	*Fitzgerald v. Salsbury Chem., Inc., 613 N.W.2d 275, 280 (Iowa 2000).</a:t>
            </a:r>
            <a:endParaRPr lang="en-US" sz="2000" b="1" dirty="0"/>
          </a:p>
        </p:txBody>
      </p:sp>
      <p:pic>
        <p:nvPicPr>
          <p:cNvPr id="6" name="Picture 5" descr="Pen placed on top of a signature line">
            <a:extLst>
              <a:ext uri="{FF2B5EF4-FFF2-40B4-BE49-F238E27FC236}">
                <a16:creationId xmlns:a16="http://schemas.microsoft.com/office/drawing/2014/main" id="{2D1D2DC8-72EB-5BDA-AFB9-8DB7FAECF5C3}"/>
              </a:ext>
            </a:extLst>
          </p:cNvPr>
          <p:cNvPicPr>
            <a:picLocks noChangeAspect="1"/>
          </p:cNvPicPr>
          <p:nvPr/>
        </p:nvPicPr>
        <p:blipFill>
          <a:blip r:embed="rId2"/>
          <a:srcRect l="41964" r="-1" b="-1"/>
          <a:stretch>
            <a:fillRect/>
          </a:stretch>
        </p:blipFill>
        <p:spPr>
          <a:xfrm>
            <a:off x="7572379" y="10"/>
            <a:ext cx="4619621"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
        <p:nvSpPr>
          <p:cNvPr id="4" name="Slide Number Placeholder 3"/>
          <p:cNvSpPr>
            <a:spLocks noGrp="1"/>
          </p:cNvSpPr>
          <p:nvPr>
            <p:ph type="sldNum" sz="quarter" idx="12"/>
          </p:nvPr>
        </p:nvSpPr>
        <p:spPr>
          <a:xfrm>
            <a:off x="8610600" y="6356350"/>
            <a:ext cx="2743200" cy="365125"/>
          </a:xfrm>
        </p:spPr>
        <p:txBody>
          <a:bodyPr>
            <a:normAutofit/>
          </a:bodyPr>
          <a:lstStyle/>
          <a:p>
            <a:pPr>
              <a:spcAft>
                <a:spcPts val="600"/>
              </a:spcAft>
            </a:pPr>
            <a:fld id="{AD85E243-5DF9-4DC8-AA77-DFAD57ED776D}" type="slidenum">
              <a:rPr lang="en-US">
                <a:solidFill>
                  <a:srgbClr val="FFFFFF"/>
                </a:solidFill>
              </a:rPr>
              <a:pPr>
                <a:spcAft>
                  <a:spcPts val="600"/>
                </a:spcAft>
              </a:pPr>
              <a:t>27</a:t>
            </a:fld>
            <a:endParaRPr lang="en-US">
              <a:solidFill>
                <a:srgbClr val="FFFFFF"/>
              </a:solidFill>
            </a:endParaRPr>
          </a:p>
        </p:txBody>
      </p:sp>
    </p:spTree>
    <p:extLst>
      <p:ext uri="{BB962C8B-B14F-4D97-AF65-F5344CB8AC3E}">
        <p14:creationId xmlns:p14="http://schemas.microsoft.com/office/powerpoint/2010/main" val="6759687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9CFCDAF-46CE-4056-866C-5EE9122FDC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a:extLst>
              <a:ext uri="{FF2B5EF4-FFF2-40B4-BE49-F238E27FC236}">
                <a16:creationId xmlns:a16="http://schemas.microsoft.com/office/drawing/2014/main" id="{9F587EB1-1674-4B8B-88AD-2A81FFFB5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189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p:cNvSpPr>
            <a:spLocks noGrp="1"/>
          </p:cNvSpPr>
          <p:nvPr>
            <p:ph type="title"/>
          </p:nvPr>
        </p:nvSpPr>
        <p:spPr>
          <a:xfrm>
            <a:off x="7619943" y="2175614"/>
            <a:ext cx="4113908" cy="2506771"/>
          </a:xfrm>
        </p:spPr>
        <p:txBody>
          <a:bodyPr anchor="b">
            <a:normAutofit/>
          </a:bodyPr>
          <a:lstStyle/>
          <a:p>
            <a:r>
              <a:rPr lang="en-US" sz="4000" dirty="0">
                <a:solidFill>
                  <a:srgbClr val="FFFFFF"/>
                </a:solidFill>
              </a:rPr>
              <a:t>TERMINATIONS AND THE ADAAA(42 U.S.C. § 12101 ET SEQ.)</a:t>
            </a:r>
          </a:p>
        </p:txBody>
      </p:sp>
      <p:cxnSp>
        <p:nvCxnSpPr>
          <p:cNvPr id="15" name="Straight Connector 14">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73056"/>
            <a:ext cx="0" cy="6476066"/>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7"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2814" y="740316"/>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9"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1594" y="969611"/>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1"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07274" y="1484755"/>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a:xfrm>
            <a:off x="8610600" y="6356350"/>
            <a:ext cx="2743200" cy="365125"/>
          </a:xfrm>
        </p:spPr>
        <p:txBody>
          <a:bodyPr>
            <a:normAutofit/>
          </a:bodyPr>
          <a:lstStyle/>
          <a:p>
            <a:pPr>
              <a:spcAft>
                <a:spcPts val="600"/>
              </a:spcAft>
            </a:pPr>
            <a:fld id="{AD85E243-5DF9-4DC8-AA77-DFAD57ED776D}" type="slidenum">
              <a:rPr lang="en-US">
                <a:solidFill>
                  <a:srgbClr val="FFFFFF">
                    <a:alpha val="60000"/>
                  </a:srgbClr>
                </a:solidFill>
              </a:rPr>
              <a:pPr>
                <a:spcAft>
                  <a:spcPts val="600"/>
                </a:spcAft>
              </a:pPr>
              <a:t>28</a:t>
            </a:fld>
            <a:endParaRPr lang="en-US">
              <a:solidFill>
                <a:srgbClr val="FFFFFF">
                  <a:alpha val="60000"/>
                </a:srgbClr>
              </a:solidFill>
            </a:endParaRPr>
          </a:p>
        </p:txBody>
      </p:sp>
      <p:graphicFrame>
        <p:nvGraphicFramePr>
          <p:cNvPr id="6" name="Content Placeholder 2">
            <a:extLst>
              <a:ext uri="{FF2B5EF4-FFF2-40B4-BE49-F238E27FC236}">
                <a16:creationId xmlns:a16="http://schemas.microsoft.com/office/drawing/2014/main" id="{3AA26C9E-BE29-C22A-AC8B-8E0423ED1A4A}"/>
              </a:ext>
            </a:extLst>
          </p:cNvPr>
          <p:cNvGraphicFramePr>
            <a:graphicFrameLocks noGrp="1"/>
          </p:cNvGraphicFramePr>
          <p:nvPr>
            <p:ph idx="1"/>
            <p:extLst>
              <p:ext uri="{D42A27DB-BD31-4B8C-83A1-F6EECF244321}">
                <p14:modId xmlns:p14="http://schemas.microsoft.com/office/powerpoint/2010/main" val="2017084173"/>
              </p:ext>
            </p:extLst>
          </p:nvPr>
        </p:nvGraphicFramePr>
        <p:xfrm>
          <a:off x="623622" y="864520"/>
          <a:ext cx="6996321" cy="56743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07478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599" y="294538"/>
            <a:ext cx="9895951" cy="1033669"/>
          </a:xfrm>
        </p:spPr>
        <p:txBody>
          <a:bodyPr>
            <a:noAutofit/>
          </a:bodyPr>
          <a:lstStyle/>
          <a:p>
            <a:r>
              <a:rPr lang="en-US" sz="4000" dirty="0">
                <a:solidFill>
                  <a:srgbClr val="FFFFFF"/>
                </a:solidFill>
              </a:rPr>
              <a:t>TERMINATION ISSUES WITH THE ADAAA (REASONABLE ACCOMMODATION)</a:t>
            </a:r>
          </a:p>
        </p:txBody>
      </p:sp>
      <p:sp>
        <p:nvSpPr>
          <p:cNvPr id="3" name="Content Placeholder 2"/>
          <p:cNvSpPr>
            <a:spLocks noGrp="1"/>
          </p:cNvSpPr>
          <p:nvPr>
            <p:ph idx="1"/>
          </p:nvPr>
        </p:nvSpPr>
        <p:spPr>
          <a:xfrm>
            <a:off x="1371599" y="2318197"/>
            <a:ext cx="9724031" cy="3683358"/>
          </a:xfrm>
        </p:spPr>
        <p:txBody>
          <a:bodyPr anchor="ctr">
            <a:normAutofit/>
          </a:bodyPr>
          <a:lstStyle/>
          <a:p>
            <a:r>
              <a:rPr lang="en-US" sz="2400" dirty="0"/>
              <a:t>If an employee requests an accommodation, the employer must engage in an interactive process to determine whether reasonable accommodations are possible.  </a:t>
            </a:r>
          </a:p>
          <a:p>
            <a:r>
              <a:rPr lang="en-US" sz="2400" dirty="0"/>
              <a:t>“Regarded as” disabilities do not require reasonable accommodation.</a:t>
            </a:r>
          </a:p>
          <a:p>
            <a:r>
              <a:rPr lang="en-US" sz="2400" dirty="0"/>
              <a:t>An employer must reasonably accommodate UNLESS it is an “undue hardship.” Undue hardship is an action requiring significant difficulty or expense. (Look at cost of accommodation v. size and revenue of the business).</a:t>
            </a:r>
          </a:p>
          <a:p>
            <a:endParaRPr lang="en-US" sz="2400" dirty="0"/>
          </a:p>
        </p:txBody>
      </p:sp>
      <p:sp>
        <p:nvSpPr>
          <p:cNvPr id="4" name="Slide Number Placeholder 3"/>
          <p:cNvSpPr>
            <a:spLocks noGrp="1"/>
          </p:cNvSpPr>
          <p:nvPr>
            <p:ph type="sldNum" sz="quarter" idx="12"/>
          </p:nvPr>
        </p:nvSpPr>
        <p:spPr>
          <a:xfrm>
            <a:off x="11704320" y="6455431"/>
            <a:ext cx="445913" cy="365125"/>
          </a:xfrm>
        </p:spPr>
        <p:txBody>
          <a:bodyPr>
            <a:normAutofit/>
          </a:bodyPr>
          <a:lstStyle/>
          <a:p>
            <a:pPr>
              <a:spcAft>
                <a:spcPts val="600"/>
              </a:spcAft>
            </a:pPr>
            <a:fld id="{AD85E243-5DF9-4DC8-AA77-DFAD57ED776D}" type="slidenum">
              <a:rPr lang="en-US" sz="1100">
                <a:solidFill>
                  <a:schemeClr val="tx1">
                    <a:lumMod val="50000"/>
                    <a:lumOff val="50000"/>
                  </a:schemeClr>
                </a:solidFill>
              </a:rPr>
              <a:pPr>
                <a:spcAft>
                  <a:spcPts val="600"/>
                </a:spcAft>
              </a:pPr>
              <a:t>29</a:t>
            </a:fld>
            <a:endParaRPr lang="en-US" sz="1100">
              <a:solidFill>
                <a:schemeClr val="tx1">
                  <a:lumMod val="50000"/>
                  <a:lumOff val="50000"/>
                </a:schemeClr>
              </a:solidFill>
            </a:endParaRPr>
          </a:p>
        </p:txBody>
      </p:sp>
    </p:spTree>
    <p:extLst>
      <p:ext uri="{BB962C8B-B14F-4D97-AF65-F5344CB8AC3E}">
        <p14:creationId xmlns:p14="http://schemas.microsoft.com/office/powerpoint/2010/main" val="1128503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3B52CC5F-D4EC-5864-817F-BCCB13CDD413}"/>
            </a:ext>
          </a:extLst>
        </p:cNvPr>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33FD1EFC-5B88-DC27-E1C7-18029F71C7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8" name="Rectangle 27">
            <a:extLst>
              <a:ext uri="{FF2B5EF4-FFF2-40B4-BE49-F238E27FC236}">
                <a16:creationId xmlns:a16="http://schemas.microsoft.com/office/drawing/2014/main" id="{8614E7B1-62CF-C6F9-EA13-BF85DBF954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nvGrpSpPr>
          <p:cNvPr id="34" name="Group 33">
            <a:extLst>
              <a:ext uri="{FF2B5EF4-FFF2-40B4-BE49-F238E27FC236}">
                <a16:creationId xmlns:a16="http://schemas.microsoft.com/office/drawing/2014/main" id="{0BB4EFB8-D1F6-5D85-A267-17EF7C0E18C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117348" y="774914"/>
            <a:ext cx="304800" cy="429768"/>
            <a:chOff x="215328" y="-46937"/>
            <a:chExt cx="304800" cy="2773841"/>
          </a:xfrm>
        </p:grpSpPr>
        <p:cxnSp>
          <p:nvCxnSpPr>
            <p:cNvPr id="14" name="Straight Connector 13">
              <a:extLst>
                <a:ext uri="{FF2B5EF4-FFF2-40B4-BE49-F238E27FC236}">
                  <a16:creationId xmlns:a16="http://schemas.microsoft.com/office/drawing/2014/main" id="{ABCA9CC5-9131-CB15-E969-93D76013CC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680F22D-9160-8822-48F4-0C17DA388C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AB1709-6823-0996-60EC-211F2368D65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DB620AB3-6847-B7CE-089D-91178A702F9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334D05B9-3C89-B3AA-AC75-6023AA4B13F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20" name="Oval 19">
              <a:extLst>
                <a:ext uri="{FF2B5EF4-FFF2-40B4-BE49-F238E27FC236}">
                  <a16:creationId xmlns:a16="http://schemas.microsoft.com/office/drawing/2014/main" id="{93C918F0-3F69-3D9D-496B-6FBB3BB792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1" name="Oval 20">
              <a:extLst>
                <a:ext uri="{FF2B5EF4-FFF2-40B4-BE49-F238E27FC236}">
                  <a16:creationId xmlns:a16="http://schemas.microsoft.com/office/drawing/2014/main" id="{66881515-EF44-25E1-DDA3-80D17F4B84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2" name="Oval 21">
              <a:extLst>
                <a:ext uri="{FF2B5EF4-FFF2-40B4-BE49-F238E27FC236}">
                  <a16:creationId xmlns:a16="http://schemas.microsoft.com/office/drawing/2014/main" id="{A8295DED-1F6F-23F3-206E-82DD6B8B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3" name="Oval 22">
              <a:extLst>
                <a:ext uri="{FF2B5EF4-FFF2-40B4-BE49-F238E27FC236}">
                  <a16:creationId xmlns:a16="http://schemas.microsoft.com/office/drawing/2014/main" id="{A4AC3A16-CE48-2FFA-FCF4-73DBB66024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ptos" panose="02110004020202020204"/>
                <a:ea typeface="+mn-ea"/>
                <a:cs typeface="+mn-cs"/>
              </a:endParaRPr>
            </a:p>
          </p:txBody>
        </p:sp>
        <p:sp>
          <p:nvSpPr>
            <p:cNvPr id="24" name="Oval 23">
              <a:extLst>
                <a:ext uri="{FF2B5EF4-FFF2-40B4-BE49-F238E27FC236}">
                  <a16:creationId xmlns:a16="http://schemas.microsoft.com/office/drawing/2014/main" id="{67D98272-03C0-265B-A6DC-A4B4836FD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5" name="Oval 24">
              <a:extLst>
                <a:ext uri="{FF2B5EF4-FFF2-40B4-BE49-F238E27FC236}">
                  <a16:creationId xmlns:a16="http://schemas.microsoft.com/office/drawing/2014/main" id="{AC7104B6-D729-BAF5-C5F1-2A730A4AC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sp>
        <p:nvSpPr>
          <p:cNvPr id="27" name="Rectangle 26">
            <a:extLst>
              <a:ext uri="{FF2B5EF4-FFF2-40B4-BE49-F238E27FC236}">
                <a16:creationId xmlns:a16="http://schemas.microsoft.com/office/drawing/2014/main" id="{CB284289-6191-B1F2-3780-56613594DB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nvGrpSpPr>
          <p:cNvPr id="29" name="Group 28">
            <a:extLst>
              <a:ext uri="{FF2B5EF4-FFF2-40B4-BE49-F238E27FC236}">
                <a16:creationId xmlns:a16="http://schemas.microsoft.com/office/drawing/2014/main" id="{EB7F0961-CDFF-A3A3-47F6-96B91DCA6F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30" name="Straight Connector 29">
              <a:extLst>
                <a:ext uri="{FF2B5EF4-FFF2-40B4-BE49-F238E27FC236}">
                  <a16:creationId xmlns:a16="http://schemas.microsoft.com/office/drawing/2014/main" id="{880A6CDB-D4B5-1E3B-CA6C-DF283EA9895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0303AED-AB99-0624-787A-D6A06020B94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1143ABE-7A83-20DD-036B-53F4830B53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C521659C-1664-7E67-EF72-67A1651908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82B16DC0-6412-D541-2A17-1503A15D3503}"/>
              </a:ext>
            </a:extLst>
          </p:cNvPr>
          <p:cNvSpPr>
            <a:spLocks noGrp="1"/>
          </p:cNvSpPr>
          <p:nvPr>
            <p:ph type="title"/>
          </p:nvPr>
        </p:nvSpPr>
        <p:spPr>
          <a:xfrm>
            <a:off x="630936" y="630935"/>
            <a:ext cx="10846762" cy="992671"/>
          </a:xfrm>
          <a:noFill/>
        </p:spPr>
        <p:txBody>
          <a:bodyPr anchor="t">
            <a:normAutofit/>
          </a:bodyPr>
          <a:lstStyle/>
          <a:p>
            <a:r>
              <a:rPr lang="en-US" sz="4000" dirty="0"/>
              <a:t>PURPOSE &amp; TYPES OF EVALUATIONS</a:t>
            </a:r>
          </a:p>
        </p:txBody>
      </p:sp>
      <p:grpSp>
        <p:nvGrpSpPr>
          <p:cNvPr id="35" name="Group 34">
            <a:extLst>
              <a:ext uri="{FF2B5EF4-FFF2-40B4-BE49-F238E27FC236}">
                <a16:creationId xmlns:a16="http://schemas.microsoft.com/office/drawing/2014/main" id="{EAFBD4BB-C096-3723-FC68-D631FB48B93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877278" y="4945279"/>
            <a:ext cx="1285875" cy="549007"/>
            <a:chOff x="7029447" y="3514725"/>
            <a:chExt cx="1285875" cy="549007"/>
          </a:xfrm>
        </p:grpSpPr>
        <p:cxnSp>
          <p:nvCxnSpPr>
            <p:cNvPr id="36" name="Straight Connector 35">
              <a:extLst>
                <a:ext uri="{FF2B5EF4-FFF2-40B4-BE49-F238E27FC236}">
                  <a16:creationId xmlns:a16="http://schemas.microsoft.com/office/drawing/2014/main" id="{0558F219-515F-85DA-A6D6-FBEF85F56A5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20000"/>
                    </a:schemeClr>
                  </a:gs>
                  <a:gs pos="100000">
                    <a:schemeClr val="tx2">
                      <a:lumMod val="50000"/>
                      <a:alpha val="2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34D78503-3C27-0B02-6DE7-654CB0D56AA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20000"/>
                    </a:schemeClr>
                  </a:gs>
                  <a:gs pos="100000">
                    <a:schemeClr val="tx2">
                      <a:lumMod val="50000"/>
                      <a:alpha val="2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DAD5B104-7E07-E65F-F8C9-CDB436BEDB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20000"/>
                    </a:schemeClr>
                  </a:gs>
                  <a:gs pos="100000">
                    <a:schemeClr val="tx2">
                      <a:lumMod val="50000"/>
                      <a:alpha val="2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B6B011B-F702-FBEE-145F-1F160D0B6C1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20000"/>
                    </a:schemeClr>
                  </a:gs>
                  <a:gs pos="100000">
                    <a:schemeClr val="tx2">
                      <a:lumMod val="50000"/>
                      <a:alpha val="2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41" name="Rectangle 40">
            <a:extLst>
              <a:ext uri="{FF2B5EF4-FFF2-40B4-BE49-F238E27FC236}">
                <a16:creationId xmlns:a16="http://schemas.microsoft.com/office/drawing/2014/main" id="{27073F3C-F25D-8C2C-9DA8-837576632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nvGrpSpPr>
          <p:cNvPr id="43" name="Group 42">
            <a:extLst>
              <a:ext uri="{FF2B5EF4-FFF2-40B4-BE49-F238E27FC236}">
                <a16:creationId xmlns:a16="http://schemas.microsoft.com/office/drawing/2014/main" id="{3889936F-0473-7CA1-7F01-7AF92F35E6C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44" name="Straight Connector 43">
              <a:extLst>
                <a:ext uri="{FF2B5EF4-FFF2-40B4-BE49-F238E27FC236}">
                  <a16:creationId xmlns:a16="http://schemas.microsoft.com/office/drawing/2014/main" id="{9D9AE494-9D48-CBB4-7ADA-B9B62EA6C30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7D2C5EF-B6EF-1FF8-EF6B-B100298D74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900C4D56-1EED-FAA9-9AE7-3FDEB33265B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F95BADF1-0AD8-0573-186D-0E18D607622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graphicFrame>
        <p:nvGraphicFramePr>
          <p:cNvPr id="4" name="Content Placeholder 3">
            <a:extLst>
              <a:ext uri="{FF2B5EF4-FFF2-40B4-BE49-F238E27FC236}">
                <a16:creationId xmlns:a16="http://schemas.microsoft.com/office/drawing/2014/main" id="{9DC6E26C-1F26-86A6-29DB-39B55C9FE9A2}"/>
              </a:ext>
            </a:extLst>
          </p:cNvPr>
          <p:cNvGraphicFramePr>
            <a:graphicFrameLocks noGrp="1"/>
          </p:cNvGraphicFramePr>
          <p:nvPr>
            <p:ph idx="1"/>
          </p:nvPr>
        </p:nvGraphicFramePr>
        <p:xfrm>
          <a:off x="827882" y="1765611"/>
          <a:ext cx="10452870" cy="4139917"/>
        </p:xfrm>
        <a:graphic>
          <a:graphicData uri="http://schemas.openxmlformats.org/drawingml/2006/table">
            <a:tbl>
              <a:tblPr firstRow="1" bandRow="1">
                <a:tableStyleId>{7E9639D4-E3E2-4D34-9284-5A2195B3D0D7}</a:tableStyleId>
              </a:tblPr>
              <a:tblGrid>
                <a:gridCol w="5226435">
                  <a:extLst>
                    <a:ext uri="{9D8B030D-6E8A-4147-A177-3AD203B41FA5}">
                      <a16:colId xmlns:a16="http://schemas.microsoft.com/office/drawing/2014/main" val="1935790262"/>
                    </a:ext>
                  </a:extLst>
                </a:gridCol>
                <a:gridCol w="5226435">
                  <a:extLst>
                    <a:ext uri="{9D8B030D-6E8A-4147-A177-3AD203B41FA5}">
                      <a16:colId xmlns:a16="http://schemas.microsoft.com/office/drawing/2014/main" val="4056945331"/>
                    </a:ext>
                  </a:extLst>
                </a:gridCol>
              </a:tblGrid>
              <a:tr h="635263">
                <a:tc>
                  <a:txBody>
                    <a:bodyPr/>
                    <a:lstStyle/>
                    <a:p>
                      <a:pPr algn="ctr"/>
                      <a:r>
                        <a:rPr lang="en-US" sz="2800"/>
                        <a:t>PURPOSE</a:t>
                      </a:r>
                      <a:endParaRPr lang="en-US" sz="2800" dirty="0"/>
                    </a:p>
                  </a:txBody>
                  <a:tcPr marL="90895" marR="90895" marT="45447" marB="45447"/>
                </a:tc>
                <a:tc>
                  <a:txBody>
                    <a:bodyPr/>
                    <a:lstStyle/>
                    <a:p>
                      <a:pPr algn="ctr"/>
                      <a:r>
                        <a:rPr lang="en-US" sz="2800"/>
                        <a:t>TYPES</a:t>
                      </a:r>
                      <a:endParaRPr lang="en-US" sz="2800" dirty="0"/>
                    </a:p>
                  </a:txBody>
                  <a:tcPr marL="90895" marR="90895" marT="45447" marB="45447"/>
                </a:tc>
                <a:extLst>
                  <a:ext uri="{0D108BD9-81ED-4DB2-BD59-A6C34878D82A}">
                    <a16:rowId xmlns:a16="http://schemas.microsoft.com/office/drawing/2014/main" val="3868698530"/>
                  </a:ext>
                </a:extLst>
              </a:tr>
              <a:tr h="3458653">
                <a:tc>
                  <a:txBody>
                    <a:bodyPr/>
                    <a:lstStyle/>
                    <a:p>
                      <a:pPr marL="457200" indent="-457200">
                        <a:buFont typeface="Arial" panose="020B0604020202020204" pitchFamily="34" charset="0"/>
                        <a:buChar char="•"/>
                      </a:pPr>
                      <a:r>
                        <a:rPr lang="en-US" sz="2800" kern="1200" dirty="0">
                          <a:solidFill>
                            <a:schemeClr val="tx1"/>
                          </a:solidFill>
                          <a:effectLst/>
                        </a:rPr>
                        <a:t>Clarify expectations </a:t>
                      </a:r>
                    </a:p>
                    <a:p>
                      <a:pPr marL="457200" indent="-457200">
                        <a:buFont typeface="Arial" panose="020B0604020202020204" pitchFamily="34" charset="0"/>
                        <a:buChar char="•"/>
                      </a:pPr>
                      <a:r>
                        <a:rPr lang="en-US" sz="2800" kern="1200" dirty="0">
                          <a:solidFill>
                            <a:schemeClr val="tx1"/>
                          </a:solidFill>
                          <a:effectLst/>
                        </a:rPr>
                        <a:t>Determine level of skills and potential for promotion or transfer</a:t>
                      </a:r>
                    </a:p>
                    <a:p>
                      <a:pPr marL="457200" indent="-457200">
                        <a:buFont typeface="Arial" panose="020B0604020202020204" pitchFamily="34" charset="0"/>
                        <a:buChar char="•"/>
                      </a:pPr>
                      <a:r>
                        <a:rPr lang="en-US" sz="2800" kern="1200" dirty="0">
                          <a:solidFill>
                            <a:schemeClr val="tx1"/>
                          </a:solidFill>
                          <a:effectLst/>
                        </a:rPr>
                        <a:t>Document performance &amp; trends</a:t>
                      </a:r>
                    </a:p>
                    <a:p>
                      <a:pPr marL="457200" indent="-457200">
                        <a:buFont typeface="Arial" panose="020B0604020202020204" pitchFamily="34" charset="0"/>
                        <a:buChar char="•"/>
                      </a:pPr>
                      <a:r>
                        <a:rPr lang="en-US" sz="2800" kern="1200" dirty="0">
                          <a:solidFill>
                            <a:schemeClr val="tx1"/>
                          </a:solidFill>
                          <a:effectLst/>
                        </a:rPr>
                        <a:t>Guide development or disciplinary decisions</a:t>
                      </a:r>
                      <a:endParaRPr lang="en-US" sz="2800" dirty="0">
                        <a:solidFill>
                          <a:schemeClr val="tx1"/>
                        </a:solidFill>
                      </a:endParaRPr>
                    </a:p>
                  </a:txBody>
                  <a:tcPr marL="90895" marR="90895" marT="45447" marB="45447"/>
                </a:tc>
                <a:tc>
                  <a:txBody>
                    <a:bodyPr/>
                    <a:lstStyle/>
                    <a:p>
                      <a:r>
                        <a:rPr lang="en-US" sz="2800" kern="1200" dirty="0">
                          <a:solidFill>
                            <a:schemeClr val="tx1"/>
                          </a:solidFill>
                          <a:effectLst/>
                        </a:rPr>
                        <a:t>• Annual or cyclical reviews</a:t>
                      </a:r>
                    </a:p>
                    <a:p>
                      <a:br>
                        <a:rPr lang="en-US" sz="2800" kern="1200" dirty="0">
                          <a:solidFill>
                            <a:schemeClr val="tx1"/>
                          </a:solidFill>
                          <a:effectLst/>
                        </a:rPr>
                      </a:br>
                      <a:r>
                        <a:rPr lang="en-US" sz="2800" kern="1200" dirty="0">
                          <a:solidFill>
                            <a:schemeClr val="tx1"/>
                          </a:solidFill>
                          <a:effectLst/>
                        </a:rPr>
                        <a:t>• Continuous informal feedback</a:t>
                      </a:r>
                    </a:p>
                    <a:p>
                      <a:br>
                        <a:rPr lang="en-US" sz="2800" kern="1200" dirty="0">
                          <a:solidFill>
                            <a:schemeClr val="tx1"/>
                          </a:solidFill>
                          <a:effectLst/>
                        </a:rPr>
                      </a:br>
                      <a:r>
                        <a:rPr lang="en-US" sz="2800" kern="1200" dirty="0">
                          <a:solidFill>
                            <a:schemeClr val="tx1"/>
                          </a:solidFill>
                          <a:effectLst/>
                        </a:rPr>
                        <a:t>• Formal PIPs (Performance Improvement Plans)</a:t>
                      </a:r>
                    </a:p>
                    <a:p>
                      <a:endParaRPr lang="en-US" sz="2800" dirty="0">
                        <a:solidFill>
                          <a:schemeClr val="tx1"/>
                        </a:solidFill>
                      </a:endParaRPr>
                    </a:p>
                  </a:txBody>
                  <a:tcPr marL="90895" marR="90895" marT="45447" marB="45447"/>
                </a:tc>
                <a:extLst>
                  <a:ext uri="{0D108BD9-81ED-4DB2-BD59-A6C34878D82A}">
                    <a16:rowId xmlns:a16="http://schemas.microsoft.com/office/drawing/2014/main" val="1362000113"/>
                  </a:ext>
                </a:extLst>
              </a:tr>
            </a:tbl>
          </a:graphicData>
        </a:graphic>
      </p:graphicFrame>
    </p:spTree>
    <p:extLst>
      <p:ext uri="{BB962C8B-B14F-4D97-AF65-F5344CB8AC3E}">
        <p14:creationId xmlns:p14="http://schemas.microsoft.com/office/powerpoint/2010/main" val="3269750903"/>
      </p:ext>
    </p:extLst>
  </p:cSld>
  <p:clrMapOvr>
    <a:overrideClrMapping bg1="dk1" tx1="lt1" bg2="dk2" tx2="lt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383564" y="348865"/>
            <a:ext cx="9718111" cy="1576446"/>
          </a:xfrm>
        </p:spPr>
        <p:txBody>
          <a:bodyPr anchor="ctr">
            <a:normAutofit/>
          </a:bodyPr>
          <a:lstStyle/>
          <a:p>
            <a:r>
              <a:rPr lang="en-US" sz="4000" dirty="0">
                <a:solidFill>
                  <a:srgbClr val="FFFFFF"/>
                </a:solidFill>
              </a:rPr>
              <a:t>ADEA AND TERMINATION</a:t>
            </a:r>
          </a:p>
        </p:txBody>
      </p:sp>
      <p:sp>
        <p:nvSpPr>
          <p:cNvPr id="4" name="Slide Number Placeholder 3"/>
          <p:cNvSpPr>
            <a:spLocks noGrp="1"/>
          </p:cNvSpPr>
          <p:nvPr>
            <p:ph type="sldNum" sz="quarter" idx="12"/>
          </p:nvPr>
        </p:nvSpPr>
        <p:spPr>
          <a:xfrm>
            <a:off x="11704320" y="6455664"/>
            <a:ext cx="448056" cy="365125"/>
          </a:xfrm>
        </p:spPr>
        <p:txBody>
          <a:bodyPr>
            <a:normAutofit/>
          </a:bodyPr>
          <a:lstStyle/>
          <a:p>
            <a:pPr>
              <a:spcAft>
                <a:spcPts val="600"/>
              </a:spcAft>
            </a:pPr>
            <a:fld id="{AD85E243-5DF9-4DC8-AA77-DFAD57ED776D}" type="slidenum">
              <a:rPr lang="en-US" sz="1100">
                <a:solidFill>
                  <a:schemeClr val="tx1">
                    <a:lumMod val="50000"/>
                    <a:lumOff val="50000"/>
                  </a:schemeClr>
                </a:solidFill>
              </a:rPr>
              <a:pPr>
                <a:spcAft>
                  <a:spcPts val="600"/>
                </a:spcAft>
              </a:pPr>
              <a:t>30</a:t>
            </a:fld>
            <a:endParaRPr lang="en-US" sz="1100">
              <a:solidFill>
                <a:schemeClr val="tx1">
                  <a:lumMod val="50000"/>
                  <a:lumOff val="50000"/>
                </a:schemeClr>
              </a:solidFill>
            </a:endParaRPr>
          </a:p>
        </p:txBody>
      </p:sp>
      <p:graphicFrame>
        <p:nvGraphicFramePr>
          <p:cNvPr id="6" name="Content Placeholder 2">
            <a:extLst>
              <a:ext uri="{FF2B5EF4-FFF2-40B4-BE49-F238E27FC236}">
                <a16:creationId xmlns:a16="http://schemas.microsoft.com/office/drawing/2014/main" id="{39A7E829-E26A-5A8F-7F59-F0E2AF1147DB}"/>
              </a:ext>
            </a:extLst>
          </p:cNvPr>
          <p:cNvGraphicFramePr>
            <a:graphicFrameLocks noGrp="1"/>
          </p:cNvGraphicFramePr>
          <p:nvPr>
            <p:ph idx="1"/>
            <p:extLst>
              <p:ext uri="{D42A27DB-BD31-4B8C-83A1-F6EECF244321}">
                <p14:modId xmlns:p14="http://schemas.microsoft.com/office/powerpoint/2010/main" val="3490474063"/>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2767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599" y="294538"/>
            <a:ext cx="9895951" cy="1033669"/>
          </a:xfrm>
        </p:spPr>
        <p:txBody>
          <a:bodyPr>
            <a:normAutofit/>
          </a:bodyPr>
          <a:lstStyle/>
          <a:p>
            <a:r>
              <a:rPr lang="en-US" sz="4000" dirty="0">
                <a:solidFill>
                  <a:srgbClr val="FFFFFF"/>
                </a:solidFill>
              </a:rPr>
              <a:t>ADEA AND TERMINATION (CONT.)</a:t>
            </a:r>
          </a:p>
        </p:txBody>
      </p:sp>
      <p:sp>
        <p:nvSpPr>
          <p:cNvPr id="3" name="Content Placeholder 2"/>
          <p:cNvSpPr>
            <a:spLocks noGrp="1"/>
          </p:cNvSpPr>
          <p:nvPr>
            <p:ph idx="1"/>
          </p:nvPr>
        </p:nvSpPr>
        <p:spPr>
          <a:xfrm>
            <a:off x="1371599" y="2318197"/>
            <a:ext cx="9724031" cy="3683358"/>
          </a:xfrm>
        </p:spPr>
        <p:txBody>
          <a:bodyPr anchor="ctr">
            <a:normAutofit/>
          </a:bodyPr>
          <a:lstStyle/>
          <a:p>
            <a:r>
              <a:rPr lang="en-US" sz="2400" dirty="0"/>
              <a:t>Practice Points</a:t>
            </a:r>
          </a:p>
          <a:p>
            <a:pPr lvl="1">
              <a:buFont typeface="Wingdings" panose="05000000000000000000" pitchFamily="2" charset="2"/>
              <a:buChar char="§"/>
            </a:pPr>
            <a:r>
              <a:rPr lang="en-US" dirty="0"/>
              <a:t>Document all business decisions for termination.</a:t>
            </a:r>
          </a:p>
          <a:p>
            <a:pPr lvl="1">
              <a:buFont typeface="Wingdings" panose="05000000000000000000" pitchFamily="2" charset="2"/>
              <a:buChar char="§"/>
            </a:pPr>
            <a:r>
              <a:rPr lang="en-US" dirty="0"/>
              <a:t>Apply the employee rules and requirements consistently to all employees.</a:t>
            </a:r>
          </a:p>
          <a:p>
            <a:pPr lvl="1">
              <a:buFont typeface="Wingdings" panose="05000000000000000000" pitchFamily="2" charset="2"/>
              <a:buChar char="§"/>
            </a:pPr>
            <a:r>
              <a:rPr lang="en-US" dirty="0"/>
              <a:t>Audit job functions to ensure they are age neutral and are truly “essential functions.”</a:t>
            </a:r>
          </a:p>
          <a:p>
            <a:pPr lvl="1">
              <a:buFont typeface="Wingdings" panose="05000000000000000000" pitchFamily="2" charset="2"/>
              <a:buChar char="§"/>
            </a:pPr>
            <a:r>
              <a:rPr lang="en-US" dirty="0"/>
              <a:t>Do not comment on an employee’s age or physical condition and his or her ability to do the job.</a:t>
            </a:r>
          </a:p>
          <a:p>
            <a:endParaRPr lang="en-US" sz="2400" dirty="0"/>
          </a:p>
        </p:txBody>
      </p:sp>
      <p:sp>
        <p:nvSpPr>
          <p:cNvPr id="4" name="Slide Number Placeholder 3"/>
          <p:cNvSpPr>
            <a:spLocks noGrp="1"/>
          </p:cNvSpPr>
          <p:nvPr>
            <p:ph type="sldNum" sz="quarter" idx="12"/>
          </p:nvPr>
        </p:nvSpPr>
        <p:spPr>
          <a:xfrm>
            <a:off x="11704320" y="6455431"/>
            <a:ext cx="445913" cy="365125"/>
          </a:xfrm>
        </p:spPr>
        <p:txBody>
          <a:bodyPr>
            <a:normAutofit/>
          </a:bodyPr>
          <a:lstStyle/>
          <a:p>
            <a:pPr>
              <a:spcAft>
                <a:spcPts val="600"/>
              </a:spcAft>
            </a:pPr>
            <a:fld id="{AD85E243-5DF9-4DC8-AA77-DFAD57ED776D}" type="slidenum">
              <a:rPr lang="en-US" sz="1100">
                <a:solidFill>
                  <a:schemeClr val="tx1">
                    <a:lumMod val="50000"/>
                    <a:lumOff val="50000"/>
                  </a:schemeClr>
                </a:solidFill>
              </a:rPr>
              <a:pPr>
                <a:spcAft>
                  <a:spcPts val="600"/>
                </a:spcAft>
              </a:pPr>
              <a:t>31</a:t>
            </a:fld>
            <a:endParaRPr lang="en-US" sz="1100">
              <a:solidFill>
                <a:schemeClr val="tx1">
                  <a:lumMod val="50000"/>
                  <a:lumOff val="50000"/>
                </a:schemeClr>
              </a:solidFill>
            </a:endParaRPr>
          </a:p>
        </p:txBody>
      </p:sp>
    </p:spTree>
    <p:extLst>
      <p:ext uri="{BB962C8B-B14F-4D97-AF65-F5344CB8AC3E}">
        <p14:creationId xmlns:p14="http://schemas.microsoft.com/office/powerpoint/2010/main" val="339332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599" y="294538"/>
            <a:ext cx="9895951" cy="1033669"/>
          </a:xfrm>
        </p:spPr>
        <p:txBody>
          <a:bodyPr>
            <a:noAutofit/>
          </a:bodyPr>
          <a:lstStyle/>
          <a:p>
            <a:r>
              <a:rPr lang="en-US" sz="4000" dirty="0">
                <a:solidFill>
                  <a:srgbClr val="FFFFFF"/>
                </a:solidFill>
              </a:rPr>
              <a:t>TITLE VII AND THE IOWA CIVIL RIGHTS ACT (I.C.A. § 216) TERMINATIONS</a:t>
            </a:r>
          </a:p>
        </p:txBody>
      </p:sp>
      <p:sp>
        <p:nvSpPr>
          <p:cNvPr id="3" name="Content Placeholder 2"/>
          <p:cNvSpPr>
            <a:spLocks noGrp="1"/>
          </p:cNvSpPr>
          <p:nvPr>
            <p:ph idx="1"/>
          </p:nvPr>
        </p:nvSpPr>
        <p:spPr>
          <a:xfrm>
            <a:off x="1371599" y="2318197"/>
            <a:ext cx="9724031" cy="3683358"/>
          </a:xfrm>
        </p:spPr>
        <p:txBody>
          <a:bodyPr anchor="ctr">
            <a:noAutofit/>
          </a:bodyPr>
          <a:lstStyle/>
          <a:p>
            <a:r>
              <a:rPr lang="en-US" sz="2400" dirty="0"/>
              <a:t>Title VII protects employees from workplace discrimination based on race, color, religion, gender, or national origin.</a:t>
            </a:r>
          </a:p>
          <a:p>
            <a:r>
              <a:rPr lang="en-US" sz="2400" dirty="0"/>
              <a:t>ICRA also protects employees on the basis of sexual orientation and gender identity. </a:t>
            </a:r>
          </a:p>
          <a:p>
            <a:r>
              <a:rPr lang="en-US" sz="2400" dirty="0"/>
              <a:t>ICRA covers employers of 4 or more employees.</a:t>
            </a:r>
          </a:p>
          <a:p>
            <a:r>
              <a:rPr lang="en-US" sz="2400" dirty="0"/>
              <a:t>“Persons” are liable under ICRA but only employers under Title VII.</a:t>
            </a:r>
          </a:p>
          <a:p>
            <a:r>
              <a:rPr lang="en-US" sz="2400" dirty="0"/>
              <a:t>Both protect for retaliation based on filing or participating in a claim or investigation.</a:t>
            </a:r>
          </a:p>
          <a:p>
            <a:r>
              <a:rPr lang="en-US" sz="2400" dirty="0"/>
              <a:t>“Cat’s Paw” theory of liability.</a:t>
            </a:r>
          </a:p>
        </p:txBody>
      </p:sp>
      <p:sp>
        <p:nvSpPr>
          <p:cNvPr id="4" name="Slide Number Placeholder 3"/>
          <p:cNvSpPr>
            <a:spLocks noGrp="1"/>
          </p:cNvSpPr>
          <p:nvPr>
            <p:ph type="sldNum" sz="quarter" idx="12"/>
          </p:nvPr>
        </p:nvSpPr>
        <p:spPr>
          <a:xfrm>
            <a:off x="11704320" y="6455431"/>
            <a:ext cx="445913" cy="365125"/>
          </a:xfrm>
        </p:spPr>
        <p:txBody>
          <a:bodyPr>
            <a:normAutofit/>
          </a:bodyPr>
          <a:lstStyle/>
          <a:p>
            <a:pPr>
              <a:spcAft>
                <a:spcPts val="600"/>
              </a:spcAft>
            </a:pPr>
            <a:fld id="{AD85E243-5DF9-4DC8-AA77-DFAD57ED776D}" type="slidenum">
              <a:rPr lang="en-US" sz="1100">
                <a:solidFill>
                  <a:schemeClr val="tx1">
                    <a:lumMod val="50000"/>
                    <a:lumOff val="50000"/>
                  </a:schemeClr>
                </a:solidFill>
              </a:rPr>
              <a:pPr>
                <a:spcAft>
                  <a:spcPts val="600"/>
                </a:spcAft>
              </a:pPr>
              <a:t>32</a:t>
            </a:fld>
            <a:endParaRPr lang="en-US" sz="1100">
              <a:solidFill>
                <a:schemeClr val="tx1">
                  <a:lumMod val="50000"/>
                  <a:lumOff val="50000"/>
                </a:schemeClr>
              </a:solidFill>
            </a:endParaRPr>
          </a:p>
        </p:txBody>
      </p:sp>
    </p:spTree>
    <p:extLst>
      <p:ext uri="{BB962C8B-B14F-4D97-AF65-F5344CB8AC3E}">
        <p14:creationId xmlns:p14="http://schemas.microsoft.com/office/powerpoint/2010/main" val="11802958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599" y="294538"/>
            <a:ext cx="9895951" cy="1033669"/>
          </a:xfrm>
        </p:spPr>
        <p:txBody>
          <a:bodyPr>
            <a:normAutofit/>
          </a:bodyPr>
          <a:lstStyle/>
          <a:p>
            <a:r>
              <a:rPr lang="en-US" sz="4000" dirty="0">
                <a:solidFill>
                  <a:srgbClr val="FFFFFF"/>
                </a:solidFill>
              </a:rPr>
              <a:t>FMLA BASICS</a:t>
            </a:r>
          </a:p>
        </p:txBody>
      </p:sp>
      <p:sp>
        <p:nvSpPr>
          <p:cNvPr id="3" name="Content Placeholder 2"/>
          <p:cNvSpPr>
            <a:spLocks noGrp="1"/>
          </p:cNvSpPr>
          <p:nvPr>
            <p:ph idx="1"/>
          </p:nvPr>
        </p:nvSpPr>
        <p:spPr>
          <a:xfrm>
            <a:off x="1233982" y="1847106"/>
            <a:ext cx="9724031" cy="4747837"/>
          </a:xfrm>
        </p:spPr>
        <p:txBody>
          <a:bodyPr anchor="ctr">
            <a:noAutofit/>
          </a:bodyPr>
          <a:lstStyle/>
          <a:p>
            <a:r>
              <a:rPr lang="en-US" sz="2400" dirty="0"/>
              <a:t>FMLA provides 12 weeks of leave for qualified employees of a covered employer during a (calendar or rolling) year.</a:t>
            </a:r>
          </a:p>
          <a:p>
            <a:r>
              <a:rPr lang="en-US" sz="2400" dirty="0"/>
              <a:t>Covered Employer</a:t>
            </a:r>
          </a:p>
          <a:p>
            <a:pPr lvl="1">
              <a:buFont typeface="Wingdings" panose="05000000000000000000" pitchFamily="2" charset="2"/>
              <a:buChar char="§"/>
            </a:pPr>
            <a:r>
              <a:rPr lang="en-US" dirty="0"/>
              <a:t>Applies to all employers who have </a:t>
            </a:r>
            <a:r>
              <a:rPr lang="en-US" u="sng" dirty="0"/>
              <a:t>50 or more employees at a single location or within 75 miles of one another</a:t>
            </a:r>
            <a:r>
              <a:rPr lang="en-US" i="1" dirty="0"/>
              <a:t>.</a:t>
            </a:r>
            <a:endParaRPr lang="en-US" u="sng" dirty="0"/>
          </a:p>
          <a:p>
            <a:pPr lvl="1">
              <a:buFont typeface="Wingdings" panose="05000000000000000000" pitchFamily="2" charset="2"/>
              <a:buChar char="§"/>
            </a:pPr>
            <a:r>
              <a:rPr lang="en-US" dirty="0"/>
              <a:t>Applies to </a:t>
            </a:r>
            <a:r>
              <a:rPr lang="en-US" u="sng" dirty="0"/>
              <a:t>government employers </a:t>
            </a:r>
            <a:r>
              <a:rPr lang="en-US" dirty="0"/>
              <a:t>regardless of size or number of employees.</a:t>
            </a:r>
          </a:p>
          <a:p>
            <a:r>
              <a:rPr lang="en-US" sz="2400" dirty="0"/>
              <a:t>Qualified Employees</a:t>
            </a:r>
          </a:p>
          <a:p>
            <a:pPr lvl="1">
              <a:buFont typeface="Wingdings" panose="05000000000000000000" pitchFamily="2" charset="2"/>
              <a:buChar char="§"/>
            </a:pPr>
            <a:r>
              <a:rPr lang="en-US" dirty="0"/>
              <a:t>Have worked at least 12 months </a:t>
            </a:r>
            <a:r>
              <a:rPr lang="en-US" u="sng" dirty="0"/>
              <a:t>and</a:t>
            </a:r>
            <a:endParaRPr lang="en-US" dirty="0"/>
          </a:p>
          <a:p>
            <a:pPr lvl="1">
              <a:buFont typeface="Wingdings" panose="05000000000000000000" pitchFamily="2" charset="2"/>
              <a:buChar char="§"/>
            </a:pPr>
            <a:r>
              <a:rPr lang="en-US" dirty="0"/>
              <a:t>Have worked at least 1250 hours.</a:t>
            </a:r>
          </a:p>
          <a:p>
            <a:pPr>
              <a:buFont typeface="Arial" panose="020B0604020202020204" pitchFamily="34" charset="0"/>
              <a:buChar char="•"/>
            </a:pPr>
            <a:r>
              <a:rPr lang="en-US" sz="2400" dirty="0"/>
              <a:t>12 weeks may be of continuous or intermittent leave.</a:t>
            </a:r>
          </a:p>
        </p:txBody>
      </p:sp>
      <p:sp>
        <p:nvSpPr>
          <p:cNvPr id="4" name="Slide Number Placeholder 3"/>
          <p:cNvSpPr>
            <a:spLocks noGrp="1"/>
          </p:cNvSpPr>
          <p:nvPr>
            <p:ph type="sldNum" sz="quarter" idx="12"/>
          </p:nvPr>
        </p:nvSpPr>
        <p:spPr>
          <a:xfrm>
            <a:off x="11704320" y="6455431"/>
            <a:ext cx="445913" cy="365125"/>
          </a:xfrm>
        </p:spPr>
        <p:txBody>
          <a:bodyPr>
            <a:normAutofit/>
          </a:bodyPr>
          <a:lstStyle/>
          <a:p>
            <a:pPr>
              <a:spcAft>
                <a:spcPts val="600"/>
              </a:spcAft>
            </a:pPr>
            <a:fld id="{AD85E243-5DF9-4DC8-AA77-DFAD57ED776D}" type="slidenum">
              <a:rPr lang="en-US" sz="1100">
                <a:solidFill>
                  <a:schemeClr val="tx1">
                    <a:lumMod val="50000"/>
                    <a:lumOff val="50000"/>
                  </a:schemeClr>
                </a:solidFill>
              </a:rPr>
              <a:pPr>
                <a:spcAft>
                  <a:spcPts val="600"/>
                </a:spcAft>
              </a:pPr>
              <a:t>33</a:t>
            </a:fld>
            <a:endParaRPr lang="en-US" sz="1100">
              <a:solidFill>
                <a:schemeClr val="tx1">
                  <a:lumMod val="50000"/>
                  <a:lumOff val="50000"/>
                </a:schemeClr>
              </a:solidFill>
            </a:endParaRPr>
          </a:p>
        </p:txBody>
      </p:sp>
    </p:spTree>
    <p:extLst>
      <p:ext uri="{BB962C8B-B14F-4D97-AF65-F5344CB8AC3E}">
        <p14:creationId xmlns:p14="http://schemas.microsoft.com/office/powerpoint/2010/main" val="2067732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599" y="294538"/>
            <a:ext cx="9895951" cy="1033669"/>
          </a:xfrm>
        </p:spPr>
        <p:txBody>
          <a:bodyPr>
            <a:normAutofit/>
          </a:bodyPr>
          <a:lstStyle/>
          <a:p>
            <a:r>
              <a:rPr lang="en-US" sz="4000" dirty="0">
                <a:solidFill>
                  <a:srgbClr val="FFFFFF"/>
                </a:solidFill>
              </a:rPr>
              <a:t>EMPLOYEE TERMINATIONS AND FMLA</a:t>
            </a:r>
          </a:p>
        </p:txBody>
      </p:sp>
      <p:sp>
        <p:nvSpPr>
          <p:cNvPr id="12" name="Content Placeholder 2"/>
          <p:cNvSpPr>
            <a:spLocks noGrp="1"/>
          </p:cNvSpPr>
          <p:nvPr>
            <p:ph idx="1"/>
          </p:nvPr>
        </p:nvSpPr>
        <p:spPr>
          <a:xfrm>
            <a:off x="1371599" y="2318197"/>
            <a:ext cx="9724031" cy="3683358"/>
          </a:xfrm>
        </p:spPr>
        <p:txBody>
          <a:bodyPr anchor="ctr">
            <a:noAutofit/>
          </a:bodyPr>
          <a:lstStyle/>
          <a:p>
            <a:r>
              <a:rPr lang="en-US" sz="2400" dirty="0"/>
              <a:t>An Employer cannot take adverse action (terminate) against employee for requesting or taking leave.</a:t>
            </a:r>
          </a:p>
          <a:p>
            <a:r>
              <a:rPr lang="en-US" sz="2400" dirty="0"/>
              <a:t>An Employer who wishes to terminate an Employee who has taken or requested leave must show </a:t>
            </a:r>
            <a:r>
              <a:rPr lang="en-US" sz="2400" u="sng" dirty="0"/>
              <a:t>legitimate, nondiscriminatory, business reasons</a:t>
            </a:r>
            <a:r>
              <a:rPr lang="en-US" sz="2400" dirty="0"/>
              <a:t> that the employee would have been terminated despite the leave.</a:t>
            </a:r>
          </a:p>
          <a:p>
            <a:r>
              <a:rPr lang="en-US" sz="2400" dirty="0"/>
              <a:t>Best Reasons to Terminate an employee who has taken FMLA leave.</a:t>
            </a:r>
          </a:p>
          <a:p>
            <a:pPr lvl="1">
              <a:buFont typeface="Wingdings" panose="05000000000000000000" pitchFamily="2" charset="2"/>
              <a:buChar char="§"/>
            </a:pPr>
            <a:r>
              <a:rPr lang="en-US" dirty="0"/>
              <a:t>Poor Performance or other workplace rule violations</a:t>
            </a:r>
          </a:p>
          <a:p>
            <a:pPr lvl="1">
              <a:buFont typeface="Wingdings" panose="05000000000000000000" pitchFamily="2" charset="2"/>
              <a:buChar char="§"/>
            </a:pPr>
            <a:r>
              <a:rPr lang="en-US" dirty="0"/>
              <a:t>Reduction in Workforce</a:t>
            </a:r>
          </a:p>
          <a:p>
            <a:r>
              <a:rPr lang="en-US" sz="2400" dirty="0"/>
              <a:t>Be Aware of intersection between ADAAA and WARN Act.</a:t>
            </a:r>
          </a:p>
        </p:txBody>
      </p:sp>
      <p:sp>
        <p:nvSpPr>
          <p:cNvPr id="4" name="Slide Number Placeholder 3"/>
          <p:cNvSpPr>
            <a:spLocks noGrp="1"/>
          </p:cNvSpPr>
          <p:nvPr>
            <p:ph type="sldNum" sz="quarter" idx="12"/>
          </p:nvPr>
        </p:nvSpPr>
        <p:spPr>
          <a:xfrm>
            <a:off x="11704320" y="6455431"/>
            <a:ext cx="445913" cy="365125"/>
          </a:xfrm>
        </p:spPr>
        <p:txBody>
          <a:bodyPr>
            <a:normAutofit/>
          </a:bodyPr>
          <a:lstStyle/>
          <a:p>
            <a:pPr>
              <a:spcAft>
                <a:spcPts val="600"/>
              </a:spcAft>
            </a:pPr>
            <a:fld id="{AD85E243-5DF9-4DC8-AA77-DFAD57ED776D}" type="slidenum">
              <a:rPr lang="en-US" sz="1100">
                <a:solidFill>
                  <a:schemeClr val="tx1">
                    <a:lumMod val="50000"/>
                    <a:lumOff val="50000"/>
                  </a:schemeClr>
                </a:solidFill>
              </a:rPr>
              <a:pPr>
                <a:spcAft>
                  <a:spcPts val="600"/>
                </a:spcAft>
              </a:pPr>
              <a:t>34</a:t>
            </a:fld>
            <a:endParaRPr lang="en-US" sz="1100">
              <a:solidFill>
                <a:schemeClr val="tx1">
                  <a:lumMod val="50000"/>
                  <a:lumOff val="50000"/>
                </a:schemeClr>
              </a:solidFill>
            </a:endParaRPr>
          </a:p>
        </p:txBody>
      </p:sp>
    </p:spTree>
    <p:extLst>
      <p:ext uri="{BB962C8B-B14F-4D97-AF65-F5344CB8AC3E}">
        <p14:creationId xmlns:p14="http://schemas.microsoft.com/office/powerpoint/2010/main" val="23606515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365125"/>
            <a:ext cx="7769351" cy="1807305"/>
          </a:xfrm>
        </p:spPr>
        <p:txBody>
          <a:bodyPr>
            <a:noAutofit/>
          </a:bodyPr>
          <a:lstStyle/>
          <a:p>
            <a:r>
              <a:rPr lang="en-US" sz="4000" dirty="0"/>
              <a:t>FEDERAL WORKER ADJUSTMENT AND RETRAINING NOTIFICATION (WARN) ACT</a:t>
            </a:r>
          </a:p>
        </p:txBody>
      </p:sp>
      <p:sp>
        <p:nvSpPr>
          <p:cNvPr id="3" name="Content Placeholder 2"/>
          <p:cNvSpPr>
            <a:spLocks noGrp="1"/>
          </p:cNvSpPr>
          <p:nvPr>
            <p:ph idx="1"/>
          </p:nvPr>
        </p:nvSpPr>
        <p:spPr>
          <a:xfrm>
            <a:off x="838200" y="2333297"/>
            <a:ext cx="7769352" cy="3843666"/>
          </a:xfrm>
        </p:spPr>
        <p:txBody>
          <a:bodyPr>
            <a:normAutofit lnSpcReduction="10000"/>
          </a:bodyPr>
          <a:lstStyle/>
          <a:p>
            <a:r>
              <a:rPr lang="en-US" sz="2400" dirty="0"/>
              <a:t>Federal Warn Act</a:t>
            </a:r>
          </a:p>
          <a:p>
            <a:pPr lvl="1">
              <a:buFont typeface="Wingdings" panose="05000000000000000000" pitchFamily="2" charset="2"/>
              <a:buChar char="§"/>
            </a:pPr>
            <a:r>
              <a:rPr lang="en-US" dirty="0"/>
              <a:t>Employer must give notice to employees if there will be a shutdown that results in 50+ employees losing jobs within a 30-day period or a layoff of 500+ or 33% of the employees during a 30-day period.</a:t>
            </a:r>
          </a:p>
          <a:p>
            <a:pPr lvl="1">
              <a:buFont typeface="Wingdings" panose="05000000000000000000" pitchFamily="2" charset="2"/>
              <a:buChar char="§"/>
            </a:pPr>
            <a:r>
              <a:rPr lang="en-US" dirty="0"/>
              <a:t>Covers companies with 100+ employees.</a:t>
            </a:r>
          </a:p>
          <a:p>
            <a:pPr lvl="1">
              <a:buFont typeface="Wingdings" panose="05000000000000000000" pitchFamily="2" charset="2"/>
              <a:buChar char="§"/>
            </a:pPr>
            <a:r>
              <a:rPr lang="en-US" dirty="0"/>
              <a:t>Employees must be given 60 days notice which includes: Company name, address, business contact, date of event, names and addresses of affected employees.</a:t>
            </a:r>
          </a:p>
          <a:p>
            <a:pPr lvl="1">
              <a:buFont typeface="Wingdings" panose="05000000000000000000" pitchFamily="2" charset="2"/>
              <a:buChar char="§"/>
            </a:pPr>
            <a:r>
              <a:rPr lang="en-US" dirty="0"/>
              <a:t>Up to $500 per day per violation penalty.</a:t>
            </a:r>
          </a:p>
          <a:p>
            <a:endParaRPr lang="en-US" sz="1700" dirty="0"/>
          </a:p>
        </p:txBody>
      </p:sp>
      <p:pic>
        <p:nvPicPr>
          <p:cNvPr id="6" name="Picture 5">
            <a:extLst>
              <a:ext uri="{FF2B5EF4-FFF2-40B4-BE49-F238E27FC236}">
                <a16:creationId xmlns:a16="http://schemas.microsoft.com/office/drawing/2014/main" id="{300200FD-C9E1-D958-66BE-F75912B898A2}"/>
              </a:ext>
            </a:extLst>
          </p:cNvPr>
          <p:cNvPicPr>
            <a:picLocks noChangeAspect="1"/>
          </p:cNvPicPr>
          <p:nvPr/>
        </p:nvPicPr>
        <p:blipFill>
          <a:blip r:embed="rId2"/>
          <a:srcRect l="37661" r="13432"/>
          <a:stretch>
            <a:fillRect/>
          </a:stretch>
        </p:blipFill>
        <p:spPr>
          <a:xfrm>
            <a:off x="8610600" y="0"/>
            <a:ext cx="3581400" cy="6857999"/>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
        <p:nvSpPr>
          <p:cNvPr id="4" name="Slide Number Placeholder 3"/>
          <p:cNvSpPr>
            <a:spLocks noGrp="1"/>
          </p:cNvSpPr>
          <p:nvPr>
            <p:ph type="sldNum" sz="quarter" idx="12"/>
          </p:nvPr>
        </p:nvSpPr>
        <p:spPr>
          <a:xfrm>
            <a:off x="8610600" y="6356350"/>
            <a:ext cx="2743200" cy="365125"/>
          </a:xfrm>
        </p:spPr>
        <p:txBody>
          <a:bodyPr>
            <a:normAutofit/>
          </a:bodyPr>
          <a:lstStyle/>
          <a:p>
            <a:pPr>
              <a:spcAft>
                <a:spcPts val="600"/>
              </a:spcAft>
            </a:pPr>
            <a:fld id="{AD85E243-5DF9-4DC8-AA77-DFAD57ED776D}" type="slidenum">
              <a:rPr lang="en-US">
                <a:solidFill>
                  <a:srgbClr val="FFFFFF"/>
                </a:solidFill>
              </a:rPr>
              <a:pPr>
                <a:spcAft>
                  <a:spcPts val="600"/>
                </a:spcAft>
              </a:pPr>
              <a:t>35</a:t>
            </a:fld>
            <a:endParaRPr lang="en-US">
              <a:solidFill>
                <a:srgbClr val="FFFFFF"/>
              </a:solidFill>
            </a:endParaRPr>
          </a:p>
        </p:txBody>
      </p:sp>
    </p:spTree>
    <p:extLst>
      <p:ext uri="{BB962C8B-B14F-4D97-AF65-F5344CB8AC3E}">
        <p14:creationId xmlns:p14="http://schemas.microsoft.com/office/powerpoint/2010/main" val="29941319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599" y="294538"/>
            <a:ext cx="9895951" cy="1033669"/>
          </a:xfrm>
        </p:spPr>
        <p:txBody>
          <a:bodyPr>
            <a:normAutofit/>
          </a:bodyPr>
          <a:lstStyle/>
          <a:p>
            <a:r>
              <a:rPr lang="en-US" sz="4000" dirty="0">
                <a:solidFill>
                  <a:srgbClr val="FFFFFF"/>
                </a:solidFill>
              </a:rPr>
              <a:t>IOWA WARN ACT (I.C.A.§84C)</a:t>
            </a:r>
          </a:p>
        </p:txBody>
      </p:sp>
      <p:sp>
        <p:nvSpPr>
          <p:cNvPr id="3" name="Content Placeholder 2"/>
          <p:cNvSpPr>
            <a:spLocks noGrp="1"/>
          </p:cNvSpPr>
          <p:nvPr>
            <p:ph idx="1"/>
          </p:nvPr>
        </p:nvSpPr>
        <p:spPr>
          <a:xfrm>
            <a:off x="1371599" y="2318197"/>
            <a:ext cx="9724031" cy="3683358"/>
          </a:xfrm>
        </p:spPr>
        <p:txBody>
          <a:bodyPr anchor="ctr">
            <a:normAutofit/>
          </a:bodyPr>
          <a:lstStyle/>
          <a:p>
            <a:r>
              <a:rPr lang="en-US" sz="2400" dirty="0"/>
              <a:t>Iowa Warn Act</a:t>
            </a:r>
          </a:p>
          <a:p>
            <a:pPr lvl="1">
              <a:buFont typeface="Wingdings" panose="05000000000000000000" pitchFamily="2" charset="2"/>
              <a:buChar char="§"/>
            </a:pPr>
            <a:r>
              <a:rPr lang="en-US" dirty="0"/>
              <a:t>Covers employers with 25+ employees.</a:t>
            </a:r>
          </a:p>
          <a:p>
            <a:pPr lvl="1">
              <a:buFont typeface="Wingdings" panose="05000000000000000000" pitchFamily="2" charset="2"/>
              <a:buChar char="§"/>
            </a:pPr>
            <a:r>
              <a:rPr lang="en-US" dirty="0"/>
              <a:t>Must give notice of permanent or temporary shutdown or layoff resulting in 25+ employee job loss for more than 6 months.</a:t>
            </a:r>
          </a:p>
          <a:p>
            <a:pPr lvl="1">
              <a:buFont typeface="Wingdings" panose="05000000000000000000" pitchFamily="2" charset="2"/>
              <a:buChar char="§"/>
            </a:pPr>
            <a:r>
              <a:rPr lang="en-US" dirty="0"/>
              <a:t>Employees must be given 30 days notice with the same conditions as the Federal Act.</a:t>
            </a:r>
          </a:p>
          <a:p>
            <a:pPr lvl="1">
              <a:buFont typeface="Wingdings" panose="05000000000000000000" pitchFamily="2" charset="2"/>
              <a:buChar char="§"/>
            </a:pPr>
            <a:r>
              <a:rPr lang="en-US" dirty="0"/>
              <a:t>Up to $100 per day per violation penalty.</a:t>
            </a:r>
          </a:p>
          <a:p>
            <a:endParaRPr lang="en-US" sz="2400" dirty="0"/>
          </a:p>
        </p:txBody>
      </p:sp>
      <p:sp>
        <p:nvSpPr>
          <p:cNvPr id="4" name="Slide Number Placeholder 3"/>
          <p:cNvSpPr>
            <a:spLocks noGrp="1"/>
          </p:cNvSpPr>
          <p:nvPr>
            <p:ph type="sldNum" sz="quarter" idx="12"/>
          </p:nvPr>
        </p:nvSpPr>
        <p:spPr>
          <a:xfrm>
            <a:off x="11704320" y="6455431"/>
            <a:ext cx="445913" cy="365125"/>
          </a:xfrm>
        </p:spPr>
        <p:txBody>
          <a:bodyPr>
            <a:normAutofit/>
          </a:bodyPr>
          <a:lstStyle/>
          <a:p>
            <a:pPr>
              <a:spcAft>
                <a:spcPts val="600"/>
              </a:spcAft>
            </a:pPr>
            <a:fld id="{AD85E243-5DF9-4DC8-AA77-DFAD57ED776D}" type="slidenum">
              <a:rPr lang="en-US" sz="1100">
                <a:solidFill>
                  <a:schemeClr val="tx1">
                    <a:lumMod val="50000"/>
                    <a:lumOff val="50000"/>
                  </a:schemeClr>
                </a:solidFill>
              </a:rPr>
              <a:pPr>
                <a:spcAft>
                  <a:spcPts val="600"/>
                </a:spcAft>
              </a:pPr>
              <a:t>36</a:t>
            </a:fld>
            <a:endParaRPr lang="en-US" sz="1100">
              <a:solidFill>
                <a:schemeClr val="tx1">
                  <a:lumMod val="50000"/>
                  <a:lumOff val="50000"/>
                </a:schemeClr>
              </a:solidFill>
            </a:endParaRPr>
          </a:p>
        </p:txBody>
      </p:sp>
    </p:spTree>
    <p:extLst>
      <p:ext uri="{BB962C8B-B14F-4D97-AF65-F5344CB8AC3E}">
        <p14:creationId xmlns:p14="http://schemas.microsoft.com/office/powerpoint/2010/main" val="39312664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383564" y="348865"/>
            <a:ext cx="9718111" cy="1576446"/>
          </a:xfrm>
        </p:spPr>
        <p:txBody>
          <a:bodyPr anchor="ctr">
            <a:normAutofit/>
          </a:bodyPr>
          <a:lstStyle/>
          <a:p>
            <a:r>
              <a:rPr lang="en-US" sz="4000" dirty="0">
                <a:solidFill>
                  <a:srgbClr val="FFFFFF"/>
                </a:solidFill>
              </a:rPr>
              <a:t>PUBLIC (GOVERNMENT) EMPLOYEE JOB PROTECTIONS</a:t>
            </a:r>
          </a:p>
        </p:txBody>
      </p:sp>
      <p:sp>
        <p:nvSpPr>
          <p:cNvPr id="4" name="Slide Number Placeholder 3"/>
          <p:cNvSpPr>
            <a:spLocks noGrp="1"/>
          </p:cNvSpPr>
          <p:nvPr>
            <p:ph type="sldNum" sz="quarter" idx="12"/>
          </p:nvPr>
        </p:nvSpPr>
        <p:spPr>
          <a:xfrm>
            <a:off x="11704320" y="6455664"/>
            <a:ext cx="448056" cy="365125"/>
          </a:xfrm>
        </p:spPr>
        <p:txBody>
          <a:bodyPr>
            <a:normAutofit/>
          </a:bodyPr>
          <a:lstStyle/>
          <a:p>
            <a:pPr>
              <a:spcAft>
                <a:spcPts val="600"/>
              </a:spcAft>
            </a:pPr>
            <a:fld id="{AD85E243-5DF9-4DC8-AA77-DFAD57ED776D}" type="slidenum">
              <a:rPr lang="en-US" sz="1100">
                <a:solidFill>
                  <a:schemeClr val="tx1">
                    <a:lumMod val="50000"/>
                    <a:lumOff val="50000"/>
                  </a:schemeClr>
                </a:solidFill>
              </a:rPr>
              <a:pPr>
                <a:spcAft>
                  <a:spcPts val="600"/>
                </a:spcAft>
              </a:pPr>
              <a:t>37</a:t>
            </a:fld>
            <a:endParaRPr lang="en-US" sz="1100">
              <a:solidFill>
                <a:schemeClr val="tx1">
                  <a:lumMod val="50000"/>
                  <a:lumOff val="50000"/>
                </a:schemeClr>
              </a:solidFill>
            </a:endParaRPr>
          </a:p>
        </p:txBody>
      </p:sp>
      <p:graphicFrame>
        <p:nvGraphicFramePr>
          <p:cNvPr id="6" name="Content Placeholder 2">
            <a:extLst>
              <a:ext uri="{FF2B5EF4-FFF2-40B4-BE49-F238E27FC236}">
                <a16:creationId xmlns:a16="http://schemas.microsoft.com/office/drawing/2014/main" id="{4317C7DF-28DD-B3D8-7D73-1A5112607C6B}"/>
              </a:ext>
            </a:extLst>
          </p:cNvPr>
          <p:cNvGraphicFramePr>
            <a:graphicFrameLocks noGrp="1"/>
          </p:cNvGraphicFramePr>
          <p:nvPr>
            <p:ph idx="1"/>
            <p:extLst>
              <p:ext uri="{D42A27DB-BD31-4B8C-83A1-F6EECF244321}">
                <p14:modId xmlns:p14="http://schemas.microsoft.com/office/powerpoint/2010/main" val="3607926781"/>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38246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599" y="294538"/>
            <a:ext cx="9895951" cy="1033669"/>
          </a:xfrm>
        </p:spPr>
        <p:txBody>
          <a:bodyPr>
            <a:noAutofit/>
          </a:bodyPr>
          <a:lstStyle/>
          <a:p>
            <a:r>
              <a:rPr lang="en-US" sz="4000" dirty="0">
                <a:solidFill>
                  <a:srgbClr val="FFFFFF"/>
                </a:solidFill>
              </a:rPr>
              <a:t>STATE LAW PROPERTY RIGHT TO EMPLOYMENT</a:t>
            </a:r>
          </a:p>
        </p:txBody>
      </p:sp>
      <p:sp>
        <p:nvSpPr>
          <p:cNvPr id="3" name="Content Placeholder 2"/>
          <p:cNvSpPr>
            <a:spLocks noGrp="1"/>
          </p:cNvSpPr>
          <p:nvPr>
            <p:ph idx="1"/>
          </p:nvPr>
        </p:nvSpPr>
        <p:spPr>
          <a:xfrm>
            <a:off x="1233982" y="1748589"/>
            <a:ext cx="9724031" cy="4655022"/>
          </a:xfrm>
        </p:spPr>
        <p:txBody>
          <a:bodyPr anchor="ctr">
            <a:noAutofit/>
          </a:bodyPr>
          <a:lstStyle/>
          <a:p>
            <a:pPr marL="514350" indent="-514350">
              <a:buAutoNum type="arabicPeriod"/>
            </a:pPr>
            <a:r>
              <a:rPr lang="en-US" sz="2100" dirty="0"/>
              <a:t>Appointees</a:t>
            </a:r>
          </a:p>
          <a:p>
            <a:pPr marL="914400" indent="-457200">
              <a:buFontTx/>
              <a:buChar char="-"/>
            </a:pPr>
            <a:r>
              <a:rPr lang="en-US" sz="2100" dirty="0"/>
              <a:t>Iowa Code § 372.15 (cities)</a:t>
            </a:r>
          </a:p>
          <a:p>
            <a:pPr marL="914400" indent="-457200">
              <a:buFontTx/>
              <a:buChar char="-"/>
            </a:pPr>
            <a:r>
              <a:rPr lang="en-US" sz="2100" dirty="0"/>
              <a:t>Iowa Code § 331.321(3) (counties)</a:t>
            </a:r>
          </a:p>
          <a:p>
            <a:pPr marL="914400" indent="-457200">
              <a:buFontTx/>
              <a:buChar char="-"/>
            </a:pPr>
            <a:r>
              <a:rPr lang="en-US" sz="2100" dirty="0"/>
              <a:t>Removal must be done by:</a:t>
            </a:r>
          </a:p>
          <a:p>
            <a:pPr marL="1371600" indent="-457200">
              <a:buFontTx/>
              <a:buChar char="-"/>
            </a:pPr>
            <a:r>
              <a:rPr lang="en-US" sz="2100" dirty="0"/>
              <a:t>Appointing officer or entity</a:t>
            </a:r>
          </a:p>
          <a:p>
            <a:pPr marL="1371600" indent="-457200">
              <a:buFontTx/>
              <a:buChar char="-"/>
            </a:pPr>
            <a:r>
              <a:rPr lang="en-US" sz="2100" dirty="0"/>
              <a:t>By written order</a:t>
            </a:r>
          </a:p>
          <a:p>
            <a:pPr marL="1371600" indent="-457200">
              <a:buFontTx/>
              <a:buChar char="-"/>
            </a:pPr>
            <a:r>
              <a:rPr lang="en-US" sz="2100" dirty="0"/>
              <a:t>The order must:</a:t>
            </a:r>
          </a:p>
          <a:p>
            <a:pPr marL="1885950" indent="-514350">
              <a:buAutoNum type="arabicPeriod"/>
            </a:pPr>
            <a:r>
              <a:rPr lang="en-US" sz="2100" dirty="0"/>
              <a:t>Give reason for removal</a:t>
            </a:r>
          </a:p>
          <a:p>
            <a:pPr marL="1885950" indent="-514350">
              <a:buAutoNum type="arabicPeriod"/>
            </a:pPr>
            <a:r>
              <a:rPr lang="en-US" sz="2100" dirty="0"/>
              <a:t>Filed with the clerk</a:t>
            </a:r>
          </a:p>
          <a:p>
            <a:pPr marL="1885950" indent="-514350">
              <a:buAutoNum type="arabicPeriod"/>
            </a:pPr>
            <a:r>
              <a:rPr lang="en-US" sz="2100" dirty="0"/>
              <a:t>Copy sent to appointee by certified mail</a:t>
            </a:r>
          </a:p>
          <a:p>
            <a:pPr marL="1371600" indent="-457200">
              <a:buNone/>
            </a:pPr>
            <a:r>
              <a:rPr lang="en-US" sz="2100" dirty="0"/>
              <a:t>-	Appointee is entitled to hearing before the Council or Board on all issues concerned with removal</a:t>
            </a:r>
          </a:p>
        </p:txBody>
      </p:sp>
      <p:sp>
        <p:nvSpPr>
          <p:cNvPr id="4" name="Slide Number Placeholder 3"/>
          <p:cNvSpPr>
            <a:spLocks noGrp="1"/>
          </p:cNvSpPr>
          <p:nvPr>
            <p:ph type="sldNum" sz="quarter" idx="12"/>
          </p:nvPr>
        </p:nvSpPr>
        <p:spPr>
          <a:xfrm>
            <a:off x="11704320" y="6455431"/>
            <a:ext cx="445913" cy="365125"/>
          </a:xfrm>
        </p:spPr>
        <p:txBody>
          <a:bodyPr>
            <a:normAutofit/>
          </a:bodyPr>
          <a:lstStyle/>
          <a:p>
            <a:pPr>
              <a:spcAft>
                <a:spcPts val="600"/>
              </a:spcAft>
            </a:pPr>
            <a:fld id="{AD85E243-5DF9-4DC8-AA77-DFAD57ED776D}" type="slidenum">
              <a:rPr lang="en-US" sz="1100">
                <a:solidFill>
                  <a:schemeClr val="tx1">
                    <a:lumMod val="50000"/>
                    <a:lumOff val="50000"/>
                  </a:schemeClr>
                </a:solidFill>
              </a:rPr>
              <a:pPr>
                <a:spcAft>
                  <a:spcPts val="600"/>
                </a:spcAft>
              </a:pPr>
              <a:t>38</a:t>
            </a:fld>
            <a:endParaRPr lang="en-US" sz="1100">
              <a:solidFill>
                <a:schemeClr val="tx1">
                  <a:lumMod val="50000"/>
                  <a:lumOff val="50000"/>
                </a:schemeClr>
              </a:solidFill>
            </a:endParaRPr>
          </a:p>
        </p:txBody>
      </p:sp>
    </p:spTree>
    <p:extLst>
      <p:ext uri="{BB962C8B-B14F-4D97-AF65-F5344CB8AC3E}">
        <p14:creationId xmlns:p14="http://schemas.microsoft.com/office/powerpoint/2010/main" val="23039245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599" y="294538"/>
            <a:ext cx="9895951" cy="1033669"/>
          </a:xfrm>
        </p:spPr>
        <p:txBody>
          <a:bodyPr>
            <a:normAutofit/>
          </a:bodyPr>
          <a:lstStyle/>
          <a:p>
            <a:r>
              <a:rPr lang="en-US" sz="4000" dirty="0">
                <a:solidFill>
                  <a:srgbClr val="FFFFFF"/>
                </a:solidFill>
              </a:rPr>
              <a:t>STATUTORY EMPLOYMENT RIGHTS (CONT.)</a:t>
            </a:r>
          </a:p>
        </p:txBody>
      </p:sp>
      <p:sp>
        <p:nvSpPr>
          <p:cNvPr id="3" name="Content Placeholder 2"/>
          <p:cNvSpPr>
            <a:spLocks noGrp="1"/>
          </p:cNvSpPr>
          <p:nvPr>
            <p:ph idx="1"/>
          </p:nvPr>
        </p:nvSpPr>
        <p:spPr>
          <a:xfrm>
            <a:off x="1233982" y="1768533"/>
            <a:ext cx="9724031" cy="4648035"/>
          </a:xfrm>
        </p:spPr>
        <p:txBody>
          <a:bodyPr anchor="ctr">
            <a:noAutofit/>
          </a:bodyPr>
          <a:lstStyle/>
          <a:p>
            <a:pPr marL="514350" indent="-514350">
              <a:buAutoNum type="arabicPeriod" startAt="2"/>
            </a:pPr>
            <a:r>
              <a:rPr lang="en-US" sz="2400" dirty="0"/>
              <a:t>Civil Service</a:t>
            </a:r>
          </a:p>
          <a:p>
            <a:pPr marL="914400" indent="-457200">
              <a:buNone/>
            </a:pPr>
            <a:r>
              <a:rPr lang="en-US" sz="2400" dirty="0"/>
              <a:t>County:</a:t>
            </a:r>
          </a:p>
          <a:p>
            <a:pPr marL="914400" indent="-457200">
              <a:buFontTx/>
              <a:buChar char="-"/>
            </a:pPr>
            <a:r>
              <a:rPr lang="en-US" sz="2400" dirty="0"/>
              <a:t>Iowa Code § 341A – Deputy Sheriffs</a:t>
            </a:r>
          </a:p>
          <a:p>
            <a:pPr marL="914400" indent="-457200">
              <a:buFontTx/>
              <a:buChar char="-"/>
            </a:pPr>
            <a:r>
              <a:rPr lang="en-US" sz="2400" dirty="0"/>
              <a:t>Removal for specific reasons except incompetency, dereliction of duty, dishonesty, etc.</a:t>
            </a:r>
          </a:p>
          <a:p>
            <a:pPr marL="914400" indent="-457200">
              <a:buFontTx/>
              <a:buChar char="-"/>
            </a:pPr>
            <a:r>
              <a:rPr lang="en-US" sz="2400" dirty="0"/>
              <a:t>Post-termination hearing required</a:t>
            </a:r>
          </a:p>
          <a:p>
            <a:pPr marL="457200" indent="0">
              <a:buNone/>
            </a:pPr>
            <a:r>
              <a:rPr lang="en-US" sz="2400" dirty="0"/>
              <a:t>City:</a:t>
            </a:r>
          </a:p>
          <a:p>
            <a:pPr marL="914400" indent="-457200">
              <a:buFontTx/>
              <a:buChar char="-"/>
            </a:pPr>
            <a:r>
              <a:rPr lang="en-US" sz="2400" dirty="0"/>
              <a:t>Population over 8,000</a:t>
            </a:r>
          </a:p>
          <a:p>
            <a:pPr marL="1371600" indent="-457200">
              <a:buFontTx/>
              <a:buChar char="-"/>
            </a:pPr>
            <a:r>
              <a:rPr lang="en-US" sz="2400" dirty="0"/>
              <a:t>Removal for neglect of duty, disobedience, misconduct, failure to perform duties</a:t>
            </a:r>
          </a:p>
          <a:p>
            <a:pPr marL="1371600" indent="-457200">
              <a:buFontTx/>
              <a:buChar char="-"/>
            </a:pPr>
            <a:r>
              <a:rPr lang="en-US" sz="2400" dirty="0"/>
              <a:t>Post-termination hearing is required</a:t>
            </a:r>
          </a:p>
        </p:txBody>
      </p:sp>
      <p:sp>
        <p:nvSpPr>
          <p:cNvPr id="4" name="Slide Number Placeholder 3"/>
          <p:cNvSpPr>
            <a:spLocks noGrp="1"/>
          </p:cNvSpPr>
          <p:nvPr>
            <p:ph type="sldNum" sz="quarter" idx="12"/>
          </p:nvPr>
        </p:nvSpPr>
        <p:spPr>
          <a:xfrm>
            <a:off x="11704320" y="6455431"/>
            <a:ext cx="445913" cy="365125"/>
          </a:xfrm>
        </p:spPr>
        <p:txBody>
          <a:bodyPr>
            <a:normAutofit/>
          </a:bodyPr>
          <a:lstStyle/>
          <a:p>
            <a:pPr>
              <a:spcAft>
                <a:spcPts val="600"/>
              </a:spcAft>
            </a:pPr>
            <a:fld id="{AD85E243-5DF9-4DC8-AA77-DFAD57ED776D}" type="slidenum">
              <a:rPr lang="en-US" sz="1100">
                <a:solidFill>
                  <a:schemeClr val="tx1">
                    <a:lumMod val="50000"/>
                    <a:lumOff val="50000"/>
                  </a:schemeClr>
                </a:solidFill>
              </a:rPr>
              <a:pPr>
                <a:spcAft>
                  <a:spcPts val="600"/>
                </a:spcAft>
              </a:pPr>
              <a:t>39</a:t>
            </a:fld>
            <a:endParaRPr lang="en-US" sz="1100">
              <a:solidFill>
                <a:schemeClr val="tx1">
                  <a:lumMod val="50000"/>
                  <a:lumOff val="50000"/>
                </a:schemeClr>
              </a:solidFill>
            </a:endParaRPr>
          </a:p>
        </p:txBody>
      </p:sp>
    </p:spTree>
    <p:extLst>
      <p:ext uri="{BB962C8B-B14F-4D97-AF65-F5344CB8AC3E}">
        <p14:creationId xmlns:p14="http://schemas.microsoft.com/office/powerpoint/2010/main" val="2484886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B75F1B1-6F6E-CB01-5DDD-65ED60FBF399}"/>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5A1572E-AC0C-C961-3F53-561ABD656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7FFD0B1E-E673-80E6-A198-3072D0B08A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C5C8D676-0AA6-5630-C81B-F59EBF9F80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97028A18-F0D3-37B2-6BC9-1AD733834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C25FECD4-C227-E62B-7B0E-01355EA9D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93F1E91C-FD8E-2BF2-9485-80302EFF3EC5}"/>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PROMOTIONS &amp; TRANSFER</a:t>
            </a:r>
          </a:p>
        </p:txBody>
      </p:sp>
      <p:sp>
        <p:nvSpPr>
          <p:cNvPr id="3" name="Content Placeholder 2">
            <a:extLst>
              <a:ext uri="{FF2B5EF4-FFF2-40B4-BE49-F238E27FC236}">
                <a16:creationId xmlns:a16="http://schemas.microsoft.com/office/drawing/2014/main" id="{E188135D-9844-9438-64E5-D886158A120E}"/>
              </a:ext>
            </a:extLst>
          </p:cNvPr>
          <p:cNvSpPr>
            <a:spLocks noGrp="1"/>
          </p:cNvSpPr>
          <p:nvPr>
            <p:ph idx="1"/>
          </p:nvPr>
        </p:nvSpPr>
        <p:spPr>
          <a:xfrm>
            <a:off x="1233982" y="1590741"/>
            <a:ext cx="9724031" cy="4989095"/>
          </a:xfrm>
        </p:spPr>
        <p:txBody>
          <a:bodyPr anchor="ctr">
            <a:noAutofit/>
          </a:bodyPr>
          <a:lstStyle/>
          <a:p>
            <a:r>
              <a:rPr lang="en-US" sz="1800" dirty="0"/>
              <a:t>Under the EEO, Employers are prohibited from taking actions that would “deprive…any individual of employment opportunities or otherwise affect (his or her) status as an employee” based on his or her status as a member of a protected class. 42 U.S.C. § 2000e-2(a)(2); see also Iowa Code § 216.6.  </a:t>
            </a:r>
          </a:p>
          <a:p>
            <a:r>
              <a:rPr lang="en-US" sz="1800" b="1" dirty="0"/>
              <a:t>Gross v. FBL Financial Services, Inc., 557 US 167 (2009)</a:t>
            </a:r>
            <a:r>
              <a:rPr lang="en-US" sz="1800" dirty="0"/>
              <a:t>, promotion denied based on age (age must be “but for” reason under federal law but can be “contributing factor” under Iowa law).</a:t>
            </a:r>
          </a:p>
          <a:p>
            <a:r>
              <a:rPr lang="en-US" sz="1800" b="1" dirty="0"/>
              <a:t>Pippen v. Iowa, 854 NW2d 1 (Iowa 2014), </a:t>
            </a:r>
            <a:r>
              <a:rPr lang="en-US" sz="1800" dirty="0"/>
              <a:t>disparate treatment in promotions based on race due to “implicit bias” and failure to enforce policies in the Iowa merit employment system case under Title VII and ICRA. (Case failed because of inability by the Plaintiff to show a consistent analysis of the Iowa merit system).</a:t>
            </a:r>
          </a:p>
          <a:p>
            <a:r>
              <a:rPr lang="en-US" sz="1800" b="1" dirty="0" err="1"/>
              <a:t>Valline</a:t>
            </a:r>
            <a:r>
              <a:rPr lang="en-US" sz="1800" b="1" dirty="0"/>
              <a:t> v. Murken, 669 NW2d 260 (Iowa Ct. App. 2003)*, </a:t>
            </a:r>
            <a:r>
              <a:rPr lang="en-US" sz="1800" dirty="0"/>
              <a:t>gender discrimination in employment </a:t>
            </a:r>
          </a:p>
          <a:p>
            <a:pPr lvl="1"/>
            <a:r>
              <a:rPr lang="en-US" sz="1800" dirty="0"/>
              <a:t> </a:t>
            </a:r>
            <a:r>
              <a:rPr lang="en-US" sz="1800" i="1" dirty="0"/>
              <a:t>“the employment-discrimination laws have not vested in the [courts] the authority to sit as super-personnel departments reviewing the wisdom or fairness of the business judgments made by employers, except to the extent that those judgments involve intentional discrimination.”</a:t>
            </a:r>
            <a:r>
              <a:rPr lang="en-US" sz="1800" dirty="0"/>
              <a:t>  </a:t>
            </a:r>
          </a:p>
          <a:p>
            <a:pPr lvl="1"/>
            <a:r>
              <a:rPr lang="en-US" sz="1800" dirty="0"/>
              <a:t>Statements by non-decision makers as to gender of supervisor did not give rise to a reasonable inference of discrimination.</a:t>
            </a:r>
          </a:p>
        </p:txBody>
      </p:sp>
    </p:spTree>
    <p:extLst>
      <p:ext uri="{BB962C8B-B14F-4D97-AF65-F5344CB8AC3E}">
        <p14:creationId xmlns:p14="http://schemas.microsoft.com/office/powerpoint/2010/main" val="33832522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599" y="294538"/>
            <a:ext cx="9895951" cy="1033669"/>
          </a:xfrm>
        </p:spPr>
        <p:txBody>
          <a:bodyPr>
            <a:noAutofit/>
          </a:bodyPr>
          <a:lstStyle/>
          <a:p>
            <a:r>
              <a:rPr lang="en-US" sz="4000" dirty="0">
                <a:solidFill>
                  <a:srgbClr val="FFFFFF"/>
                </a:solidFill>
              </a:rPr>
              <a:t>HEARING REQUIRED WHEN THERE IS A “REPUTATIONAL INJURY.”</a:t>
            </a:r>
          </a:p>
        </p:txBody>
      </p:sp>
      <p:sp>
        <p:nvSpPr>
          <p:cNvPr id="3" name="Content Placeholder 2"/>
          <p:cNvSpPr>
            <a:spLocks noGrp="1"/>
          </p:cNvSpPr>
          <p:nvPr>
            <p:ph idx="1"/>
          </p:nvPr>
        </p:nvSpPr>
        <p:spPr>
          <a:xfrm>
            <a:off x="1457558" y="1910585"/>
            <a:ext cx="9724031" cy="4410814"/>
          </a:xfrm>
        </p:spPr>
        <p:txBody>
          <a:bodyPr anchor="ctr">
            <a:noAutofit/>
          </a:bodyPr>
          <a:lstStyle/>
          <a:p>
            <a:r>
              <a:rPr lang="en-US" sz="2000" dirty="0"/>
              <a:t>Liberty is not offended by dismissal from employment itself, but instead by dismissal based upon an unsupported charge which could wrongfully injure the reputation of an employee. Since the purpose of the hearing in such a case is to provide the person "an opportunity to clear his name," a hearing afforded by administrative appeal procedures after the actual dismissal is a sufficient compliance with the requirements of the Due Process Clause.  </a:t>
            </a:r>
            <a:r>
              <a:rPr lang="en-US" sz="2000" i="1" dirty="0"/>
              <a:t>Arnett v. Kennedy</a:t>
            </a:r>
            <a:r>
              <a:rPr lang="en-US" sz="2000" dirty="0"/>
              <a:t>, 416 U.S. 134, 157, 94 S. Ct. 1633, 1646, 40 L. Ed. 2d 15, 35 (1974).</a:t>
            </a:r>
          </a:p>
          <a:p>
            <a:r>
              <a:rPr lang="en-US" sz="2000" dirty="0"/>
              <a:t>If a name clearing hearing is requested, even a special purpose hearing before the governing body that discharged the employee may satisfy due process requirements. </a:t>
            </a:r>
            <a:r>
              <a:rPr lang="en-US" sz="2000" i="1" dirty="0"/>
              <a:t>See Rosenstein v. City of Dallas</a:t>
            </a:r>
            <a:r>
              <a:rPr lang="en-US" sz="2000" dirty="0"/>
              <a:t>, 876 F.2d 392, 396 (5th Cir. 1989); </a:t>
            </a:r>
            <a:r>
              <a:rPr lang="en-US" sz="2000" i="1" dirty="0"/>
              <a:t>Campbell v. Pierce County</a:t>
            </a:r>
            <a:r>
              <a:rPr lang="en-US" sz="2000" dirty="0"/>
              <a:t>, 741 F.2d 1342, 1345-46 (11th Cir. 1984). </a:t>
            </a:r>
          </a:p>
          <a:p>
            <a:r>
              <a:rPr lang="en-US" sz="2000" dirty="0"/>
              <a:t>Due process requires only that the claimant be accorded notice of the charges and opportunity to present arguments and evidence at a public forum.  </a:t>
            </a:r>
            <a:r>
              <a:rPr lang="en-US" sz="2000" i="1" dirty="0"/>
              <a:t>Bennett v. Redfield</a:t>
            </a:r>
            <a:r>
              <a:rPr lang="en-US" sz="2000" dirty="0"/>
              <a:t>, 446 N.W.2d 467, 471 (Iowa 1989).</a:t>
            </a:r>
          </a:p>
        </p:txBody>
      </p:sp>
      <p:sp>
        <p:nvSpPr>
          <p:cNvPr id="4" name="Slide Number Placeholder 3"/>
          <p:cNvSpPr>
            <a:spLocks noGrp="1"/>
          </p:cNvSpPr>
          <p:nvPr>
            <p:ph type="sldNum" sz="quarter" idx="12"/>
          </p:nvPr>
        </p:nvSpPr>
        <p:spPr>
          <a:xfrm>
            <a:off x="11704320" y="6455431"/>
            <a:ext cx="445913" cy="365125"/>
          </a:xfrm>
        </p:spPr>
        <p:txBody>
          <a:bodyPr>
            <a:normAutofit/>
          </a:bodyPr>
          <a:lstStyle/>
          <a:p>
            <a:pPr>
              <a:spcAft>
                <a:spcPts val="600"/>
              </a:spcAft>
            </a:pPr>
            <a:fld id="{AD85E243-5DF9-4DC8-AA77-DFAD57ED776D}" type="slidenum">
              <a:rPr lang="en-US" sz="1100">
                <a:solidFill>
                  <a:schemeClr val="tx1">
                    <a:lumMod val="50000"/>
                    <a:lumOff val="50000"/>
                  </a:schemeClr>
                </a:solidFill>
              </a:rPr>
              <a:pPr>
                <a:spcAft>
                  <a:spcPts val="600"/>
                </a:spcAft>
              </a:pPr>
              <a:t>40</a:t>
            </a:fld>
            <a:endParaRPr lang="en-US" sz="1100">
              <a:solidFill>
                <a:schemeClr val="tx1">
                  <a:lumMod val="50000"/>
                  <a:lumOff val="50000"/>
                </a:schemeClr>
              </a:solidFill>
            </a:endParaRPr>
          </a:p>
        </p:txBody>
      </p:sp>
    </p:spTree>
    <p:extLst>
      <p:ext uri="{BB962C8B-B14F-4D97-AF65-F5344CB8AC3E}">
        <p14:creationId xmlns:p14="http://schemas.microsoft.com/office/powerpoint/2010/main" val="17304627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599" y="294538"/>
            <a:ext cx="9895951" cy="1033669"/>
          </a:xfrm>
        </p:spPr>
        <p:txBody>
          <a:bodyPr>
            <a:noAutofit/>
          </a:bodyPr>
          <a:lstStyle/>
          <a:p>
            <a:r>
              <a:rPr lang="en-US" sz="4000" dirty="0">
                <a:solidFill>
                  <a:srgbClr val="FFFFFF"/>
                </a:solidFill>
              </a:rPr>
              <a:t>VETERAN’S PREFERENCE</a:t>
            </a:r>
            <a:br>
              <a:rPr lang="en-US" sz="4000" dirty="0">
                <a:solidFill>
                  <a:srgbClr val="FFFFFF"/>
                </a:solidFill>
              </a:rPr>
            </a:br>
            <a:r>
              <a:rPr lang="en-US" sz="4000" dirty="0">
                <a:solidFill>
                  <a:srgbClr val="FFFFFF"/>
                </a:solidFill>
              </a:rPr>
              <a:t>PUBLIC EMPLOYMENT</a:t>
            </a:r>
          </a:p>
        </p:txBody>
      </p:sp>
      <p:graphicFrame>
        <p:nvGraphicFramePr>
          <p:cNvPr id="19" name="Content Placeholder 2">
            <a:extLst>
              <a:ext uri="{FF2B5EF4-FFF2-40B4-BE49-F238E27FC236}">
                <a16:creationId xmlns:a16="http://schemas.microsoft.com/office/drawing/2014/main" id="{BA9D3CA0-7703-C7A9-EF94-FD80324273F3}"/>
              </a:ext>
            </a:extLst>
          </p:cNvPr>
          <p:cNvGraphicFramePr>
            <a:graphicFrameLocks noGrp="1"/>
          </p:cNvGraphicFramePr>
          <p:nvPr>
            <p:ph idx="1"/>
            <p:extLst>
              <p:ext uri="{D42A27DB-BD31-4B8C-83A1-F6EECF244321}">
                <p14:modId xmlns:p14="http://schemas.microsoft.com/office/powerpoint/2010/main" val="1591746357"/>
              </p:ext>
            </p:extLst>
          </p:nvPr>
        </p:nvGraphicFramePr>
        <p:xfrm>
          <a:off x="1457558" y="1622745"/>
          <a:ext cx="9724031" cy="45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a:xfrm>
            <a:off x="11704320" y="6455431"/>
            <a:ext cx="445913" cy="365125"/>
          </a:xfrm>
        </p:spPr>
        <p:txBody>
          <a:bodyPr>
            <a:normAutofit/>
          </a:bodyPr>
          <a:lstStyle/>
          <a:p>
            <a:pPr>
              <a:spcAft>
                <a:spcPts val="600"/>
              </a:spcAft>
            </a:pPr>
            <a:fld id="{AD85E243-5DF9-4DC8-AA77-DFAD57ED776D}" type="slidenum">
              <a:rPr lang="en-US" sz="1100">
                <a:solidFill>
                  <a:schemeClr val="tx1">
                    <a:lumMod val="50000"/>
                    <a:lumOff val="50000"/>
                  </a:schemeClr>
                </a:solidFill>
              </a:rPr>
              <a:pPr>
                <a:spcAft>
                  <a:spcPts val="600"/>
                </a:spcAft>
              </a:pPr>
              <a:t>41</a:t>
            </a:fld>
            <a:endParaRPr lang="en-US" sz="1100">
              <a:solidFill>
                <a:schemeClr val="tx1">
                  <a:lumMod val="50000"/>
                  <a:lumOff val="50000"/>
                </a:schemeClr>
              </a:solidFill>
            </a:endParaRPr>
          </a:p>
        </p:txBody>
      </p:sp>
    </p:spTree>
    <p:extLst>
      <p:ext uri="{BB962C8B-B14F-4D97-AF65-F5344CB8AC3E}">
        <p14:creationId xmlns:p14="http://schemas.microsoft.com/office/powerpoint/2010/main" val="33829260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599" y="294538"/>
            <a:ext cx="9895951" cy="1033669"/>
          </a:xfrm>
        </p:spPr>
        <p:txBody>
          <a:bodyPr>
            <a:noAutofit/>
          </a:bodyPr>
          <a:lstStyle/>
          <a:p>
            <a:r>
              <a:rPr lang="en-US" sz="4000" dirty="0">
                <a:solidFill>
                  <a:srgbClr val="FFFFFF"/>
                </a:solidFill>
              </a:rPr>
              <a:t>IOWA “WHISTLEBLOWER” ACT (I.C.A. §§ 70A.28-29)</a:t>
            </a:r>
          </a:p>
        </p:txBody>
      </p:sp>
      <p:sp>
        <p:nvSpPr>
          <p:cNvPr id="3" name="Content Placeholder 2"/>
          <p:cNvSpPr>
            <a:spLocks noGrp="1"/>
          </p:cNvSpPr>
          <p:nvPr>
            <p:ph idx="1"/>
          </p:nvPr>
        </p:nvSpPr>
        <p:spPr>
          <a:xfrm>
            <a:off x="1233982" y="2031620"/>
            <a:ext cx="9724031" cy="4378810"/>
          </a:xfrm>
        </p:spPr>
        <p:txBody>
          <a:bodyPr anchor="ctr">
            <a:normAutofit/>
          </a:bodyPr>
          <a:lstStyle/>
          <a:p>
            <a:r>
              <a:rPr lang="en-US" sz="2400" dirty="0"/>
              <a:t>Prohibits discharge or other adverse employment action by government…for failing to inform a person that the employee made a disclosure of information permitted by this section, </a:t>
            </a:r>
            <a:r>
              <a:rPr lang="en-US" sz="2400" b="1" dirty="0"/>
              <a:t>OR</a:t>
            </a:r>
          </a:p>
          <a:p>
            <a:r>
              <a:rPr lang="en-US" sz="2400" dirty="0"/>
              <a:t>For a disclosure of any information by an employee to a member or employee of the general assembly, the office of the citizens’ aide, a state official or political subdivision official, </a:t>
            </a:r>
            <a:r>
              <a:rPr lang="en-US" sz="2400" u="sng" dirty="0"/>
              <a:t>or a disclosure of information to any other public official or law enforcement agency</a:t>
            </a:r>
            <a:r>
              <a:rPr lang="en-US" sz="2400" dirty="0"/>
              <a:t> </a:t>
            </a:r>
            <a:r>
              <a:rPr lang="en-US" sz="2400" b="1" dirty="0"/>
              <a:t>if</a:t>
            </a:r>
          </a:p>
          <a:p>
            <a:r>
              <a:rPr lang="en-US" sz="2400" dirty="0"/>
              <a:t>The employee </a:t>
            </a:r>
            <a:r>
              <a:rPr lang="en-US" sz="2400" u="sng" dirty="0"/>
              <a:t>reasonably believes </a:t>
            </a:r>
            <a:r>
              <a:rPr lang="en-US" sz="2400" dirty="0"/>
              <a:t>the information </a:t>
            </a:r>
            <a:r>
              <a:rPr lang="en-US" sz="2400" u="sng" dirty="0"/>
              <a:t>evidences a violation of law or rule, mismanagement, a gross abuse of funds, an abuse of authority, or a substantial and specific danger to public health or safety</a:t>
            </a:r>
            <a:r>
              <a:rPr lang="en-US" sz="2400" dirty="0"/>
              <a:t>.</a:t>
            </a:r>
          </a:p>
        </p:txBody>
      </p:sp>
      <p:sp>
        <p:nvSpPr>
          <p:cNvPr id="4" name="Slide Number Placeholder 3"/>
          <p:cNvSpPr>
            <a:spLocks noGrp="1"/>
          </p:cNvSpPr>
          <p:nvPr>
            <p:ph type="sldNum" sz="quarter" idx="12"/>
          </p:nvPr>
        </p:nvSpPr>
        <p:spPr>
          <a:xfrm>
            <a:off x="11704320" y="6455431"/>
            <a:ext cx="445913" cy="365125"/>
          </a:xfrm>
        </p:spPr>
        <p:txBody>
          <a:bodyPr>
            <a:normAutofit/>
          </a:bodyPr>
          <a:lstStyle/>
          <a:p>
            <a:pPr>
              <a:spcAft>
                <a:spcPts val="600"/>
              </a:spcAft>
            </a:pPr>
            <a:fld id="{AD85E243-5DF9-4DC8-AA77-DFAD57ED776D}" type="slidenum">
              <a:rPr lang="en-US" sz="1100">
                <a:solidFill>
                  <a:schemeClr val="tx1">
                    <a:lumMod val="50000"/>
                    <a:lumOff val="50000"/>
                  </a:schemeClr>
                </a:solidFill>
              </a:rPr>
              <a:pPr>
                <a:spcAft>
                  <a:spcPts val="600"/>
                </a:spcAft>
              </a:pPr>
              <a:t>42</a:t>
            </a:fld>
            <a:endParaRPr lang="en-US" sz="1100">
              <a:solidFill>
                <a:schemeClr val="tx1">
                  <a:lumMod val="50000"/>
                  <a:lumOff val="50000"/>
                </a:schemeClr>
              </a:solidFill>
            </a:endParaRPr>
          </a:p>
        </p:txBody>
      </p:sp>
    </p:spTree>
    <p:extLst>
      <p:ext uri="{BB962C8B-B14F-4D97-AF65-F5344CB8AC3E}">
        <p14:creationId xmlns:p14="http://schemas.microsoft.com/office/powerpoint/2010/main" val="28436997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0952A0-0EEE-FCC3-212A-2227EA4C317B}"/>
              </a:ext>
            </a:extLst>
          </p:cNvPr>
          <p:cNvSpPr>
            <a:spLocks noGrp="1"/>
          </p:cNvSpPr>
          <p:nvPr>
            <p:ph type="title"/>
          </p:nvPr>
        </p:nvSpPr>
        <p:spPr>
          <a:xfrm>
            <a:off x="1371599" y="294538"/>
            <a:ext cx="9895951" cy="1033669"/>
          </a:xfrm>
        </p:spPr>
        <p:txBody>
          <a:bodyPr>
            <a:normAutofit fontScale="90000"/>
          </a:bodyPr>
          <a:lstStyle/>
          <a:p>
            <a:r>
              <a:rPr lang="en-US" sz="4000" dirty="0">
                <a:solidFill>
                  <a:schemeClr val="bg1"/>
                </a:solidFill>
              </a:rPr>
              <a:t>STEPS IN ADDRESSING DISCIPLINE OR TERMINATION OF AN EMPLOYEE</a:t>
            </a:r>
          </a:p>
        </p:txBody>
      </p:sp>
      <p:graphicFrame>
        <p:nvGraphicFramePr>
          <p:cNvPr id="4" name="Content Placeholder 2">
            <a:extLst>
              <a:ext uri="{FF2B5EF4-FFF2-40B4-BE49-F238E27FC236}">
                <a16:creationId xmlns:a16="http://schemas.microsoft.com/office/drawing/2014/main" id="{84FD5FA7-61B4-6369-0639-CFCE1FB944A4}"/>
              </a:ext>
            </a:extLst>
          </p:cNvPr>
          <p:cNvGraphicFramePr>
            <a:graphicFrameLocks noGrp="1"/>
          </p:cNvGraphicFramePr>
          <p:nvPr>
            <p:ph idx="1"/>
            <p:extLst>
              <p:ext uri="{D42A27DB-BD31-4B8C-83A1-F6EECF244321}">
                <p14:modId xmlns:p14="http://schemas.microsoft.com/office/powerpoint/2010/main" val="1542714398"/>
              </p:ext>
            </p:extLst>
          </p:nvPr>
        </p:nvGraphicFramePr>
        <p:xfrm>
          <a:off x="1371600" y="2317750"/>
          <a:ext cx="9723438" cy="3684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15087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383564" y="348865"/>
            <a:ext cx="9718111" cy="1576446"/>
          </a:xfrm>
        </p:spPr>
        <p:txBody>
          <a:bodyPr anchor="ctr">
            <a:normAutofit/>
          </a:bodyPr>
          <a:lstStyle/>
          <a:p>
            <a:r>
              <a:rPr lang="en-US" sz="4000" dirty="0">
                <a:solidFill>
                  <a:srgbClr val="FFFFFF"/>
                </a:solidFill>
              </a:rPr>
              <a:t>INDIVIDUAL MEETINGS</a:t>
            </a:r>
          </a:p>
        </p:txBody>
      </p:sp>
      <p:sp>
        <p:nvSpPr>
          <p:cNvPr id="4" name="Slide Number Placeholder 3"/>
          <p:cNvSpPr>
            <a:spLocks noGrp="1"/>
          </p:cNvSpPr>
          <p:nvPr>
            <p:ph type="sldNum" sz="quarter" idx="12"/>
          </p:nvPr>
        </p:nvSpPr>
        <p:spPr>
          <a:xfrm>
            <a:off x="11704320" y="6455664"/>
            <a:ext cx="448056" cy="365125"/>
          </a:xfrm>
        </p:spPr>
        <p:txBody>
          <a:bodyPr>
            <a:normAutofit/>
          </a:bodyPr>
          <a:lstStyle/>
          <a:p>
            <a:pPr>
              <a:spcAft>
                <a:spcPts val="600"/>
              </a:spcAft>
            </a:pPr>
            <a:fld id="{2D12944D-368B-441A-9855-BEB09E0F4473}" type="slidenum">
              <a:rPr lang="en-US" sz="1100">
                <a:solidFill>
                  <a:schemeClr val="tx1">
                    <a:lumMod val="50000"/>
                    <a:lumOff val="50000"/>
                  </a:schemeClr>
                </a:solidFill>
              </a:rPr>
              <a:pPr>
                <a:spcAft>
                  <a:spcPts val="600"/>
                </a:spcAft>
              </a:pPr>
              <a:t>44</a:t>
            </a:fld>
            <a:endParaRPr lang="en-US" sz="1100">
              <a:solidFill>
                <a:schemeClr val="tx1">
                  <a:lumMod val="50000"/>
                  <a:lumOff val="50000"/>
                </a:schemeClr>
              </a:solidFill>
            </a:endParaRPr>
          </a:p>
        </p:txBody>
      </p:sp>
      <p:graphicFrame>
        <p:nvGraphicFramePr>
          <p:cNvPr id="6" name="Content Placeholder 2">
            <a:extLst>
              <a:ext uri="{FF2B5EF4-FFF2-40B4-BE49-F238E27FC236}">
                <a16:creationId xmlns:a16="http://schemas.microsoft.com/office/drawing/2014/main" id="{D5DD61F7-24D6-B72E-E9CA-2D4D9A0D8B0C}"/>
              </a:ext>
            </a:extLst>
          </p:cNvPr>
          <p:cNvGraphicFramePr>
            <a:graphicFrameLocks noGrp="1"/>
          </p:cNvGraphicFramePr>
          <p:nvPr>
            <p:ph idx="1"/>
            <p:extLst>
              <p:ext uri="{D42A27DB-BD31-4B8C-83A1-F6EECF244321}">
                <p14:modId xmlns:p14="http://schemas.microsoft.com/office/powerpoint/2010/main" val="3262322856"/>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58906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title"/>
          </p:nvPr>
        </p:nvSpPr>
        <p:spPr>
          <a:xfrm>
            <a:off x="354105" y="2727157"/>
            <a:ext cx="3246652" cy="2951433"/>
          </a:xfrm>
        </p:spPr>
        <p:txBody>
          <a:bodyPr vert="horz" lIns="91440" tIns="45720" rIns="91440" bIns="45720" rtlCol="0" anchor="t">
            <a:normAutofit/>
          </a:bodyPr>
          <a:lstStyle/>
          <a:p>
            <a:r>
              <a:rPr lang="en-US" sz="4000" kern="1200" dirty="0">
                <a:solidFill>
                  <a:srgbClr val="FFFFFF"/>
                </a:solidFill>
                <a:latin typeface="+mj-lt"/>
                <a:ea typeface="+mj-ea"/>
                <a:cs typeface="+mj-cs"/>
              </a:rPr>
              <a:t>DISCIPLINARY MEETING STRUCTURE</a:t>
            </a:r>
          </a:p>
        </p:txBody>
      </p:sp>
      <p:sp>
        <p:nvSpPr>
          <p:cNvPr id="4" name="Slide Number Placeholder 3"/>
          <p:cNvSpPr>
            <a:spLocks noGrp="1"/>
          </p:cNvSpPr>
          <p:nvPr>
            <p:ph type="sldNum" sz="quarter" idx="12"/>
          </p:nvPr>
        </p:nvSpPr>
        <p:spPr>
          <a:xfrm>
            <a:off x="11704319" y="6455664"/>
            <a:ext cx="448056" cy="365125"/>
          </a:xfrm>
        </p:spPr>
        <p:txBody>
          <a:bodyPr vert="horz" lIns="91440" tIns="45720" rIns="91440" bIns="45720" rtlCol="0" anchor="ctr">
            <a:normAutofit/>
          </a:bodyPr>
          <a:lstStyle/>
          <a:p>
            <a:pPr>
              <a:spcAft>
                <a:spcPts val="600"/>
              </a:spcAft>
            </a:pPr>
            <a:fld id="{2D12944D-368B-441A-9855-BEB09E0F4473}" type="slidenum">
              <a:rPr lang="en-US" sz="1100">
                <a:solidFill>
                  <a:schemeClr val="tx1">
                    <a:lumMod val="50000"/>
                    <a:lumOff val="50000"/>
                  </a:schemeClr>
                </a:solidFill>
              </a:rPr>
              <a:pPr>
                <a:spcAft>
                  <a:spcPts val="600"/>
                </a:spcAft>
              </a:pPr>
              <a:t>45</a:t>
            </a:fld>
            <a:endParaRPr lang="en-US" sz="1100">
              <a:solidFill>
                <a:schemeClr val="tx1">
                  <a:lumMod val="50000"/>
                  <a:lumOff val="50000"/>
                </a:schemeClr>
              </a:solidFill>
            </a:endParaRPr>
          </a:p>
        </p:txBody>
      </p:sp>
      <p:graphicFrame>
        <p:nvGraphicFramePr>
          <p:cNvPr id="6" name="Content Placeholder 2">
            <a:extLst>
              <a:ext uri="{FF2B5EF4-FFF2-40B4-BE49-F238E27FC236}">
                <a16:creationId xmlns:a16="http://schemas.microsoft.com/office/drawing/2014/main" id="{57963391-4830-A3E0-068B-928DEC1B0055}"/>
              </a:ext>
            </a:extLst>
          </p:cNvPr>
          <p:cNvGraphicFramePr>
            <a:graphicFrameLocks noGrp="1"/>
          </p:cNvGraphicFramePr>
          <p:nvPr>
            <p:ph idx="1"/>
            <p:extLst>
              <p:ext uri="{D42A27DB-BD31-4B8C-83A1-F6EECF244321}">
                <p14:modId xmlns:p14="http://schemas.microsoft.com/office/powerpoint/2010/main" val="2256888189"/>
              </p:ext>
            </p:extLst>
          </p:nvPr>
        </p:nvGraphicFramePr>
        <p:xfrm>
          <a:off x="4203728" y="1489019"/>
          <a:ext cx="7543800" cy="45235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0291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CD4F9E-7434-9B43-C591-183A3A68E02F}"/>
              </a:ext>
            </a:extLst>
          </p:cNvPr>
          <p:cNvSpPr>
            <a:spLocks noGrp="1"/>
          </p:cNvSpPr>
          <p:nvPr>
            <p:ph type="title"/>
          </p:nvPr>
        </p:nvSpPr>
        <p:spPr>
          <a:xfrm>
            <a:off x="1371599" y="294538"/>
            <a:ext cx="9895951" cy="1033669"/>
          </a:xfrm>
        </p:spPr>
        <p:txBody>
          <a:bodyPr>
            <a:noAutofit/>
          </a:bodyPr>
          <a:lstStyle/>
          <a:p>
            <a:r>
              <a:rPr lang="en-US" sz="4000" kern="1200" dirty="0">
                <a:solidFill>
                  <a:schemeClr val="bg1"/>
                </a:solidFill>
                <a:effectLst/>
                <a:ea typeface="+mj-ea"/>
                <a:cs typeface="+mj-cs"/>
              </a:rPr>
              <a:t>CONSIDERATIONS PRIOR TO TERMINATING AN EMPLOYEE</a:t>
            </a:r>
            <a:endParaRPr lang="en-US" sz="4000" dirty="0">
              <a:solidFill>
                <a:schemeClr val="bg1"/>
              </a:solidFill>
            </a:endParaRPr>
          </a:p>
        </p:txBody>
      </p:sp>
      <p:graphicFrame>
        <p:nvGraphicFramePr>
          <p:cNvPr id="54276" name="Rectangle 3">
            <a:extLst>
              <a:ext uri="{FF2B5EF4-FFF2-40B4-BE49-F238E27FC236}">
                <a16:creationId xmlns:a16="http://schemas.microsoft.com/office/drawing/2014/main" id="{EAE718CC-19CA-0D1E-D5CB-2283351445A7}"/>
              </a:ext>
            </a:extLst>
          </p:cNvPr>
          <p:cNvGraphicFramePr>
            <a:graphicFrameLocks noGrp="1"/>
          </p:cNvGraphicFramePr>
          <p:nvPr>
            <p:ph idx="1"/>
          </p:nvPr>
        </p:nvGraphicFramePr>
        <p:xfrm>
          <a:off x="1371600" y="2317750"/>
          <a:ext cx="9723438" cy="3684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58385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383564" y="348865"/>
            <a:ext cx="9718111" cy="1576446"/>
          </a:xfrm>
        </p:spPr>
        <p:txBody>
          <a:bodyPr anchor="ctr">
            <a:normAutofit/>
          </a:bodyPr>
          <a:lstStyle/>
          <a:p>
            <a:r>
              <a:rPr lang="en-US" sz="4000" dirty="0">
                <a:solidFill>
                  <a:srgbClr val="FFFFFF"/>
                </a:solidFill>
              </a:rPr>
              <a:t>IF TERMINATION IS APPROPRIATE</a:t>
            </a:r>
          </a:p>
        </p:txBody>
      </p:sp>
      <p:sp>
        <p:nvSpPr>
          <p:cNvPr id="4" name="Slide Number Placeholder 3"/>
          <p:cNvSpPr>
            <a:spLocks noGrp="1"/>
          </p:cNvSpPr>
          <p:nvPr>
            <p:ph type="sldNum" sz="quarter" idx="12"/>
          </p:nvPr>
        </p:nvSpPr>
        <p:spPr>
          <a:xfrm>
            <a:off x="11704320" y="6455664"/>
            <a:ext cx="448056" cy="365125"/>
          </a:xfrm>
        </p:spPr>
        <p:txBody>
          <a:bodyPr>
            <a:normAutofit/>
          </a:bodyPr>
          <a:lstStyle/>
          <a:p>
            <a:pPr>
              <a:spcAft>
                <a:spcPts val="600"/>
              </a:spcAft>
            </a:pPr>
            <a:fld id="{AD85E243-5DF9-4DC8-AA77-DFAD57ED776D}" type="slidenum">
              <a:rPr lang="en-US" sz="1100">
                <a:solidFill>
                  <a:schemeClr val="tx1">
                    <a:lumMod val="50000"/>
                    <a:lumOff val="50000"/>
                  </a:schemeClr>
                </a:solidFill>
              </a:rPr>
              <a:pPr>
                <a:spcAft>
                  <a:spcPts val="600"/>
                </a:spcAft>
              </a:pPr>
              <a:t>47</a:t>
            </a:fld>
            <a:endParaRPr lang="en-US" sz="1100">
              <a:solidFill>
                <a:schemeClr val="tx1">
                  <a:lumMod val="50000"/>
                  <a:lumOff val="50000"/>
                </a:schemeClr>
              </a:solidFill>
            </a:endParaRPr>
          </a:p>
        </p:txBody>
      </p:sp>
      <p:graphicFrame>
        <p:nvGraphicFramePr>
          <p:cNvPr id="6" name="Content Placeholder 2">
            <a:extLst>
              <a:ext uri="{FF2B5EF4-FFF2-40B4-BE49-F238E27FC236}">
                <a16:creationId xmlns:a16="http://schemas.microsoft.com/office/drawing/2014/main" id="{272AC0BF-0321-DEB2-9CB9-C6D3265E0DD4}"/>
              </a:ext>
            </a:extLst>
          </p:cNvPr>
          <p:cNvGraphicFramePr>
            <a:graphicFrameLocks noGrp="1"/>
          </p:cNvGraphicFramePr>
          <p:nvPr>
            <p:ph idx="1"/>
            <p:extLst>
              <p:ext uri="{D42A27DB-BD31-4B8C-83A1-F6EECF244321}">
                <p14:modId xmlns:p14="http://schemas.microsoft.com/office/powerpoint/2010/main" val="3231359922"/>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01961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371597" y="348865"/>
            <a:ext cx="10044023" cy="877729"/>
          </a:xfrm>
        </p:spPr>
        <p:txBody>
          <a:bodyPr anchor="ctr">
            <a:normAutofit/>
          </a:bodyPr>
          <a:lstStyle/>
          <a:p>
            <a:r>
              <a:rPr lang="en-US" sz="3100">
                <a:solidFill>
                  <a:srgbClr val="FFFFFF"/>
                </a:solidFill>
                <a:latin typeface="Calibri (Headings)"/>
              </a:rPr>
              <a:t>STEP 4: EVALUATION OF THE CONFLICT RESOLUTION PROCESS</a:t>
            </a:r>
          </a:p>
        </p:txBody>
      </p:sp>
      <p:sp>
        <p:nvSpPr>
          <p:cNvPr id="4" name="Slide Number Placeholder 3"/>
          <p:cNvSpPr>
            <a:spLocks noGrp="1"/>
          </p:cNvSpPr>
          <p:nvPr>
            <p:ph type="sldNum" sz="quarter" idx="12"/>
          </p:nvPr>
        </p:nvSpPr>
        <p:spPr>
          <a:xfrm>
            <a:off x="11704320" y="6455664"/>
            <a:ext cx="448056" cy="365125"/>
          </a:xfrm>
        </p:spPr>
        <p:txBody>
          <a:bodyPr>
            <a:normAutofit/>
          </a:bodyPr>
          <a:lstStyle/>
          <a:p>
            <a:pPr>
              <a:spcAft>
                <a:spcPts val="600"/>
              </a:spcAft>
            </a:pPr>
            <a:fld id="{2D12944D-368B-441A-9855-BEB09E0F4473}" type="slidenum">
              <a:rPr lang="en-US" sz="1100">
                <a:solidFill>
                  <a:schemeClr val="tx1">
                    <a:lumMod val="50000"/>
                    <a:lumOff val="50000"/>
                  </a:schemeClr>
                </a:solidFill>
              </a:rPr>
              <a:pPr>
                <a:spcAft>
                  <a:spcPts val="600"/>
                </a:spcAft>
              </a:pPr>
              <a:t>48</a:t>
            </a:fld>
            <a:endParaRPr lang="en-US" sz="1100">
              <a:solidFill>
                <a:schemeClr val="tx1">
                  <a:lumMod val="50000"/>
                  <a:lumOff val="50000"/>
                </a:schemeClr>
              </a:solidFill>
            </a:endParaRPr>
          </a:p>
        </p:txBody>
      </p:sp>
      <p:graphicFrame>
        <p:nvGraphicFramePr>
          <p:cNvPr id="6" name="Content Placeholder 2">
            <a:extLst>
              <a:ext uri="{FF2B5EF4-FFF2-40B4-BE49-F238E27FC236}">
                <a16:creationId xmlns:a16="http://schemas.microsoft.com/office/drawing/2014/main" id="{1DC0681C-D10A-44BD-2314-307F2387DDB4}"/>
              </a:ext>
            </a:extLst>
          </p:cNvPr>
          <p:cNvGraphicFramePr>
            <a:graphicFrameLocks noGrp="1"/>
          </p:cNvGraphicFramePr>
          <p:nvPr>
            <p:ph idx="1"/>
            <p:extLst>
              <p:ext uri="{D42A27DB-BD31-4B8C-83A1-F6EECF244321}">
                <p14:modId xmlns:p14="http://schemas.microsoft.com/office/powerpoint/2010/main" val="177874128"/>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400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9BA32E-94AD-10B8-7B5B-D37C80F86230}"/>
              </a:ext>
            </a:extLst>
          </p:cNvPr>
          <p:cNvSpPr>
            <a:spLocks noGrp="1"/>
          </p:cNvSpPr>
          <p:nvPr>
            <p:ph type="title"/>
          </p:nvPr>
        </p:nvSpPr>
        <p:spPr>
          <a:xfrm>
            <a:off x="586478" y="1683756"/>
            <a:ext cx="3115265" cy="2396359"/>
          </a:xfrm>
        </p:spPr>
        <p:txBody>
          <a:bodyPr anchor="b">
            <a:normAutofit fontScale="90000"/>
          </a:bodyPr>
          <a:lstStyle/>
          <a:p>
            <a:pPr algn="ctr"/>
            <a:r>
              <a:rPr lang="en-US" sz="4000" b="1" dirty="0">
                <a:solidFill>
                  <a:srgbClr val="FFFFFF"/>
                </a:solidFill>
              </a:rPr>
              <a:t>Employer Action Plan</a:t>
            </a:r>
            <a:br>
              <a:rPr lang="en-US" sz="4000" b="1" dirty="0">
                <a:solidFill>
                  <a:srgbClr val="FFFFFF"/>
                </a:solidFill>
              </a:rPr>
            </a:br>
            <a:r>
              <a:rPr lang="en-US" sz="4000" b="1" dirty="0">
                <a:solidFill>
                  <a:srgbClr val="FFFFFF"/>
                </a:solidFill>
              </a:rPr>
              <a:t> &amp; </a:t>
            </a:r>
            <a:br>
              <a:rPr lang="en-US" sz="4000" b="1" dirty="0">
                <a:solidFill>
                  <a:srgbClr val="FFFFFF"/>
                </a:solidFill>
              </a:rPr>
            </a:br>
            <a:r>
              <a:rPr lang="en-US" sz="4000" b="1" dirty="0">
                <a:solidFill>
                  <a:srgbClr val="FFFFFF"/>
                </a:solidFill>
              </a:rPr>
              <a:t>Key Takeaways</a:t>
            </a:r>
            <a:endParaRPr lang="en-US" sz="4000" dirty="0">
              <a:solidFill>
                <a:srgbClr val="FFFFFF"/>
              </a:solidFill>
            </a:endParaRPr>
          </a:p>
        </p:txBody>
      </p:sp>
      <p:graphicFrame>
        <p:nvGraphicFramePr>
          <p:cNvPr id="7" name="Content Placeholder 2">
            <a:extLst>
              <a:ext uri="{FF2B5EF4-FFF2-40B4-BE49-F238E27FC236}">
                <a16:creationId xmlns:a16="http://schemas.microsoft.com/office/drawing/2014/main" id="{347BCECB-F1DE-DFB4-95AF-9220D1288B6D}"/>
              </a:ext>
            </a:extLst>
          </p:cNvPr>
          <p:cNvGraphicFramePr>
            <a:graphicFrameLocks noGrp="1"/>
          </p:cNvGraphicFramePr>
          <p:nvPr>
            <p:ph idx="1"/>
            <p:extLst>
              <p:ext uri="{D42A27DB-BD31-4B8C-83A1-F6EECF244321}">
                <p14:modId xmlns:p14="http://schemas.microsoft.com/office/powerpoint/2010/main" val="3323387014"/>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7461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81A1718-74AC-2019-0708-A7D1C35A5D63}"/>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164D496-9056-4554-8209-890C47E51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14D17C13-385F-73CF-A8BC-5955950CCB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968802FE-08BF-603E-E8ED-6D150F36C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9DEE6E05-E5FA-EC3F-8252-24A758F7D6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F38CEEE1-A285-45EB-B6E1-383BF55C0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0266F5D5-0F8E-F903-84C2-6CD673C1866F}"/>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TESTS FOR PROMOTION OR TRANSFER</a:t>
            </a:r>
            <a:endParaRPr lang="en-US" sz="4000" dirty="0">
              <a:solidFill>
                <a:schemeClr val="bg1"/>
              </a:solidFill>
            </a:endParaRPr>
          </a:p>
        </p:txBody>
      </p:sp>
      <p:sp>
        <p:nvSpPr>
          <p:cNvPr id="3" name="Content Placeholder 2">
            <a:extLst>
              <a:ext uri="{FF2B5EF4-FFF2-40B4-BE49-F238E27FC236}">
                <a16:creationId xmlns:a16="http://schemas.microsoft.com/office/drawing/2014/main" id="{01DE185E-F0FF-8939-705B-213A3E399453}"/>
              </a:ext>
            </a:extLst>
          </p:cNvPr>
          <p:cNvSpPr>
            <a:spLocks noGrp="1"/>
          </p:cNvSpPr>
          <p:nvPr>
            <p:ph idx="1"/>
          </p:nvPr>
        </p:nvSpPr>
        <p:spPr>
          <a:xfrm>
            <a:off x="1371599" y="2318197"/>
            <a:ext cx="9724031" cy="3683358"/>
          </a:xfrm>
        </p:spPr>
        <p:txBody>
          <a:bodyPr anchor="ctr">
            <a:normAutofit/>
          </a:bodyPr>
          <a:lstStyle/>
          <a:p>
            <a:r>
              <a:rPr lang="en-US" sz="2400" dirty="0"/>
              <a:t>It is unlawful for an employer “to act upon the results of any professionally developed ability test provided that such test, its administration or action upon the results is not designed, intended or used to discriminate because of race, color, religion, sex or national origin.” 42 USC § 2000e-2(h).  </a:t>
            </a:r>
          </a:p>
          <a:p>
            <a:r>
              <a:rPr lang="en-US" sz="2400" dirty="0"/>
              <a:t>it is an unlawful practice for an employer “to adjust the scores of, use different cutoff scores for, or otherwise alter the results of, employment related tests on the basis of race, color, religion, sex, or national origin.” 42 USC § 2000e-2 (l).  </a:t>
            </a:r>
          </a:p>
        </p:txBody>
      </p:sp>
    </p:spTree>
    <p:extLst>
      <p:ext uri="{BB962C8B-B14F-4D97-AF65-F5344CB8AC3E}">
        <p14:creationId xmlns:p14="http://schemas.microsoft.com/office/powerpoint/2010/main" val="2410595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7CB39C7-C5C9-079E-4BAB-3DAB6A10014A}"/>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79DD7F3-6BD2-2F41-552C-C804260C1E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1" name="Rectangle 10">
            <a:extLst>
              <a:ext uri="{FF2B5EF4-FFF2-40B4-BE49-F238E27FC236}">
                <a16:creationId xmlns:a16="http://schemas.microsoft.com/office/drawing/2014/main" id="{1ED4D1C5-8B75-7A4D-7DD6-EAEBF0EFA3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3" name="Rectangle 12">
            <a:extLst>
              <a:ext uri="{FF2B5EF4-FFF2-40B4-BE49-F238E27FC236}">
                <a16:creationId xmlns:a16="http://schemas.microsoft.com/office/drawing/2014/main" id="{3E4EEF6B-F9D1-C724-96CB-AF3E217259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5" name="Rectangle 14">
            <a:extLst>
              <a:ext uri="{FF2B5EF4-FFF2-40B4-BE49-F238E27FC236}">
                <a16:creationId xmlns:a16="http://schemas.microsoft.com/office/drawing/2014/main" id="{50D51315-B0F6-378B-3DFF-181F57D8F9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7" name="Rectangle 16">
            <a:extLst>
              <a:ext uri="{FF2B5EF4-FFF2-40B4-BE49-F238E27FC236}">
                <a16:creationId xmlns:a16="http://schemas.microsoft.com/office/drawing/2014/main" id="{C667D7D1-A2A7-11EA-4173-8C49E5B333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9AAE24E2-E127-69E7-12FD-B7CC1B147FEC}"/>
              </a:ext>
            </a:extLst>
          </p:cNvPr>
          <p:cNvSpPr>
            <a:spLocks noGrp="1"/>
          </p:cNvSpPr>
          <p:nvPr>
            <p:ph type="title"/>
          </p:nvPr>
        </p:nvSpPr>
        <p:spPr>
          <a:xfrm>
            <a:off x="1371599" y="294538"/>
            <a:ext cx="9895951" cy="1033669"/>
          </a:xfrm>
        </p:spPr>
        <p:txBody>
          <a:bodyPr>
            <a:noAutofit/>
          </a:bodyPr>
          <a:lstStyle/>
          <a:p>
            <a:r>
              <a:rPr lang="en-US" sz="4000" dirty="0">
                <a:solidFill>
                  <a:srgbClr val="FFFFFF"/>
                </a:solidFill>
              </a:rPr>
              <a:t>TESTS FOR PROMOTION OR TRANSFER (cont.)</a:t>
            </a:r>
          </a:p>
        </p:txBody>
      </p:sp>
      <p:sp>
        <p:nvSpPr>
          <p:cNvPr id="3" name="Content Placeholder 2">
            <a:extLst>
              <a:ext uri="{FF2B5EF4-FFF2-40B4-BE49-F238E27FC236}">
                <a16:creationId xmlns:a16="http://schemas.microsoft.com/office/drawing/2014/main" id="{91ABBD03-77E8-A197-9177-ADDB9D59D5E7}"/>
              </a:ext>
            </a:extLst>
          </p:cNvPr>
          <p:cNvSpPr>
            <a:spLocks noGrp="1"/>
          </p:cNvSpPr>
          <p:nvPr>
            <p:ph idx="1"/>
          </p:nvPr>
        </p:nvSpPr>
        <p:spPr>
          <a:xfrm>
            <a:off x="1371599" y="1738648"/>
            <a:ext cx="9724031" cy="4262907"/>
          </a:xfrm>
        </p:spPr>
        <p:txBody>
          <a:bodyPr anchor="ctr">
            <a:noAutofit/>
          </a:bodyPr>
          <a:lstStyle/>
          <a:p>
            <a:pPr>
              <a:defRPr/>
            </a:pPr>
            <a:r>
              <a:rPr lang="en-US" sz="2000" dirty="0"/>
              <a:t>Personality, Talent, Emotional Intelligence or Career Aptitude Tests.</a:t>
            </a:r>
          </a:p>
          <a:p>
            <a:pPr marL="640080" lvl="1">
              <a:defRPr/>
            </a:pPr>
            <a:r>
              <a:rPr lang="en-US" sz="2000" dirty="0"/>
              <a:t>Must not be done to screen for age (18* or 40+), race, national origin, creed or gender.</a:t>
            </a:r>
          </a:p>
          <a:p>
            <a:pPr marL="640080" lvl="1">
              <a:defRPr/>
            </a:pPr>
            <a:r>
              <a:rPr lang="en-US" sz="2000" dirty="0"/>
              <a:t>Must be specific in the traits for which it screens and used uniformly. </a:t>
            </a:r>
          </a:p>
          <a:p>
            <a:pPr marL="640080" lvl="1">
              <a:defRPr/>
            </a:pPr>
            <a:r>
              <a:rPr lang="en-US" sz="2000" dirty="0"/>
              <a:t>Be aware of possible medical use of test and protect accordingly.</a:t>
            </a:r>
          </a:p>
          <a:p>
            <a:pPr>
              <a:defRPr/>
            </a:pPr>
            <a:r>
              <a:rPr lang="en-US" sz="2000" dirty="0"/>
              <a:t>Physical or Intelligence/ Learning Aptitude Tests.</a:t>
            </a:r>
          </a:p>
          <a:p>
            <a:pPr marL="640080" lvl="1">
              <a:defRPr/>
            </a:pPr>
            <a:r>
              <a:rPr lang="en-US" sz="2000" dirty="0"/>
              <a:t>Must be related to the job.</a:t>
            </a:r>
          </a:p>
          <a:p>
            <a:pPr marL="640080" lvl="1">
              <a:defRPr/>
            </a:pPr>
            <a:r>
              <a:rPr lang="en-US" sz="2000" dirty="0"/>
              <a:t>If one applicant takes it, all applicants must take it.</a:t>
            </a:r>
          </a:p>
          <a:p>
            <a:pPr marL="640080" lvl="1">
              <a:defRPr/>
            </a:pPr>
            <a:r>
              <a:rPr lang="en-US" sz="2000" dirty="0"/>
              <a:t>If you discover a disability, decision not to hire must be based on something else.</a:t>
            </a:r>
          </a:p>
          <a:p>
            <a:pPr marL="457200" lvl="1" indent="0">
              <a:buNone/>
              <a:defRPr/>
            </a:pPr>
            <a:r>
              <a:rPr lang="en-US" sz="2000" dirty="0"/>
              <a:t>	*Iowa Civil Rights Act (ICRA), I.C.A. § 216.</a:t>
            </a:r>
          </a:p>
        </p:txBody>
      </p:sp>
      <p:sp>
        <p:nvSpPr>
          <p:cNvPr id="4" name="Rectangle 3">
            <a:extLst>
              <a:ext uri="{FF2B5EF4-FFF2-40B4-BE49-F238E27FC236}">
                <a16:creationId xmlns:a16="http://schemas.microsoft.com/office/drawing/2014/main" id="{1DED0A1B-92F4-6357-718D-AE6D3362C7EC}"/>
              </a:ext>
            </a:extLst>
          </p:cNvPr>
          <p:cNvSpPr/>
          <p:nvPr/>
        </p:nvSpPr>
        <p:spPr>
          <a:xfrm>
            <a:off x="4654067" y="3244334"/>
            <a:ext cx="348172"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rPr>
              <a:t>.  </a:t>
            </a: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941137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4EE9F21-3912-CFD9-8ACC-328A48BE9687}"/>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E65E35-60E1-6DB7-FE40-4DA2252AF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872EFCA3-3FC6-58C5-8AD0-1A8E37D04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DC907C9E-DC5A-2AA2-49F6-5E45F0D83D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417C88CC-16BF-CF5F-6230-8EB90DB136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193B469B-4608-6C16-A029-BD5A8538B8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62CE5F1D-D3E4-F949-BAEE-52813AB3B2CF}"/>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TESTING (cont.)</a:t>
            </a:r>
          </a:p>
        </p:txBody>
      </p:sp>
      <p:sp>
        <p:nvSpPr>
          <p:cNvPr id="17" name="Content Placeholder 2">
            <a:extLst>
              <a:ext uri="{FF2B5EF4-FFF2-40B4-BE49-F238E27FC236}">
                <a16:creationId xmlns:a16="http://schemas.microsoft.com/office/drawing/2014/main" id="{0FE39C62-58DD-3E56-8D69-796261BE2354}"/>
              </a:ext>
            </a:extLst>
          </p:cNvPr>
          <p:cNvSpPr>
            <a:spLocks noGrp="1"/>
          </p:cNvSpPr>
          <p:nvPr>
            <p:ph idx="1"/>
          </p:nvPr>
        </p:nvSpPr>
        <p:spPr>
          <a:xfrm>
            <a:off x="1233982" y="1753663"/>
            <a:ext cx="9724031" cy="4673348"/>
          </a:xfrm>
        </p:spPr>
        <p:txBody>
          <a:bodyPr anchor="ctr">
            <a:noAutofit/>
          </a:bodyPr>
          <a:lstStyle/>
          <a:p>
            <a:r>
              <a:rPr lang="en-US" sz="2000" b="1" dirty="0"/>
              <a:t>Griggs v. Duke Power, Co., 401 US 424 (1971),  </a:t>
            </a:r>
          </a:p>
          <a:p>
            <a:pPr lvl="1"/>
            <a:r>
              <a:rPr lang="en-US" sz="2000" dirty="0"/>
              <a:t>If a test disparately impacts a “member of a protected class” than the employer must demonstrate that such tests are “reasonably related” to the job for which the test is required. </a:t>
            </a:r>
          </a:p>
          <a:p>
            <a:pPr lvl="1"/>
            <a:r>
              <a:rPr lang="en-US" sz="2000" dirty="0"/>
              <a:t>“Congress has now provided that tests or criteria for employment or promotion may not provide equality of opportunity merely in the sense of the fabled offer of milk to the stork and the fox.”</a:t>
            </a:r>
            <a:endParaRPr lang="en-US" sz="2000" b="1" dirty="0"/>
          </a:p>
          <a:p>
            <a:r>
              <a:rPr lang="en-US" sz="2000" b="1" dirty="0"/>
              <a:t>Ricci v. DeStefano, 129 </a:t>
            </a:r>
            <a:r>
              <a:rPr lang="en-US" sz="2000" b="1" dirty="0" err="1"/>
              <a:t>S.Ct</a:t>
            </a:r>
            <a:r>
              <a:rPr lang="en-US" sz="2000" b="1" dirty="0"/>
              <a:t>. 2658 (2009), </a:t>
            </a:r>
            <a:r>
              <a:rPr lang="en-US" sz="2000" dirty="0"/>
              <a:t>City's refusal to certify results of firefighter promotion examination, based on city's belief that doing so could have disparate impact on minority firefighters because white candidates had outperformed minority candidates, was violation of Title VII's disparate-treatment prohibition absent some valid defense, since, however well intentioned or benevolent city's motivation might have seemed, city made its employment decision because of race. Civil Rights Act of 1964, § 703(a)(1); 42 USC § 2000e-2 (l). </a:t>
            </a:r>
          </a:p>
          <a:p>
            <a:endParaRPr lang="en-US" sz="2000" dirty="0"/>
          </a:p>
        </p:txBody>
      </p:sp>
    </p:spTree>
    <p:extLst>
      <p:ext uri="{BB962C8B-B14F-4D97-AF65-F5344CB8AC3E}">
        <p14:creationId xmlns:p14="http://schemas.microsoft.com/office/powerpoint/2010/main" val="4257676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A234444-E626-DAFF-FCCC-856D01FD27B8}"/>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C34092-F3E1-DFB7-51E8-710C1EE895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88752313-57E6-578E-7FB2-198BF4CA0A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EE72EA23-2D3F-5AF4-A38F-3EC77A9BC0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DEC13A9D-7309-7D57-152A-6ABDF140BE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8182A878-064A-8F7A-CC68-3F9732BE2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7F1947AD-8D77-6690-F878-C753FDF2B974}"/>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CHANGES IN SALARY</a:t>
            </a:r>
          </a:p>
        </p:txBody>
      </p:sp>
      <p:sp>
        <p:nvSpPr>
          <p:cNvPr id="3" name="Content Placeholder 2">
            <a:extLst>
              <a:ext uri="{FF2B5EF4-FFF2-40B4-BE49-F238E27FC236}">
                <a16:creationId xmlns:a16="http://schemas.microsoft.com/office/drawing/2014/main" id="{49336F88-CE24-0E45-EE53-3E3844905BFE}"/>
              </a:ext>
            </a:extLst>
          </p:cNvPr>
          <p:cNvSpPr>
            <a:spLocks noGrp="1"/>
          </p:cNvSpPr>
          <p:nvPr>
            <p:ph idx="1"/>
          </p:nvPr>
        </p:nvSpPr>
        <p:spPr>
          <a:xfrm>
            <a:off x="1371599" y="1719077"/>
            <a:ext cx="9724031" cy="4410814"/>
          </a:xfrm>
        </p:spPr>
        <p:txBody>
          <a:bodyPr anchor="ctr">
            <a:normAutofit/>
          </a:bodyPr>
          <a:lstStyle/>
          <a:p>
            <a:r>
              <a:rPr lang="en-US" sz="2000" dirty="0"/>
              <a:t>Under both the State and Federal Equal Pay Acts (“EPA”), an employer may not pay wages to employees at a rate less than the rate at which the employer pays wages to employees of the opposite sex for equal work on jobs the performance of which requires equal skill, effort, responsibility and which are performed under similar working conditions. 29 U.S.C. § 206(d); Iowa Code § 216.6A; See also Corning Glass Works v. Brennan (U.S.) and Didinger v. Loring (Iowa 2015).</a:t>
            </a:r>
          </a:p>
          <a:p>
            <a:r>
              <a:rPr lang="en-US" sz="2000" dirty="0"/>
              <a:t>Affirmative Defenses to an EPA claim.</a:t>
            </a:r>
          </a:p>
          <a:p>
            <a:pPr lvl="1"/>
            <a:r>
              <a:rPr lang="en-US" sz="2000" dirty="0"/>
              <a:t>Seniority system</a:t>
            </a:r>
          </a:p>
          <a:p>
            <a:pPr lvl="1"/>
            <a:r>
              <a:rPr lang="en-US" sz="2000" dirty="0"/>
              <a:t>Merit system </a:t>
            </a:r>
          </a:p>
          <a:p>
            <a:pPr lvl="1"/>
            <a:r>
              <a:rPr lang="en-US" sz="2000" dirty="0"/>
              <a:t>System measures earnings by quantity/quality of production</a:t>
            </a:r>
          </a:p>
          <a:p>
            <a:pPr lvl="1"/>
            <a:r>
              <a:rPr lang="en-US" sz="2000" dirty="0"/>
              <a:t>Differential based on any factor other than sex (“broad catch all” ex. Education, competitive industry wage, salary history, inflation).</a:t>
            </a:r>
          </a:p>
          <a:p>
            <a:r>
              <a:rPr lang="en-US" sz="2000" dirty="0"/>
              <a:t>An Employer cannot reduce a wage rate to comply.</a:t>
            </a:r>
          </a:p>
          <a:p>
            <a:pPr lvl="1"/>
            <a:endParaRPr lang="en-US" sz="2000" dirty="0"/>
          </a:p>
        </p:txBody>
      </p:sp>
    </p:spTree>
    <p:extLst>
      <p:ext uri="{BB962C8B-B14F-4D97-AF65-F5344CB8AC3E}">
        <p14:creationId xmlns:p14="http://schemas.microsoft.com/office/powerpoint/2010/main" val="1385919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BB76C75-4F3F-4C54-F7E4-61C3886199A6}"/>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91BC06-A699-8E05-EE3B-6ACB4062E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0FA85456-06A2-3487-95AB-2AA5C16BB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6789B16F-6A0B-7DFF-7DF7-E2712DB2C7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631C3AA6-17BD-10DC-4021-03DD8BF031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6" name="Rectangle 15">
            <a:extLst>
              <a:ext uri="{FF2B5EF4-FFF2-40B4-BE49-F238E27FC236}">
                <a16:creationId xmlns:a16="http://schemas.microsoft.com/office/drawing/2014/main" id="{2B2AF03F-557D-D5F3-86C7-5696E4E396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2D9243A8-D607-BA45-3BBB-3DED505D777B}"/>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SALARY (cont.)</a:t>
            </a:r>
          </a:p>
        </p:txBody>
      </p:sp>
      <p:sp>
        <p:nvSpPr>
          <p:cNvPr id="3" name="Content Placeholder 2">
            <a:extLst>
              <a:ext uri="{FF2B5EF4-FFF2-40B4-BE49-F238E27FC236}">
                <a16:creationId xmlns:a16="http://schemas.microsoft.com/office/drawing/2014/main" id="{EA8B2EAD-5A47-0724-C86C-245C9F7E26BF}"/>
              </a:ext>
            </a:extLst>
          </p:cNvPr>
          <p:cNvSpPr>
            <a:spLocks noGrp="1"/>
          </p:cNvSpPr>
          <p:nvPr>
            <p:ph idx="1"/>
          </p:nvPr>
        </p:nvSpPr>
        <p:spPr>
          <a:xfrm>
            <a:off x="1371599" y="2318197"/>
            <a:ext cx="9724031" cy="3683358"/>
          </a:xfrm>
        </p:spPr>
        <p:txBody>
          <a:bodyPr anchor="ctr">
            <a:normAutofit/>
          </a:bodyPr>
          <a:lstStyle/>
          <a:p>
            <a:r>
              <a:rPr lang="en-US" sz="2400" dirty="0"/>
              <a:t>Jobs do not have to be identical for the EPA to apply.  They must only be “substantially equal.”  This is determined by examining the skill, effort, responsibility, and working conditions. 29 U.S.C. § 206(d)(1)</a:t>
            </a:r>
          </a:p>
          <a:p>
            <a:pPr lvl="1"/>
            <a:r>
              <a:rPr lang="en-US" u="sng" dirty="0"/>
              <a:t>Skill</a:t>
            </a:r>
            <a:r>
              <a:rPr lang="en-US" dirty="0"/>
              <a:t> - education, training, experience and ability necessary for the job. </a:t>
            </a:r>
          </a:p>
          <a:p>
            <a:pPr lvl="1"/>
            <a:r>
              <a:rPr lang="en-US" u="sng" dirty="0"/>
              <a:t>Effort</a:t>
            </a:r>
            <a:r>
              <a:rPr lang="en-US" dirty="0"/>
              <a:t> - the physical or mental exertion needed for the performance of a job.</a:t>
            </a:r>
          </a:p>
          <a:p>
            <a:pPr lvl="1"/>
            <a:r>
              <a:rPr lang="en-US" u="sng" dirty="0"/>
              <a:t>Responsibility</a:t>
            </a:r>
            <a:r>
              <a:rPr lang="en-US" dirty="0"/>
              <a:t> - the degree of accountability required in the performance of the job.</a:t>
            </a:r>
          </a:p>
          <a:p>
            <a:pPr lvl="1"/>
            <a:r>
              <a:rPr lang="en-US" u="sng" dirty="0"/>
              <a:t>Working Conditions </a:t>
            </a:r>
            <a:r>
              <a:rPr lang="en-US" dirty="0"/>
              <a:t>– Surroundings and Hazards of the job.</a:t>
            </a:r>
          </a:p>
        </p:txBody>
      </p:sp>
    </p:spTree>
    <p:extLst>
      <p:ext uri="{BB962C8B-B14F-4D97-AF65-F5344CB8AC3E}">
        <p14:creationId xmlns:p14="http://schemas.microsoft.com/office/powerpoint/2010/main" val="38979578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2779</TotalTime>
  <Words>4351</Words>
  <Application>Microsoft Office PowerPoint</Application>
  <PresentationFormat>Widescreen</PresentationFormat>
  <Paragraphs>381</Paragraphs>
  <Slides>49</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49</vt:i4>
      </vt:variant>
    </vt:vector>
  </HeadingPairs>
  <TitlesOfParts>
    <vt:vector size="57" baseType="lpstr">
      <vt:lpstr>Aptos</vt:lpstr>
      <vt:lpstr>Aptos Display</vt:lpstr>
      <vt:lpstr>Arial</vt:lpstr>
      <vt:lpstr>Calibri</vt:lpstr>
      <vt:lpstr>Calibri (Headings)</vt:lpstr>
      <vt:lpstr>Courier New</vt:lpstr>
      <vt:lpstr>Wingdings</vt:lpstr>
      <vt:lpstr>Office Theme</vt:lpstr>
      <vt:lpstr>EVALUATIONS, DISCIPLINE, AND PERFORMANCE REVIEWS</vt:lpstr>
      <vt:lpstr>PERFORMANCE EVALUATIONS  &amp;  LITIGATION RISK</vt:lpstr>
      <vt:lpstr>PURPOSE &amp; TYPES OF EVALUATIONS</vt:lpstr>
      <vt:lpstr>PROMOTIONS &amp; TRANSFER</vt:lpstr>
      <vt:lpstr>TESTS FOR PROMOTION OR TRANSFER</vt:lpstr>
      <vt:lpstr>TESTS FOR PROMOTION OR TRANSFER (cont.)</vt:lpstr>
      <vt:lpstr>TESTING (cont.)</vt:lpstr>
      <vt:lpstr>CHANGES IN SALARY</vt:lpstr>
      <vt:lpstr>SALARY (cont.)</vt:lpstr>
      <vt:lpstr>SALARY (cont.)</vt:lpstr>
      <vt:lpstr>PERFORMANCE REVIEWS: PROS &amp; CONS FOR EMPLOYERS</vt:lpstr>
      <vt:lpstr>PIPs &amp; POLICY ALIGNMENT</vt:lpstr>
      <vt:lpstr>LEGAL FRAMEWORK ON ADVERSE ACTION &amp; PRETEXT </vt:lpstr>
      <vt:lpstr>LEGAL FRAMEWORK ON ADVERSE ACTION &amp; PRETEXT </vt:lpstr>
      <vt:lpstr>WHY POOR EVALUATIONS MAY BE STRONG LITIGATION EVIDENCE</vt:lpstr>
      <vt:lpstr>Employee Evaluation Meeting</vt:lpstr>
      <vt:lpstr>DISCIPLINE  &amp;  TERMINATION</vt:lpstr>
      <vt:lpstr>DISCIPLINE “DO’s and Don’ts”</vt:lpstr>
      <vt:lpstr>DO CONSIDER LAST CHANCE AGREEMENTS</vt:lpstr>
      <vt:lpstr>DON’T USE WAGES AS A DISCIPLINE TOOL </vt:lpstr>
      <vt:lpstr>DO Examine the four areas of the law that protect an employee’s rights to his or her employment</vt:lpstr>
      <vt:lpstr>Do Investigate - Due Process</vt:lpstr>
      <vt:lpstr>STEPS IN ADDRESSING DISCIPLINE OR TERMINATION OF AN EMPLOYEE</vt:lpstr>
      <vt:lpstr>STEPS IN ADDRESSING DISCIPLINE OR TERMINATION OF AN EMPLOYEE</vt:lpstr>
      <vt:lpstr>INVESTIGATION (CONTINUED)</vt:lpstr>
      <vt:lpstr>STEPS IN ADDRESSING DISCIPLINE OR TERMINATION OF AN EMPLOYEE</vt:lpstr>
      <vt:lpstr>IOWA IS AN “AT-WILL” EMPLOYMENT STATE.</vt:lpstr>
      <vt:lpstr>TERMINATIONS AND THE ADAAA(42 U.S.C. § 12101 ET SEQ.)</vt:lpstr>
      <vt:lpstr>TERMINATION ISSUES WITH THE ADAAA (REASONABLE ACCOMMODATION)</vt:lpstr>
      <vt:lpstr>ADEA AND TERMINATION</vt:lpstr>
      <vt:lpstr>ADEA AND TERMINATION (CONT.)</vt:lpstr>
      <vt:lpstr>TITLE VII AND THE IOWA CIVIL RIGHTS ACT (I.C.A. § 216) TERMINATIONS</vt:lpstr>
      <vt:lpstr>FMLA BASICS</vt:lpstr>
      <vt:lpstr>EMPLOYEE TERMINATIONS AND FMLA</vt:lpstr>
      <vt:lpstr>FEDERAL WORKER ADJUSTMENT AND RETRAINING NOTIFICATION (WARN) ACT</vt:lpstr>
      <vt:lpstr>IOWA WARN ACT (I.C.A.§84C)</vt:lpstr>
      <vt:lpstr>PUBLIC (GOVERNMENT) EMPLOYEE JOB PROTECTIONS</vt:lpstr>
      <vt:lpstr>STATE LAW PROPERTY RIGHT TO EMPLOYMENT</vt:lpstr>
      <vt:lpstr>STATUTORY EMPLOYMENT RIGHTS (CONT.)</vt:lpstr>
      <vt:lpstr>HEARING REQUIRED WHEN THERE IS A “REPUTATIONAL INJURY.”</vt:lpstr>
      <vt:lpstr>VETERAN’S PREFERENCE PUBLIC EMPLOYMENT</vt:lpstr>
      <vt:lpstr>IOWA “WHISTLEBLOWER” ACT (I.C.A. §§ 70A.28-29)</vt:lpstr>
      <vt:lpstr>STEPS IN ADDRESSING DISCIPLINE OR TERMINATION OF AN EMPLOYEE</vt:lpstr>
      <vt:lpstr>INDIVIDUAL MEETINGS</vt:lpstr>
      <vt:lpstr>DISCIPLINARY MEETING STRUCTURE</vt:lpstr>
      <vt:lpstr>CONSIDERATIONS PRIOR TO TERMINATING AN EMPLOYEE</vt:lpstr>
      <vt:lpstr>IF TERMINATION IS APPROPRIATE</vt:lpstr>
      <vt:lpstr>STEP 4: EVALUATION OF THE CONFLICT RESOLUTION PROCESS</vt:lpstr>
      <vt:lpstr>Employer Action Plan  &amp;  Key 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Akosua Wiafe</dc:creator>
  <cp:lastModifiedBy>Kelsey Sebern</cp:lastModifiedBy>
  <cp:revision>47</cp:revision>
  <dcterms:created xsi:type="dcterms:W3CDTF">2025-08-05T21:35:04Z</dcterms:created>
  <dcterms:modified xsi:type="dcterms:W3CDTF">2025-08-07T21:25:15Z</dcterms:modified>
</cp:coreProperties>
</file>