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8" r:id="rId14"/>
    <p:sldId id="270"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62B779-CD58-4B85-B497-4DE729F74873}"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1028625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62B779-CD58-4B85-B497-4DE729F74873}"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828945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62B779-CD58-4B85-B497-4DE729F74873}"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C5BD4E-6F29-4FD3-960F-659AB9359A2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07237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62B779-CD58-4B85-B497-4DE729F74873}"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35354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62B779-CD58-4B85-B497-4DE729F74873}"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C5BD4E-6F29-4FD3-960F-659AB9359A2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377455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62B779-CD58-4B85-B497-4DE729F74873}"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1059797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62B779-CD58-4B85-B497-4DE729F74873}"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29349269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62B779-CD58-4B85-B497-4DE729F74873}"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360448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62B779-CD58-4B85-B497-4DE729F74873}"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932635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62B779-CD58-4B85-B497-4DE729F74873}" type="datetimeFigureOut">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365322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62B779-CD58-4B85-B497-4DE729F74873}" type="datetimeFigureOut">
              <a:rPr lang="en-US" smtClean="0"/>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1023536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62B779-CD58-4B85-B497-4DE729F74873}" type="datetimeFigureOut">
              <a:rPr lang="en-US" smtClean="0"/>
              <a:t>3/5/2024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2824388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62B779-CD58-4B85-B497-4DE729F74873}" type="datetimeFigureOut">
              <a:rPr lang="en-US" smtClean="0"/>
              <a:t>3/5/2024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748789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2B779-CD58-4B85-B497-4DE729F74873}" type="datetimeFigureOut">
              <a:rPr lang="en-US" smtClean="0"/>
              <a:t>3/5/2024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95759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62B779-CD58-4B85-B497-4DE729F74873}" type="datetimeFigureOut">
              <a:rPr lang="en-US" smtClean="0"/>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331909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B62B779-CD58-4B85-B497-4DE729F74873}" type="datetimeFigureOut">
              <a:rPr lang="en-US" smtClean="0"/>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C5BD4E-6F29-4FD3-960F-659AB9359A27}" type="slidenum">
              <a:rPr lang="en-US" smtClean="0"/>
              <a:t>‹#›</a:t>
            </a:fld>
            <a:endParaRPr lang="en-US"/>
          </a:p>
        </p:txBody>
      </p:sp>
    </p:spTree>
    <p:extLst>
      <p:ext uri="{BB962C8B-B14F-4D97-AF65-F5344CB8AC3E}">
        <p14:creationId xmlns:p14="http://schemas.microsoft.com/office/powerpoint/2010/main" val="206947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B62B779-CD58-4B85-B497-4DE729F74873}" type="datetimeFigureOut">
              <a:rPr lang="en-US" smtClean="0"/>
              <a:t>3/5/2024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8C5BD4E-6F29-4FD3-960F-659AB9359A27}" type="slidenum">
              <a:rPr lang="en-US" smtClean="0"/>
              <a:t>‹#›</a:t>
            </a:fld>
            <a:endParaRPr lang="en-US"/>
          </a:p>
        </p:txBody>
      </p:sp>
    </p:spTree>
    <p:extLst>
      <p:ext uri="{BB962C8B-B14F-4D97-AF65-F5344CB8AC3E}">
        <p14:creationId xmlns:p14="http://schemas.microsoft.com/office/powerpoint/2010/main" val="41790377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kharshbarger@iowacountie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F2001-E9DC-A0FC-2412-F9C71BFDE6BD}"/>
              </a:ext>
            </a:extLst>
          </p:cNvPr>
          <p:cNvSpPr>
            <a:spLocks noGrp="1"/>
          </p:cNvSpPr>
          <p:nvPr>
            <p:ph type="ctrTitle"/>
          </p:nvPr>
        </p:nvSpPr>
        <p:spPr/>
        <p:txBody>
          <a:bodyPr/>
          <a:lstStyle/>
          <a:p>
            <a:r>
              <a:rPr lang="en-US" dirty="0"/>
              <a:t>County Structure </a:t>
            </a:r>
          </a:p>
        </p:txBody>
      </p:sp>
      <p:sp>
        <p:nvSpPr>
          <p:cNvPr id="3" name="Subtitle 2">
            <a:extLst>
              <a:ext uri="{FF2B5EF4-FFF2-40B4-BE49-F238E27FC236}">
                <a16:creationId xmlns:a16="http://schemas.microsoft.com/office/drawing/2014/main" id="{3B0D859A-DBE9-6B1A-C0AE-6B96FB662412}"/>
              </a:ext>
            </a:extLst>
          </p:cNvPr>
          <p:cNvSpPr>
            <a:spLocks noGrp="1"/>
          </p:cNvSpPr>
          <p:nvPr>
            <p:ph type="subTitle" idx="1"/>
          </p:nvPr>
        </p:nvSpPr>
        <p:spPr/>
        <p:txBody>
          <a:bodyPr>
            <a:normAutofit lnSpcReduction="10000"/>
          </a:bodyPr>
          <a:lstStyle/>
          <a:p>
            <a:r>
              <a:rPr lang="en-US" dirty="0"/>
              <a:t>Kristi Harshbarger, ISAC General Counsel</a:t>
            </a:r>
          </a:p>
          <a:p>
            <a:r>
              <a:rPr lang="en-US" dirty="0"/>
              <a:t>ISAC Spring School – Educational Seminar</a:t>
            </a:r>
          </a:p>
          <a:p>
            <a:r>
              <a:rPr lang="en-US" dirty="0"/>
              <a:t>March 14, 2024</a:t>
            </a:r>
          </a:p>
        </p:txBody>
      </p:sp>
    </p:spTree>
    <p:extLst>
      <p:ext uri="{BB962C8B-B14F-4D97-AF65-F5344CB8AC3E}">
        <p14:creationId xmlns:p14="http://schemas.microsoft.com/office/powerpoint/2010/main" val="2926952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A8B73-6D86-836B-CDEB-DA61DABF4E18}"/>
              </a:ext>
            </a:extLst>
          </p:cNvPr>
          <p:cNvSpPr>
            <a:spLocks noGrp="1"/>
          </p:cNvSpPr>
          <p:nvPr>
            <p:ph type="title"/>
          </p:nvPr>
        </p:nvSpPr>
        <p:spPr/>
        <p:txBody>
          <a:bodyPr/>
          <a:lstStyle/>
          <a:p>
            <a:pPr algn="ctr"/>
            <a:r>
              <a:rPr lang="en-US" dirty="0"/>
              <a:t>Horizontal Leadership– Budgets and Claims	</a:t>
            </a:r>
          </a:p>
        </p:txBody>
      </p:sp>
      <p:sp>
        <p:nvSpPr>
          <p:cNvPr id="3" name="Content Placeholder 2">
            <a:extLst>
              <a:ext uri="{FF2B5EF4-FFF2-40B4-BE49-F238E27FC236}">
                <a16:creationId xmlns:a16="http://schemas.microsoft.com/office/drawing/2014/main" id="{97B64E97-C700-ADF9-1568-9143AE0A2D3E}"/>
              </a:ext>
            </a:extLst>
          </p:cNvPr>
          <p:cNvSpPr>
            <a:spLocks noGrp="1"/>
          </p:cNvSpPr>
          <p:nvPr>
            <p:ph idx="1"/>
          </p:nvPr>
        </p:nvSpPr>
        <p:spPr>
          <a:xfrm>
            <a:off x="677334" y="1930400"/>
            <a:ext cx="8596668" cy="4393487"/>
          </a:xfrm>
        </p:spPr>
        <p:txBody>
          <a:bodyPr>
            <a:normAutofit fontScale="85000" lnSpcReduction="20000"/>
          </a:bodyPr>
          <a:lstStyle/>
          <a:p>
            <a:r>
              <a:rPr lang="en-US" dirty="0"/>
              <a:t>On or before January 15, each elective or appointive officer or board, except tax-certifying boards, shall submit to the county budget official or auditor the budget estimate worksheets for each office or department. The worksheets shall contain proposed (requested) expenditures and estimated revenues, except property taxes, for the next fiscal year, itemized in the detail required by the board and in a format consistent with the auditor’s accounting system (Iowa Code 331.433(1)). </a:t>
            </a:r>
          </a:p>
          <a:p>
            <a:r>
              <a:rPr lang="en-US" dirty="0"/>
              <a:t>Although claims normally are presented to the county auditor and are paid through issuance of warrants, the board is empowered to examine the claims first and give its approval before warrants are issued [Iowa Code §331.401(1)(p)]. </a:t>
            </a:r>
          </a:p>
          <a:p>
            <a:r>
              <a:rPr lang="en-US" dirty="0"/>
              <a:t>1985 Iowa Op. Atty. Gen. 29, 1985 WL 68971 (June 19, 1985) -While the Board of Supervisors sets the budget and approves claims, the Board of Supervisors “may not disapprove a claim submitted by elected county officers on the ground that the claim exceeds the appropriation for a particular line item category that the claims falls within.”</a:t>
            </a:r>
          </a:p>
          <a:p>
            <a:r>
              <a:rPr lang="en-US" dirty="0"/>
              <a:t>Iowa Code 331.323(2)(b) gives the board of supervisors authorization to remove from office any county officer who refuses or neglects to make any report within twenty days after being required by the board to do so. </a:t>
            </a:r>
          </a:p>
          <a:p>
            <a:pPr marL="0" indent="0">
              <a:buNone/>
            </a:pPr>
            <a:endParaRPr lang="en-US" dirty="0"/>
          </a:p>
          <a:p>
            <a:r>
              <a:rPr lang="en-US" dirty="0"/>
              <a:t>Keep in mind -all claims must serve a public purpose. </a:t>
            </a:r>
          </a:p>
          <a:p>
            <a:endParaRPr lang="en-US" dirty="0"/>
          </a:p>
        </p:txBody>
      </p:sp>
    </p:spTree>
    <p:extLst>
      <p:ext uri="{BB962C8B-B14F-4D97-AF65-F5344CB8AC3E}">
        <p14:creationId xmlns:p14="http://schemas.microsoft.com/office/powerpoint/2010/main" val="4035766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8B76D-B2A3-D6BE-85AD-47F8BBA7C9A9}"/>
              </a:ext>
            </a:extLst>
          </p:cNvPr>
          <p:cNvSpPr>
            <a:spLocks noGrp="1"/>
          </p:cNvSpPr>
          <p:nvPr>
            <p:ph type="title"/>
          </p:nvPr>
        </p:nvSpPr>
        <p:spPr/>
        <p:txBody>
          <a:bodyPr/>
          <a:lstStyle/>
          <a:p>
            <a:pPr algn="ctr"/>
            <a:r>
              <a:rPr lang="en-US" dirty="0"/>
              <a:t>Alternative Structures of County Government</a:t>
            </a:r>
          </a:p>
        </p:txBody>
      </p:sp>
      <p:sp>
        <p:nvSpPr>
          <p:cNvPr id="3" name="Content Placeholder 2">
            <a:extLst>
              <a:ext uri="{FF2B5EF4-FFF2-40B4-BE49-F238E27FC236}">
                <a16:creationId xmlns:a16="http://schemas.microsoft.com/office/drawing/2014/main" id="{27B2170D-312F-9090-8A1F-B90F891C2C9C}"/>
              </a:ext>
            </a:extLst>
          </p:cNvPr>
          <p:cNvSpPr>
            <a:spLocks noGrp="1"/>
          </p:cNvSpPr>
          <p:nvPr>
            <p:ph idx="1"/>
          </p:nvPr>
        </p:nvSpPr>
        <p:spPr/>
        <p:txBody>
          <a:bodyPr/>
          <a:lstStyle/>
          <a:p>
            <a:r>
              <a:rPr lang="en-US" dirty="0"/>
              <a:t>While a few counties have explored alternative structure options, no counties have actually successfully adopted an alternative structure (there are a few counties that have combined certain offices)</a:t>
            </a:r>
          </a:p>
          <a:p>
            <a:endParaRPr lang="en-US" dirty="0"/>
          </a:p>
          <a:p>
            <a:r>
              <a:rPr lang="en-US" dirty="0"/>
              <a:t>It’s much more likely to see informal options utilized – finance/budget directors, BOS assistants, human resource managers, etc. </a:t>
            </a:r>
          </a:p>
          <a:p>
            <a:endParaRPr lang="en-US" dirty="0"/>
          </a:p>
        </p:txBody>
      </p:sp>
    </p:spTree>
    <p:extLst>
      <p:ext uri="{BB962C8B-B14F-4D97-AF65-F5344CB8AC3E}">
        <p14:creationId xmlns:p14="http://schemas.microsoft.com/office/powerpoint/2010/main" val="203121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9965C-5869-68C2-DE33-2408763454B9}"/>
              </a:ext>
            </a:extLst>
          </p:cNvPr>
          <p:cNvSpPr>
            <a:spLocks noGrp="1"/>
          </p:cNvSpPr>
          <p:nvPr>
            <p:ph type="title"/>
          </p:nvPr>
        </p:nvSpPr>
        <p:spPr/>
        <p:txBody>
          <a:bodyPr/>
          <a:lstStyle/>
          <a:p>
            <a:pPr algn="ctr"/>
            <a:r>
              <a:rPr lang="en-US" dirty="0"/>
              <a:t>Opportunities to work with other public or private entities</a:t>
            </a:r>
          </a:p>
        </p:txBody>
      </p:sp>
      <p:sp>
        <p:nvSpPr>
          <p:cNvPr id="3" name="Content Placeholder 2">
            <a:extLst>
              <a:ext uri="{FF2B5EF4-FFF2-40B4-BE49-F238E27FC236}">
                <a16:creationId xmlns:a16="http://schemas.microsoft.com/office/drawing/2014/main" id="{BAE2CF99-6B86-7A15-A192-2C29400B4F66}"/>
              </a:ext>
            </a:extLst>
          </p:cNvPr>
          <p:cNvSpPr>
            <a:spLocks noGrp="1"/>
          </p:cNvSpPr>
          <p:nvPr>
            <p:ph idx="1"/>
          </p:nvPr>
        </p:nvSpPr>
        <p:spPr/>
        <p:txBody>
          <a:bodyPr/>
          <a:lstStyle/>
          <a:p>
            <a:r>
              <a:rPr lang="en-US" dirty="0"/>
              <a:t>Chapter 28E</a:t>
            </a:r>
          </a:p>
          <a:p>
            <a:r>
              <a:rPr lang="en-US" dirty="0"/>
              <a:t>Written Agreement – can create a separate entity with a separate board</a:t>
            </a:r>
          </a:p>
          <a:p>
            <a:r>
              <a:rPr lang="en-US" dirty="0"/>
              <a:t>File with the SOS, may need audit depending upon funds</a:t>
            </a:r>
          </a:p>
          <a:p>
            <a:r>
              <a:rPr lang="en-US" dirty="0"/>
              <a:t>Certain provisions must be in the agreement and think about all your typical contract provisions</a:t>
            </a:r>
          </a:p>
          <a:p>
            <a:r>
              <a:rPr lang="en-US" dirty="0"/>
              <a:t>Subject to open meetings and public records </a:t>
            </a:r>
          </a:p>
          <a:p>
            <a:r>
              <a:rPr lang="en-US" dirty="0"/>
              <a:t>Think about fiscal agent and employee of record</a:t>
            </a:r>
          </a:p>
          <a:p>
            <a:pPr marL="0" indent="0">
              <a:buNone/>
            </a:pPr>
            <a:endParaRPr lang="en-US" dirty="0"/>
          </a:p>
        </p:txBody>
      </p:sp>
    </p:spTree>
    <p:extLst>
      <p:ext uri="{BB962C8B-B14F-4D97-AF65-F5344CB8AC3E}">
        <p14:creationId xmlns:p14="http://schemas.microsoft.com/office/powerpoint/2010/main" val="3193021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75A21-EE12-D504-9720-C40EDAE7BC76}"/>
              </a:ext>
            </a:extLst>
          </p:cNvPr>
          <p:cNvSpPr>
            <a:spLocks noGrp="1"/>
          </p:cNvSpPr>
          <p:nvPr>
            <p:ph type="title"/>
          </p:nvPr>
        </p:nvSpPr>
        <p:spPr/>
        <p:txBody>
          <a:bodyPr/>
          <a:lstStyle/>
          <a:p>
            <a:pPr algn="ctr"/>
            <a:r>
              <a:rPr lang="en-US" dirty="0"/>
              <a:t>A few examples:</a:t>
            </a:r>
          </a:p>
        </p:txBody>
      </p:sp>
      <p:sp>
        <p:nvSpPr>
          <p:cNvPr id="3" name="Content Placeholder 2">
            <a:extLst>
              <a:ext uri="{FF2B5EF4-FFF2-40B4-BE49-F238E27FC236}">
                <a16:creationId xmlns:a16="http://schemas.microsoft.com/office/drawing/2014/main" id="{3590B99F-65DA-4A2E-843F-8719A8CBF062}"/>
              </a:ext>
            </a:extLst>
          </p:cNvPr>
          <p:cNvSpPr>
            <a:spLocks noGrp="1"/>
          </p:cNvSpPr>
          <p:nvPr>
            <p:ph idx="1"/>
          </p:nvPr>
        </p:nvSpPr>
        <p:spPr/>
        <p:txBody>
          <a:bodyPr/>
          <a:lstStyle/>
          <a:p>
            <a:r>
              <a:rPr lang="en-US" dirty="0"/>
              <a:t>Assessors</a:t>
            </a:r>
          </a:p>
          <a:p>
            <a:r>
              <a:rPr lang="en-US" dirty="0"/>
              <a:t>Conservation Board</a:t>
            </a:r>
          </a:p>
          <a:p>
            <a:r>
              <a:rPr lang="en-US" dirty="0"/>
              <a:t>Veterans’ Affairs</a:t>
            </a:r>
          </a:p>
          <a:p>
            <a:pPr marL="0" indent="0">
              <a:buNone/>
            </a:pPr>
            <a:endParaRPr lang="en-US" dirty="0"/>
          </a:p>
        </p:txBody>
      </p:sp>
    </p:spTree>
    <p:extLst>
      <p:ext uri="{BB962C8B-B14F-4D97-AF65-F5344CB8AC3E}">
        <p14:creationId xmlns:p14="http://schemas.microsoft.com/office/powerpoint/2010/main" val="1765726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23AC1-917D-B601-A0F8-D4D49EEBC274}"/>
              </a:ext>
            </a:extLst>
          </p:cNvPr>
          <p:cNvSpPr>
            <a:spLocks noGrp="1"/>
          </p:cNvSpPr>
          <p:nvPr>
            <p:ph type="title"/>
          </p:nvPr>
        </p:nvSpPr>
        <p:spPr/>
        <p:txBody>
          <a:bodyPr/>
          <a:lstStyle/>
          <a:p>
            <a:pPr algn="ctr"/>
            <a:r>
              <a:rPr lang="en-US" dirty="0"/>
              <a:t>When in doubt, have a policy that everyone has agreed upon…</a:t>
            </a:r>
          </a:p>
        </p:txBody>
      </p:sp>
      <p:sp>
        <p:nvSpPr>
          <p:cNvPr id="3" name="Content Placeholder 2">
            <a:extLst>
              <a:ext uri="{FF2B5EF4-FFF2-40B4-BE49-F238E27FC236}">
                <a16:creationId xmlns:a16="http://schemas.microsoft.com/office/drawing/2014/main" id="{956FB17B-E9AC-752C-B236-25BBD16A0B61}"/>
              </a:ext>
            </a:extLst>
          </p:cNvPr>
          <p:cNvSpPr>
            <a:spLocks noGrp="1"/>
          </p:cNvSpPr>
          <p:nvPr>
            <p:ph idx="1"/>
          </p:nvPr>
        </p:nvSpPr>
        <p:spPr>
          <a:xfrm>
            <a:off x="677334" y="2160589"/>
            <a:ext cx="8596668" cy="4368398"/>
          </a:xfrm>
        </p:spPr>
        <p:txBody>
          <a:bodyPr>
            <a:normAutofit/>
          </a:bodyPr>
          <a:lstStyle/>
          <a:p>
            <a:r>
              <a:rPr lang="en-US" dirty="0"/>
              <a:t>I know this is easier said than done but is certainly the ideal/best practice.</a:t>
            </a:r>
          </a:p>
          <a:p>
            <a:pPr marL="0" indent="0">
              <a:buNone/>
            </a:pPr>
            <a:endParaRPr lang="en-US" dirty="0"/>
          </a:p>
          <a:p>
            <a:r>
              <a:rPr lang="en-US" sz="1800" dirty="0">
                <a:effectLst/>
                <a:latin typeface="Times New Roman" panose="02020603050405020304" pitchFamily="18" charset="0"/>
                <a:ea typeface="Aptos" panose="020B0004020202020204" pitchFamily="34" charset="0"/>
                <a:cs typeface="Times New Roman" panose="02020603050405020304" pitchFamily="18" charset="0"/>
              </a:rPr>
              <a:t>An example: Who can close the courthouse?</a:t>
            </a:r>
          </a:p>
          <a:p>
            <a:pPr lvl="1"/>
            <a:r>
              <a:rPr lang="en-US" dirty="0">
                <a:effectLst/>
                <a:latin typeface="Times New Roman" panose="02020603050405020304" pitchFamily="18" charset="0"/>
                <a:ea typeface="Aptos" panose="020B0004020202020204" pitchFamily="34" charset="0"/>
                <a:cs typeface="Times New Roman" panose="02020603050405020304" pitchFamily="18" charset="0"/>
              </a:rPr>
              <a:t>Section 331.502(1) states the auditor has general custody and control of the courthouse </a:t>
            </a:r>
            <a:r>
              <a:rPr lang="en-US" i="1" dirty="0">
                <a:effectLst/>
                <a:latin typeface="Times New Roman" panose="02020603050405020304" pitchFamily="18" charset="0"/>
                <a:ea typeface="Aptos" panose="020B0004020202020204" pitchFamily="34" charset="0"/>
                <a:cs typeface="Times New Roman" panose="02020603050405020304" pitchFamily="18" charset="0"/>
              </a:rPr>
              <a:t>subject to the direction of the board of supervisors</a:t>
            </a:r>
            <a:r>
              <a:rPr lang="en-US" dirty="0">
                <a:effectLst/>
                <a:latin typeface="Times New Roman" panose="02020603050405020304" pitchFamily="18" charset="0"/>
                <a:ea typeface="Aptos" panose="020B0004020202020204" pitchFamily="34" charset="0"/>
                <a:cs typeface="Times New Roman" panose="02020603050405020304" pitchFamily="18" charset="0"/>
              </a:rPr>
              <a:t>. There is an Iowa Attorney General Opinion that gives more detail about the back and forth and joint processes that should be followed by the auditor and the Board of Supervisors. 2001 Iowa Op. Atty. Gen. 01-4-1, </a:t>
            </a:r>
            <a:r>
              <a:rPr lang="en-US" i="1" dirty="0">
                <a:effectLst/>
                <a:latin typeface="Times New Roman" panose="02020603050405020304" pitchFamily="18" charset="0"/>
                <a:ea typeface="Aptos" panose="020B0004020202020204" pitchFamily="34" charset="0"/>
                <a:cs typeface="Times New Roman" panose="02020603050405020304" pitchFamily="18" charset="0"/>
              </a:rPr>
              <a:t>2001 Iowa AG LEXIS 13</a:t>
            </a:r>
            <a:r>
              <a:rPr lang="en-US" dirty="0">
                <a:effectLst/>
                <a:latin typeface="Times New Roman" panose="02020603050405020304" pitchFamily="18" charset="0"/>
                <a:ea typeface="Aptos" panose="020B0004020202020204" pitchFamily="34" charset="0"/>
                <a:cs typeface="Times New Roman" panose="02020603050405020304" pitchFamily="18" charset="0"/>
              </a:rPr>
              <a:t> (April 12, 2001). Also of note, the answer regarding who can close the courthouse may be different than the answer to who can close an office or department within the courthouse. This is a perfect example of how layers of horizontal leadership built within Iowa law results in the need for collaborative polices for the county to use. </a:t>
            </a:r>
          </a:p>
          <a:p>
            <a:r>
              <a:rPr lang="en-US" dirty="0">
                <a:latin typeface="Times New Roman" panose="02020603050405020304" pitchFamily="18" charset="0"/>
                <a:ea typeface="Aptos" panose="020B0004020202020204" pitchFamily="34" charset="0"/>
                <a:cs typeface="Times New Roman" panose="02020603050405020304" pitchFamily="18" charset="0"/>
              </a:rPr>
              <a:t>Think about when there might be reasons different departments need different rules and make sure that is documented in your policy. </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17627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5C75B-7BDE-AEE2-B5B8-425020B9129A}"/>
              </a:ext>
            </a:extLst>
          </p:cNvPr>
          <p:cNvSpPr>
            <a:spLocks noGrp="1"/>
          </p:cNvSpPr>
          <p:nvPr>
            <p:ph type="title"/>
          </p:nvPr>
        </p:nvSpPr>
        <p:spPr/>
        <p:txBody>
          <a:bodyPr/>
          <a:lstStyle/>
          <a:p>
            <a:pPr algn="ctr"/>
            <a:r>
              <a:rPr lang="en-US" dirty="0"/>
              <a:t>Questions?</a:t>
            </a:r>
          </a:p>
        </p:txBody>
      </p:sp>
      <p:sp>
        <p:nvSpPr>
          <p:cNvPr id="3" name="Content Placeholder 2">
            <a:extLst>
              <a:ext uri="{FF2B5EF4-FFF2-40B4-BE49-F238E27FC236}">
                <a16:creationId xmlns:a16="http://schemas.microsoft.com/office/drawing/2014/main" id="{94BCBA43-E534-32DA-C19A-E982B4085F01}"/>
              </a:ext>
            </a:extLst>
          </p:cNvPr>
          <p:cNvSpPr>
            <a:spLocks noGrp="1"/>
          </p:cNvSpPr>
          <p:nvPr>
            <p:ph idx="1"/>
          </p:nvPr>
        </p:nvSpPr>
        <p:spPr/>
        <p:txBody>
          <a:bodyPr/>
          <a:lstStyle/>
          <a:p>
            <a:r>
              <a:rPr lang="en-US" dirty="0"/>
              <a:t>Please contact me at </a:t>
            </a:r>
            <a:r>
              <a:rPr lang="en-US" dirty="0">
                <a:hlinkClick r:id="rId2"/>
              </a:rPr>
              <a:t>kharshbarger@iowacounties.org</a:t>
            </a:r>
            <a:r>
              <a:rPr lang="en-US" dirty="0"/>
              <a:t>. I look forward to working with you!</a:t>
            </a:r>
          </a:p>
          <a:p>
            <a:pPr marL="0" indent="0">
              <a:buNone/>
            </a:pPr>
            <a:endParaRPr lang="en-US" dirty="0"/>
          </a:p>
        </p:txBody>
      </p:sp>
    </p:spTree>
    <p:extLst>
      <p:ext uri="{BB962C8B-B14F-4D97-AF65-F5344CB8AC3E}">
        <p14:creationId xmlns:p14="http://schemas.microsoft.com/office/powerpoint/2010/main" val="4040595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F239D-2F91-B63B-C6B5-D61F32F1C918}"/>
              </a:ext>
            </a:extLst>
          </p:cNvPr>
          <p:cNvSpPr>
            <a:spLocks noGrp="1"/>
          </p:cNvSpPr>
          <p:nvPr>
            <p:ph type="title"/>
          </p:nvPr>
        </p:nvSpPr>
        <p:spPr/>
        <p:txBody>
          <a:bodyPr/>
          <a:lstStyle/>
          <a:p>
            <a:pPr algn="ctr"/>
            <a:r>
              <a:rPr lang="en-US" dirty="0"/>
              <a:t>Disclaimer</a:t>
            </a:r>
          </a:p>
        </p:txBody>
      </p:sp>
      <p:sp>
        <p:nvSpPr>
          <p:cNvPr id="3" name="Content Placeholder 2">
            <a:extLst>
              <a:ext uri="{FF2B5EF4-FFF2-40B4-BE49-F238E27FC236}">
                <a16:creationId xmlns:a16="http://schemas.microsoft.com/office/drawing/2014/main" id="{CD8F8740-9C84-6A9A-F89C-D39BFA8901CB}"/>
              </a:ext>
            </a:extLst>
          </p:cNvPr>
          <p:cNvSpPr>
            <a:spLocks noGrp="1"/>
          </p:cNvSpPr>
          <p:nvPr>
            <p:ph idx="1"/>
          </p:nvPr>
        </p:nvSpPr>
        <p:spPr/>
        <p:txBody>
          <a:bodyPr/>
          <a:lstStyle/>
          <a:p>
            <a:r>
              <a:rPr lang="en-US" dirty="0"/>
              <a:t>The Iowa State Association of Counties (ISAC) provides education and information primarily as a general service to ISAC members.  This communication, or any other communication with ISAC, does not create an attorney-client relationship.  The information provided should not be interpreted or used as a substitute for a legal opinion from your county attorney or otherwise retained and qualified legal counsel.  </a:t>
            </a:r>
          </a:p>
          <a:p>
            <a:endParaRPr lang="en-US" dirty="0"/>
          </a:p>
        </p:txBody>
      </p:sp>
    </p:spTree>
    <p:extLst>
      <p:ext uri="{BB962C8B-B14F-4D97-AF65-F5344CB8AC3E}">
        <p14:creationId xmlns:p14="http://schemas.microsoft.com/office/powerpoint/2010/main" val="415889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5B9E6-B1FC-D119-63D2-639AFE2FF2B5}"/>
              </a:ext>
            </a:extLst>
          </p:cNvPr>
          <p:cNvSpPr>
            <a:spLocks noGrp="1"/>
          </p:cNvSpPr>
          <p:nvPr>
            <p:ph type="title"/>
          </p:nvPr>
        </p:nvSpPr>
        <p:spPr/>
        <p:txBody>
          <a:bodyPr/>
          <a:lstStyle/>
          <a:p>
            <a:pPr algn="ctr"/>
            <a:r>
              <a:rPr lang="en-US" dirty="0"/>
              <a:t>Organizational Chart</a:t>
            </a:r>
          </a:p>
        </p:txBody>
      </p:sp>
      <p:sp>
        <p:nvSpPr>
          <p:cNvPr id="3" name="Content Placeholder 2">
            <a:extLst>
              <a:ext uri="{FF2B5EF4-FFF2-40B4-BE49-F238E27FC236}">
                <a16:creationId xmlns:a16="http://schemas.microsoft.com/office/drawing/2014/main" id="{FBAAB8B2-8115-872F-9CA6-CD1C1D24E8FA}"/>
              </a:ext>
            </a:extLst>
          </p:cNvPr>
          <p:cNvSpPr>
            <a:spLocks noGrp="1"/>
          </p:cNvSpPr>
          <p:nvPr>
            <p:ph idx="1"/>
          </p:nvPr>
        </p:nvSpPr>
        <p:spPr/>
        <p:txBody>
          <a:bodyPr/>
          <a:lstStyle/>
          <a:p>
            <a:r>
              <a:rPr lang="en-US" dirty="0"/>
              <a:t>I used to display a graphic here of the county departments. </a:t>
            </a:r>
          </a:p>
          <a:p>
            <a:pPr marL="0" indent="0">
              <a:buNone/>
            </a:pPr>
            <a:endParaRPr lang="en-US" dirty="0"/>
          </a:p>
          <a:p>
            <a:pPr lvl="1"/>
            <a:r>
              <a:rPr lang="en-US" dirty="0"/>
              <a:t>It was from 2003. </a:t>
            </a:r>
          </a:p>
          <a:p>
            <a:pPr marL="457200" lvl="1" indent="0">
              <a:buNone/>
            </a:pPr>
            <a:endParaRPr lang="en-US" dirty="0"/>
          </a:p>
          <a:p>
            <a:pPr lvl="1"/>
            <a:r>
              <a:rPr lang="en-US" dirty="0"/>
              <a:t>Things have changed. Who remembers CPCs from before Regions?</a:t>
            </a:r>
          </a:p>
          <a:p>
            <a:pPr marL="457200" lvl="1" indent="0">
              <a:buNone/>
            </a:pPr>
            <a:endParaRPr lang="en-US" dirty="0"/>
          </a:p>
          <a:p>
            <a:pPr lvl="1"/>
            <a:r>
              <a:rPr lang="en-US" dirty="0"/>
              <a:t>It didn’t accurately describe the quasi-independent boards.</a:t>
            </a:r>
          </a:p>
        </p:txBody>
      </p:sp>
    </p:spTree>
    <p:extLst>
      <p:ext uri="{BB962C8B-B14F-4D97-AF65-F5344CB8AC3E}">
        <p14:creationId xmlns:p14="http://schemas.microsoft.com/office/powerpoint/2010/main" val="3159014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8AD42-CF8F-329B-90D7-8A51AB0EE62C}"/>
              </a:ext>
            </a:extLst>
          </p:cNvPr>
          <p:cNvSpPr>
            <a:spLocks noGrp="1"/>
          </p:cNvSpPr>
          <p:nvPr>
            <p:ph type="title"/>
          </p:nvPr>
        </p:nvSpPr>
        <p:spPr/>
        <p:txBody>
          <a:bodyPr/>
          <a:lstStyle/>
          <a:p>
            <a:pPr algn="ctr"/>
            <a:r>
              <a:rPr lang="en-US" dirty="0"/>
              <a:t>Chain of Command – Horizontal vs. Vertical</a:t>
            </a:r>
          </a:p>
        </p:txBody>
      </p:sp>
      <p:sp>
        <p:nvSpPr>
          <p:cNvPr id="3" name="Content Placeholder 2">
            <a:extLst>
              <a:ext uri="{FF2B5EF4-FFF2-40B4-BE49-F238E27FC236}">
                <a16:creationId xmlns:a16="http://schemas.microsoft.com/office/drawing/2014/main" id="{418A18A4-23F0-F930-924E-7E87EF2AADDE}"/>
              </a:ext>
            </a:extLst>
          </p:cNvPr>
          <p:cNvSpPr>
            <a:spLocks noGrp="1"/>
          </p:cNvSpPr>
          <p:nvPr>
            <p:ph idx="1"/>
          </p:nvPr>
        </p:nvSpPr>
        <p:spPr>
          <a:xfrm>
            <a:off x="677334" y="1930400"/>
            <a:ext cx="8596668" cy="4658407"/>
          </a:xfrm>
        </p:spPr>
        <p:txBody>
          <a:bodyPr>
            <a:normAutofit fontScale="92500" lnSpcReduction="10000"/>
          </a:bodyPr>
          <a:lstStyle/>
          <a:p>
            <a:r>
              <a:rPr lang="en-US" dirty="0"/>
              <a:t>County government has a horizontal leadership structure (as opposed to a typical vertical leadership structure found in most businesses). </a:t>
            </a:r>
          </a:p>
          <a:p>
            <a:endParaRPr lang="en-US" dirty="0"/>
          </a:p>
          <a:p>
            <a:r>
              <a:rPr lang="en-US" dirty="0"/>
              <a:t>This means several quasi-independent offices and departments have to work together to get things done in the most efficient manner. </a:t>
            </a:r>
            <a:r>
              <a:rPr lang="en-US" u="sng" dirty="0"/>
              <a:t>Cooperation.</a:t>
            </a:r>
            <a:endParaRPr lang="en-US" dirty="0"/>
          </a:p>
          <a:p>
            <a:pPr marL="0" indent="0">
              <a:buNone/>
            </a:pPr>
            <a:endParaRPr lang="en-US" dirty="0"/>
          </a:p>
          <a:p>
            <a:r>
              <a:rPr lang="en-US" dirty="0"/>
              <a:t>A power of a county is vested in the board of supervisors, and a duty of a county shall be performed by or under the direction of the board of supervisors, except as otherwise provided by law. (Iowa Code 331.301(2)). </a:t>
            </a:r>
          </a:p>
          <a:p>
            <a:pPr marL="0" indent="0">
              <a:buNone/>
            </a:pPr>
            <a:endParaRPr lang="en-US" dirty="0"/>
          </a:p>
          <a:p>
            <a:r>
              <a:rPr lang="en-US" dirty="0"/>
              <a:t>BUT, see “The board appears to have proceeded as though our system of county government consisted of central management with subsidiary departments. With few exceptions, however, our statutes establish autonomous county offices, each under an elected head.”</a:t>
            </a:r>
            <a:r>
              <a:rPr lang="en-US" u="sng" dirty="0"/>
              <a:t> McMurry v. Lee County Board of Supervisors</a:t>
            </a:r>
            <a:r>
              <a:rPr lang="en-US" dirty="0"/>
              <a:t>, 261 N.W.2d. 688 (Iowa 1978)</a:t>
            </a:r>
          </a:p>
          <a:p>
            <a:endParaRPr lang="en-US" dirty="0"/>
          </a:p>
        </p:txBody>
      </p:sp>
    </p:spTree>
    <p:extLst>
      <p:ext uri="{BB962C8B-B14F-4D97-AF65-F5344CB8AC3E}">
        <p14:creationId xmlns:p14="http://schemas.microsoft.com/office/powerpoint/2010/main" val="2796312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521F-670F-B87C-2D5E-A1B08CC2E224}"/>
              </a:ext>
            </a:extLst>
          </p:cNvPr>
          <p:cNvSpPr>
            <a:spLocks noGrp="1"/>
          </p:cNvSpPr>
          <p:nvPr>
            <p:ph type="title"/>
          </p:nvPr>
        </p:nvSpPr>
        <p:spPr/>
        <p:txBody>
          <a:bodyPr/>
          <a:lstStyle/>
          <a:p>
            <a:pPr algn="ctr"/>
            <a:r>
              <a:rPr lang="en-US" dirty="0"/>
              <a:t>But who has the POWER?!</a:t>
            </a:r>
          </a:p>
        </p:txBody>
      </p:sp>
      <p:sp>
        <p:nvSpPr>
          <p:cNvPr id="3" name="Content Placeholder 2">
            <a:extLst>
              <a:ext uri="{FF2B5EF4-FFF2-40B4-BE49-F238E27FC236}">
                <a16:creationId xmlns:a16="http://schemas.microsoft.com/office/drawing/2014/main" id="{47B3D883-56E7-C327-FEDD-88A008771063}"/>
              </a:ext>
            </a:extLst>
          </p:cNvPr>
          <p:cNvSpPr>
            <a:spLocks noGrp="1"/>
          </p:cNvSpPr>
          <p:nvPr>
            <p:ph idx="1"/>
          </p:nvPr>
        </p:nvSpPr>
        <p:spPr/>
        <p:txBody>
          <a:bodyPr/>
          <a:lstStyle/>
          <a:p>
            <a:r>
              <a:rPr lang="en-US" dirty="0"/>
              <a:t>Influence without authority! </a:t>
            </a:r>
          </a:p>
          <a:p>
            <a:pPr lvl="1"/>
            <a:r>
              <a:rPr lang="en-US" dirty="0"/>
              <a:t>Borrowed this phrase from the Black Hawk County HR</a:t>
            </a:r>
          </a:p>
          <a:p>
            <a:pPr marL="457200" lvl="1" indent="0">
              <a:buNone/>
            </a:pPr>
            <a:endParaRPr lang="en-US" dirty="0"/>
          </a:p>
          <a:p>
            <a:r>
              <a:rPr lang="en-US" dirty="0"/>
              <a:t>There is no CEO of a county.</a:t>
            </a:r>
          </a:p>
        </p:txBody>
      </p:sp>
    </p:spTree>
    <p:extLst>
      <p:ext uri="{BB962C8B-B14F-4D97-AF65-F5344CB8AC3E}">
        <p14:creationId xmlns:p14="http://schemas.microsoft.com/office/powerpoint/2010/main" val="141209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3FB0F-0C7F-1F64-78AB-F85578437C4A}"/>
              </a:ext>
            </a:extLst>
          </p:cNvPr>
          <p:cNvSpPr>
            <a:spLocks noGrp="1"/>
          </p:cNvSpPr>
          <p:nvPr>
            <p:ph type="title"/>
          </p:nvPr>
        </p:nvSpPr>
        <p:spPr/>
        <p:txBody>
          <a:bodyPr/>
          <a:lstStyle/>
          <a:p>
            <a:pPr algn="ctr"/>
            <a:r>
              <a:rPr lang="en-US" dirty="0"/>
              <a:t>Horizontal Leadership– Employee Handbooks</a:t>
            </a:r>
          </a:p>
        </p:txBody>
      </p:sp>
      <p:sp>
        <p:nvSpPr>
          <p:cNvPr id="3" name="Content Placeholder 2">
            <a:extLst>
              <a:ext uri="{FF2B5EF4-FFF2-40B4-BE49-F238E27FC236}">
                <a16:creationId xmlns:a16="http://schemas.microsoft.com/office/drawing/2014/main" id="{8084C90B-2263-7BB8-EC08-E84E765BAAC1}"/>
              </a:ext>
            </a:extLst>
          </p:cNvPr>
          <p:cNvSpPr>
            <a:spLocks noGrp="1"/>
          </p:cNvSpPr>
          <p:nvPr>
            <p:ph idx="1"/>
          </p:nvPr>
        </p:nvSpPr>
        <p:spPr/>
        <p:txBody>
          <a:bodyPr>
            <a:normAutofit lnSpcReduction="10000"/>
          </a:bodyPr>
          <a:lstStyle/>
          <a:p>
            <a:r>
              <a:rPr lang="en-US" dirty="0"/>
              <a:t>There is an Iowa Attorney General opinion (2000 WL 33258481 (Iowa A.G.)) and case law (</a:t>
            </a:r>
            <a:r>
              <a:rPr lang="en-US" i="1" dirty="0"/>
              <a:t>see</a:t>
            </a:r>
            <a:r>
              <a:rPr lang="en-US" dirty="0"/>
              <a:t> </a:t>
            </a:r>
            <a:r>
              <a:rPr lang="en-US" u="sng" dirty="0"/>
              <a:t>McMurry v. Lee County Board of Supervisors</a:t>
            </a:r>
            <a:r>
              <a:rPr lang="en-US" dirty="0"/>
              <a:t>, 261 N.W.2d. 688 (Iowa 1978)) that limit a Board of Supervisors’ ability to impose personnel policies on deputies of other elected officials and there are arguments that could be made to say the same is true of various county departments that are governed by quasi-independent county boards. </a:t>
            </a:r>
          </a:p>
          <a:p>
            <a:pPr marL="0" indent="0">
              <a:buNone/>
            </a:pPr>
            <a:endParaRPr lang="en-US" dirty="0"/>
          </a:p>
          <a:p>
            <a:r>
              <a:rPr lang="en-US" dirty="0"/>
              <a:t>From a practical standpoint, it makes sense for everyone to be operating under the same set of policies. It’s more efficient, easier to be consistent in enforcement, overall easier from an administrative standpoint. </a:t>
            </a:r>
          </a:p>
          <a:p>
            <a:pPr marL="0" indent="0">
              <a:buNone/>
            </a:pPr>
            <a:endParaRPr lang="en-US" dirty="0"/>
          </a:p>
          <a:p>
            <a:r>
              <a:rPr lang="en-US" dirty="0"/>
              <a:t>But to make a county-wide handbook work, you have to achieve consensus among the departments. </a:t>
            </a:r>
          </a:p>
          <a:p>
            <a:pPr marL="0" indent="0">
              <a:buNone/>
            </a:pPr>
            <a:endParaRPr lang="en-US" dirty="0"/>
          </a:p>
        </p:txBody>
      </p:sp>
    </p:spTree>
    <p:extLst>
      <p:ext uri="{BB962C8B-B14F-4D97-AF65-F5344CB8AC3E}">
        <p14:creationId xmlns:p14="http://schemas.microsoft.com/office/powerpoint/2010/main" val="3039733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0C90A-4834-6CC2-D5FB-44BF49703555}"/>
              </a:ext>
            </a:extLst>
          </p:cNvPr>
          <p:cNvSpPr>
            <a:spLocks noGrp="1"/>
          </p:cNvSpPr>
          <p:nvPr>
            <p:ph type="title"/>
          </p:nvPr>
        </p:nvSpPr>
        <p:spPr/>
        <p:txBody>
          <a:bodyPr/>
          <a:lstStyle/>
          <a:p>
            <a:pPr algn="ctr"/>
            <a:r>
              <a:rPr lang="en-US" dirty="0"/>
              <a:t>Horizontal Leadership– Employment Decisions</a:t>
            </a:r>
          </a:p>
        </p:txBody>
      </p:sp>
      <p:sp>
        <p:nvSpPr>
          <p:cNvPr id="3" name="Content Placeholder 2">
            <a:extLst>
              <a:ext uri="{FF2B5EF4-FFF2-40B4-BE49-F238E27FC236}">
                <a16:creationId xmlns:a16="http://schemas.microsoft.com/office/drawing/2014/main" id="{A10DD948-FD8E-2189-75D7-4770F480C448}"/>
              </a:ext>
            </a:extLst>
          </p:cNvPr>
          <p:cNvSpPr>
            <a:spLocks noGrp="1"/>
          </p:cNvSpPr>
          <p:nvPr>
            <p:ph idx="1"/>
          </p:nvPr>
        </p:nvSpPr>
        <p:spPr>
          <a:xfrm>
            <a:off x="677334" y="1751888"/>
            <a:ext cx="8596668" cy="4836919"/>
          </a:xfrm>
        </p:spPr>
        <p:txBody>
          <a:bodyPr>
            <a:normAutofit/>
          </a:bodyPr>
          <a:lstStyle/>
          <a:p>
            <a:r>
              <a:rPr lang="en-US" dirty="0"/>
              <a:t>“The number of deputies, assistants, and clerks for each office shall be determined by the board and the number and approval of each appointment shall be adopted by a resolution recorded in the minutes of the board.” Iowa Code 331.903.</a:t>
            </a:r>
          </a:p>
          <a:p>
            <a:r>
              <a:rPr lang="en-US" dirty="0"/>
              <a:t>But, “County supervisors lack authority to require another elected county officer to comply with their comprehensive hiring policy and may not unreasonably refuse to approve any appointments made by other elected county officers.” 2000 WL 33258481 (Iowa A.G.)</a:t>
            </a:r>
          </a:p>
          <a:p>
            <a:r>
              <a:rPr lang="en-US" dirty="0"/>
              <a:t>Employees of quasi-independent boards (conservation, public health, emergency management, veterans affairs, conference board) – have to review the individual Iowa Code Sections related to that board/employee.</a:t>
            </a:r>
          </a:p>
          <a:p>
            <a:pPr marL="0" indent="0">
              <a:buNone/>
            </a:pPr>
            <a:endParaRPr lang="en-US" dirty="0"/>
          </a:p>
        </p:txBody>
      </p:sp>
    </p:spTree>
    <p:extLst>
      <p:ext uri="{BB962C8B-B14F-4D97-AF65-F5344CB8AC3E}">
        <p14:creationId xmlns:p14="http://schemas.microsoft.com/office/powerpoint/2010/main" val="2121330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A85B1-049A-E96D-E871-FAF9F5269932}"/>
              </a:ext>
            </a:extLst>
          </p:cNvPr>
          <p:cNvSpPr>
            <a:spLocks noGrp="1"/>
          </p:cNvSpPr>
          <p:nvPr>
            <p:ph type="title"/>
          </p:nvPr>
        </p:nvSpPr>
        <p:spPr/>
        <p:txBody>
          <a:bodyPr/>
          <a:lstStyle/>
          <a:p>
            <a:pPr algn="ctr"/>
            <a:r>
              <a:rPr lang="en-US" dirty="0"/>
              <a:t>Horizontal Leadership– Employment Decisions</a:t>
            </a:r>
          </a:p>
        </p:txBody>
      </p:sp>
      <p:sp>
        <p:nvSpPr>
          <p:cNvPr id="3" name="Content Placeholder 2">
            <a:extLst>
              <a:ext uri="{FF2B5EF4-FFF2-40B4-BE49-F238E27FC236}">
                <a16:creationId xmlns:a16="http://schemas.microsoft.com/office/drawing/2014/main" id="{61BA0B86-4601-A304-E11A-602947E3F0CE}"/>
              </a:ext>
            </a:extLst>
          </p:cNvPr>
          <p:cNvSpPr>
            <a:spLocks noGrp="1"/>
          </p:cNvSpPr>
          <p:nvPr>
            <p:ph idx="1"/>
          </p:nvPr>
        </p:nvSpPr>
        <p:spPr/>
        <p:txBody>
          <a:bodyPr>
            <a:normAutofit fontScale="92500" lnSpcReduction="20000"/>
          </a:bodyPr>
          <a:lstStyle/>
          <a:p>
            <a:r>
              <a:rPr lang="en-US" dirty="0"/>
              <a:t>Don’t forget about veterans’ preference law as it relates to hiring (Iowa Code 35C.1)</a:t>
            </a:r>
          </a:p>
          <a:p>
            <a:r>
              <a:rPr lang="en-US" i="1" dirty="0"/>
              <a:t>A small aside (Appointments)</a:t>
            </a:r>
            <a:r>
              <a:rPr lang="en-US" dirty="0"/>
              <a:t>: Supervisors make many appointments to various boards and commissions. Some of those boards and commissions have applicable laws or their own rules on removing an appointee. As a general rule, always put a removal in writing and give the person an opportunity for a public hearing on the removal. Iowa Code 331.321(3) and </a:t>
            </a:r>
            <a:r>
              <a:rPr lang="en-US" i="1" dirty="0"/>
              <a:t>Helmick v. Louisa County BOS.</a:t>
            </a:r>
          </a:p>
          <a:p>
            <a:pPr lvl="1"/>
            <a:r>
              <a:rPr lang="en-US" i="1" dirty="0"/>
              <a:t>Gender balance – new legislation</a:t>
            </a:r>
            <a:endParaRPr lang="en-US" dirty="0"/>
          </a:p>
          <a:p>
            <a:r>
              <a:rPr lang="en-US" i="1" dirty="0">
                <a:latin typeface="Arial" panose="020B0604020202020204" pitchFamily="34" charset="0"/>
                <a:ea typeface="Calibri" panose="020F0502020204030204" pitchFamily="34" charset="0"/>
              </a:rPr>
              <a:t>Another aside about appointments - </a:t>
            </a:r>
            <a:r>
              <a:rPr lang="en-US" dirty="0">
                <a:latin typeface="Arial" panose="020B0604020202020204" pitchFamily="34" charset="0"/>
                <a:ea typeface="Calibri" panose="020F0502020204030204" pitchFamily="34" charset="0"/>
              </a:rPr>
              <a:t>A</a:t>
            </a:r>
            <a:r>
              <a:rPr lang="en-US" sz="1800" dirty="0">
                <a:effectLst/>
                <a:latin typeface="Arial" panose="020B0604020202020204" pitchFamily="34" charset="0"/>
                <a:ea typeface="Calibri" panose="020F0502020204030204" pitchFamily="34" charset="0"/>
              </a:rPr>
              <a:t> county supervisor is permitted by law to serve on any board or commission, unless specifically prohibited by law (Iowa Code §331.216).  So, for instance, county supervisors can serve on county boards of health.  An Attorney General Opinion held that Iowa Code §331.216 supersedes the common law and permits county supervisors to appoint one of their own members to serve simultaneously on the county’s conservation board (Attorney General Opinion 01-4-4).  </a:t>
            </a:r>
            <a:endParaRPr lang="en-US" sz="1800" dirty="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1588170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DA69F-1163-9B38-AE72-285A264E159E}"/>
              </a:ext>
            </a:extLst>
          </p:cNvPr>
          <p:cNvSpPr>
            <a:spLocks noGrp="1"/>
          </p:cNvSpPr>
          <p:nvPr>
            <p:ph type="title"/>
          </p:nvPr>
        </p:nvSpPr>
        <p:spPr/>
        <p:txBody>
          <a:bodyPr/>
          <a:lstStyle/>
          <a:p>
            <a:pPr algn="ctr"/>
            <a:r>
              <a:rPr lang="en-US" dirty="0"/>
              <a:t>Horizontal Leadership- Compensation</a:t>
            </a:r>
          </a:p>
        </p:txBody>
      </p:sp>
      <p:sp>
        <p:nvSpPr>
          <p:cNvPr id="3" name="Content Placeholder 2">
            <a:extLst>
              <a:ext uri="{FF2B5EF4-FFF2-40B4-BE49-F238E27FC236}">
                <a16:creationId xmlns:a16="http://schemas.microsoft.com/office/drawing/2014/main" id="{8733D35F-EC83-9C9F-36B5-451786151A5C}"/>
              </a:ext>
            </a:extLst>
          </p:cNvPr>
          <p:cNvSpPr>
            <a:spLocks noGrp="1"/>
          </p:cNvSpPr>
          <p:nvPr>
            <p:ph idx="1"/>
          </p:nvPr>
        </p:nvSpPr>
        <p:spPr/>
        <p:txBody>
          <a:bodyPr>
            <a:normAutofit lnSpcReduction="10000"/>
          </a:bodyPr>
          <a:lstStyle/>
          <a:p>
            <a:r>
              <a:rPr lang="en-US" dirty="0"/>
              <a:t>Elected officials: Iowa Code 331.907</a:t>
            </a:r>
          </a:p>
          <a:p>
            <a:pPr lvl="1"/>
            <a:r>
              <a:rPr lang="en-US" dirty="0"/>
              <a:t>Compensation Board’s recommendation can be reduced by Board of Supervisors but must reduce by an equal percentage for all offices, except the supervisors can treat themselves worse. </a:t>
            </a:r>
          </a:p>
          <a:p>
            <a:r>
              <a:rPr lang="en-US" dirty="0"/>
              <a:t>Deputies of elected officials: Iowa Code 331.904</a:t>
            </a:r>
          </a:p>
          <a:p>
            <a:pPr lvl="1"/>
            <a:r>
              <a:rPr lang="en-US" dirty="0"/>
              <a:t>Base salary is set by the applicable elected official and so long as it meets threshold requirements of 331.904, the supervisors shall approve it. </a:t>
            </a:r>
          </a:p>
          <a:p>
            <a:r>
              <a:rPr lang="en-US" dirty="0"/>
              <a:t>Employees of quasi-independent boards (conservation, public health, emergency management, veterans’ affairs, and conference board) – have to review the individual Iowa Code Sections related to that board/employee.</a:t>
            </a:r>
          </a:p>
          <a:p>
            <a:r>
              <a:rPr lang="en-US" dirty="0"/>
              <a:t>Other county clerks and extra help: Iowa Code 331.904 </a:t>
            </a:r>
          </a:p>
          <a:p>
            <a:pPr lvl="1"/>
            <a:r>
              <a:rPr lang="en-US" dirty="0"/>
              <a:t>Set by the Board of Supervisors. </a:t>
            </a:r>
          </a:p>
          <a:p>
            <a:pPr marL="0" indent="0">
              <a:buNone/>
            </a:pPr>
            <a:endParaRPr lang="en-US" dirty="0"/>
          </a:p>
        </p:txBody>
      </p:sp>
    </p:spTree>
    <p:extLst>
      <p:ext uri="{BB962C8B-B14F-4D97-AF65-F5344CB8AC3E}">
        <p14:creationId xmlns:p14="http://schemas.microsoft.com/office/powerpoint/2010/main" val="19186199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38</TotalTime>
  <Words>1503</Words>
  <Application>Microsoft Office PowerPoint</Application>
  <PresentationFormat>Widescreen</PresentationFormat>
  <Paragraphs>80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Times New Roman</vt:lpstr>
      <vt:lpstr>Trebuchet MS</vt:lpstr>
      <vt:lpstr>Wingdings 3</vt:lpstr>
      <vt:lpstr>Facet</vt:lpstr>
      <vt:lpstr>County Structure </vt:lpstr>
      <vt:lpstr>Disclaimer</vt:lpstr>
      <vt:lpstr>Organizational Chart</vt:lpstr>
      <vt:lpstr>Chain of Command – Horizontal vs. Vertical</vt:lpstr>
      <vt:lpstr>But who has the POWER?!</vt:lpstr>
      <vt:lpstr>Horizontal Leadership– Employee Handbooks</vt:lpstr>
      <vt:lpstr>Horizontal Leadership– Employment Decisions</vt:lpstr>
      <vt:lpstr>Horizontal Leadership– Employment Decisions</vt:lpstr>
      <vt:lpstr>Horizontal Leadership- Compensation</vt:lpstr>
      <vt:lpstr>Horizontal Leadership– Budgets and Claims </vt:lpstr>
      <vt:lpstr>Alternative Structures of County Government</vt:lpstr>
      <vt:lpstr>Opportunities to work with other public or private entities</vt:lpstr>
      <vt:lpstr>A few examples:</vt:lpstr>
      <vt:lpstr>When in doubt, have a policy that everyone has agreed upon…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County Structure </dc:title>
  <dc:creator>Kristi Harshbarger</dc:creator>
  <cp:lastModifiedBy>Kristi Harshbarger</cp:lastModifiedBy>
  <cp:revision>2</cp:revision>
  <dcterms:created xsi:type="dcterms:W3CDTF">2024-03-05T20:24:57Z</dcterms:created>
  <dcterms:modified xsi:type="dcterms:W3CDTF">2024-03-05T21:03:15Z</dcterms:modified>
</cp:coreProperties>
</file>