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Lst>
  <p:sldSz cy="5143500" cx="9144000"/>
  <p:notesSz cx="6858000" cy="9144000"/>
  <p:embeddedFontLst>
    <p:embeddedFont>
      <p:font typeface="Garamond"/>
      <p:regular r:id="rId67"/>
      <p:bold r:id="rId68"/>
      <p:italic r:id="rId69"/>
      <p:boldItalic r:id="rId70"/>
    </p:embeddedFont>
    <p:embeddedFont>
      <p:font typeface="Work Sans Black"/>
      <p:bold r:id="rId71"/>
      <p:boldItalic r:id="rId72"/>
    </p:embeddedFont>
    <p:embeddedFont>
      <p:font typeface="Work Sans"/>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WorkSans-regular.fntdata"/><Relationship Id="rId72" Type="http://schemas.openxmlformats.org/officeDocument/2006/relationships/font" Target="fonts/WorkSansBlack-boldItalic.fntdata"/><Relationship Id="rId31" Type="http://schemas.openxmlformats.org/officeDocument/2006/relationships/slide" Target="slides/slide27.xml"/><Relationship Id="rId75" Type="http://schemas.openxmlformats.org/officeDocument/2006/relationships/font" Target="fonts/WorkSans-italic.fntdata"/><Relationship Id="rId30" Type="http://schemas.openxmlformats.org/officeDocument/2006/relationships/slide" Target="slides/slide26.xml"/><Relationship Id="rId74" Type="http://schemas.openxmlformats.org/officeDocument/2006/relationships/font" Target="fonts/WorkSans-bold.fntdata"/><Relationship Id="rId33" Type="http://schemas.openxmlformats.org/officeDocument/2006/relationships/slide" Target="slides/slide29.xml"/><Relationship Id="rId32" Type="http://schemas.openxmlformats.org/officeDocument/2006/relationships/slide" Target="slides/slide28.xml"/><Relationship Id="rId76" Type="http://schemas.openxmlformats.org/officeDocument/2006/relationships/font" Target="fonts/WorkSans-boldItalic.fntdata"/><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font" Target="fonts/WorkSansBlack-bold.fntdata"/><Relationship Id="rId70" Type="http://schemas.openxmlformats.org/officeDocument/2006/relationships/font" Target="fonts/Garamond-boldItalic.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font" Target="fonts/Garamond-bold.fntdata"/><Relationship Id="rId23" Type="http://schemas.openxmlformats.org/officeDocument/2006/relationships/slide" Target="slides/slide19.xml"/><Relationship Id="rId67" Type="http://schemas.openxmlformats.org/officeDocument/2006/relationships/font" Target="fonts/Garamond-regular.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Garamond-italic.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293e2d10681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 name="Google Shape;38;g293e2d10681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ba7e8e14ff_0_7: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ba7e8e14f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a7e8e14ff_0_12: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ba7e8e14f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6a1e593f28_0_3: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6a1e593f2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ba7e8e14ff_0_34: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ba7e8e14f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ba7e8e14ff_0_17: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ba7e8e14f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ba7e8e14ff_0_23: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ba7e8e14f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6a1e593f28_0_34: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6a1e593f2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6a1e593f28_0_41: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6a1e593f2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ba7e8e14ff_0_39: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ba7e8e14f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6a1e593f28_0_14: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6a1e593f2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293e2d10681_1_98: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293e2d10681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6a1e593f28_0_20: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6a1e593f2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6a1e593f28_0_27: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6a1e593f2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6ab2af0325_0_105: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6ab2af032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6ab2af0325_0_110: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6ab2af0325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6ab2af0325_0_115: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6ab2af0325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6ab2af0325_0_120: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6ab2af032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c06c7e0d80_0_164: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c06c7e0d80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ba7e8e14ff_0_44: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ba7e8e14f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6a1e593f28_0_49: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6a1e593f2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6ab2af0325_0_137: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6ab2af0325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69f1b10ce4_0_0: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269f1b10c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6ab2af0325_0_145: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6ab2af0325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6a1e593f28_0_55: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6a1e593f2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6a1e593f28_0_70: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6a1e593f2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6ab2af0325_0_55: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6ab2af032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6ab2af0325_0_50: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6ab2af032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6ab2af0325_0_45: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6ab2af032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6ab2af0325_0_40: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6ab2af032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6ab2af0325_0_35: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6ab2af032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6ab2af0325_0_30: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6ab2af032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6ab2af0325_0_25: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6ab2af032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69f1b10ce4_0_14: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269f1b10ce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c06c7e0d80_0_5: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c06c7e0d8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6a1e593f28_0_83: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6a1e593f28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6ab2af0325_0_89: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6ab2af032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6ab2af0325_0_81: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6ab2af032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c06c7e0d80_0_11: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c06c7e0d8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6ab2af0325_0_20: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6ab2af032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c06c7e0d80_0_21: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c06c7e0d8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c06c7e0d80_0_26: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c06c7e0d8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c06c7e0d80_0_37: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c06c7e0d8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c06c7e0d80_0_49: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c06c7e0d8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69f1b10ce4_0_6: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69f1b10ce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c06c7e0d80_0_65: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c06c7e0d8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c06c7e0d80_0_82: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c06c7e0d8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c06c7e0d80_0_99: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c06c7e0d8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c06c7e0d80_0_116: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c06c7e0d80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c06c7e0d80_0_125: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c06c7e0d80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c06c7e0d80_0_130: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c06c7e0d8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c06c7e0d80_0_137: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c06c7e0d80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c06c7e0d80_0_147: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2c06c7e0d80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c06c7e0d80_0_170: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c06c7e0d80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c06c7e0d80_0_187: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c06c7e0d80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6a1e593f28_0_9: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6a1e593f2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c06c7e0d80_0_198: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c06c7e0d80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c06c7e0d80_0_207: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2c06c7e0d80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6ab2af0325_0_97: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26ab2af0325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69f1b10ce4_0_20: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69f1b10ce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93e2d10681_1_103: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93e2d10681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6a913f1650_0_7:notes"/>
          <p:cNvSpPr/>
          <p:nvPr>
            <p:ph idx="2" type="sldImg"/>
          </p:nvPr>
        </p:nvSpPr>
        <p:spPr>
          <a:xfrm>
            <a:off x="1143220"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6a913f165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 name="Shape 9"/>
        <p:cNvGrpSpPr/>
        <p:nvPr/>
      </p:nvGrpSpPr>
      <p:grpSpPr>
        <a:xfrm>
          <a:off x="0" y="0"/>
          <a:ext cx="0" cy="0"/>
          <a:chOff x="0" y="0"/>
          <a:chExt cx="0" cy="0"/>
        </a:xfrm>
      </p:grpSpPr>
      <p:pic>
        <p:nvPicPr>
          <p:cNvPr descr="https://lh4.googleusercontent.com/0jO1tYQk6XgRqjkpLb-Yd-3_vSfx8OLPdBauO9uuszcLUAbvriETzko07vaSoqllj2XWDibxLTRvfeACLujfzq6nlydFA5MAvVosDOGo_hwsdQgjQz2VCMkvBL8DPPyEtlwVuQtQjeAwZA7xl9scunA61Q=s2048" id="10" name="Google Shape;10;p2"/>
          <p:cNvPicPr preferRelativeResize="0"/>
          <p:nvPr/>
        </p:nvPicPr>
        <p:blipFill rotWithShape="1">
          <a:blip r:embed="rId2">
            <a:alphaModFix/>
          </a:blip>
          <a:srcRect b="0" l="0" r="0" t="0"/>
          <a:stretch/>
        </p:blipFill>
        <p:spPr>
          <a:xfrm>
            <a:off x="835450" y="2088139"/>
            <a:ext cx="6725791" cy="870499"/>
          </a:xfrm>
          <a:prstGeom prst="rect">
            <a:avLst/>
          </a:prstGeom>
          <a:noFill/>
          <a:ln>
            <a:noFill/>
          </a:ln>
        </p:spPr>
      </p:pic>
      <p:sp>
        <p:nvSpPr>
          <p:cNvPr id="11" name="Google Shape;11;p2"/>
          <p:cNvSpPr txBox="1"/>
          <p:nvPr/>
        </p:nvSpPr>
        <p:spPr>
          <a:xfrm>
            <a:off x="0" y="3079125"/>
            <a:ext cx="9144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2" name="Google Shape;12;p2"/>
          <p:cNvSpPr txBox="1"/>
          <p:nvPr/>
        </p:nvSpPr>
        <p:spPr>
          <a:xfrm>
            <a:off x="57950" y="3093350"/>
            <a:ext cx="90336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Work Sans"/>
              <a:ea typeface="Work Sans"/>
              <a:cs typeface="Work Sans"/>
              <a:sym typeface="Work Sans"/>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3"/>
          <p:cNvSpPr txBox="1"/>
          <p:nvPr>
            <p:ph idx="1" type="body"/>
          </p:nvPr>
        </p:nvSpPr>
        <p:spPr>
          <a:xfrm>
            <a:off x="628650" y="1369219"/>
            <a:ext cx="7886700" cy="32634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90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90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90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pic>
        <p:nvPicPr>
          <p:cNvPr id="15" name="Google Shape;15;p3"/>
          <p:cNvPicPr preferRelativeResize="0"/>
          <p:nvPr/>
        </p:nvPicPr>
        <p:blipFill rotWithShape="1">
          <a:blip r:embed="rId2">
            <a:alphaModFix/>
          </a:blip>
          <a:srcRect b="0" l="0" r="0" t="0"/>
          <a:stretch/>
        </p:blipFill>
        <p:spPr>
          <a:xfrm>
            <a:off x="7105454" y="4241846"/>
            <a:ext cx="1641680" cy="703577"/>
          </a:xfrm>
          <a:prstGeom prst="rect">
            <a:avLst/>
          </a:prstGeom>
          <a:noFill/>
          <a:ln>
            <a:noFill/>
          </a:ln>
        </p:spPr>
      </p:pic>
      <p:sp>
        <p:nvSpPr>
          <p:cNvPr id="16" name="Google Shape;16;p3"/>
          <p:cNvSpPr txBox="1"/>
          <p:nvPr>
            <p:ph type="title"/>
          </p:nvPr>
        </p:nvSpPr>
        <p:spPr>
          <a:xfrm>
            <a:off x="628650" y="224359"/>
            <a:ext cx="7886700" cy="558000"/>
          </a:xfrm>
          <a:prstGeom prst="rect">
            <a:avLst/>
          </a:prstGeom>
          <a:noFill/>
          <a:ln>
            <a:noFill/>
          </a:ln>
        </p:spPr>
        <p:txBody>
          <a:bodyPr anchorCtr="0" anchor="t" bIns="35550" lIns="71100" spcFirstLastPara="1" rIns="71100" wrap="square" tIns="35550">
            <a:noAutofit/>
          </a:bodyPr>
          <a:lstStyle>
            <a:lvl1pPr lvl="0" marR="0" rtl="0" algn="l">
              <a:lnSpc>
                <a:spcPct val="90000"/>
              </a:lnSpc>
              <a:spcBef>
                <a:spcPts val="0"/>
              </a:spcBef>
              <a:spcAft>
                <a:spcPts val="0"/>
              </a:spcAft>
              <a:buClr>
                <a:srgbClr val="03617A"/>
              </a:buClr>
              <a:buSzPts val="3400"/>
              <a:buFont typeface="Work Sans Black"/>
              <a:buNone/>
              <a:defRPr i="0" sz="3400" u="none" cap="none" strike="noStrik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OBJECT_1">
    <p:spTree>
      <p:nvGrpSpPr>
        <p:cNvPr id="17" name="Shape 17"/>
        <p:cNvGrpSpPr/>
        <p:nvPr/>
      </p:nvGrpSpPr>
      <p:grpSpPr>
        <a:xfrm>
          <a:off x="0" y="0"/>
          <a:ext cx="0" cy="0"/>
          <a:chOff x="0" y="0"/>
          <a:chExt cx="0" cy="0"/>
        </a:xfrm>
      </p:grpSpPr>
      <p:sp>
        <p:nvSpPr>
          <p:cNvPr id="18" name="Google Shape;18;p4"/>
          <p:cNvSpPr txBox="1"/>
          <p:nvPr>
            <p:ph idx="1" type="body"/>
          </p:nvPr>
        </p:nvSpPr>
        <p:spPr>
          <a:xfrm>
            <a:off x="628650" y="1369219"/>
            <a:ext cx="3949800" cy="32634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90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90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90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pic>
        <p:nvPicPr>
          <p:cNvPr id="19" name="Google Shape;19;p4"/>
          <p:cNvPicPr preferRelativeResize="0"/>
          <p:nvPr/>
        </p:nvPicPr>
        <p:blipFill rotWithShape="1">
          <a:blip r:embed="rId2">
            <a:alphaModFix/>
          </a:blip>
          <a:srcRect b="0" l="0" r="0" t="0"/>
          <a:stretch/>
        </p:blipFill>
        <p:spPr>
          <a:xfrm>
            <a:off x="7105454" y="4241846"/>
            <a:ext cx="1641680" cy="703577"/>
          </a:xfrm>
          <a:prstGeom prst="rect">
            <a:avLst/>
          </a:prstGeom>
          <a:noFill/>
          <a:ln>
            <a:noFill/>
          </a:ln>
        </p:spPr>
      </p:pic>
      <p:sp>
        <p:nvSpPr>
          <p:cNvPr id="20" name="Google Shape;20;p4"/>
          <p:cNvSpPr txBox="1"/>
          <p:nvPr>
            <p:ph type="title"/>
          </p:nvPr>
        </p:nvSpPr>
        <p:spPr>
          <a:xfrm>
            <a:off x="628650" y="224359"/>
            <a:ext cx="7886700" cy="558000"/>
          </a:xfrm>
          <a:prstGeom prst="rect">
            <a:avLst/>
          </a:prstGeom>
          <a:noFill/>
          <a:ln>
            <a:noFill/>
          </a:ln>
        </p:spPr>
        <p:txBody>
          <a:bodyPr anchorCtr="0" anchor="t" bIns="35550" lIns="71100" spcFirstLastPara="1" rIns="71100" wrap="square" tIns="35550">
            <a:noAutofit/>
          </a:bodyPr>
          <a:lstStyle>
            <a:lvl1pPr lvl="0" marR="0" rtl="0" algn="l">
              <a:lnSpc>
                <a:spcPct val="90000"/>
              </a:lnSpc>
              <a:spcBef>
                <a:spcPts val="0"/>
              </a:spcBef>
              <a:spcAft>
                <a:spcPts val="0"/>
              </a:spcAft>
              <a:buClr>
                <a:srgbClr val="03617A"/>
              </a:buClr>
              <a:buSzPts val="3400"/>
              <a:buFont typeface="Work Sans Black"/>
              <a:buNone/>
              <a:defRPr i="0" sz="3400" u="none" cap="none" strike="noStrik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p:txBody>
      </p:sp>
      <p:sp>
        <p:nvSpPr>
          <p:cNvPr id="21" name="Google Shape;21;p4"/>
          <p:cNvSpPr txBox="1"/>
          <p:nvPr>
            <p:ph idx="2" type="body"/>
          </p:nvPr>
        </p:nvSpPr>
        <p:spPr>
          <a:xfrm>
            <a:off x="4807050" y="1369219"/>
            <a:ext cx="3949800" cy="32634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90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90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90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spTree>
  </p:cSld>
  <p:clrMapOvr>
    <a:masterClrMapping/>
  </p:clrMapOvr>
  <p:extLst>
    <p:ext uri="{DCECCB84-F9BA-43D5-87BE-67443E8EF086}">
      <p15:sldGuideLst>
        <p15:guide id="1" pos="2880">
          <p15:clr>
            <a:srgbClr val="E46962"/>
          </p15:clr>
        </p15:guide>
        <p15:guide id="2" orient="horz" pos="1620">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amp; Text">
  <p:cSld name="CUSTOM_2">
    <p:spTree>
      <p:nvGrpSpPr>
        <p:cNvPr id="22" name="Shape 22"/>
        <p:cNvGrpSpPr/>
        <p:nvPr/>
      </p:nvGrpSpPr>
      <p:grpSpPr>
        <a:xfrm>
          <a:off x="0" y="0"/>
          <a:ext cx="0" cy="0"/>
          <a:chOff x="0" y="0"/>
          <a:chExt cx="0" cy="0"/>
        </a:xfrm>
      </p:grpSpPr>
      <p:sp>
        <p:nvSpPr>
          <p:cNvPr id="23" name="Google Shape;23;p5"/>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lvl1pPr lvl="0">
              <a:spcBef>
                <a:spcPts val="0"/>
              </a:spcBef>
              <a:spcAft>
                <a:spcPts val="0"/>
              </a:spcAft>
              <a:buSzPts val="34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4" name="Google Shape;24;p5"/>
          <p:cNvSpPr/>
          <p:nvPr>
            <p:ph idx="2" type="pic"/>
          </p:nvPr>
        </p:nvSpPr>
        <p:spPr>
          <a:xfrm>
            <a:off x="449156" y="1151850"/>
            <a:ext cx="4183800" cy="3263400"/>
          </a:xfrm>
          <a:prstGeom prst="rect">
            <a:avLst/>
          </a:prstGeom>
          <a:noFill/>
          <a:ln>
            <a:noFill/>
          </a:ln>
        </p:spPr>
      </p:sp>
      <p:sp>
        <p:nvSpPr>
          <p:cNvPr id="25" name="Google Shape;25;p5"/>
          <p:cNvSpPr txBox="1"/>
          <p:nvPr>
            <p:ph idx="1" type="body"/>
          </p:nvPr>
        </p:nvSpPr>
        <p:spPr>
          <a:xfrm>
            <a:off x="4879481" y="1151850"/>
            <a:ext cx="3949800" cy="32634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90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90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90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amp; Text">
  <p:cSld name="CUSTOM_2_1">
    <p:spTree>
      <p:nvGrpSpPr>
        <p:cNvPr id="26" name="Shape 26"/>
        <p:cNvGrpSpPr/>
        <p:nvPr/>
      </p:nvGrpSpPr>
      <p:grpSpPr>
        <a:xfrm>
          <a:off x="0" y="0"/>
          <a:ext cx="0" cy="0"/>
          <a:chOff x="0" y="0"/>
          <a:chExt cx="0" cy="0"/>
        </a:xfrm>
      </p:grpSpPr>
      <p:sp>
        <p:nvSpPr>
          <p:cNvPr id="27" name="Google Shape;27;p6"/>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lvl1pPr lvl="0" rtl="0">
              <a:spcBef>
                <a:spcPts val="0"/>
              </a:spcBef>
              <a:spcAft>
                <a:spcPts val="0"/>
              </a:spcAft>
              <a:buSzPts val="34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p:txBody>
      </p:sp>
      <p:sp>
        <p:nvSpPr>
          <p:cNvPr id="28" name="Google Shape;28;p6"/>
          <p:cNvSpPr/>
          <p:nvPr>
            <p:ph idx="2" type="pic"/>
          </p:nvPr>
        </p:nvSpPr>
        <p:spPr>
          <a:xfrm>
            <a:off x="4752338" y="1064906"/>
            <a:ext cx="4183800" cy="3263400"/>
          </a:xfrm>
          <a:prstGeom prst="rect">
            <a:avLst/>
          </a:prstGeom>
          <a:noFill/>
          <a:ln>
            <a:noFill/>
          </a:ln>
        </p:spPr>
      </p:sp>
      <p:sp>
        <p:nvSpPr>
          <p:cNvPr id="29" name="Google Shape;29;p6"/>
          <p:cNvSpPr txBox="1"/>
          <p:nvPr>
            <p:ph idx="1" type="body"/>
          </p:nvPr>
        </p:nvSpPr>
        <p:spPr>
          <a:xfrm>
            <a:off x="395213" y="1137375"/>
            <a:ext cx="3949800" cy="32634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90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90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90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p:cSld name="CUSTOM_1">
    <p:spTree>
      <p:nvGrpSpPr>
        <p:cNvPr id="30" name="Shape 3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HER NOTES - BRANDING">
  <p:cSld name="CUSTOM_1_1">
    <p:spTree>
      <p:nvGrpSpPr>
        <p:cNvPr id="31" name="Shape 31"/>
        <p:cNvGrpSpPr/>
        <p:nvPr/>
      </p:nvGrpSpPr>
      <p:grpSpPr>
        <a:xfrm>
          <a:off x="0" y="0"/>
          <a:ext cx="0" cy="0"/>
          <a:chOff x="0" y="0"/>
          <a:chExt cx="0" cy="0"/>
        </a:xfrm>
      </p:grpSpPr>
      <p:sp>
        <p:nvSpPr>
          <p:cNvPr id="32" name="Google Shape;32;p8"/>
          <p:cNvSpPr txBox="1"/>
          <p:nvPr/>
        </p:nvSpPr>
        <p:spPr>
          <a:xfrm>
            <a:off x="354975" y="463631"/>
            <a:ext cx="8635200" cy="3021000"/>
          </a:xfrm>
          <a:prstGeom prst="rect">
            <a:avLst/>
          </a:prstGeom>
          <a:noFill/>
          <a:ln>
            <a:noFill/>
          </a:ln>
        </p:spPr>
        <p:txBody>
          <a:bodyPr anchorCtr="0" anchor="t" bIns="71100" lIns="71100" spcFirstLastPara="1" rIns="71100" wrap="square" tIns="71100">
            <a:noAutofit/>
          </a:bodyPr>
          <a:lstStyle/>
          <a:p>
            <a:pPr indent="-234950" lvl="0" marL="241300" rtl="0" algn="l">
              <a:lnSpc>
                <a:spcPct val="90000"/>
              </a:lnSpc>
              <a:spcBef>
                <a:spcPts val="0"/>
              </a:spcBef>
              <a:spcAft>
                <a:spcPts val="0"/>
              </a:spcAft>
              <a:buClr>
                <a:schemeClr val="dk1"/>
              </a:buClr>
              <a:buSzPts val="2900"/>
              <a:buFont typeface="Work Sans"/>
              <a:buChar char="•"/>
            </a:pPr>
            <a:r>
              <a:rPr lang="en-US" sz="2900">
                <a:solidFill>
                  <a:schemeClr val="dk1"/>
                </a:solidFill>
                <a:latin typeface="Work Sans"/>
                <a:ea typeface="Work Sans"/>
                <a:cs typeface="Work Sans"/>
                <a:sym typeface="Work Sans"/>
              </a:rPr>
              <a:t>Black for text</a:t>
            </a:r>
            <a:endParaRPr sz="2900">
              <a:solidFill>
                <a:schemeClr val="dk1"/>
              </a:solidFill>
              <a:latin typeface="Work Sans"/>
              <a:ea typeface="Work Sans"/>
              <a:cs typeface="Work Sans"/>
              <a:sym typeface="Work Sans"/>
            </a:endParaRPr>
          </a:p>
          <a:p>
            <a:pPr indent="-234950" lvl="0" marL="241300" rtl="0" algn="l">
              <a:lnSpc>
                <a:spcPct val="90000"/>
              </a:lnSpc>
              <a:spcBef>
                <a:spcPts val="1000"/>
              </a:spcBef>
              <a:spcAft>
                <a:spcPts val="0"/>
              </a:spcAft>
              <a:buClr>
                <a:schemeClr val="dk1"/>
              </a:buClr>
              <a:buSzPts val="2900"/>
              <a:buFont typeface="Work Sans"/>
              <a:buChar char="•"/>
            </a:pPr>
            <a:r>
              <a:rPr lang="en-US" sz="2900">
                <a:solidFill>
                  <a:schemeClr val="dk1"/>
                </a:solidFill>
                <a:latin typeface="Work Sans"/>
                <a:ea typeface="Work Sans"/>
                <a:cs typeface="Work Sans"/>
                <a:sym typeface="Work Sans"/>
              </a:rPr>
              <a:t>Primary colors for titles and graphics are related to the logo below</a:t>
            </a:r>
            <a:endParaRPr sz="2900">
              <a:solidFill>
                <a:schemeClr val="dk1"/>
              </a:solidFill>
              <a:latin typeface="Work Sans"/>
              <a:ea typeface="Work Sans"/>
              <a:cs typeface="Work Sans"/>
              <a:sym typeface="Work Sans"/>
            </a:endParaRPr>
          </a:p>
          <a:p>
            <a:pPr indent="-234950" lvl="0" marL="241300" rtl="0" algn="l">
              <a:lnSpc>
                <a:spcPct val="90000"/>
              </a:lnSpc>
              <a:spcBef>
                <a:spcPts val="1000"/>
              </a:spcBef>
              <a:spcAft>
                <a:spcPts val="0"/>
              </a:spcAft>
              <a:buClr>
                <a:schemeClr val="dk2"/>
              </a:buClr>
              <a:buSzPts val="2900"/>
              <a:buFont typeface="Work Sans"/>
              <a:buChar char="•"/>
            </a:pPr>
            <a:r>
              <a:rPr lang="en-US" sz="2900">
                <a:solidFill>
                  <a:schemeClr val="dk2"/>
                </a:solidFill>
                <a:latin typeface="Work Sans"/>
                <a:ea typeface="Work Sans"/>
                <a:cs typeface="Work Sans"/>
                <a:sym typeface="Work Sans"/>
              </a:rPr>
              <a:t>RGB 3, 97, 122</a:t>
            </a:r>
            <a:endParaRPr sz="2900">
              <a:solidFill>
                <a:schemeClr val="dk1"/>
              </a:solidFill>
              <a:latin typeface="Work Sans"/>
              <a:ea typeface="Work Sans"/>
              <a:cs typeface="Work Sans"/>
              <a:sym typeface="Work Sans"/>
            </a:endParaRPr>
          </a:p>
          <a:p>
            <a:pPr indent="-234950" lvl="0" marL="241300" rtl="0" algn="l">
              <a:lnSpc>
                <a:spcPct val="90000"/>
              </a:lnSpc>
              <a:spcBef>
                <a:spcPts val="1000"/>
              </a:spcBef>
              <a:spcAft>
                <a:spcPts val="0"/>
              </a:spcAft>
              <a:buClr>
                <a:schemeClr val="lt2"/>
              </a:buClr>
              <a:buSzPts val="2900"/>
              <a:buFont typeface="Work Sans"/>
              <a:buChar char="•"/>
            </a:pPr>
            <a:r>
              <a:rPr lang="en-US" sz="2900">
                <a:solidFill>
                  <a:schemeClr val="lt2"/>
                </a:solidFill>
                <a:latin typeface="Work Sans"/>
                <a:ea typeface="Work Sans"/>
                <a:cs typeface="Work Sans"/>
                <a:sym typeface="Work Sans"/>
              </a:rPr>
              <a:t>RGB 198, 214, 103</a:t>
            </a:r>
            <a:endParaRPr sz="2900">
              <a:solidFill>
                <a:schemeClr val="dk1"/>
              </a:solidFill>
              <a:latin typeface="Work Sans"/>
              <a:ea typeface="Work Sans"/>
              <a:cs typeface="Work Sans"/>
              <a:sym typeface="Work Sans"/>
            </a:endParaRPr>
          </a:p>
          <a:p>
            <a:pPr indent="-234950" lvl="0" marL="241300" rtl="0" algn="l">
              <a:lnSpc>
                <a:spcPct val="90000"/>
              </a:lnSpc>
              <a:spcBef>
                <a:spcPts val="1000"/>
              </a:spcBef>
              <a:spcAft>
                <a:spcPts val="0"/>
              </a:spcAft>
              <a:buClr>
                <a:schemeClr val="accent3"/>
              </a:buClr>
              <a:buSzPts val="2900"/>
              <a:buFont typeface="Work Sans"/>
              <a:buChar char="•"/>
            </a:pPr>
            <a:r>
              <a:rPr lang="en-US" sz="2900">
                <a:solidFill>
                  <a:schemeClr val="accent3"/>
                </a:solidFill>
                <a:latin typeface="Work Sans"/>
                <a:ea typeface="Work Sans"/>
                <a:cs typeface="Work Sans"/>
                <a:sym typeface="Work Sans"/>
              </a:rPr>
              <a:t>RGB 224, 166, 36</a:t>
            </a:r>
            <a:endParaRPr sz="1900">
              <a:solidFill>
                <a:schemeClr val="dk1"/>
              </a:solidFill>
              <a:latin typeface="Work Sans"/>
              <a:ea typeface="Work Sans"/>
              <a:cs typeface="Work Sans"/>
              <a:sym typeface="Work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9"/>
          <p:cNvSpPr txBox="1"/>
          <p:nvPr>
            <p:ph type="ctrTitle"/>
          </p:nvPr>
        </p:nvSpPr>
        <p:spPr>
          <a:xfrm>
            <a:off x="311708" y="744575"/>
            <a:ext cx="8520600" cy="2052900"/>
          </a:xfrm>
          <a:prstGeom prst="rect">
            <a:avLst/>
          </a:prstGeom>
        </p:spPr>
        <p:txBody>
          <a:bodyPr anchorCtr="0" anchor="b" bIns="35550" lIns="71100" spcFirstLastPara="1" rIns="71100" wrap="square" tIns="35550">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35" name="Google Shape;35;p9"/>
          <p:cNvSpPr txBox="1"/>
          <p:nvPr>
            <p:ph idx="1" type="subTitle"/>
          </p:nvPr>
        </p:nvSpPr>
        <p:spPr>
          <a:xfrm>
            <a:off x="311700" y="2834125"/>
            <a:ext cx="8520600" cy="792600"/>
          </a:xfrm>
          <a:prstGeom prst="rect">
            <a:avLst/>
          </a:prstGeom>
        </p:spPr>
        <p:txBody>
          <a:bodyPr anchorCtr="0" anchor="t" bIns="35550" lIns="71100" spcFirstLastPara="1" rIns="71100" wrap="square" tIns="35550">
            <a:noAutofit/>
          </a:bodyPr>
          <a:lstStyle>
            <a:lvl1pPr lvl="0" rtl="0" algn="ctr">
              <a:lnSpc>
                <a:spcPct val="100000"/>
              </a:lnSpc>
              <a:spcBef>
                <a:spcPts val="900"/>
              </a:spcBef>
              <a:spcAft>
                <a:spcPts val="0"/>
              </a:spcAft>
              <a:buSzPts val="2900"/>
              <a:buNone/>
              <a:defRPr sz="2900"/>
            </a:lvl1pPr>
            <a:lvl2pPr lvl="1" rtl="0" algn="ctr">
              <a:lnSpc>
                <a:spcPct val="100000"/>
              </a:lnSpc>
              <a:spcBef>
                <a:spcPts val="400"/>
              </a:spcBef>
              <a:spcAft>
                <a:spcPts val="0"/>
              </a:spcAft>
              <a:buSzPts val="2900"/>
              <a:buNone/>
              <a:defRPr sz="2900"/>
            </a:lvl2pPr>
            <a:lvl3pPr lvl="2" rtl="0" algn="ctr">
              <a:lnSpc>
                <a:spcPct val="100000"/>
              </a:lnSpc>
              <a:spcBef>
                <a:spcPts val="400"/>
              </a:spcBef>
              <a:spcAft>
                <a:spcPts val="0"/>
              </a:spcAft>
              <a:buSzPts val="2900"/>
              <a:buNone/>
              <a:defRPr sz="2900"/>
            </a:lvl3pPr>
            <a:lvl4pPr lvl="3" rtl="0" algn="ctr">
              <a:lnSpc>
                <a:spcPct val="100000"/>
              </a:lnSpc>
              <a:spcBef>
                <a:spcPts val="400"/>
              </a:spcBef>
              <a:spcAft>
                <a:spcPts val="0"/>
              </a:spcAft>
              <a:buSzPts val="2900"/>
              <a:buNone/>
              <a:defRPr sz="2900"/>
            </a:lvl4pPr>
            <a:lvl5pPr lvl="4" rtl="0" algn="ctr">
              <a:lnSpc>
                <a:spcPct val="100000"/>
              </a:lnSpc>
              <a:spcBef>
                <a:spcPts val="400"/>
              </a:spcBef>
              <a:spcAft>
                <a:spcPts val="0"/>
              </a:spcAft>
              <a:buSzPts val="2900"/>
              <a:buNone/>
              <a:defRPr sz="2900"/>
            </a:lvl5pPr>
            <a:lvl6pPr lvl="5" rtl="0" algn="ctr">
              <a:lnSpc>
                <a:spcPct val="100000"/>
              </a:lnSpc>
              <a:spcBef>
                <a:spcPts val="400"/>
              </a:spcBef>
              <a:spcAft>
                <a:spcPts val="0"/>
              </a:spcAft>
              <a:buSzPts val="2900"/>
              <a:buNone/>
              <a:defRPr sz="2900"/>
            </a:lvl6pPr>
            <a:lvl7pPr lvl="6" rtl="0" algn="ctr">
              <a:lnSpc>
                <a:spcPct val="100000"/>
              </a:lnSpc>
              <a:spcBef>
                <a:spcPts val="400"/>
              </a:spcBef>
              <a:spcAft>
                <a:spcPts val="0"/>
              </a:spcAft>
              <a:buSzPts val="2900"/>
              <a:buNone/>
              <a:defRPr sz="2900"/>
            </a:lvl7pPr>
            <a:lvl8pPr lvl="7" rtl="0" algn="ctr">
              <a:lnSpc>
                <a:spcPct val="100000"/>
              </a:lnSpc>
              <a:spcBef>
                <a:spcPts val="400"/>
              </a:spcBef>
              <a:spcAft>
                <a:spcPts val="0"/>
              </a:spcAft>
              <a:buSzPts val="2900"/>
              <a:buNone/>
              <a:defRPr sz="2900"/>
            </a:lvl8pPr>
            <a:lvl9pPr lvl="8" rtl="0" algn="ctr">
              <a:lnSpc>
                <a:spcPct val="100000"/>
              </a:lnSpc>
              <a:spcBef>
                <a:spcPts val="400"/>
              </a:spcBef>
              <a:spcAft>
                <a:spcPts val="0"/>
              </a:spcAft>
              <a:buSzPts val="2900"/>
              <a:buNone/>
              <a:defRPr sz="2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24359"/>
            <a:ext cx="7886700" cy="558000"/>
          </a:xfrm>
          <a:prstGeom prst="rect">
            <a:avLst/>
          </a:prstGeom>
          <a:noFill/>
          <a:ln>
            <a:noFill/>
          </a:ln>
        </p:spPr>
        <p:txBody>
          <a:bodyPr anchorCtr="0" anchor="t" bIns="35550" lIns="71100" spcFirstLastPara="1" rIns="71100" wrap="square" tIns="35550">
            <a:noAutofit/>
          </a:bodyPr>
          <a:lstStyle>
            <a:lvl1pPr lvl="0" marR="0" rtl="0" algn="l">
              <a:lnSpc>
                <a:spcPct val="90000"/>
              </a:lnSpc>
              <a:spcBef>
                <a:spcPts val="0"/>
              </a:spcBef>
              <a:spcAft>
                <a:spcPts val="0"/>
              </a:spcAft>
              <a:buClr>
                <a:srgbClr val="03617A"/>
              </a:buClr>
              <a:buSzPts val="3400"/>
              <a:buFont typeface="Work Sans Black"/>
              <a:buNone/>
              <a:defRPr i="0" sz="3400" u="none" cap="none" strike="noStrik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90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90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90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90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pic>
        <p:nvPicPr>
          <p:cNvPr id="8" name="Google Shape;8;p1"/>
          <p:cNvPicPr preferRelativeResize="0"/>
          <p:nvPr/>
        </p:nvPicPr>
        <p:blipFill rotWithShape="1">
          <a:blip r:embed="rId1">
            <a:alphaModFix/>
          </a:blip>
          <a:srcRect b="0" l="0" r="0" t="0"/>
          <a:stretch/>
        </p:blipFill>
        <p:spPr>
          <a:xfrm>
            <a:off x="7105454" y="4241846"/>
            <a:ext cx="1641680" cy="7035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dom-localgov.iowa.gov/home" TargetMode="External"/><Relationship Id="rId4" Type="http://schemas.openxmlformats.org/officeDocument/2006/relationships/hyperlink" Target="https://dom-localgov.iowa.gov/home" TargetMode="External"/><Relationship Id="rId5"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0.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4.png"/><Relationship Id="rId4" Type="http://schemas.openxmlformats.org/officeDocument/2006/relationships/image" Target="../media/image31.png"/><Relationship Id="rId5"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3.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4.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4.png"/><Relationship Id="rId4" Type="http://schemas.openxmlformats.org/officeDocument/2006/relationships/image" Target="../media/image14.png"/><Relationship Id="rId5" Type="http://schemas.openxmlformats.org/officeDocument/2006/relationships/image" Target="../media/image39.png"/><Relationship Id="rId6" Type="http://schemas.openxmlformats.org/officeDocument/2006/relationships/image" Target="../media/image21.png"/><Relationship Id="rId7"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34.png"/><Relationship Id="rId6" Type="http://schemas.openxmlformats.org/officeDocument/2006/relationships/image" Target="../media/image14.png"/><Relationship Id="rId7"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4.png"/><Relationship Id="rId4" Type="http://schemas.openxmlformats.org/officeDocument/2006/relationships/image" Target="../media/image14.png"/><Relationship Id="rId5" Type="http://schemas.openxmlformats.org/officeDocument/2006/relationships/image" Target="../media/image20.png"/><Relationship Id="rId6" Type="http://schemas.openxmlformats.org/officeDocument/2006/relationships/image" Target="../media/image4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9.png"/><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5.png"/><Relationship Id="rId4" Type="http://schemas.openxmlformats.org/officeDocument/2006/relationships/image" Target="../media/image32.png"/><Relationship Id="rId5"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6.png"/><Relationship Id="rId4" Type="http://schemas.openxmlformats.org/officeDocument/2006/relationships/image" Target="../media/image38.png"/><Relationship Id="rId5" Type="http://schemas.openxmlformats.org/officeDocument/2006/relationships/image" Target="../media/image30.png"/><Relationship Id="rId6" Type="http://schemas.openxmlformats.org/officeDocument/2006/relationships/image" Target="../media/image4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3.png"/><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1.png"/><Relationship Id="rId4" Type="http://schemas.openxmlformats.org/officeDocument/2006/relationships/image" Target="../media/image50.png"/><Relationship Id="rId5"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2.png"/><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0"/>
          <p:cNvSpPr txBox="1"/>
          <p:nvPr>
            <p:ph idx="4294967295" type="title"/>
          </p:nvPr>
        </p:nvSpPr>
        <p:spPr>
          <a:xfrm>
            <a:off x="14500" y="3223750"/>
            <a:ext cx="9129600" cy="818700"/>
          </a:xfrm>
          <a:prstGeom prst="rect">
            <a:avLst/>
          </a:prstGeom>
        </p:spPr>
        <p:txBody>
          <a:bodyPr anchorCtr="0" anchor="t" bIns="35550" lIns="71100" spcFirstLastPara="1" rIns="71100" wrap="square" tIns="35550">
            <a:noAutofit/>
          </a:bodyPr>
          <a:lstStyle/>
          <a:p>
            <a:pPr indent="0" lvl="0" marL="0" rtl="0" algn="ctr">
              <a:lnSpc>
                <a:spcPct val="100000"/>
              </a:lnSpc>
              <a:spcBef>
                <a:spcPts val="0"/>
              </a:spcBef>
              <a:spcAft>
                <a:spcPts val="0"/>
              </a:spcAft>
              <a:buNone/>
            </a:pPr>
            <a:r>
              <a:rPr lang="en-US" sz="1600">
                <a:solidFill>
                  <a:schemeClr val="dk2"/>
                </a:solidFill>
              </a:rPr>
              <a:t>Carrie Johnson, Ted Nellesen, John Parker</a:t>
            </a:r>
            <a:endParaRPr sz="1200">
              <a:solidFill>
                <a:schemeClr val="dk1"/>
              </a:solidFill>
              <a:latin typeface="Work Sans"/>
              <a:ea typeface="Work Sans"/>
              <a:cs typeface="Work Sans"/>
              <a:sym typeface="Work Sans"/>
            </a:endParaRPr>
          </a:p>
          <a:p>
            <a:pPr indent="0" lvl="0" marL="0" rtl="0" algn="ctr">
              <a:lnSpc>
                <a:spcPct val="100000"/>
              </a:lnSpc>
              <a:spcBef>
                <a:spcPts val="0"/>
              </a:spcBef>
              <a:spcAft>
                <a:spcPts val="0"/>
              </a:spcAft>
              <a:buNone/>
            </a:pPr>
            <a:r>
              <a:rPr lang="en-US" sz="1600">
                <a:solidFill>
                  <a:schemeClr val="dk2"/>
                </a:solidFill>
                <a:latin typeface="Work Sans"/>
                <a:ea typeface="Work Sans"/>
                <a:cs typeface="Work Sans"/>
                <a:sym typeface="Work Sans"/>
              </a:rPr>
              <a:t>State and Local Budgets Division</a:t>
            </a:r>
            <a:endParaRPr sz="1200">
              <a:solidFill>
                <a:schemeClr val="dk1"/>
              </a:solidFill>
              <a:latin typeface="Work Sans"/>
              <a:ea typeface="Work Sans"/>
              <a:cs typeface="Work Sans"/>
              <a:sym typeface="Work Sans"/>
            </a:endParaRPr>
          </a:p>
          <a:p>
            <a:pPr indent="0" lvl="0" marL="0" rtl="0" algn="ctr">
              <a:lnSpc>
                <a:spcPct val="100000"/>
              </a:lnSpc>
              <a:spcBef>
                <a:spcPts val="0"/>
              </a:spcBef>
              <a:spcAft>
                <a:spcPts val="0"/>
              </a:spcAft>
              <a:buNone/>
            </a:pPr>
            <a:r>
              <a:rPr lang="en-US" sz="1600">
                <a:solidFill>
                  <a:schemeClr val="dk2"/>
                </a:solidFill>
                <a:latin typeface="Work Sans"/>
                <a:ea typeface="Work Sans"/>
                <a:cs typeface="Work Sans"/>
                <a:sym typeface="Work Sans"/>
              </a:rPr>
              <a:t>March 7, 2024</a:t>
            </a:r>
            <a:endParaRPr sz="1400">
              <a:solidFill>
                <a:schemeClr val="dk1"/>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lnSpc>
                <a:spcPct val="115000"/>
              </a:lnSpc>
              <a:spcBef>
                <a:spcPts val="400"/>
              </a:spcBef>
              <a:spcAft>
                <a:spcPts val="0"/>
              </a:spcAft>
              <a:buClr>
                <a:schemeClr val="dk1"/>
              </a:buClr>
              <a:buSzPts val="1100"/>
              <a:buFont typeface="Arial"/>
              <a:buNone/>
            </a:pPr>
            <a:r>
              <a:rPr lang="en-US" sz="2000"/>
              <a:t>For COUNTIES, CITIES AND SCHOOLS ONLY-In addition to regular budget adoption proof, you will also need a proof of publication or affidavit of posting (cities 200 and under in pop.) for Proposed Property Tax Levy Notice per HF 718.</a:t>
            </a:r>
            <a:endParaRPr sz="2000"/>
          </a:p>
          <a:p>
            <a:pPr indent="0" lvl="0" marL="0" rtl="0" algn="l">
              <a:lnSpc>
                <a:spcPct val="115000"/>
              </a:lnSpc>
              <a:spcBef>
                <a:spcPts val="400"/>
              </a:spcBef>
              <a:spcAft>
                <a:spcPts val="0"/>
              </a:spcAft>
              <a:buClr>
                <a:schemeClr val="dk1"/>
              </a:buClr>
              <a:buSzPts val="1100"/>
              <a:buFont typeface="Arial"/>
              <a:buNone/>
            </a:pPr>
            <a:r>
              <a:t/>
            </a:r>
            <a:endParaRPr sz="1600">
              <a:latin typeface="Garamond"/>
              <a:ea typeface="Garamond"/>
              <a:cs typeface="Garamond"/>
              <a:sym typeface="Garamond"/>
            </a:endParaRPr>
          </a:p>
          <a:p>
            <a:pPr indent="0" lvl="0" marL="0" rtl="0" algn="l">
              <a:lnSpc>
                <a:spcPct val="115000"/>
              </a:lnSpc>
              <a:spcBef>
                <a:spcPts val="400"/>
              </a:spcBef>
              <a:spcAft>
                <a:spcPts val="0"/>
              </a:spcAft>
              <a:buClr>
                <a:schemeClr val="dk1"/>
              </a:buClr>
              <a:buSzPts val="1100"/>
              <a:buFont typeface="Arial"/>
              <a:buNone/>
            </a:pPr>
            <a:r>
              <a:t/>
            </a:r>
            <a:endParaRPr sz="1600"/>
          </a:p>
          <a:p>
            <a:pPr indent="0" lvl="0" marL="736600" rtl="0" algn="ctr">
              <a:lnSpc>
                <a:spcPct val="115000"/>
              </a:lnSpc>
              <a:spcBef>
                <a:spcPts val="400"/>
              </a:spcBef>
              <a:spcAft>
                <a:spcPts val="0"/>
              </a:spcAft>
              <a:buClr>
                <a:schemeClr val="dk1"/>
              </a:buClr>
              <a:buSzPts val="1100"/>
              <a:buFont typeface="Arial"/>
              <a:buNone/>
            </a:pPr>
            <a:r>
              <a:rPr b="1" lang="en-US" sz="2600" u="sng">
                <a:solidFill>
                  <a:srgbClr val="00B0F0"/>
                </a:solidFill>
              </a:rPr>
              <a:t>Do not</a:t>
            </a:r>
            <a:r>
              <a:rPr b="1" lang="en-US" sz="2600">
                <a:solidFill>
                  <a:srgbClr val="00B0F0"/>
                </a:solidFill>
              </a:rPr>
              <a:t> send any paper documents to DOM-County Auditors keep and file these forms</a:t>
            </a:r>
            <a:endParaRPr sz="3200"/>
          </a:p>
        </p:txBody>
      </p:sp>
      <p:sp>
        <p:nvSpPr>
          <p:cNvPr id="95" name="Google Shape;95;p19"/>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sz="3100">
                <a:solidFill>
                  <a:schemeClr val="dk2"/>
                </a:solidFill>
              </a:rPr>
              <a:t>Documents Filed with County Auditors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Clr>
                <a:schemeClr val="dk1"/>
              </a:buClr>
              <a:buSzPts val="1100"/>
              <a:buFont typeface="Arial"/>
              <a:buNone/>
            </a:pPr>
            <a:r>
              <a:rPr lang="en-US"/>
              <a:t>•Compare proof of publication with adopted budget:</a:t>
            </a:r>
            <a:endParaRPr/>
          </a:p>
          <a:p>
            <a:pPr indent="0" lvl="0" marL="12700" rtl="0" algn="l">
              <a:lnSpc>
                <a:spcPct val="115000"/>
              </a:lnSpc>
              <a:spcBef>
                <a:spcPts val="600"/>
              </a:spcBef>
              <a:spcAft>
                <a:spcPts val="0"/>
              </a:spcAft>
              <a:buClr>
                <a:schemeClr val="dk1"/>
              </a:buClr>
              <a:buSzPts val="1100"/>
              <a:buFont typeface="Arial"/>
              <a:buNone/>
            </a:pPr>
            <a:r>
              <a:rPr lang="en-US" sz="1900"/>
              <a:t>–</a:t>
            </a:r>
            <a:r>
              <a:rPr lang="en-US" sz="1900">
                <a:solidFill>
                  <a:srgbClr val="4F81BD"/>
                </a:solidFill>
              </a:rPr>
              <a:t>Budget hearing notice and budget estimates were published or posted within required timelines before budget hearing.</a:t>
            </a:r>
            <a:endParaRPr sz="1900">
              <a:solidFill>
                <a:srgbClr val="4F81BD"/>
              </a:solidFill>
            </a:endParaRPr>
          </a:p>
          <a:p>
            <a:pPr indent="0" lvl="0" marL="12700" rtl="0" algn="l">
              <a:lnSpc>
                <a:spcPct val="115000"/>
              </a:lnSpc>
              <a:spcBef>
                <a:spcPts val="600"/>
              </a:spcBef>
              <a:spcAft>
                <a:spcPts val="0"/>
              </a:spcAft>
              <a:buClr>
                <a:schemeClr val="dk1"/>
              </a:buClr>
              <a:buSzPts val="1100"/>
              <a:buFont typeface="Arial"/>
              <a:buNone/>
            </a:pPr>
            <a:r>
              <a:rPr lang="en-US" sz="1900"/>
              <a:t>–</a:t>
            </a:r>
            <a:r>
              <a:rPr lang="en-US" sz="1900">
                <a:solidFill>
                  <a:srgbClr val="4F81BD"/>
                </a:solidFill>
              </a:rPr>
              <a:t>Budget hearing notice and budget estimate was lawfully published in the official newspaper or posted as required.</a:t>
            </a:r>
            <a:endParaRPr sz="1900">
              <a:solidFill>
                <a:srgbClr val="4F81BD"/>
              </a:solidFill>
            </a:endParaRPr>
          </a:p>
          <a:p>
            <a:pPr indent="0" lvl="0" marL="12700" rtl="0" algn="l">
              <a:lnSpc>
                <a:spcPct val="115000"/>
              </a:lnSpc>
              <a:spcBef>
                <a:spcPts val="600"/>
              </a:spcBef>
              <a:spcAft>
                <a:spcPts val="0"/>
              </a:spcAft>
              <a:buClr>
                <a:schemeClr val="dk1"/>
              </a:buClr>
              <a:buSzPts val="1100"/>
              <a:buFont typeface="Arial"/>
              <a:buNone/>
            </a:pPr>
            <a:r>
              <a:rPr lang="en-US" sz="1900"/>
              <a:t>–</a:t>
            </a:r>
            <a:r>
              <a:rPr lang="en-US" sz="1900">
                <a:solidFill>
                  <a:srgbClr val="4F81BD"/>
                </a:solidFill>
              </a:rPr>
              <a:t>Adopted property taxes do not exceed published amount.</a:t>
            </a:r>
            <a:endParaRPr sz="1900">
              <a:solidFill>
                <a:srgbClr val="4F81BD"/>
              </a:solidFill>
            </a:endParaRPr>
          </a:p>
          <a:p>
            <a:pPr indent="0" lvl="0" marL="12700" rtl="0" algn="l">
              <a:lnSpc>
                <a:spcPct val="115000"/>
              </a:lnSpc>
              <a:spcBef>
                <a:spcPts val="600"/>
              </a:spcBef>
              <a:spcAft>
                <a:spcPts val="0"/>
              </a:spcAft>
              <a:buClr>
                <a:schemeClr val="dk1"/>
              </a:buClr>
              <a:buSzPts val="1100"/>
              <a:buFont typeface="Arial"/>
              <a:buNone/>
            </a:pPr>
            <a:r>
              <a:rPr lang="en-US" sz="1900"/>
              <a:t>–</a:t>
            </a:r>
            <a:r>
              <a:rPr lang="en-US" sz="1900">
                <a:solidFill>
                  <a:srgbClr val="4F81BD"/>
                </a:solidFill>
              </a:rPr>
              <a:t>Adopted expenditures do not exceed published amount.</a:t>
            </a:r>
            <a:endParaRPr sz="1900">
              <a:solidFill>
                <a:srgbClr val="4F81BD"/>
              </a:solidFill>
            </a:endParaRPr>
          </a:p>
          <a:p>
            <a:pPr indent="0" lvl="0" marL="12700" rtl="0" algn="l">
              <a:lnSpc>
                <a:spcPct val="115000"/>
              </a:lnSpc>
              <a:spcBef>
                <a:spcPts val="1200"/>
              </a:spcBef>
              <a:spcAft>
                <a:spcPts val="0"/>
              </a:spcAft>
              <a:buClr>
                <a:schemeClr val="dk1"/>
              </a:buClr>
              <a:buSzPts val="1100"/>
              <a:buFont typeface="Arial"/>
              <a:buNone/>
            </a:pPr>
            <a:r>
              <a:rPr lang="en-US" sz="2400"/>
              <a:t>–</a:t>
            </a:r>
            <a:r>
              <a:rPr b="1" lang="en-US" sz="2400">
                <a:solidFill>
                  <a:srgbClr val="4F81BD"/>
                </a:solidFill>
              </a:rPr>
              <a:t>**Additional checks will be required for cities, schools and counties due to HF 718</a:t>
            </a:r>
            <a:endParaRPr b="1" sz="2400">
              <a:solidFill>
                <a:srgbClr val="4F81BD"/>
              </a:solidFill>
            </a:endParaRPr>
          </a:p>
          <a:p>
            <a:pPr indent="0" lvl="0" marL="0" rtl="0" algn="l">
              <a:spcBef>
                <a:spcPts val="12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101" name="Google Shape;101;p20"/>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sz="3100">
                <a:solidFill>
                  <a:schemeClr val="dk2"/>
                </a:solidFill>
              </a:rPr>
              <a:t>Documents Filed with County Auditors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Clr>
                <a:schemeClr val="dk1"/>
              </a:buClr>
              <a:buSzPts val="1100"/>
              <a:buFont typeface="Arial"/>
              <a:buNone/>
            </a:pPr>
            <a:r>
              <a:rPr lang="en-US" sz="2500"/>
              <a:t>•Any errors in the above areas should be returned to the levy authority for correction. DOM can assist. </a:t>
            </a:r>
            <a:endParaRPr sz="2500"/>
          </a:p>
          <a:p>
            <a:pPr indent="0" lvl="0" marL="0" rtl="0" algn="l">
              <a:lnSpc>
                <a:spcPct val="115000"/>
              </a:lnSpc>
              <a:spcBef>
                <a:spcPts val="600"/>
              </a:spcBef>
              <a:spcAft>
                <a:spcPts val="0"/>
              </a:spcAft>
              <a:buClr>
                <a:schemeClr val="dk1"/>
              </a:buClr>
              <a:buSzPts val="1100"/>
              <a:buFont typeface="Arial"/>
              <a:buNone/>
            </a:pPr>
            <a:r>
              <a:rPr lang="en-US" sz="2500"/>
              <a:t>•Be sure to use the proof of publication for verification. </a:t>
            </a:r>
            <a:endParaRPr sz="2500"/>
          </a:p>
          <a:p>
            <a:pPr indent="0" lvl="0" marL="0" rtl="0" algn="l">
              <a:lnSpc>
                <a:spcPct val="115000"/>
              </a:lnSpc>
              <a:spcBef>
                <a:spcPts val="600"/>
              </a:spcBef>
              <a:spcAft>
                <a:spcPts val="0"/>
              </a:spcAft>
              <a:buClr>
                <a:schemeClr val="dk1"/>
              </a:buClr>
              <a:buSzPts val="1100"/>
              <a:buFont typeface="Arial"/>
              <a:buNone/>
            </a:pPr>
            <a:r>
              <a:rPr lang="en-US" sz="2500"/>
              <a:t>•Iowa Code allows expenditures and property tax dollars to be </a:t>
            </a:r>
            <a:r>
              <a:rPr i="1" lang="en-US" sz="2500"/>
              <a:t>less </a:t>
            </a:r>
            <a:r>
              <a:rPr lang="en-US" sz="2500"/>
              <a:t>than published but never </a:t>
            </a:r>
            <a:r>
              <a:rPr i="1" lang="en-US" sz="2500"/>
              <a:t>more</a:t>
            </a:r>
            <a:r>
              <a:rPr lang="en-US" sz="2500"/>
              <a:t>.</a:t>
            </a:r>
            <a:endParaRPr sz="2500"/>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107" name="Google Shape;107;p21"/>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sz="3100">
                <a:solidFill>
                  <a:schemeClr val="dk2"/>
                </a:solidFill>
              </a:rPr>
              <a:t>Documents Filed with County Auditors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Clr>
                <a:schemeClr val="dk1"/>
              </a:buClr>
              <a:buSzPts val="1100"/>
              <a:buFont typeface="Arial"/>
              <a:buNone/>
            </a:pPr>
            <a:r>
              <a:rPr lang="en-US" sz="3200">
                <a:latin typeface="Garamond"/>
                <a:ea typeface="Garamond"/>
                <a:cs typeface="Garamond"/>
                <a:sym typeface="Garamond"/>
              </a:rPr>
              <a:t>Levy authorities are held to the same </a:t>
            </a:r>
            <a:r>
              <a:rPr i="1" lang="en-US" sz="3200">
                <a:latin typeface="Garamond"/>
                <a:ea typeface="Garamond"/>
                <a:cs typeface="Garamond"/>
                <a:sym typeface="Garamond"/>
              </a:rPr>
              <a:t>tax dollars </a:t>
            </a:r>
            <a:r>
              <a:rPr lang="en-US" sz="3200">
                <a:latin typeface="Garamond"/>
                <a:ea typeface="Garamond"/>
                <a:cs typeface="Garamond"/>
                <a:sym typeface="Garamond"/>
              </a:rPr>
              <a:t>as what they published, not the same </a:t>
            </a:r>
            <a:r>
              <a:rPr i="1" lang="en-US" sz="3200">
                <a:latin typeface="Garamond"/>
                <a:ea typeface="Garamond"/>
                <a:cs typeface="Garamond"/>
                <a:sym typeface="Garamond"/>
              </a:rPr>
              <a:t>tax rate</a:t>
            </a:r>
            <a:r>
              <a:rPr lang="en-US" sz="3200">
                <a:latin typeface="Garamond"/>
                <a:ea typeface="Garamond"/>
                <a:cs typeface="Garamond"/>
                <a:sym typeface="Garamond"/>
              </a:rPr>
              <a:t>. </a:t>
            </a:r>
            <a:endParaRPr sz="3200">
              <a:latin typeface="Garamond"/>
              <a:ea typeface="Garamond"/>
              <a:cs typeface="Garamond"/>
              <a:sym typeface="Garamond"/>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113" name="Google Shape;113;p22"/>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t/>
            </a:r>
            <a:endParaRPr/>
          </a:p>
        </p:txBody>
      </p:sp>
      <p:pic>
        <p:nvPicPr>
          <p:cNvPr id="114" name="Google Shape;114;p22"/>
          <p:cNvPicPr preferRelativeResize="0"/>
          <p:nvPr/>
        </p:nvPicPr>
        <p:blipFill rotWithShape="1">
          <a:blip r:embed="rId3">
            <a:alphaModFix/>
          </a:blip>
          <a:srcRect b="42902" l="0" r="0" t="0"/>
          <a:stretch/>
        </p:blipFill>
        <p:spPr>
          <a:xfrm>
            <a:off x="284475" y="682075"/>
            <a:ext cx="8517754" cy="2118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lnSpc>
                <a:spcPct val="115000"/>
              </a:lnSpc>
              <a:spcBef>
                <a:spcPts val="800"/>
              </a:spcBef>
              <a:spcAft>
                <a:spcPts val="0"/>
              </a:spcAft>
              <a:buClr>
                <a:schemeClr val="dk1"/>
              </a:buClr>
              <a:buSzPts val="1100"/>
              <a:buFont typeface="Arial"/>
              <a:buNone/>
            </a:pPr>
            <a:r>
              <a:rPr lang="en-US" sz="3200"/>
              <a:t>Verify that the signed Adoption of Budget and Certification of Taxes matches the same form on the online system</a:t>
            </a:r>
            <a:endParaRPr sz="3200"/>
          </a:p>
        </p:txBody>
      </p:sp>
      <p:sp>
        <p:nvSpPr>
          <p:cNvPr id="120" name="Google Shape;120;p23"/>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sz="3100">
                <a:solidFill>
                  <a:schemeClr val="dk2"/>
                </a:solidFill>
              </a:rPr>
              <a:t>Documents Filed with County Auditors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lnSpc>
                <a:spcPct val="115000"/>
              </a:lnSpc>
              <a:spcBef>
                <a:spcPts val="700"/>
              </a:spcBef>
              <a:spcAft>
                <a:spcPts val="0"/>
              </a:spcAft>
              <a:buClr>
                <a:schemeClr val="dk1"/>
              </a:buClr>
              <a:buSzPts val="1100"/>
              <a:buFont typeface="Arial"/>
              <a:buNone/>
            </a:pPr>
            <a:r>
              <a:rPr lang="en-US" sz="2500"/>
              <a:t>Levy authorities have the requirement to publish/post notice not less than 10 and no more than 20 days </a:t>
            </a:r>
            <a:r>
              <a:rPr lang="en-US" sz="2500" u="sng"/>
              <a:t>before</a:t>
            </a:r>
            <a:r>
              <a:rPr lang="en-US" sz="2500"/>
              <a:t> the date of the public hearing. The date of the hearing is not included. </a:t>
            </a:r>
            <a:endParaRPr sz="2500"/>
          </a:p>
          <a:p>
            <a:pPr indent="0" lvl="0" marL="0" rtl="0" algn="ctr">
              <a:lnSpc>
                <a:spcPct val="115000"/>
              </a:lnSpc>
              <a:spcBef>
                <a:spcPts val="700"/>
              </a:spcBef>
              <a:spcAft>
                <a:spcPts val="0"/>
              </a:spcAft>
              <a:buClr>
                <a:schemeClr val="dk1"/>
              </a:buClr>
              <a:buSzPts val="1100"/>
              <a:buFont typeface="Arial"/>
              <a:buNone/>
            </a:pPr>
            <a:r>
              <a:rPr lang="en-US" sz="2500"/>
              <a:t>For example, for a budget hearing on February 22, the hearing notice must be published on </a:t>
            </a:r>
            <a:r>
              <a:rPr lang="en-US" sz="2500" u="sng"/>
              <a:t>February 2 through February 12</a:t>
            </a:r>
            <a:endParaRPr baseline="30000" sz="4400" u="sng">
              <a:latin typeface="Garamond"/>
              <a:ea typeface="Garamond"/>
              <a:cs typeface="Garamond"/>
              <a:sym typeface="Garamond"/>
            </a:endParaRPr>
          </a:p>
        </p:txBody>
      </p:sp>
      <p:sp>
        <p:nvSpPr>
          <p:cNvPr id="126" name="Google Shape;126;p24"/>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sz="3100">
                <a:solidFill>
                  <a:schemeClr val="dk2"/>
                </a:solidFill>
              </a:rPr>
              <a:t>Publication Timeline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idx="1" type="body"/>
          </p:nvPr>
        </p:nvSpPr>
        <p:spPr>
          <a:xfrm>
            <a:off x="542525" y="874525"/>
            <a:ext cx="8234100" cy="3642300"/>
          </a:xfrm>
          <a:prstGeom prst="rect">
            <a:avLst/>
          </a:prstGeom>
        </p:spPr>
        <p:txBody>
          <a:bodyPr anchorCtr="0" anchor="t" bIns="35550" lIns="71100" spcFirstLastPara="1" rIns="71100" wrap="square" tIns="35550">
            <a:noAutofit/>
          </a:bodyPr>
          <a:lstStyle/>
          <a:p>
            <a:pPr indent="0" lvl="0" marL="0" rtl="0" algn="l">
              <a:lnSpc>
                <a:spcPct val="115000"/>
              </a:lnSpc>
              <a:spcBef>
                <a:spcPts val="800"/>
              </a:spcBef>
              <a:spcAft>
                <a:spcPts val="0"/>
              </a:spcAft>
              <a:buNone/>
            </a:pPr>
            <a:r>
              <a:rPr lang="en-US" sz="2100"/>
              <a:t>HF718 passed and requires an additional public hearing (</a:t>
            </a:r>
            <a:r>
              <a:rPr lang="en-US" sz="2100"/>
              <a:t>for cities, schools and counties only) prior to the regular budget process. </a:t>
            </a:r>
            <a:r>
              <a:rPr b="1" lang="en-US" sz="2100" u="sng"/>
              <a:t>Replaces</a:t>
            </a:r>
            <a:r>
              <a:rPr lang="en-US" sz="2100"/>
              <a:t> Max Levy process for cities and counties.</a:t>
            </a:r>
            <a:endParaRPr sz="2100"/>
          </a:p>
          <a:p>
            <a:pPr indent="0" lvl="0" marL="12700" rtl="0" algn="l">
              <a:lnSpc>
                <a:spcPct val="115000"/>
              </a:lnSpc>
              <a:spcBef>
                <a:spcPts val="700"/>
              </a:spcBef>
              <a:spcAft>
                <a:spcPts val="0"/>
              </a:spcAft>
              <a:buNone/>
            </a:pPr>
            <a:r>
              <a:rPr lang="en-US" sz="2100"/>
              <a:t>–Cities, schools and counties must file the following additional document with the county auditor per this new law:</a:t>
            </a:r>
            <a:endParaRPr sz="2100"/>
          </a:p>
          <a:p>
            <a:pPr indent="0" lvl="0" marL="12700" rtl="0" algn="l">
              <a:lnSpc>
                <a:spcPct val="115000"/>
              </a:lnSpc>
              <a:spcBef>
                <a:spcPts val="600"/>
              </a:spcBef>
              <a:spcAft>
                <a:spcPts val="0"/>
              </a:spcAft>
              <a:buNone/>
            </a:pPr>
            <a:r>
              <a:t/>
            </a:r>
            <a:endParaRPr sz="800"/>
          </a:p>
          <a:p>
            <a:pPr indent="0" lvl="0" marL="12700" rtl="0" algn="l">
              <a:lnSpc>
                <a:spcPct val="115000"/>
              </a:lnSpc>
              <a:spcBef>
                <a:spcPts val="600"/>
              </a:spcBef>
              <a:spcAft>
                <a:spcPts val="0"/>
              </a:spcAft>
              <a:buNone/>
            </a:pPr>
            <a:r>
              <a:rPr lang="en-US" sz="1500"/>
              <a:t>For COUNTIES, CITIES AND SCHOOLS ONLY-One (1) proof of publication or affidavit of posting (cities 200 and under in pop.) for Proposed Property Tax Levy Notice per HF 718.</a:t>
            </a:r>
            <a:endParaRPr sz="3100">
              <a:latin typeface="Garamond"/>
              <a:ea typeface="Garamond"/>
              <a:cs typeface="Garamond"/>
              <a:sym typeface="Garamond"/>
            </a:endParaRPr>
          </a:p>
          <a:p>
            <a:pPr indent="0" lvl="0" marL="12700" rtl="0" algn="l">
              <a:lnSpc>
                <a:spcPct val="115000"/>
              </a:lnSpc>
              <a:spcBef>
                <a:spcPts val="600"/>
              </a:spcBef>
              <a:spcAft>
                <a:spcPts val="0"/>
              </a:spcAft>
              <a:buNone/>
            </a:pPr>
            <a:r>
              <a:t/>
            </a:r>
            <a:endParaRPr sz="2400">
              <a:latin typeface="Garamond"/>
              <a:ea typeface="Garamond"/>
              <a:cs typeface="Garamond"/>
              <a:sym typeface="Garamond"/>
            </a:endParaRPr>
          </a:p>
        </p:txBody>
      </p:sp>
      <p:sp>
        <p:nvSpPr>
          <p:cNvPr id="132" name="Google Shape;132;p25"/>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HF718 Requirements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lnSpc>
                <a:spcPct val="115000"/>
              </a:lnSpc>
              <a:spcBef>
                <a:spcPts val="800"/>
              </a:spcBef>
              <a:spcAft>
                <a:spcPts val="0"/>
              </a:spcAft>
              <a:buClr>
                <a:schemeClr val="dk1"/>
              </a:buClr>
              <a:buSzPts val="1100"/>
              <a:buFont typeface="Arial"/>
              <a:buNone/>
            </a:pPr>
            <a:r>
              <a:rPr lang="en-US" sz="3200"/>
              <a:t>Cities, schools and counties are also required to post notice on website and social media if applicable.</a:t>
            </a:r>
            <a:endParaRPr sz="3200"/>
          </a:p>
          <a:p>
            <a:pPr indent="0" lvl="0" marL="12700" rtl="0" algn="l">
              <a:lnSpc>
                <a:spcPct val="115000"/>
              </a:lnSpc>
              <a:spcBef>
                <a:spcPts val="700"/>
              </a:spcBef>
              <a:spcAft>
                <a:spcPts val="0"/>
              </a:spcAft>
              <a:buClr>
                <a:schemeClr val="dk1"/>
              </a:buClr>
              <a:buSzPts val="1100"/>
              <a:buFont typeface="Arial"/>
              <a:buNone/>
            </a:pPr>
            <a:r>
              <a:rPr lang="en-US" sz="2800"/>
              <a:t>–Cities, counties, and schools will attest that they posted online as required (if applicable) when they adopt their budget.</a:t>
            </a:r>
            <a:endParaRPr/>
          </a:p>
        </p:txBody>
      </p:sp>
      <p:sp>
        <p:nvSpPr>
          <p:cNvPr id="138" name="Google Shape;138;p26"/>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HF718 Requirements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idx="1" type="body"/>
          </p:nvPr>
        </p:nvSpPr>
        <p:spPr>
          <a:xfrm>
            <a:off x="530375" y="782701"/>
            <a:ext cx="7943700" cy="35781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Clr>
                <a:schemeClr val="dk1"/>
              </a:buClr>
              <a:buSzPts val="1100"/>
              <a:buFont typeface="Arial"/>
              <a:buNone/>
            </a:pPr>
            <a:r>
              <a:rPr lang="en-US"/>
              <a:t>•County auditors need to verify all the regular budget documents and process as before.</a:t>
            </a:r>
            <a:endParaRPr/>
          </a:p>
          <a:p>
            <a:pPr indent="0" lvl="0" marL="0" rtl="0" algn="l">
              <a:lnSpc>
                <a:spcPct val="115000"/>
              </a:lnSpc>
              <a:spcBef>
                <a:spcPts val="600"/>
              </a:spcBef>
              <a:spcAft>
                <a:spcPts val="0"/>
              </a:spcAft>
              <a:buClr>
                <a:schemeClr val="dk1"/>
              </a:buClr>
              <a:buSzPts val="1100"/>
              <a:buFont typeface="Arial"/>
              <a:buNone/>
            </a:pPr>
            <a:r>
              <a:rPr lang="en-US"/>
              <a:t>•Due to the HF 718 requirements they </a:t>
            </a:r>
            <a:r>
              <a:rPr b="1" lang="en-US" u="sng"/>
              <a:t>also </a:t>
            </a:r>
            <a:r>
              <a:rPr lang="en-US"/>
              <a:t>need to verify:</a:t>
            </a:r>
            <a:endParaRPr/>
          </a:p>
          <a:p>
            <a:pPr indent="0" lvl="0" marL="12700" rtl="0" algn="l">
              <a:lnSpc>
                <a:spcPct val="115000"/>
              </a:lnSpc>
              <a:spcBef>
                <a:spcPts val="500"/>
              </a:spcBef>
              <a:spcAft>
                <a:spcPts val="0"/>
              </a:spcAft>
              <a:buClr>
                <a:schemeClr val="dk1"/>
              </a:buClr>
              <a:buSzPts val="1100"/>
              <a:buFont typeface="Arial"/>
              <a:buNone/>
            </a:pPr>
            <a:r>
              <a:rPr lang="en-US" sz="1900"/>
              <a:t>–Publication requirements were met for the additional notice.</a:t>
            </a:r>
            <a:endParaRPr sz="1900"/>
          </a:p>
          <a:p>
            <a:pPr indent="0" lvl="0" marL="0" rtl="0" algn="l">
              <a:lnSpc>
                <a:spcPct val="115000"/>
              </a:lnSpc>
              <a:spcBef>
                <a:spcPts val="500"/>
              </a:spcBef>
              <a:spcAft>
                <a:spcPts val="0"/>
              </a:spcAft>
              <a:buClr>
                <a:schemeClr val="dk1"/>
              </a:buClr>
              <a:buSzPts val="1100"/>
              <a:buFont typeface="Arial"/>
              <a:buNone/>
            </a:pPr>
            <a:r>
              <a:rPr lang="en-US" sz="1900"/>
              <a:t>–When the full budget is later adopted, the city, county, and schools did not exceed the total property tax asking published in the Proposed Tax Levy Notice. </a:t>
            </a:r>
            <a:endParaRPr sz="1900"/>
          </a:p>
          <a:p>
            <a:pPr indent="0" lvl="0" marL="457200" rtl="0" algn="ctr">
              <a:lnSpc>
                <a:spcPct val="115000"/>
              </a:lnSpc>
              <a:spcBef>
                <a:spcPts val="500"/>
              </a:spcBef>
              <a:spcAft>
                <a:spcPts val="0"/>
              </a:spcAft>
              <a:buClr>
                <a:schemeClr val="dk1"/>
              </a:buClr>
              <a:buSzPts val="1100"/>
              <a:buFont typeface="Arial"/>
              <a:buNone/>
            </a:pPr>
            <a:r>
              <a:t/>
            </a:r>
            <a:endParaRPr b="1">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a:p>
        </p:txBody>
      </p:sp>
      <p:sp>
        <p:nvSpPr>
          <p:cNvPr id="144" name="Google Shape;144;p27"/>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HF718 Requirements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lnSpc>
                <a:spcPct val="115000"/>
              </a:lnSpc>
              <a:spcBef>
                <a:spcPts val="800"/>
              </a:spcBef>
              <a:spcAft>
                <a:spcPts val="0"/>
              </a:spcAft>
              <a:buClr>
                <a:schemeClr val="dk1"/>
              </a:buClr>
              <a:buSzPts val="1100"/>
              <a:buFont typeface="Arial"/>
              <a:buNone/>
            </a:pPr>
            <a:r>
              <a:rPr lang="en-US" sz="2800"/>
              <a:t>All tax rates must be authorized by statute.</a:t>
            </a:r>
            <a:endParaRPr sz="2800"/>
          </a:p>
          <a:p>
            <a:pPr indent="0" lvl="0" marL="12700" rtl="0" algn="l">
              <a:lnSpc>
                <a:spcPct val="115000"/>
              </a:lnSpc>
              <a:spcBef>
                <a:spcPts val="700"/>
              </a:spcBef>
              <a:spcAft>
                <a:spcPts val="0"/>
              </a:spcAft>
              <a:buClr>
                <a:schemeClr val="dk1"/>
              </a:buClr>
              <a:buSzPts val="1100"/>
              <a:buFont typeface="Arial"/>
              <a:buNone/>
            </a:pPr>
            <a:r>
              <a:rPr lang="en-US" sz="2400"/>
              <a:t>–If a rate requires an election, be sure to have documentation of the election</a:t>
            </a:r>
            <a:endParaRPr sz="2400"/>
          </a:p>
          <a:p>
            <a:pPr indent="0" lvl="0" marL="12700" rtl="0" algn="l">
              <a:lnSpc>
                <a:spcPct val="115000"/>
              </a:lnSpc>
              <a:spcBef>
                <a:spcPts val="700"/>
              </a:spcBef>
              <a:spcAft>
                <a:spcPts val="0"/>
              </a:spcAft>
              <a:buClr>
                <a:schemeClr val="dk1"/>
              </a:buClr>
              <a:buSzPts val="1100"/>
              <a:buFont typeface="Arial"/>
              <a:buNone/>
            </a:pPr>
            <a:r>
              <a:rPr lang="en-US" sz="2400"/>
              <a:t>–Make sure rates meet any other statutory parameters (for example, if a rate can only be used if another rate is at its maximum, be certain that requirement is being met)</a:t>
            </a:r>
            <a:endParaRPr sz="2400"/>
          </a:p>
          <a:p>
            <a:pPr indent="0" lvl="0" marL="0" rtl="0" algn="l">
              <a:spcBef>
                <a:spcPts val="900"/>
              </a:spcBef>
              <a:spcAft>
                <a:spcPts val="0"/>
              </a:spcAft>
              <a:buClr>
                <a:schemeClr val="dk1"/>
              </a:buClr>
              <a:buSzPts val="1100"/>
              <a:buFont typeface="Arial"/>
              <a:buNone/>
            </a:pPr>
            <a:r>
              <a:t/>
            </a:r>
            <a:endParaRPr/>
          </a:p>
        </p:txBody>
      </p:sp>
      <p:sp>
        <p:nvSpPr>
          <p:cNvPr id="150" name="Google Shape;150;p28"/>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Check Tax Rates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1"/>
          <p:cNvSpPr txBox="1"/>
          <p:nvPr>
            <p:ph type="ctrTitle"/>
          </p:nvPr>
        </p:nvSpPr>
        <p:spPr>
          <a:xfrm>
            <a:off x="311708" y="744575"/>
            <a:ext cx="8520600" cy="2052900"/>
          </a:xfrm>
          <a:prstGeom prst="rect">
            <a:avLst/>
          </a:prstGeom>
        </p:spPr>
        <p:txBody>
          <a:bodyPr anchorCtr="0" anchor="b" bIns="35550" lIns="71100" spcFirstLastPara="1" rIns="71100" wrap="square" tIns="35550">
            <a:noAutofit/>
          </a:bodyPr>
          <a:lstStyle/>
          <a:p>
            <a:pPr indent="0" lvl="0" marL="0" rtl="0" algn="ctr">
              <a:spcBef>
                <a:spcPts val="0"/>
              </a:spcBef>
              <a:spcAft>
                <a:spcPts val="0"/>
              </a:spcAft>
              <a:buNone/>
            </a:pPr>
            <a:r>
              <a:rPr lang="en-US"/>
              <a:t>FY25 Budget Certification </a:t>
            </a:r>
            <a:endParaRPr/>
          </a:p>
        </p:txBody>
      </p:sp>
      <p:sp>
        <p:nvSpPr>
          <p:cNvPr id="46" name="Google Shape;46;p11"/>
          <p:cNvSpPr txBox="1"/>
          <p:nvPr>
            <p:ph idx="1" type="subTitle"/>
          </p:nvPr>
        </p:nvSpPr>
        <p:spPr>
          <a:xfrm>
            <a:off x="311700" y="2834125"/>
            <a:ext cx="8520600" cy="792600"/>
          </a:xfrm>
          <a:prstGeom prst="rect">
            <a:avLst/>
          </a:prstGeom>
        </p:spPr>
        <p:txBody>
          <a:bodyPr anchorCtr="0" anchor="t" bIns="35550" lIns="71100" spcFirstLastPara="1" rIns="71100" wrap="square" tIns="35550">
            <a:noAutofit/>
          </a:bodyPr>
          <a:lstStyle/>
          <a:p>
            <a:pPr indent="0" lvl="0" marL="0" rtl="0" algn="ctr">
              <a:spcBef>
                <a:spcPts val="9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idx="1" type="body"/>
          </p:nvPr>
        </p:nvSpPr>
        <p:spPr>
          <a:xfrm>
            <a:off x="201650" y="854475"/>
            <a:ext cx="8682900" cy="33087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Clr>
                <a:schemeClr val="dk1"/>
              </a:buClr>
              <a:buSzPts val="1100"/>
              <a:buFont typeface="Arial"/>
              <a:buNone/>
            </a:pPr>
            <a:r>
              <a:rPr lang="en-US" sz="2600"/>
              <a:t>DOM budget software is designed to help control potential errors, but please ensure these are correct through the certification process.</a:t>
            </a:r>
            <a:endParaRPr sz="2600"/>
          </a:p>
          <a:p>
            <a:pPr indent="0" lvl="0" marL="342900" rtl="0" algn="l">
              <a:lnSpc>
                <a:spcPct val="115000"/>
              </a:lnSpc>
              <a:spcBef>
                <a:spcPts val="800"/>
              </a:spcBef>
              <a:spcAft>
                <a:spcPts val="0"/>
              </a:spcAft>
              <a:buClr>
                <a:schemeClr val="dk1"/>
              </a:buClr>
              <a:buSzPts val="1100"/>
              <a:buFont typeface="Arial"/>
              <a:buNone/>
            </a:pPr>
            <a:r>
              <a:t/>
            </a:r>
            <a:endParaRPr sz="2600"/>
          </a:p>
          <a:p>
            <a:pPr indent="0" lvl="0" marL="457200" rtl="0" algn="ctr">
              <a:lnSpc>
                <a:spcPct val="115000"/>
              </a:lnSpc>
              <a:spcBef>
                <a:spcPts val="0"/>
              </a:spcBef>
              <a:spcAft>
                <a:spcPts val="0"/>
              </a:spcAft>
              <a:buClr>
                <a:schemeClr val="dk1"/>
              </a:buClr>
              <a:buSzPts val="1100"/>
              <a:buFont typeface="Arial"/>
              <a:buNone/>
            </a:pPr>
            <a:r>
              <a:rPr lang="en-US" sz="2500">
                <a:solidFill>
                  <a:srgbClr val="00B0F0"/>
                </a:solidFill>
              </a:rPr>
              <a:t>DOM will annually provide a </a:t>
            </a:r>
            <a:r>
              <a:rPr i="1" lang="en-US" sz="2500">
                <a:solidFill>
                  <a:srgbClr val="00B0F0"/>
                </a:solidFill>
              </a:rPr>
              <a:t>“</a:t>
            </a:r>
            <a:r>
              <a:rPr lang="en-US" sz="2500">
                <a:solidFill>
                  <a:srgbClr val="00B0F0"/>
                </a:solidFill>
              </a:rPr>
              <a:t>Summary of Tax Rate Limitations” document</a:t>
            </a:r>
            <a:endParaRPr sz="2500">
              <a:solidFill>
                <a:srgbClr val="00B0F0"/>
              </a:solidFill>
            </a:endParaRPr>
          </a:p>
          <a:p>
            <a:pPr indent="0" lvl="0" marL="0" rtl="0" algn="l">
              <a:spcBef>
                <a:spcPts val="900"/>
              </a:spcBef>
              <a:spcAft>
                <a:spcPts val="0"/>
              </a:spcAft>
              <a:buClr>
                <a:schemeClr val="dk1"/>
              </a:buClr>
              <a:buSzPts val="1100"/>
              <a:buFont typeface="Arial"/>
              <a:buNone/>
            </a:pPr>
            <a:r>
              <a:t/>
            </a:r>
            <a:endParaRPr/>
          </a:p>
        </p:txBody>
      </p:sp>
      <p:sp>
        <p:nvSpPr>
          <p:cNvPr id="156" name="Google Shape;156;p29"/>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Check Tax Rates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342900" rtl="0" algn="l">
              <a:lnSpc>
                <a:spcPct val="115000"/>
              </a:lnSpc>
              <a:spcBef>
                <a:spcPts val="700"/>
              </a:spcBef>
              <a:spcAft>
                <a:spcPts val="0"/>
              </a:spcAft>
              <a:buClr>
                <a:schemeClr val="dk1"/>
              </a:buClr>
              <a:buSzPts val="1100"/>
              <a:buFont typeface="Arial"/>
              <a:buNone/>
            </a:pPr>
            <a:r>
              <a:rPr lang="en-US" sz="2100"/>
              <a:t>Check to ensure that any debt service levy is properly authorized (that you have a copy of the bond resolution)</a:t>
            </a:r>
            <a:endParaRPr sz="2100"/>
          </a:p>
          <a:p>
            <a:pPr indent="0" lvl="0" marL="342900" rtl="0" algn="l">
              <a:lnSpc>
                <a:spcPct val="115000"/>
              </a:lnSpc>
              <a:spcBef>
                <a:spcPts val="700"/>
              </a:spcBef>
              <a:spcAft>
                <a:spcPts val="0"/>
              </a:spcAft>
              <a:buClr>
                <a:schemeClr val="dk1"/>
              </a:buClr>
              <a:buSzPts val="1100"/>
              <a:buFont typeface="Arial"/>
              <a:buNone/>
            </a:pPr>
            <a:r>
              <a:rPr lang="en-US" sz="2100"/>
              <a:t>Ensure that debt service taxes are being collected as required to meet a levy authority’s debt obligations</a:t>
            </a:r>
            <a:endParaRPr sz="2100"/>
          </a:p>
          <a:p>
            <a:pPr indent="0" lvl="0" marL="342900" rtl="0" algn="l">
              <a:lnSpc>
                <a:spcPct val="115000"/>
              </a:lnSpc>
              <a:spcBef>
                <a:spcPts val="700"/>
              </a:spcBef>
              <a:spcAft>
                <a:spcPts val="0"/>
              </a:spcAft>
              <a:buClr>
                <a:schemeClr val="dk1"/>
              </a:buClr>
              <a:buSzPts val="1100"/>
              <a:buFont typeface="Arial"/>
              <a:buNone/>
            </a:pPr>
            <a:r>
              <a:rPr lang="en-US" sz="2100"/>
              <a:t>Verify that debt service levy is for </a:t>
            </a:r>
            <a:r>
              <a:rPr b="1" lang="en-US" sz="2100"/>
              <a:t>general obligation debt</a:t>
            </a:r>
            <a:r>
              <a:rPr lang="en-US" sz="2100"/>
              <a:t>, not revenue debt</a:t>
            </a:r>
            <a:endParaRPr sz="2100"/>
          </a:p>
          <a:p>
            <a:pPr indent="0" lvl="0" marL="342900" rtl="0" algn="l">
              <a:lnSpc>
                <a:spcPct val="115000"/>
              </a:lnSpc>
              <a:spcBef>
                <a:spcPts val="700"/>
              </a:spcBef>
              <a:spcAft>
                <a:spcPts val="0"/>
              </a:spcAft>
              <a:buClr>
                <a:schemeClr val="dk1"/>
              </a:buClr>
              <a:buSzPts val="1100"/>
              <a:buFont typeface="Arial"/>
              <a:buNone/>
            </a:pPr>
            <a:r>
              <a:rPr lang="en-US" sz="2100"/>
              <a:t>If a bond resolution is filed after the budget deadline be sure to let DOM know.</a:t>
            </a:r>
            <a:endParaRPr sz="2100"/>
          </a:p>
          <a:p>
            <a:pPr indent="0" lvl="0" marL="0" rtl="0" algn="l">
              <a:spcBef>
                <a:spcPts val="900"/>
              </a:spcBef>
              <a:spcAft>
                <a:spcPts val="0"/>
              </a:spcAft>
              <a:buClr>
                <a:schemeClr val="dk1"/>
              </a:buClr>
              <a:buSzPts val="1100"/>
              <a:buFont typeface="Arial"/>
              <a:buNone/>
            </a:pPr>
            <a:r>
              <a:t/>
            </a:r>
            <a:endParaRPr sz="1700"/>
          </a:p>
        </p:txBody>
      </p:sp>
      <p:sp>
        <p:nvSpPr>
          <p:cNvPr id="162" name="Google Shape;162;p30"/>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Check Debt Service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ph idx="1" type="body"/>
          </p:nvPr>
        </p:nvSpPr>
        <p:spPr>
          <a:xfrm>
            <a:off x="372100" y="934675"/>
            <a:ext cx="8492400" cy="36579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None/>
            </a:pPr>
            <a:r>
              <a:rPr lang="en-US" sz="2700"/>
              <a:t>Once a budget is Adopted and the levy authority has given you their required budget documents, you log back into the online system to certify that budget.</a:t>
            </a:r>
            <a:endParaRPr sz="2700"/>
          </a:p>
          <a:p>
            <a:pPr indent="0" lvl="0" marL="342900" rtl="0" algn="ctr">
              <a:lnSpc>
                <a:spcPct val="115000"/>
              </a:lnSpc>
              <a:spcBef>
                <a:spcPts val="800"/>
              </a:spcBef>
              <a:spcAft>
                <a:spcPts val="0"/>
              </a:spcAft>
              <a:buNone/>
            </a:pPr>
            <a:r>
              <a:rPr lang="en-US" sz="2700"/>
              <a:t>Go to the applicable budget and select the</a:t>
            </a:r>
            <a:endParaRPr sz="2700"/>
          </a:p>
          <a:p>
            <a:pPr indent="0" lvl="0" marL="342900" rtl="0" algn="ctr">
              <a:lnSpc>
                <a:spcPct val="115000"/>
              </a:lnSpc>
              <a:spcBef>
                <a:spcPts val="800"/>
              </a:spcBef>
              <a:spcAft>
                <a:spcPts val="0"/>
              </a:spcAft>
              <a:buNone/>
            </a:pPr>
            <a:r>
              <a:rPr lang="en-US" sz="2700"/>
              <a:t>Edit Icon</a:t>
            </a:r>
            <a:endParaRPr sz="2700"/>
          </a:p>
          <a:p>
            <a:pPr indent="0" lvl="0" marL="342900" rtl="0" algn="l">
              <a:lnSpc>
                <a:spcPct val="115000"/>
              </a:lnSpc>
              <a:spcBef>
                <a:spcPts val="800"/>
              </a:spcBef>
              <a:spcAft>
                <a:spcPts val="0"/>
              </a:spcAft>
              <a:buNone/>
            </a:pPr>
            <a:r>
              <a:t/>
            </a:r>
            <a:endParaRPr sz="3200"/>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168" name="Google Shape;168;p31"/>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Certifying Budgets Online</a:t>
            </a:r>
            <a:endParaRPr/>
          </a:p>
        </p:txBody>
      </p:sp>
      <p:pic>
        <p:nvPicPr>
          <p:cNvPr id="169" name="Google Shape;169;p31"/>
          <p:cNvPicPr preferRelativeResize="0"/>
          <p:nvPr/>
        </p:nvPicPr>
        <p:blipFill>
          <a:blip r:embed="rId3">
            <a:alphaModFix/>
          </a:blip>
          <a:stretch>
            <a:fillRect/>
          </a:stretch>
        </p:blipFill>
        <p:spPr>
          <a:xfrm>
            <a:off x="128325" y="4011788"/>
            <a:ext cx="6781800" cy="809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2"/>
          <p:cNvSpPr txBox="1"/>
          <p:nvPr>
            <p:ph idx="1" type="body"/>
          </p:nvPr>
        </p:nvSpPr>
        <p:spPr>
          <a:xfrm>
            <a:off x="501600" y="1044501"/>
            <a:ext cx="7943700" cy="35781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None/>
            </a:pPr>
            <a:r>
              <a:rPr lang="en-US" sz="3200">
                <a:latin typeface="Garamond"/>
                <a:ea typeface="Garamond"/>
                <a:cs typeface="Garamond"/>
                <a:sym typeface="Garamond"/>
              </a:rPr>
              <a:t>Select the Certify button at the top.</a:t>
            </a:r>
            <a:endParaRPr sz="3200">
              <a:latin typeface="Garamond"/>
              <a:ea typeface="Garamond"/>
              <a:cs typeface="Garamond"/>
              <a:sym typeface="Garamond"/>
            </a:endParaRPr>
          </a:p>
          <a:p>
            <a:pPr indent="0" lvl="0" marL="342900" rtl="0" algn="l">
              <a:lnSpc>
                <a:spcPct val="115000"/>
              </a:lnSpc>
              <a:spcBef>
                <a:spcPts val="800"/>
              </a:spcBef>
              <a:spcAft>
                <a:spcPts val="0"/>
              </a:spcAft>
              <a:buNone/>
            </a:pPr>
            <a:r>
              <a:t/>
            </a:r>
            <a:endParaRPr sz="3200"/>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175" name="Google Shape;175;p32"/>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Certifying Budgets Online</a:t>
            </a:r>
            <a:endParaRPr/>
          </a:p>
        </p:txBody>
      </p:sp>
      <p:pic>
        <p:nvPicPr>
          <p:cNvPr id="176" name="Google Shape;176;p32"/>
          <p:cNvPicPr preferRelativeResize="0"/>
          <p:nvPr/>
        </p:nvPicPr>
        <p:blipFill>
          <a:blip r:embed="rId3">
            <a:alphaModFix/>
          </a:blip>
          <a:stretch>
            <a:fillRect/>
          </a:stretch>
        </p:blipFill>
        <p:spPr>
          <a:xfrm>
            <a:off x="1234325" y="1800850"/>
            <a:ext cx="5715025" cy="2053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ph idx="1" type="body"/>
          </p:nvPr>
        </p:nvSpPr>
        <p:spPr>
          <a:xfrm>
            <a:off x="271825" y="782350"/>
            <a:ext cx="8173500" cy="38403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None/>
            </a:pPr>
            <a:r>
              <a:rPr lang="en-US" sz="2800"/>
              <a:t>A check box will appear specific to that budget type. All boxes must be checked to certify the budget.</a:t>
            </a:r>
            <a:endParaRPr sz="2800"/>
          </a:p>
          <a:p>
            <a:pPr indent="0" lvl="0" marL="342900" rtl="0" algn="l">
              <a:lnSpc>
                <a:spcPct val="115000"/>
              </a:lnSpc>
              <a:spcBef>
                <a:spcPts val="800"/>
              </a:spcBef>
              <a:spcAft>
                <a:spcPts val="0"/>
              </a:spcAft>
              <a:buNone/>
            </a:pPr>
            <a:r>
              <a:t/>
            </a:r>
            <a:endParaRPr sz="3200"/>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182" name="Google Shape;182;p33"/>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Certifying Budgets Online</a:t>
            </a:r>
            <a:endParaRPr/>
          </a:p>
        </p:txBody>
      </p:sp>
      <p:pic>
        <p:nvPicPr>
          <p:cNvPr id="183" name="Google Shape;183;p33"/>
          <p:cNvPicPr preferRelativeResize="0"/>
          <p:nvPr/>
        </p:nvPicPr>
        <p:blipFill>
          <a:blip r:embed="rId3">
            <a:alphaModFix/>
          </a:blip>
          <a:stretch>
            <a:fillRect/>
          </a:stretch>
        </p:blipFill>
        <p:spPr>
          <a:xfrm>
            <a:off x="4094300" y="1847075"/>
            <a:ext cx="2976950" cy="29455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4"/>
          <p:cNvSpPr txBox="1"/>
          <p:nvPr>
            <p:ph idx="1" type="body"/>
          </p:nvPr>
        </p:nvSpPr>
        <p:spPr>
          <a:xfrm>
            <a:off x="171550" y="704075"/>
            <a:ext cx="8273700" cy="39186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None/>
            </a:pPr>
            <a:r>
              <a:rPr lang="en-US" sz="2600"/>
              <a:t>You will indicate if a budget is certified on time, late or late with extension.</a:t>
            </a:r>
            <a:endParaRPr sz="2600"/>
          </a:p>
          <a:p>
            <a:pPr indent="0" lvl="0" marL="342900" rtl="0" algn="l">
              <a:lnSpc>
                <a:spcPct val="115000"/>
              </a:lnSpc>
              <a:spcBef>
                <a:spcPts val="800"/>
              </a:spcBef>
              <a:spcAft>
                <a:spcPts val="0"/>
              </a:spcAft>
              <a:buNone/>
            </a:pPr>
            <a:r>
              <a:t/>
            </a:r>
            <a:endParaRPr sz="3200"/>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189" name="Google Shape;189;p34"/>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Certifying Budgets Online</a:t>
            </a:r>
            <a:endParaRPr/>
          </a:p>
        </p:txBody>
      </p:sp>
      <p:pic>
        <p:nvPicPr>
          <p:cNvPr id="190" name="Google Shape;190;p34"/>
          <p:cNvPicPr preferRelativeResize="0"/>
          <p:nvPr/>
        </p:nvPicPr>
        <p:blipFill>
          <a:blip r:embed="rId3">
            <a:alphaModFix/>
          </a:blip>
          <a:stretch>
            <a:fillRect/>
          </a:stretch>
        </p:blipFill>
        <p:spPr>
          <a:xfrm>
            <a:off x="2616075" y="1713850"/>
            <a:ext cx="3300575" cy="33454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5"/>
          <p:cNvSpPr txBox="1"/>
          <p:nvPr>
            <p:ph idx="1" type="body"/>
          </p:nvPr>
        </p:nvSpPr>
        <p:spPr>
          <a:xfrm>
            <a:off x="171550" y="704075"/>
            <a:ext cx="5123700" cy="43614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None/>
            </a:pPr>
            <a:r>
              <a:rPr lang="en-US" sz="2600"/>
              <a:t>After clicking on certify, an comment box will appear where any information pertinent to the certification of the budget can be entered and saved.  If no comment is necessary, bypass this by clicking “No Comment”.</a:t>
            </a:r>
            <a:endParaRPr sz="2600"/>
          </a:p>
          <a:p>
            <a:pPr indent="0" lvl="0" marL="342900" rtl="0" algn="l">
              <a:lnSpc>
                <a:spcPct val="115000"/>
              </a:lnSpc>
              <a:spcBef>
                <a:spcPts val="800"/>
              </a:spcBef>
              <a:spcAft>
                <a:spcPts val="0"/>
              </a:spcAft>
              <a:buNone/>
            </a:pPr>
            <a:r>
              <a:t/>
            </a:r>
            <a:endParaRPr sz="3200"/>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196" name="Google Shape;196;p35"/>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Certification Comments</a:t>
            </a:r>
            <a:endParaRPr/>
          </a:p>
        </p:txBody>
      </p:sp>
      <p:pic>
        <p:nvPicPr>
          <p:cNvPr id="197" name="Google Shape;197;p35"/>
          <p:cNvPicPr preferRelativeResize="0"/>
          <p:nvPr/>
        </p:nvPicPr>
        <p:blipFill>
          <a:blip r:embed="rId3">
            <a:alphaModFix/>
          </a:blip>
          <a:stretch>
            <a:fillRect/>
          </a:stretch>
        </p:blipFill>
        <p:spPr>
          <a:xfrm>
            <a:off x="5610250" y="782338"/>
            <a:ext cx="3067050" cy="3019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6"/>
          <p:cNvSpPr txBox="1"/>
          <p:nvPr>
            <p:ph idx="1" type="body"/>
          </p:nvPr>
        </p:nvSpPr>
        <p:spPr>
          <a:xfrm>
            <a:off x="501600" y="1044501"/>
            <a:ext cx="7943700" cy="35781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None/>
            </a:pPr>
            <a:r>
              <a:rPr lang="en-US" sz="3000"/>
              <a:t>The system will provide a notification at the top once budget is properly certified.</a:t>
            </a:r>
            <a:endParaRPr sz="3000"/>
          </a:p>
          <a:p>
            <a:pPr indent="0" lvl="0" marL="342900" rtl="0" algn="l">
              <a:lnSpc>
                <a:spcPct val="115000"/>
              </a:lnSpc>
              <a:spcBef>
                <a:spcPts val="800"/>
              </a:spcBef>
              <a:spcAft>
                <a:spcPts val="0"/>
              </a:spcAft>
              <a:buClr>
                <a:schemeClr val="dk1"/>
              </a:buClr>
              <a:buSzPts val="1100"/>
              <a:buFont typeface="Arial"/>
              <a:buNone/>
            </a:pPr>
            <a:r>
              <a:t/>
            </a:r>
            <a:endParaRPr sz="3200"/>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203" name="Google Shape;203;p36"/>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Certifying Budgets Online</a:t>
            </a:r>
            <a:endParaRPr/>
          </a:p>
        </p:txBody>
      </p:sp>
      <p:pic>
        <p:nvPicPr>
          <p:cNvPr id="204" name="Google Shape;204;p36"/>
          <p:cNvPicPr preferRelativeResize="0"/>
          <p:nvPr/>
        </p:nvPicPr>
        <p:blipFill>
          <a:blip r:embed="rId3">
            <a:alphaModFix/>
          </a:blip>
          <a:stretch>
            <a:fillRect/>
          </a:stretch>
        </p:blipFill>
        <p:spPr>
          <a:xfrm>
            <a:off x="1892000" y="2787323"/>
            <a:ext cx="4636251" cy="1379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7"/>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Clr>
                <a:schemeClr val="dk1"/>
              </a:buClr>
              <a:buSzPts val="1100"/>
              <a:buFont typeface="Arial"/>
              <a:buNone/>
            </a:pPr>
            <a:r>
              <a:rPr lang="en-US" sz="2900"/>
              <a:t>If a budget is unable to be certified due to errors, it must be Rejected.</a:t>
            </a:r>
            <a:endParaRPr sz="2900"/>
          </a:p>
          <a:p>
            <a:pPr indent="0" lvl="0" marL="342900" rtl="0" algn="l">
              <a:lnSpc>
                <a:spcPct val="115000"/>
              </a:lnSpc>
              <a:spcBef>
                <a:spcPts val="800"/>
              </a:spcBef>
              <a:spcAft>
                <a:spcPts val="0"/>
              </a:spcAft>
              <a:buClr>
                <a:schemeClr val="dk1"/>
              </a:buClr>
              <a:buSzPts val="1100"/>
              <a:buFont typeface="Arial"/>
              <a:buNone/>
            </a:pPr>
            <a:r>
              <a:rPr lang="en-US" sz="2900"/>
              <a:t>You would select the       	   button at the</a:t>
            </a:r>
            <a:endParaRPr sz="2900"/>
          </a:p>
          <a:p>
            <a:pPr indent="0" lvl="0" marL="342900" rtl="0" algn="l">
              <a:lnSpc>
                <a:spcPct val="115000"/>
              </a:lnSpc>
              <a:spcBef>
                <a:spcPts val="800"/>
              </a:spcBef>
              <a:spcAft>
                <a:spcPts val="0"/>
              </a:spcAft>
              <a:buClr>
                <a:schemeClr val="dk1"/>
              </a:buClr>
              <a:buSzPts val="1100"/>
              <a:buFont typeface="Arial"/>
              <a:buNone/>
            </a:pPr>
            <a:r>
              <a:rPr lang="en-US" sz="2900"/>
              <a:t>top of the screen.  </a:t>
            </a:r>
            <a:endParaRPr sz="2900"/>
          </a:p>
          <a:p>
            <a:pPr indent="0" lvl="0" marL="0" rtl="0" algn="l">
              <a:lnSpc>
                <a:spcPct val="115000"/>
              </a:lnSpc>
              <a:spcBef>
                <a:spcPts val="800"/>
              </a:spcBef>
              <a:spcAft>
                <a:spcPts val="0"/>
              </a:spcAft>
              <a:buClr>
                <a:schemeClr val="dk1"/>
              </a:buClr>
              <a:buSzPts val="1100"/>
              <a:buFont typeface="Arial"/>
              <a:buNone/>
            </a:pPr>
            <a:r>
              <a:t/>
            </a:r>
            <a:endParaRPr sz="2800"/>
          </a:p>
          <a:p>
            <a:pPr indent="0" lvl="0" marL="0" rtl="0" algn="l">
              <a:spcBef>
                <a:spcPts val="900"/>
              </a:spcBef>
              <a:spcAft>
                <a:spcPts val="0"/>
              </a:spcAft>
              <a:buClr>
                <a:schemeClr val="dk1"/>
              </a:buClr>
              <a:buSzPts val="1100"/>
              <a:buFont typeface="Arial"/>
              <a:buNone/>
            </a:pPr>
            <a:r>
              <a:t/>
            </a:r>
            <a:endParaRPr/>
          </a:p>
        </p:txBody>
      </p:sp>
      <p:sp>
        <p:nvSpPr>
          <p:cNvPr id="210" name="Google Shape;210;p37"/>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Certifying Budgets Online</a:t>
            </a:r>
            <a:endParaRPr/>
          </a:p>
        </p:txBody>
      </p:sp>
      <p:pic>
        <p:nvPicPr>
          <p:cNvPr id="211" name="Google Shape;211;p37"/>
          <p:cNvPicPr preferRelativeResize="0"/>
          <p:nvPr/>
        </p:nvPicPr>
        <p:blipFill>
          <a:blip r:embed="rId3">
            <a:alphaModFix/>
          </a:blip>
          <a:stretch>
            <a:fillRect/>
          </a:stretch>
        </p:blipFill>
        <p:spPr>
          <a:xfrm>
            <a:off x="4859571" y="2244350"/>
            <a:ext cx="1164830" cy="5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8"/>
          <p:cNvSpPr txBox="1"/>
          <p:nvPr>
            <p:ph idx="1" type="body"/>
          </p:nvPr>
        </p:nvSpPr>
        <p:spPr>
          <a:xfrm>
            <a:off x="372150" y="782350"/>
            <a:ext cx="8143200" cy="38082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Clr>
                <a:schemeClr val="dk1"/>
              </a:buClr>
              <a:buSzPts val="1100"/>
              <a:buFont typeface="Arial"/>
              <a:buNone/>
            </a:pPr>
            <a:r>
              <a:rPr lang="en-US" sz="2600"/>
              <a:t>You will need to enter a brief explanation if you are rejecting a budget. You also must indicate if the budget needs a new hearing (due to publication error, etc.)</a:t>
            </a:r>
            <a:endParaRPr sz="2600"/>
          </a:p>
          <a:p>
            <a:pPr indent="0" lvl="0" marL="342900" rtl="0" algn="l">
              <a:lnSpc>
                <a:spcPct val="115000"/>
              </a:lnSpc>
              <a:spcBef>
                <a:spcPts val="800"/>
              </a:spcBef>
              <a:spcAft>
                <a:spcPts val="0"/>
              </a:spcAft>
              <a:buClr>
                <a:schemeClr val="dk1"/>
              </a:buClr>
              <a:buSzPts val="1100"/>
              <a:buFont typeface="Arial"/>
              <a:buNone/>
            </a:pPr>
            <a:r>
              <a:t/>
            </a:r>
            <a:endParaRPr sz="2900"/>
          </a:p>
          <a:p>
            <a:pPr indent="0" lvl="0" marL="0" rtl="0" algn="l">
              <a:lnSpc>
                <a:spcPct val="115000"/>
              </a:lnSpc>
              <a:spcBef>
                <a:spcPts val="800"/>
              </a:spcBef>
              <a:spcAft>
                <a:spcPts val="0"/>
              </a:spcAft>
              <a:buClr>
                <a:schemeClr val="dk1"/>
              </a:buClr>
              <a:buSzPts val="1100"/>
              <a:buFont typeface="Arial"/>
              <a:buNone/>
            </a:pPr>
            <a:r>
              <a:t/>
            </a:r>
            <a:endParaRPr sz="2800"/>
          </a:p>
          <a:p>
            <a:pPr indent="0" lvl="0" marL="0" rtl="0" algn="l">
              <a:spcBef>
                <a:spcPts val="900"/>
              </a:spcBef>
              <a:spcAft>
                <a:spcPts val="0"/>
              </a:spcAft>
              <a:buClr>
                <a:schemeClr val="dk1"/>
              </a:buClr>
              <a:buSzPts val="1100"/>
              <a:buFont typeface="Arial"/>
              <a:buNone/>
            </a:pPr>
            <a:r>
              <a:t/>
            </a:r>
            <a:endParaRPr/>
          </a:p>
        </p:txBody>
      </p:sp>
      <p:sp>
        <p:nvSpPr>
          <p:cNvPr id="217" name="Google Shape;217;p38"/>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Certifying Budgets Online</a:t>
            </a:r>
            <a:endParaRPr/>
          </a:p>
        </p:txBody>
      </p:sp>
      <p:pic>
        <p:nvPicPr>
          <p:cNvPr id="218" name="Google Shape;218;p38"/>
          <p:cNvPicPr preferRelativeResize="0"/>
          <p:nvPr/>
        </p:nvPicPr>
        <p:blipFill>
          <a:blip r:embed="rId3">
            <a:alphaModFix/>
          </a:blip>
          <a:stretch>
            <a:fillRect/>
          </a:stretch>
        </p:blipFill>
        <p:spPr>
          <a:xfrm>
            <a:off x="3831174" y="2689275"/>
            <a:ext cx="3189625" cy="23133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2"/>
          <p:cNvSpPr txBox="1"/>
          <p:nvPr>
            <p:ph idx="1" type="body"/>
          </p:nvPr>
        </p:nvSpPr>
        <p:spPr>
          <a:xfrm>
            <a:off x="330700" y="782350"/>
            <a:ext cx="8489400" cy="4083600"/>
          </a:xfrm>
          <a:prstGeom prst="rect">
            <a:avLst/>
          </a:prstGeom>
        </p:spPr>
        <p:txBody>
          <a:bodyPr anchorCtr="0" anchor="t" bIns="35550" lIns="71100" spcFirstLastPara="1" rIns="71100" wrap="square" tIns="35550">
            <a:noAutofit/>
          </a:bodyPr>
          <a:lstStyle/>
          <a:p>
            <a:pPr indent="-12700" lvl="0" marL="12700" rtl="0" algn="l">
              <a:lnSpc>
                <a:spcPct val="115000"/>
              </a:lnSpc>
              <a:spcBef>
                <a:spcPts val="700"/>
              </a:spcBef>
              <a:spcAft>
                <a:spcPts val="0"/>
              </a:spcAft>
              <a:buClr>
                <a:schemeClr val="dk1"/>
              </a:buClr>
              <a:buSzPts val="1100"/>
              <a:buFont typeface="Arial"/>
              <a:buNone/>
            </a:pPr>
            <a:r>
              <a:rPr lang="en-US" sz="2400"/>
              <a:t>1.All local government budgets (except EMA) are </a:t>
            </a:r>
            <a:r>
              <a:rPr b="1" lang="en-US" sz="2400" u="sng"/>
              <a:t>due April 30.</a:t>
            </a:r>
            <a:endParaRPr b="1" sz="2400" u="sng"/>
          </a:p>
          <a:p>
            <a:pPr indent="-12700" lvl="0" marL="12700" rtl="0" algn="l">
              <a:lnSpc>
                <a:spcPct val="115000"/>
              </a:lnSpc>
              <a:spcBef>
                <a:spcPts val="700"/>
              </a:spcBef>
              <a:spcAft>
                <a:spcPts val="0"/>
              </a:spcAft>
              <a:buClr>
                <a:schemeClr val="dk1"/>
              </a:buClr>
              <a:buSzPts val="1100"/>
              <a:buFont typeface="Arial"/>
              <a:buNone/>
            </a:pPr>
            <a:r>
              <a:rPr lang="en-US" sz="2400"/>
              <a:t>2.County Auditors certify budgets</a:t>
            </a:r>
            <a:endParaRPr sz="2400"/>
          </a:p>
          <a:p>
            <a:pPr indent="-12700" lvl="0" marL="12700" rtl="0" algn="l">
              <a:lnSpc>
                <a:spcPct val="115000"/>
              </a:lnSpc>
              <a:spcBef>
                <a:spcPts val="700"/>
              </a:spcBef>
              <a:spcAft>
                <a:spcPts val="0"/>
              </a:spcAft>
              <a:buClr>
                <a:schemeClr val="dk1"/>
              </a:buClr>
              <a:buSzPts val="1100"/>
              <a:buFont typeface="Arial"/>
              <a:buNone/>
            </a:pPr>
            <a:r>
              <a:rPr lang="en-US" sz="2400"/>
              <a:t>3.DOM sends out individual budget certifications</a:t>
            </a:r>
            <a:endParaRPr sz="2400"/>
          </a:p>
          <a:p>
            <a:pPr indent="-12700" lvl="0" marL="12700" rtl="0" algn="l">
              <a:lnSpc>
                <a:spcPct val="115000"/>
              </a:lnSpc>
              <a:spcBef>
                <a:spcPts val="700"/>
              </a:spcBef>
              <a:spcAft>
                <a:spcPts val="0"/>
              </a:spcAft>
              <a:buClr>
                <a:schemeClr val="dk1"/>
              </a:buClr>
              <a:buSzPts val="1100"/>
              <a:buFont typeface="Arial"/>
              <a:buNone/>
            </a:pPr>
            <a:r>
              <a:rPr lang="en-US" sz="2400"/>
              <a:t>4.DOM then certifies consolidated tax rates by taxing district to county auditor</a:t>
            </a:r>
            <a:endParaRPr sz="2400"/>
          </a:p>
          <a:p>
            <a:pPr indent="-12700" lvl="0" marL="12700" rtl="0" algn="l">
              <a:lnSpc>
                <a:spcPct val="115000"/>
              </a:lnSpc>
              <a:spcBef>
                <a:spcPts val="700"/>
              </a:spcBef>
              <a:spcAft>
                <a:spcPts val="0"/>
              </a:spcAft>
              <a:buClr>
                <a:schemeClr val="dk1"/>
              </a:buClr>
              <a:buSzPts val="1100"/>
              <a:buFont typeface="Arial"/>
              <a:buNone/>
            </a:pPr>
            <a:r>
              <a:rPr lang="en-US" sz="2400"/>
              <a:t>5.County auditor provides tax list to county treasurer by June 30 </a:t>
            </a:r>
            <a:endParaRPr sz="2400"/>
          </a:p>
          <a:p>
            <a:pPr indent="0" lvl="0" marL="0" rtl="0" algn="l">
              <a:spcBef>
                <a:spcPts val="900"/>
              </a:spcBef>
              <a:spcAft>
                <a:spcPts val="0"/>
              </a:spcAft>
              <a:buClr>
                <a:schemeClr val="dk1"/>
              </a:buClr>
              <a:buSzPts val="1100"/>
              <a:buFont typeface="Arial"/>
              <a:buNone/>
            </a:pPr>
            <a:r>
              <a:t/>
            </a:r>
            <a:endParaRPr b="1" sz="1100">
              <a:solidFill>
                <a:srgbClr val="222222"/>
              </a:solidFill>
              <a:highlight>
                <a:srgbClr val="FFFFFF"/>
              </a:highlight>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52" name="Google Shape;52;p12"/>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General Timeframe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9"/>
          <p:cNvSpPr txBox="1"/>
          <p:nvPr>
            <p:ph idx="1" type="body"/>
          </p:nvPr>
        </p:nvSpPr>
        <p:spPr>
          <a:xfrm>
            <a:off x="372150" y="782350"/>
            <a:ext cx="8143200" cy="38082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Clr>
                <a:schemeClr val="dk1"/>
              </a:buClr>
              <a:buSzPts val="1100"/>
              <a:buFont typeface="Arial"/>
              <a:buNone/>
            </a:pPr>
            <a:r>
              <a:rPr lang="en-US" sz="2700"/>
              <a:t>The budget will be rejected and returned to draft status so the levy authority can make required changes, propose again and create a new publication page.</a:t>
            </a:r>
            <a:endParaRPr sz="2700"/>
          </a:p>
          <a:p>
            <a:pPr indent="0" lvl="0" marL="342900" rtl="0" algn="l">
              <a:lnSpc>
                <a:spcPct val="115000"/>
              </a:lnSpc>
              <a:spcBef>
                <a:spcPts val="800"/>
              </a:spcBef>
              <a:spcAft>
                <a:spcPts val="0"/>
              </a:spcAft>
              <a:buClr>
                <a:schemeClr val="dk1"/>
              </a:buClr>
              <a:buSzPts val="1100"/>
              <a:buFont typeface="Arial"/>
              <a:buNone/>
            </a:pPr>
            <a:r>
              <a:rPr lang="en-US" sz="2700"/>
              <a:t>If you are rejecting a budget for any reason, be sure to inform the impacted levy authority as well as DOM. We can assist with this process.</a:t>
            </a:r>
            <a:endParaRPr sz="2700"/>
          </a:p>
          <a:p>
            <a:pPr indent="0" lvl="0" marL="342900" rtl="0" algn="l">
              <a:lnSpc>
                <a:spcPct val="115000"/>
              </a:lnSpc>
              <a:spcBef>
                <a:spcPts val="800"/>
              </a:spcBef>
              <a:spcAft>
                <a:spcPts val="0"/>
              </a:spcAft>
              <a:buClr>
                <a:schemeClr val="dk1"/>
              </a:buClr>
              <a:buSzPts val="1100"/>
              <a:buFont typeface="Arial"/>
              <a:buNone/>
            </a:pPr>
            <a:r>
              <a:t/>
            </a:r>
            <a:endParaRPr sz="2100"/>
          </a:p>
          <a:p>
            <a:pPr indent="0" lvl="0" marL="342900" rtl="0" algn="l">
              <a:lnSpc>
                <a:spcPct val="115000"/>
              </a:lnSpc>
              <a:spcBef>
                <a:spcPts val="800"/>
              </a:spcBef>
              <a:spcAft>
                <a:spcPts val="0"/>
              </a:spcAft>
              <a:buClr>
                <a:schemeClr val="dk1"/>
              </a:buClr>
              <a:buSzPts val="1100"/>
              <a:buFont typeface="Arial"/>
              <a:buNone/>
            </a:pPr>
            <a:r>
              <a:t/>
            </a:r>
            <a:endParaRPr sz="2400"/>
          </a:p>
          <a:p>
            <a:pPr indent="0" lvl="0" marL="0" rtl="0" algn="l">
              <a:lnSpc>
                <a:spcPct val="115000"/>
              </a:lnSpc>
              <a:spcBef>
                <a:spcPts val="800"/>
              </a:spcBef>
              <a:spcAft>
                <a:spcPts val="0"/>
              </a:spcAft>
              <a:buClr>
                <a:schemeClr val="dk1"/>
              </a:buClr>
              <a:buSzPts val="1100"/>
              <a:buFont typeface="Arial"/>
              <a:buNone/>
            </a:pPr>
            <a:r>
              <a:t/>
            </a:r>
            <a:endParaRPr sz="2300"/>
          </a:p>
          <a:p>
            <a:pPr indent="0" lvl="0" marL="0" rtl="0" algn="l">
              <a:spcBef>
                <a:spcPts val="900"/>
              </a:spcBef>
              <a:spcAft>
                <a:spcPts val="0"/>
              </a:spcAft>
              <a:buClr>
                <a:schemeClr val="dk1"/>
              </a:buClr>
              <a:buSzPts val="1100"/>
              <a:buFont typeface="Arial"/>
              <a:buNone/>
            </a:pPr>
            <a:r>
              <a:t/>
            </a:r>
            <a:endParaRPr/>
          </a:p>
        </p:txBody>
      </p:sp>
      <p:sp>
        <p:nvSpPr>
          <p:cNvPr id="224" name="Google Shape;224;p39"/>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a:solidFill>
                  <a:schemeClr val="dk2"/>
                </a:solidFill>
              </a:rPr>
              <a:t>Certifying Budgets Online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0"/>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lnSpc>
                <a:spcPct val="115000"/>
              </a:lnSpc>
              <a:spcBef>
                <a:spcPts val="700"/>
              </a:spcBef>
              <a:spcAft>
                <a:spcPts val="0"/>
              </a:spcAft>
              <a:buClr>
                <a:schemeClr val="dk1"/>
              </a:buClr>
              <a:buSzPts val="1100"/>
              <a:buFont typeface="Arial"/>
              <a:buNone/>
            </a:pPr>
            <a:r>
              <a:rPr lang="en-US" sz="2100"/>
              <a:t>•Protesting a local government budget is covered under </a:t>
            </a:r>
            <a:r>
              <a:rPr i="1" lang="en-US" sz="2100"/>
              <a:t>Code of Iowa </a:t>
            </a:r>
            <a:r>
              <a:rPr lang="en-US" sz="2100"/>
              <a:t>Section 24.27. Persons affected by the proposed budget, expenditure or tax levy, or by any item thereof, may appeal the budget by filing a petition and appeal with the county auditor of the county in which the local government is located. Deadline is May 10.</a:t>
            </a:r>
            <a:endParaRPr sz="2100"/>
          </a:p>
          <a:p>
            <a:pPr indent="0" lvl="0" marL="0" rtl="0" algn="l">
              <a:lnSpc>
                <a:spcPct val="115000"/>
              </a:lnSpc>
              <a:spcBef>
                <a:spcPts val="700"/>
              </a:spcBef>
              <a:spcAft>
                <a:spcPts val="0"/>
              </a:spcAft>
              <a:buClr>
                <a:schemeClr val="dk1"/>
              </a:buClr>
              <a:buSzPts val="1100"/>
              <a:buFont typeface="Arial"/>
              <a:buNone/>
            </a:pPr>
            <a:r>
              <a:rPr lang="en-US" sz="2100"/>
              <a:t>•Protests to county budgets require at least 100 signatures</a:t>
            </a:r>
            <a:endParaRPr sz="2100"/>
          </a:p>
          <a:p>
            <a:pPr indent="0" lvl="0" marL="0" rtl="0" algn="l">
              <a:lnSpc>
                <a:spcPct val="115000"/>
              </a:lnSpc>
              <a:spcBef>
                <a:spcPts val="700"/>
              </a:spcBef>
              <a:spcAft>
                <a:spcPts val="0"/>
              </a:spcAft>
              <a:buClr>
                <a:schemeClr val="dk1"/>
              </a:buClr>
              <a:buSzPts val="1100"/>
              <a:buFont typeface="Arial"/>
              <a:buNone/>
            </a:pPr>
            <a:r>
              <a:rPr lang="en-US" sz="2100"/>
              <a:t>•County Auditor forwards protest document to State Appeal Board</a:t>
            </a:r>
            <a:endParaRPr sz="2100"/>
          </a:p>
          <a:p>
            <a:pPr indent="0" lvl="0" marL="0" rtl="0" algn="l">
              <a:spcBef>
                <a:spcPts val="900"/>
              </a:spcBef>
              <a:spcAft>
                <a:spcPts val="0"/>
              </a:spcAft>
              <a:buClr>
                <a:schemeClr val="dk1"/>
              </a:buClr>
              <a:buSzPts val="1100"/>
              <a:buFont typeface="Arial"/>
              <a:buNone/>
            </a:pPr>
            <a:r>
              <a:t/>
            </a:r>
            <a:endParaRPr/>
          </a:p>
        </p:txBody>
      </p:sp>
      <p:sp>
        <p:nvSpPr>
          <p:cNvPr id="230" name="Google Shape;230;p40"/>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Budget Protests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1"/>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lnSpc>
                <a:spcPct val="115000"/>
              </a:lnSpc>
              <a:spcBef>
                <a:spcPts val="800"/>
              </a:spcBef>
              <a:spcAft>
                <a:spcPts val="0"/>
              </a:spcAft>
              <a:buClr>
                <a:schemeClr val="dk1"/>
              </a:buClr>
              <a:buSzPts val="1100"/>
              <a:buFont typeface="Arial"/>
              <a:buNone/>
            </a:pPr>
            <a:r>
              <a:rPr lang="en-US" sz="2400"/>
              <a:t>State Appeal Board-</a:t>
            </a:r>
            <a:endParaRPr sz="2400"/>
          </a:p>
          <a:p>
            <a:pPr indent="0" lvl="0" marL="12700" rtl="0" algn="l">
              <a:lnSpc>
                <a:spcPct val="115000"/>
              </a:lnSpc>
              <a:spcBef>
                <a:spcPts val="700"/>
              </a:spcBef>
              <a:spcAft>
                <a:spcPts val="0"/>
              </a:spcAft>
              <a:buClr>
                <a:schemeClr val="dk1"/>
              </a:buClr>
              <a:buSzPts val="1100"/>
              <a:buFont typeface="Arial"/>
              <a:buNone/>
            </a:pPr>
            <a:r>
              <a:rPr lang="en-US" sz="2000"/>
              <a:t>–Three member board comprised of the Auditor of State, Treasurer of State, and Director of the Department of Management.</a:t>
            </a:r>
            <a:endParaRPr sz="2000"/>
          </a:p>
          <a:p>
            <a:pPr indent="0" lvl="0" marL="12700" rtl="0" algn="l">
              <a:lnSpc>
                <a:spcPct val="115000"/>
              </a:lnSpc>
              <a:spcBef>
                <a:spcPts val="700"/>
              </a:spcBef>
              <a:spcAft>
                <a:spcPts val="0"/>
              </a:spcAft>
              <a:buClr>
                <a:schemeClr val="dk1"/>
              </a:buClr>
              <a:buSzPts val="1100"/>
              <a:buFont typeface="Arial"/>
              <a:buNone/>
            </a:pPr>
            <a:r>
              <a:rPr lang="en-US" sz="2000"/>
              <a:t>–State Appeal Board schedules a local hearing on the budget. It is the intent that the conduct of hearings and appeals shall be simple and informal, subject only to rules prescribed by the State Appeal Board. The State Appeal Board may designate deputies to attend the local hearing. </a:t>
            </a:r>
            <a:endParaRPr sz="2000"/>
          </a:p>
          <a:p>
            <a:pPr indent="0" lvl="0" marL="0" rtl="0" algn="l">
              <a:spcBef>
                <a:spcPts val="900"/>
              </a:spcBef>
              <a:spcAft>
                <a:spcPts val="0"/>
              </a:spcAft>
              <a:buClr>
                <a:schemeClr val="dk1"/>
              </a:buClr>
              <a:buSzPts val="1100"/>
              <a:buFont typeface="Arial"/>
              <a:buNone/>
            </a:pPr>
            <a:r>
              <a:t/>
            </a:r>
            <a:endParaRPr/>
          </a:p>
        </p:txBody>
      </p:sp>
      <p:sp>
        <p:nvSpPr>
          <p:cNvPr id="236" name="Google Shape;236;p41"/>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Budget Protests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2"/>
          <p:cNvSpPr txBox="1"/>
          <p:nvPr>
            <p:ph idx="1" type="body"/>
          </p:nvPr>
        </p:nvSpPr>
        <p:spPr>
          <a:xfrm>
            <a:off x="392150" y="894575"/>
            <a:ext cx="8123100" cy="3738000"/>
          </a:xfrm>
          <a:prstGeom prst="rect">
            <a:avLst/>
          </a:prstGeom>
        </p:spPr>
        <p:txBody>
          <a:bodyPr anchorCtr="0" anchor="t" bIns="35550" lIns="71100" spcFirstLastPara="1" rIns="71100" wrap="square" tIns="35550">
            <a:noAutofit/>
          </a:bodyPr>
          <a:lstStyle/>
          <a:p>
            <a:pPr indent="0" lvl="0" marL="0" rtl="0" algn="l">
              <a:lnSpc>
                <a:spcPct val="115000"/>
              </a:lnSpc>
              <a:spcBef>
                <a:spcPts val="700"/>
              </a:spcBef>
              <a:spcAft>
                <a:spcPts val="0"/>
              </a:spcAft>
              <a:buClr>
                <a:schemeClr val="dk1"/>
              </a:buClr>
              <a:buSzPts val="1100"/>
              <a:buFont typeface="Arial"/>
              <a:buNone/>
            </a:pPr>
            <a:r>
              <a:rPr lang="en-US"/>
              <a:t>Following the hearing, the State Appeal Board will render a decision in writing within 45 days of the appeal hearing.</a:t>
            </a:r>
            <a:endParaRPr/>
          </a:p>
          <a:p>
            <a:pPr indent="0" lvl="0" marL="12700" rtl="0" algn="l">
              <a:lnSpc>
                <a:spcPct val="115000"/>
              </a:lnSpc>
              <a:spcBef>
                <a:spcPts val="700"/>
              </a:spcBef>
              <a:spcAft>
                <a:spcPts val="0"/>
              </a:spcAft>
              <a:buClr>
                <a:schemeClr val="dk1"/>
              </a:buClr>
              <a:buSzPts val="1100"/>
              <a:buFont typeface="Arial"/>
              <a:buNone/>
            </a:pPr>
            <a:r>
              <a:rPr lang="en-US"/>
              <a:t>–State Appeal Board can reduce (but not increase) tax asking and expenditures within the protested budget.</a:t>
            </a:r>
            <a:endParaRPr/>
          </a:p>
          <a:p>
            <a:pPr indent="0" lvl="0" marL="12700" rtl="0" algn="l">
              <a:lnSpc>
                <a:spcPct val="115000"/>
              </a:lnSpc>
              <a:spcBef>
                <a:spcPts val="700"/>
              </a:spcBef>
              <a:spcAft>
                <a:spcPts val="0"/>
              </a:spcAft>
              <a:buClr>
                <a:schemeClr val="dk1"/>
              </a:buClr>
              <a:buSzPts val="1100"/>
              <a:buFont typeface="Arial"/>
              <a:buNone/>
            </a:pPr>
            <a:r>
              <a:rPr lang="en-US"/>
              <a:t>–State Appeal Board works with the County Auditor to implement any required changes to the budget under protest prior to finalization of tax rate.</a:t>
            </a:r>
            <a:endParaRPr/>
          </a:p>
          <a:p>
            <a:pPr indent="0" lvl="0" marL="457200" rtl="0" algn="l">
              <a:lnSpc>
                <a:spcPct val="115000"/>
              </a:lnSpc>
              <a:spcBef>
                <a:spcPts val="700"/>
              </a:spcBef>
              <a:spcAft>
                <a:spcPts val="0"/>
              </a:spcAft>
              <a:buClr>
                <a:schemeClr val="dk1"/>
              </a:buClr>
              <a:buSzPts val="1100"/>
              <a:buFont typeface="Arial"/>
              <a:buNone/>
            </a:pPr>
            <a:r>
              <a:rPr lang="en-US"/>
              <a:t>Prior decisions found on DOM web site.</a:t>
            </a:r>
            <a:endParaRPr sz="1900" u="sng">
              <a:solidFill>
                <a:schemeClr val="hlink"/>
              </a:solidFill>
            </a:endParaRPr>
          </a:p>
          <a:p>
            <a:pPr indent="0" lvl="0" marL="0" rtl="0" algn="l">
              <a:spcBef>
                <a:spcPts val="900"/>
              </a:spcBef>
              <a:spcAft>
                <a:spcPts val="0"/>
              </a:spcAft>
              <a:buClr>
                <a:schemeClr val="dk1"/>
              </a:buClr>
              <a:buSzPts val="1100"/>
              <a:buFont typeface="Arial"/>
              <a:buNone/>
            </a:pPr>
            <a:r>
              <a:t/>
            </a:r>
            <a:endParaRPr sz="1700"/>
          </a:p>
        </p:txBody>
      </p:sp>
      <p:sp>
        <p:nvSpPr>
          <p:cNvPr id="242" name="Google Shape;242;p42"/>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Budget Protests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3"/>
          <p:cNvSpPr txBox="1"/>
          <p:nvPr>
            <p:ph idx="1" type="body"/>
          </p:nvPr>
        </p:nvSpPr>
        <p:spPr>
          <a:xfrm>
            <a:off x="231725" y="782350"/>
            <a:ext cx="8652600" cy="4030200"/>
          </a:xfrm>
          <a:prstGeom prst="rect">
            <a:avLst/>
          </a:prstGeom>
        </p:spPr>
        <p:txBody>
          <a:bodyPr anchorCtr="0" anchor="t" bIns="35550" lIns="71100" spcFirstLastPara="1" rIns="71100" wrap="square" tIns="35550">
            <a:noAutofit/>
          </a:bodyPr>
          <a:lstStyle/>
          <a:p>
            <a:pPr indent="0" lvl="0" marL="0" rtl="0" algn="l">
              <a:lnSpc>
                <a:spcPct val="115000"/>
              </a:lnSpc>
              <a:spcBef>
                <a:spcPts val="700"/>
              </a:spcBef>
              <a:spcAft>
                <a:spcPts val="0"/>
              </a:spcAft>
              <a:buClr>
                <a:schemeClr val="dk1"/>
              </a:buClr>
              <a:buSzPts val="1100"/>
              <a:buFont typeface="Arial"/>
              <a:buNone/>
            </a:pPr>
            <a:r>
              <a:rPr lang="en-US" sz="2400"/>
              <a:t>Once budgets for a levy authority are certified locally, DOM finalizes and issues tax certification forms</a:t>
            </a:r>
            <a:endParaRPr sz="2400"/>
          </a:p>
          <a:p>
            <a:pPr indent="0" lvl="0" marL="12700" rtl="0" algn="l">
              <a:lnSpc>
                <a:spcPct val="115000"/>
              </a:lnSpc>
              <a:spcBef>
                <a:spcPts val="600"/>
              </a:spcBef>
              <a:spcAft>
                <a:spcPts val="0"/>
              </a:spcAft>
              <a:buClr>
                <a:schemeClr val="dk1"/>
              </a:buClr>
              <a:buSzPts val="1100"/>
              <a:buFont typeface="Arial"/>
              <a:buNone/>
            </a:pPr>
            <a:r>
              <a:rPr lang="en-US" sz="2000"/>
              <a:t>–DOM will alert local governments and county auditors when online system budgets are finalized. County auditors will log into the budget system and will access the finalized budgets. They would then print/save the certification page as a separate document.</a:t>
            </a:r>
            <a:endParaRPr sz="2000"/>
          </a:p>
          <a:p>
            <a:pPr indent="0" lvl="0" marL="12700" rtl="0" algn="l">
              <a:lnSpc>
                <a:spcPct val="115000"/>
              </a:lnSpc>
              <a:spcBef>
                <a:spcPts val="600"/>
              </a:spcBef>
              <a:spcAft>
                <a:spcPts val="0"/>
              </a:spcAft>
              <a:buClr>
                <a:schemeClr val="dk1"/>
              </a:buClr>
              <a:buSzPts val="1100"/>
              <a:buFont typeface="Arial"/>
              <a:buNone/>
            </a:pPr>
            <a:r>
              <a:rPr lang="en-US" sz="2000"/>
              <a:t>–Expectation is certification is reviewed as soon as possible by both the county auditor and the local levy authority. </a:t>
            </a:r>
            <a:endParaRPr sz="2000"/>
          </a:p>
          <a:p>
            <a:pPr indent="0" lvl="0" marL="12700" rtl="0" algn="l">
              <a:lnSpc>
                <a:spcPct val="115000"/>
              </a:lnSpc>
              <a:spcBef>
                <a:spcPts val="600"/>
              </a:spcBef>
              <a:spcAft>
                <a:spcPts val="0"/>
              </a:spcAft>
              <a:buClr>
                <a:schemeClr val="dk1"/>
              </a:buClr>
              <a:buSzPts val="1100"/>
              <a:buFont typeface="Arial"/>
              <a:buNone/>
            </a:pPr>
            <a:r>
              <a:rPr lang="en-US" sz="2000"/>
              <a:t>Discrepancies need to be reported immediately.</a:t>
            </a:r>
            <a:endParaRPr sz="2000"/>
          </a:p>
          <a:p>
            <a:pPr indent="0" lvl="0" marL="457200" rtl="0" algn="l">
              <a:lnSpc>
                <a:spcPct val="115000"/>
              </a:lnSpc>
              <a:spcBef>
                <a:spcPts val="700"/>
              </a:spcBef>
              <a:spcAft>
                <a:spcPts val="0"/>
              </a:spcAft>
              <a:buClr>
                <a:schemeClr val="dk1"/>
              </a:buClr>
              <a:buSzPts val="1100"/>
              <a:buFont typeface="Arial"/>
              <a:buNone/>
            </a:pPr>
            <a:r>
              <a:t/>
            </a:r>
            <a:endParaRPr sz="2300">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sp>
        <p:nvSpPr>
          <p:cNvPr id="248" name="Google Shape;248;p43"/>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DOM Finalization of Budgets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4"/>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lnSpc>
                <a:spcPct val="115000"/>
              </a:lnSpc>
              <a:spcBef>
                <a:spcPts val="800"/>
              </a:spcBef>
              <a:spcAft>
                <a:spcPts val="0"/>
              </a:spcAft>
              <a:buClr>
                <a:schemeClr val="dk1"/>
              </a:buClr>
              <a:buSzPts val="1100"/>
              <a:buFont typeface="Arial"/>
              <a:buNone/>
            </a:pPr>
            <a:r>
              <a:rPr lang="en-US" sz="3000"/>
              <a:t>DOM will notify you once a levy authority type is finalized.</a:t>
            </a:r>
            <a:endParaRPr sz="3000"/>
          </a:p>
          <a:p>
            <a:pPr indent="0" lvl="0" marL="0" rtl="0" algn="l">
              <a:lnSpc>
                <a:spcPct val="115000"/>
              </a:lnSpc>
              <a:spcBef>
                <a:spcPts val="800"/>
              </a:spcBef>
              <a:spcAft>
                <a:spcPts val="0"/>
              </a:spcAft>
              <a:buClr>
                <a:schemeClr val="dk1"/>
              </a:buClr>
              <a:buSzPts val="1100"/>
              <a:buFont typeface="Arial"/>
              <a:buNone/>
            </a:pPr>
            <a:r>
              <a:rPr lang="en-US" sz="3000"/>
              <a:t>•Log into the online budget system</a:t>
            </a:r>
            <a:endParaRPr sz="3000"/>
          </a:p>
          <a:p>
            <a:pPr indent="0" lvl="0" marL="0" rtl="0" algn="l">
              <a:lnSpc>
                <a:spcPct val="115000"/>
              </a:lnSpc>
              <a:spcBef>
                <a:spcPts val="800"/>
              </a:spcBef>
              <a:spcAft>
                <a:spcPts val="0"/>
              </a:spcAft>
              <a:buClr>
                <a:schemeClr val="dk1"/>
              </a:buClr>
              <a:buSzPts val="1100"/>
              <a:buFont typeface="Arial"/>
              <a:buNone/>
            </a:pPr>
            <a:r>
              <a:rPr lang="en-US" sz="3000"/>
              <a:t>•“Edit” the individual budget to enter it</a:t>
            </a:r>
            <a:endParaRPr sz="3000"/>
          </a:p>
          <a:p>
            <a:pPr indent="0" lvl="0" marL="0" rtl="0" algn="l">
              <a:lnSpc>
                <a:spcPct val="115000"/>
              </a:lnSpc>
              <a:spcBef>
                <a:spcPts val="800"/>
              </a:spcBef>
              <a:spcAft>
                <a:spcPts val="0"/>
              </a:spcAft>
              <a:buClr>
                <a:schemeClr val="dk1"/>
              </a:buClr>
              <a:buSzPts val="1100"/>
              <a:buFont typeface="Arial"/>
              <a:buNone/>
            </a:pPr>
            <a:r>
              <a:rPr lang="en-US" sz="3000"/>
              <a:t>•Print the applicable certification page at your convenience.</a:t>
            </a:r>
            <a:endParaRPr sz="3000"/>
          </a:p>
          <a:p>
            <a:pPr indent="0" lvl="0" marL="457200" rtl="0" algn="l">
              <a:lnSpc>
                <a:spcPct val="115000"/>
              </a:lnSpc>
              <a:spcBef>
                <a:spcPts val="700"/>
              </a:spcBef>
              <a:spcAft>
                <a:spcPts val="0"/>
              </a:spcAft>
              <a:buClr>
                <a:schemeClr val="dk1"/>
              </a:buClr>
              <a:buSzPts val="1100"/>
              <a:buFont typeface="Arial"/>
              <a:buNone/>
            </a:pPr>
            <a:r>
              <a:t/>
            </a:r>
            <a:endParaRPr sz="2300">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sp>
        <p:nvSpPr>
          <p:cNvPr id="254" name="Google Shape;254;p44"/>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Tax Certificates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5"/>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457200" rtl="0" algn="l">
              <a:lnSpc>
                <a:spcPct val="115000"/>
              </a:lnSpc>
              <a:spcBef>
                <a:spcPts val="700"/>
              </a:spcBef>
              <a:spcAft>
                <a:spcPts val="0"/>
              </a:spcAft>
              <a:buClr>
                <a:schemeClr val="dk1"/>
              </a:buClr>
              <a:buSzPts val="1100"/>
              <a:buFont typeface="Arial"/>
              <a:buNone/>
            </a:pPr>
            <a:r>
              <a:t/>
            </a:r>
            <a:endParaRPr sz="2000" u="sng">
              <a:solidFill>
                <a:schemeClr val="hlink"/>
              </a:solidFill>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sp>
        <p:nvSpPr>
          <p:cNvPr id="260" name="Google Shape;260;p45"/>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Tax Certificates</a:t>
            </a:r>
            <a:endParaRPr/>
          </a:p>
        </p:txBody>
      </p:sp>
      <p:pic>
        <p:nvPicPr>
          <p:cNvPr id="261" name="Google Shape;261;p45"/>
          <p:cNvPicPr preferRelativeResize="0"/>
          <p:nvPr/>
        </p:nvPicPr>
        <p:blipFill>
          <a:blip r:embed="rId3">
            <a:alphaModFix/>
          </a:blip>
          <a:stretch>
            <a:fillRect/>
          </a:stretch>
        </p:blipFill>
        <p:spPr>
          <a:xfrm>
            <a:off x="2614613" y="895350"/>
            <a:ext cx="3914775" cy="3352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6"/>
          <p:cNvSpPr txBox="1"/>
          <p:nvPr>
            <p:ph idx="1" type="body"/>
          </p:nvPr>
        </p:nvSpPr>
        <p:spPr>
          <a:xfrm>
            <a:off x="311925" y="782350"/>
            <a:ext cx="8542500" cy="3850200"/>
          </a:xfrm>
          <a:prstGeom prst="rect">
            <a:avLst/>
          </a:prstGeom>
        </p:spPr>
        <p:txBody>
          <a:bodyPr anchorCtr="0" anchor="t" bIns="35550" lIns="71100" spcFirstLastPara="1" rIns="71100" wrap="square" tIns="35550">
            <a:noAutofit/>
          </a:bodyPr>
          <a:lstStyle/>
          <a:p>
            <a:pPr indent="0" lvl="0" marL="0" rtl="0" algn="l">
              <a:lnSpc>
                <a:spcPct val="115000"/>
              </a:lnSpc>
              <a:spcBef>
                <a:spcPts val="700"/>
              </a:spcBef>
              <a:spcAft>
                <a:spcPts val="0"/>
              </a:spcAft>
              <a:buClr>
                <a:schemeClr val="dk1"/>
              </a:buClr>
              <a:buSzPts val="1100"/>
              <a:buFont typeface="Arial"/>
              <a:buNone/>
            </a:pPr>
            <a:r>
              <a:rPr lang="en-US" sz="2300"/>
              <a:t>To access budget certifications for levy authorities for which your county is NOT the control county:</a:t>
            </a:r>
            <a:endParaRPr sz="2300"/>
          </a:p>
          <a:p>
            <a:pPr indent="0" lvl="0" marL="0" rtl="0" algn="l">
              <a:lnSpc>
                <a:spcPct val="115000"/>
              </a:lnSpc>
              <a:spcBef>
                <a:spcPts val="700"/>
              </a:spcBef>
              <a:spcAft>
                <a:spcPts val="0"/>
              </a:spcAft>
              <a:buClr>
                <a:schemeClr val="dk1"/>
              </a:buClr>
              <a:buSzPts val="1100"/>
              <a:buFont typeface="Arial"/>
              <a:buNone/>
            </a:pPr>
            <a:r>
              <a:rPr lang="en-US" sz="2300"/>
              <a:t>•</a:t>
            </a:r>
            <a:r>
              <a:rPr b="1" lang="en-US" sz="2300"/>
              <a:t>DO NOT </a:t>
            </a:r>
            <a:r>
              <a:rPr lang="en-US" sz="2300"/>
              <a:t>Log in to the online budget system</a:t>
            </a:r>
            <a:endParaRPr sz="2300"/>
          </a:p>
          <a:p>
            <a:pPr indent="0" lvl="0" marL="0" rtl="0" algn="l">
              <a:lnSpc>
                <a:spcPct val="115000"/>
              </a:lnSpc>
              <a:spcBef>
                <a:spcPts val="700"/>
              </a:spcBef>
              <a:spcAft>
                <a:spcPts val="0"/>
              </a:spcAft>
              <a:buClr>
                <a:schemeClr val="dk1"/>
              </a:buClr>
              <a:buSzPts val="1100"/>
              <a:buFont typeface="Arial"/>
              <a:buNone/>
            </a:pPr>
            <a:r>
              <a:rPr lang="en-US" sz="2300"/>
              <a:t>•Use the Budget Search option on the left to pull up the budget you need.</a:t>
            </a:r>
            <a:endParaRPr sz="2300"/>
          </a:p>
          <a:p>
            <a:pPr indent="0" lvl="0" marL="0" rtl="0" algn="l">
              <a:lnSpc>
                <a:spcPct val="115000"/>
              </a:lnSpc>
              <a:spcBef>
                <a:spcPts val="700"/>
              </a:spcBef>
              <a:spcAft>
                <a:spcPts val="0"/>
              </a:spcAft>
              <a:buClr>
                <a:schemeClr val="dk1"/>
              </a:buClr>
              <a:buSzPts val="1100"/>
              <a:buFont typeface="Arial"/>
              <a:buNone/>
            </a:pPr>
            <a:r>
              <a:rPr lang="en-US" sz="2300"/>
              <a:t>•Select the Cert button to the left of the budget to view their certification document. You can also select the View button to see the entire budget. Print the applicable certification page at your convenience.</a:t>
            </a:r>
            <a:endParaRPr sz="2300"/>
          </a:p>
          <a:p>
            <a:pPr indent="0" lvl="0" marL="457200" rtl="0" algn="l">
              <a:lnSpc>
                <a:spcPct val="115000"/>
              </a:lnSpc>
              <a:spcBef>
                <a:spcPts val="700"/>
              </a:spcBef>
              <a:spcAft>
                <a:spcPts val="0"/>
              </a:spcAft>
              <a:buClr>
                <a:schemeClr val="dk1"/>
              </a:buClr>
              <a:buSzPts val="1100"/>
              <a:buFont typeface="Arial"/>
              <a:buNone/>
            </a:pPr>
            <a:r>
              <a:t/>
            </a:r>
            <a:endParaRPr sz="2300">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sp>
        <p:nvSpPr>
          <p:cNvPr id="267" name="Google Shape;267;p46"/>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Tax Certificates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7"/>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457200" rtl="0" algn="l">
              <a:lnSpc>
                <a:spcPct val="115000"/>
              </a:lnSpc>
              <a:spcBef>
                <a:spcPts val="700"/>
              </a:spcBef>
              <a:spcAft>
                <a:spcPts val="0"/>
              </a:spcAft>
              <a:buClr>
                <a:schemeClr val="dk1"/>
              </a:buClr>
              <a:buSzPts val="1100"/>
              <a:buFont typeface="Arial"/>
              <a:buNone/>
            </a:pPr>
            <a:r>
              <a:t/>
            </a:r>
            <a:endParaRPr sz="2000" u="sng">
              <a:solidFill>
                <a:schemeClr val="hlink"/>
              </a:solidFill>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sp>
        <p:nvSpPr>
          <p:cNvPr id="273" name="Google Shape;273;p47"/>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Tax Certificate Example</a:t>
            </a:r>
            <a:endParaRPr/>
          </a:p>
        </p:txBody>
      </p:sp>
      <p:pic>
        <p:nvPicPr>
          <p:cNvPr id="274" name="Google Shape;274;p47"/>
          <p:cNvPicPr preferRelativeResize="0"/>
          <p:nvPr/>
        </p:nvPicPr>
        <p:blipFill>
          <a:blip r:embed="rId3">
            <a:alphaModFix/>
          </a:blip>
          <a:stretch>
            <a:fillRect/>
          </a:stretch>
        </p:blipFill>
        <p:spPr>
          <a:xfrm>
            <a:off x="571500" y="1366788"/>
            <a:ext cx="8132451" cy="275226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8"/>
          <p:cNvSpPr txBox="1"/>
          <p:nvPr>
            <p:ph idx="1" type="body"/>
          </p:nvPr>
        </p:nvSpPr>
        <p:spPr>
          <a:xfrm>
            <a:off x="311925" y="854475"/>
            <a:ext cx="8203200" cy="37782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Clr>
                <a:schemeClr val="dk1"/>
              </a:buClr>
              <a:buSzPts val="1100"/>
              <a:buFont typeface="Arial"/>
              <a:buNone/>
            </a:pPr>
            <a:r>
              <a:rPr lang="en-US" sz="2500"/>
              <a:t>DOM certifies the final total property tax levies by tax district to county auditor-consolidated rates list</a:t>
            </a:r>
            <a:endParaRPr sz="2500"/>
          </a:p>
          <a:p>
            <a:pPr indent="0" lvl="0" marL="12700" rtl="0" algn="l">
              <a:lnSpc>
                <a:spcPct val="115000"/>
              </a:lnSpc>
              <a:spcBef>
                <a:spcPts val="700"/>
              </a:spcBef>
              <a:spcAft>
                <a:spcPts val="0"/>
              </a:spcAft>
              <a:buClr>
                <a:schemeClr val="dk1"/>
              </a:buClr>
              <a:buSzPts val="1100"/>
              <a:buFont typeface="Arial"/>
              <a:buNone/>
            </a:pPr>
            <a:r>
              <a:rPr lang="en-US" sz="2800"/>
              <a:t>–Double check the total rates per tax district add to your total rates</a:t>
            </a:r>
            <a:endParaRPr sz="2800"/>
          </a:p>
          <a:p>
            <a:pPr indent="0" lvl="0" marL="12700" rtl="0" algn="l">
              <a:lnSpc>
                <a:spcPct val="115000"/>
              </a:lnSpc>
              <a:spcBef>
                <a:spcPts val="700"/>
              </a:spcBef>
              <a:spcAft>
                <a:spcPts val="0"/>
              </a:spcAft>
              <a:buClr>
                <a:schemeClr val="dk1"/>
              </a:buClr>
              <a:buSzPts val="1100"/>
              <a:buFont typeface="Arial"/>
              <a:buNone/>
            </a:pPr>
            <a:r>
              <a:rPr lang="en-US" sz="2800"/>
              <a:t>–Notify DOM as soon as possible with any discrepancies.</a:t>
            </a:r>
            <a:endParaRPr sz="2800"/>
          </a:p>
          <a:p>
            <a:pPr indent="0" lvl="0" marL="12700" rtl="0" algn="l">
              <a:lnSpc>
                <a:spcPct val="115000"/>
              </a:lnSpc>
              <a:spcBef>
                <a:spcPts val="700"/>
              </a:spcBef>
              <a:spcAft>
                <a:spcPts val="0"/>
              </a:spcAft>
              <a:buClr>
                <a:schemeClr val="dk1"/>
              </a:buClr>
              <a:buSzPts val="1100"/>
              <a:buFont typeface="Arial"/>
              <a:buNone/>
            </a:pPr>
            <a:r>
              <a:t/>
            </a:r>
            <a:endParaRPr sz="2800"/>
          </a:p>
          <a:p>
            <a:pPr indent="0" lvl="0" marL="457200" rtl="0" algn="l">
              <a:lnSpc>
                <a:spcPct val="115000"/>
              </a:lnSpc>
              <a:spcBef>
                <a:spcPts val="700"/>
              </a:spcBef>
              <a:spcAft>
                <a:spcPts val="0"/>
              </a:spcAft>
              <a:buClr>
                <a:schemeClr val="dk1"/>
              </a:buClr>
              <a:buSzPts val="1100"/>
              <a:buFont typeface="Arial"/>
              <a:buNone/>
            </a:pPr>
            <a:r>
              <a:t/>
            </a:r>
            <a:endParaRPr sz="2300">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sp>
        <p:nvSpPr>
          <p:cNvPr id="280" name="Google Shape;280;p48"/>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Consolidated Tax Rates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Clr>
                <a:schemeClr val="dk1"/>
              </a:buClr>
              <a:buSzPts val="1100"/>
              <a:buFont typeface="Arial"/>
              <a:buNone/>
            </a:pPr>
            <a:r>
              <a:rPr lang="en-US" sz="3200" u="sng"/>
              <a:t>Cities </a:t>
            </a:r>
            <a:r>
              <a:rPr lang="en-US" sz="3200"/>
              <a:t>and </a:t>
            </a:r>
            <a:r>
              <a:rPr lang="en-US" sz="3200" u="sng"/>
              <a:t>counties</a:t>
            </a:r>
            <a:r>
              <a:rPr lang="en-US" sz="3200"/>
              <a:t> can request a budget extension from DOM in writing</a:t>
            </a:r>
            <a:endParaRPr sz="3200"/>
          </a:p>
          <a:p>
            <a:pPr indent="0" lvl="0" marL="342900" rtl="0" algn="ctr">
              <a:lnSpc>
                <a:spcPct val="115000"/>
              </a:lnSpc>
              <a:spcBef>
                <a:spcPts val="800"/>
              </a:spcBef>
              <a:spcAft>
                <a:spcPts val="0"/>
              </a:spcAft>
              <a:buClr>
                <a:schemeClr val="dk1"/>
              </a:buClr>
              <a:buSzPts val="1100"/>
              <a:buFont typeface="Arial"/>
              <a:buNone/>
            </a:pPr>
            <a:r>
              <a:rPr i="1" lang="en-US" sz="3200">
                <a:solidFill>
                  <a:srgbClr val="03617A"/>
                </a:solidFill>
              </a:rPr>
              <a:t>      “for circumstances beyond their control”</a:t>
            </a:r>
            <a:endParaRPr i="1" sz="3200">
              <a:solidFill>
                <a:srgbClr val="03617A"/>
              </a:solidFill>
            </a:endParaRPr>
          </a:p>
          <a:p>
            <a:pPr indent="0" lvl="0" marL="0" rtl="0" algn="l">
              <a:spcBef>
                <a:spcPts val="900"/>
              </a:spcBef>
              <a:spcAft>
                <a:spcPts val="0"/>
              </a:spcAft>
              <a:buNone/>
            </a:pPr>
            <a:r>
              <a:t/>
            </a:r>
            <a:endParaRPr b="1" sz="2100">
              <a:solidFill>
                <a:srgbClr val="222222"/>
              </a:solidFill>
              <a:highlight>
                <a:srgbClr val="FFFFFF"/>
              </a:highlight>
              <a:latin typeface="Arial"/>
              <a:ea typeface="Arial"/>
              <a:cs typeface="Arial"/>
              <a:sym typeface="Arial"/>
            </a:endParaRPr>
          </a:p>
          <a:p>
            <a:pPr indent="0" lvl="0" marL="0" rtl="0" algn="l">
              <a:spcBef>
                <a:spcPts val="900"/>
              </a:spcBef>
              <a:spcAft>
                <a:spcPts val="0"/>
              </a:spcAft>
              <a:buNone/>
            </a:pPr>
            <a:r>
              <a:t/>
            </a:r>
            <a:endParaRPr b="1" sz="1100">
              <a:solidFill>
                <a:srgbClr val="222222"/>
              </a:solidFill>
              <a:highlight>
                <a:srgbClr val="FFFFFF"/>
              </a:highlight>
              <a:latin typeface="Arial"/>
              <a:ea typeface="Arial"/>
              <a:cs typeface="Arial"/>
              <a:sym typeface="Arial"/>
            </a:endParaRPr>
          </a:p>
          <a:p>
            <a:pPr indent="0" lvl="0" marL="0" rtl="0" algn="l">
              <a:spcBef>
                <a:spcPts val="900"/>
              </a:spcBef>
              <a:spcAft>
                <a:spcPts val="0"/>
              </a:spcAft>
              <a:buNone/>
            </a:pPr>
            <a:r>
              <a:t/>
            </a:r>
            <a:endParaRPr b="1" sz="1100">
              <a:solidFill>
                <a:srgbClr val="222222"/>
              </a:solidFill>
              <a:highlight>
                <a:srgbClr val="FFFFFF"/>
              </a:highlight>
              <a:latin typeface="Arial"/>
              <a:ea typeface="Arial"/>
              <a:cs typeface="Arial"/>
              <a:sym typeface="Arial"/>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58" name="Google Shape;58;p13"/>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Budget Extensions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9"/>
          <p:cNvSpPr txBox="1"/>
          <p:nvPr>
            <p:ph idx="1" type="body"/>
          </p:nvPr>
        </p:nvSpPr>
        <p:spPr>
          <a:xfrm>
            <a:off x="291875" y="782350"/>
            <a:ext cx="8223300" cy="38502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Clr>
                <a:schemeClr val="dk1"/>
              </a:buClr>
              <a:buSzPts val="1100"/>
              <a:buFont typeface="Arial"/>
              <a:buNone/>
            </a:pPr>
            <a:r>
              <a:rPr lang="en-US" sz="2500"/>
              <a:t>Go to</a:t>
            </a:r>
            <a:r>
              <a:rPr lang="en-US" sz="2500">
                <a:uFill>
                  <a:noFill/>
                </a:uFill>
                <a:hlinkClick r:id="rId3"/>
              </a:rPr>
              <a:t> </a:t>
            </a:r>
            <a:r>
              <a:rPr lang="en-US" sz="2800" u="sng">
                <a:solidFill>
                  <a:schemeClr val="hlink"/>
                </a:solidFill>
                <a:hlinkClick r:id="rId4"/>
              </a:rPr>
              <a:t>https://dom-localgov.iowa.gov/home</a:t>
            </a:r>
            <a:r>
              <a:rPr lang="en-US" sz="2800"/>
              <a:t> and  “Reports” and find “Consolidated Tax Rates” </a:t>
            </a:r>
            <a:endParaRPr sz="2800"/>
          </a:p>
          <a:p>
            <a:pPr indent="0" lvl="0" marL="457200" rtl="0" algn="l">
              <a:lnSpc>
                <a:spcPct val="115000"/>
              </a:lnSpc>
              <a:spcBef>
                <a:spcPts val="700"/>
              </a:spcBef>
              <a:spcAft>
                <a:spcPts val="0"/>
              </a:spcAft>
              <a:buClr>
                <a:schemeClr val="dk1"/>
              </a:buClr>
              <a:buSzPts val="1100"/>
              <a:buFont typeface="Arial"/>
              <a:buNone/>
            </a:pPr>
            <a:r>
              <a:t/>
            </a:r>
            <a:endParaRPr sz="2300">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sp>
        <p:nvSpPr>
          <p:cNvPr id="286" name="Google Shape;286;p49"/>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Consolidated Tax Rates</a:t>
            </a:r>
            <a:endParaRPr/>
          </a:p>
        </p:txBody>
      </p:sp>
      <p:pic>
        <p:nvPicPr>
          <p:cNvPr id="287" name="Google Shape;287;p49"/>
          <p:cNvPicPr preferRelativeResize="0"/>
          <p:nvPr/>
        </p:nvPicPr>
        <p:blipFill>
          <a:blip r:embed="rId5">
            <a:alphaModFix/>
          </a:blip>
          <a:stretch>
            <a:fillRect/>
          </a:stretch>
        </p:blipFill>
        <p:spPr>
          <a:xfrm>
            <a:off x="1093975" y="2024800"/>
            <a:ext cx="6052126" cy="21684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0"/>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457200" rtl="0" algn="l">
              <a:lnSpc>
                <a:spcPct val="115000"/>
              </a:lnSpc>
              <a:spcBef>
                <a:spcPts val="700"/>
              </a:spcBef>
              <a:spcAft>
                <a:spcPts val="0"/>
              </a:spcAft>
              <a:buClr>
                <a:schemeClr val="dk1"/>
              </a:buClr>
              <a:buSzPts val="1100"/>
              <a:buFont typeface="Arial"/>
              <a:buNone/>
            </a:pPr>
            <a:r>
              <a:t/>
            </a:r>
            <a:endParaRPr sz="2000" u="sng">
              <a:solidFill>
                <a:schemeClr val="hlink"/>
              </a:solidFill>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sp>
        <p:nvSpPr>
          <p:cNvPr id="293" name="Google Shape;293;p50"/>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t/>
            </a:r>
            <a:endParaRPr/>
          </a:p>
        </p:txBody>
      </p:sp>
      <p:pic>
        <p:nvPicPr>
          <p:cNvPr id="294" name="Google Shape;294;p50"/>
          <p:cNvPicPr preferRelativeResize="0"/>
          <p:nvPr/>
        </p:nvPicPr>
        <p:blipFill>
          <a:blip r:embed="rId3">
            <a:alphaModFix/>
          </a:blip>
          <a:stretch>
            <a:fillRect/>
          </a:stretch>
        </p:blipFill>
        <p:spPr>
          <a:xfrm>
            <a:off x="100250" y="0"/>
            <a:ext cx="8633774" cy="2695375"/>
          </a:xfrm>
          <a:prstGeom prst="rect">
            <a:avLst/>
          </a:prstGeom>
          <a:noFill/>
          <a:ln>
            <a:noFill/>
          </a:ln>
        </p:spPr>
      </p:pic>
      <p:pic>
        <p:nvPicPr>
          <p:cNvPr id="295" name="Google Shape;295;p50"/>
          <p:cNvPicPr preferRelativeResize="0"/>
          <p:nvPr/>
        </p:nvPicPr>
        <p:blipFill>
          <a:blip r:embed="rId4">
            <a:alphaModFix/>
          </a:blip>
          <a:stretch>
            <a:fillRect/>
          </a:stretch>
        </p:blipFill>
        <p:spPr>
          <a:xfrm>
            <a:off x="100250" y="3157225"/>
            <a:ext cx="6879175" cy="17879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1"/>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Clr>
                <a:schemeClr val="dk1"/>
              </a:buClr>
              <a:buSzPts val="1100"/>
              <a:buFont typeface="Arial"/>
              <a:buNone/>
            </a:pPr>
            <a:r>
              <a:rPr lang="en-US" sz="2700"/>
              <a:t>Can also view the component pieces of the consolidated rate by tax district with the Tax District Recap Report-also in PDF or CSV</a:t>
            </a:r>
            <a:endParaRPr sz="2700"/>
          </a:p>
          <a:p>
            <a:pPr indent="0" lvl="0" marL="342900" rtl="0" algn="l">
              <a:lnSpc>
                <a:spcPct val="115000"/>
              </a:lnSpc>
              <a:spcBef>
                <a:spcPts val="600"/>
              </a:spcBef>
              <a:spcAft>
                <a:spcPts val="0"/>
              </a:spcAft>
              <a:buClr>
                <a:schemeClr val="dk1"/>
              </a:buClr>
              <a:buSzPts val="1100"/>
              <a:buFont typeface="Arial"/>
              <a:buNone/>
            </a:pPr>
            <a:r>
              <a:t/>
            </a:r>
            <a:endParaRPr sz="2800">
              <a:latin typeface="Garamond"/>
              <a:ea typeface="Garamond"/>
              <a:cs typeface="Garamond"/>
              <a:sym typeface="Garamond"/>
            </a:endParaRPr>
          </a:p>
          <a:p>
            <a:pPr indent="0" lvl="0" marL="457200" rtl="0" algn="l">
              <a:lnSpc>
                <a:spcPct val="115000"/>
              </a:lnSpc>
              <a:spcBef>
                <a:spcPts val="700"/>
              </a:spcBef>
              <a:spcAft>
                <a:spcPts val="0"/>
              </a:spcAft>
              <a:buClr>
                <a:schemeClr val="dk1"/>
              </a:buClr>
              <a:buSzPts val="1100"/>
              <a:buFont typeface="Arial"/>
              <a:buNone/>
            </a:pPr>
            <a:r>
              <a:t/>
            </a:r>
            <a:endParaRPr sz="2300">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sp>
        <p:nvSpPr>
          <p:cNvPr id="301" name="Google Shape;301;p51"/>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solidFill>
                  <a:schemeClr val="dk2"/>
                </a:solidFill>
              </a:rPr>
              <a:t>Consolidated Tax Rates</a:t>
            </a:r>
            <a:endParaRPr/>
          </a:p>
        </p:txBody>
      </p:sp>
      <p:pic>
        <p:nvPicPr>
          <p:cNvPr id="302" name="Google Shape;302;p51"/>
          <p:cNvPicPr preferRelativeResize="0"/>
          <p:nvPr/>
        </p:nvPicPr>
        <p:blipFill rotWithShape="1">
          <a:blip r:embed="rId3">
            <a:alphaModFix/>
          </a:blip>
          <a:srcRect b="1744" l="24023" r="43299" t="77287"/>
          <a:stretch/>
        </p:blipFill>
        <p:spPr>
          <a:xfrm>
            <a:off x="2096625" y="2849700"/>
            <a:ext cx="4445199" cy="12232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2"/>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Clr>
                <a:schemeClr val="dk1"/>
              </a:buClr>
              <a:buSzPts val="1100"/>
              <a:buFont typeface="Arial"/>
              <a:buNone/>
            </a:pPr>
            <a:r>
              <a:t/>
            </a:r>
            <a:endParaRPr sz="3200">
              <a:latin typeface="Garamond"/>
              <a:ea typeface="Garamond"/>
              <a:cs typeface="Garamond"/>
              <a:sym typeface="Garamond"/>
            </a:endParaRPr>
          </a:p>
          <a:p>
            <a:pPr indent="0" lvl="0" marL="342900" rtl="0" algn="l">
              <a:lnSpc>
                <a:spcPct val="115000"/>
              </a:lnSpc>
              <a:spcBef>
                <a:spcPts val="600"/>
              </a:spcBef>
              <a:spcAft>
                <a:spcPts val="0"/>
              </a:spcAft>
              <a:buClr>
                <a:schemeClr val="dk1"/>
              </a:buClr>
              <a:buSzPts val="1100"/>
              <a:buFont typeface="Arial"/>
              <a:buNone/>
            </a:pPr>
            <a:r>
              <a:t/>
            </a:r>
            <a:endParaRPr sz="2800">
              <a:latin typeface="Garamond"/>
              <a:ea typeface="Garamond"/>
              <a:cs typeface="Garamond"/>
              <a:sym typeface="Garamond"/>
            </a:endParaRPr>
          </a:p>
          <a:p>
            <a:pPr indent="0" lvl="0" marL="457200" rtl="0" algn="l">
              <a:lnSpc>
                <a:spcPct val="115000"/>
              </a:lnSpc>
              <a:spcBef>
                <a:spcPts val="700"/>
              </a:spcBef>
              <a:spcAft>
                <a:spcPts val="0"/>
              </a:spcAft>
              <a:buClr>
                <a:schemeClr val="dk1"/>
              </a:buClr>
              <a:buSzPts val="1100"/>
              <a:buFont typeface="Arial"/>
              <a:buNone/>
            </a:pPr>
            <a:r>
              <a:t/>
            </a:r>
            <a:endParaRPr sz="2300">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sp>
        <p:nvSpPr>
          <p:cNvPr id="308" name="Google Shape;308;p52"/>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t/>
            </a:r>
            <a:endParaRPr/>
          </a:p>
        </p:txBody>
      </p:sp>
      <p:pic>
        <p:nvPicPr>
          <p:cNvPr id="309" name="Google Shape;309;p52"/>
          <p:cNvPicPr preferRelativeResize="0"/>
          <p:nvPr/>
        </p:nvPicPr>
        <p:blipFill>
          <a:blip r:embed="rId3">
            <a:alphaModFix/>
          </a:blip>
          <a:stretch>
            <a:fillRect/>
          </a:stretch>
        </p:blipFill>
        <p:spPr>
          <a:xfrm>
            <a:off x="107225" y="82425"/>
            <a:ext cx="4553050" cy="4662000"/>
          </a:xfrm>
          <a:prstGeom prst="rect">
            <a:avLst/>
          </a:prstGeom>
          <a:noFill/>
          <a:ln>
            <a:noFill/>
          </a:ln>
        </p:spPr>
      </p:pic>
      <p:pic>
        <p:nvPicPr>
          <p:cNvPr id="310" name="Google Shape;310;p52"/>
          <p:cNvPicPr preferRelativeResize="0"/>
          <p:nvPr/>
        </p:nvPicPr>
        <p:blipFill>
          <a:blip r:embed="rId4">
            <a:alphaModFix/>
          </a:blip>
          <a:stretch>
            <a:fillRect/>
          </a:stretch>
        </p:blipFill>
        <p:spPr>
          <a:xfrm>
            <a:off x="4522725" y="224350"/>
            <a:ext cx="4433700" cy="28775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3"/>
          <p:cNvSpPr txBox="1"/>
          <p:nvPr>
            <p:ph type="ctrTitle"/>
          </p:nvPr>
        </p:nvSpPr>
        <p:spPr>
          <a:xfrm>
            <a:off x="311708" y="744575"/>
            <a:ext cx="8520600" cy="2052900"/>
          </a:xfrm>
          <a:prstGeom prst="rect">
            <a:avLst/>
          </a:prstGeom>
        </p:spPr>
        <p:txBody>
          <a:bodyPr anchorCtr="0" anchor="b" bIns="35550" lIns="71100" spcFirstLastPara="1" rIns="71100" wrap="square" tIns="35550">
            <a:noAutofit/>
          </a:bodyPr>
          <a:lstStyle/>
          <a:p>
            <a:pPr indent="0" lvl="0" marL="0" rtl="0" algn="ctr">
              <a:spcBef>
                <a:spcPts val="0"/>
              </a:spcBef>
              <a:spcAft>
                <a:spcPts val="0"/>
              </a:spcAft>
              <a:buNone/>
            </a:pPr>
            <a:r>
              <a:rPr lang="en-US"/>
              <a:t>Schools Budget Certification</a:t>
            </a:r>
            <a:r>
              <a:rPr lang="en-US"/>
              <a:t> </a:t>
            </a:r>
            <a:endParaRPr/>
          </a:p>
        </p:txBody>
      </p:sp>
      <p:sp>
        <p:nvSpPr>
          <p:cNvPr id="316" name="Google Shape;316;p53"/>
          <p:cNvSpPr txBox="1"/>
          <p:nvPr>
            <p:ph idx="1" type="subTitle"/>
          </p:nvPr>
        </p:nvSpPr>
        <p:spPr>
          <a:xfrm>
            <a:off x="311700" y="2834125"/>
            <a:ext cx="8520600" cy="792600"/>
          </a:xfrm>
          <a:prstGeom prst="rect">
            <a:avLst/>
          </a:prstGeom>
        </p:spPr>
        <p:txBody>
          <a:bodyPr anchorCtr="0" anchor="t" bIns="35550" lIns="71100" spcFirstLastPara="1" rIns="71100" wrap="square" tIns="35550">
            <a:noAutofit/>
          </a:bodyPr>
          <a:lstStyle/>
          <a:p>
            <a:pPr indent="0" lvl="0" marL="0" rtl="0" algn="ctr">
              <a:spcBef>
                <a:spcPts val="90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4"/>
          <p:cNvSpPr txBox="1"/>
          <p:nvPr>
            <p:ph idx="1" type="body"/>
          </p:nvPr>
        </p:nvSpPr>
        <p:spPr>
          <a:xfrm>
            <a:off x="291875" y="782350"/>
            <a:ext cx="8223300" cy="38502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2500"/>
              <a:t>1.)	</a:t>
            </a:r>
            <a:r>
              <a:rPr lang="en-US" sz="2500"/>
              <a:t>The proof of publication/affidavit from the newspaper was filed in the county auditor’s office for the </a:t>
            </a:r>
            <a:r>
              <a:rPr b="1" lang="en-US" sz="2500"/>
              <a:t>Proposed Tax Notice</a:t>
            </a:r>
            <a:r>
              <a:rPr lang="en-US" sz="2500"/>
              <a:t> (first hearing notice)</a:t>
            </a:r>
            <a:endParaRPr sz="2500"/>
          </a:p>
          <a:p>
            <a:pPr indent="0" lvl="0" marL="0" rtl="0" algn="l">
              <a:lnSpc>
                <a:spcPct val="115000"/>
              </a:lnSpc>
              <a:spcBef>
                <a:spcPts val="600"/>
              </a:spcBef>
              <a:spcAft>
                <a:spcPts val="0"/>
              </a:spcAft>
              <a:buNone/>
            </a:pPr>
            <a:r>
              <a:rPr lang="en-US" sz="2500"/>
              <a:t>2.) The proof of publication/affidavit from the newspaper was filed in the county auditor's office for the </a:t>
            </a:r>
            <a:r>
              <a:rPr b="1" lang="en-US" sz="2500"/>
              <a:t>Budget Adoption Notice</a:t>
            </a:r>
            <a:r>
              <a:rPr lang="en-US" sz="2500"/>
              <a:t> (second hearing notice)</a:t>
            </a:r>
            <a:endParaRPr sz="2500"/>
          </a:p>
          <a:p>
            <a:pPr indent="0" lvl="0" marL="457200" rtl="0" algn="l">
              <a:lnSpc>
                <a:spcPct val="115000"/>
              </a:lnSpc>
              <a:spcBef>
                <a:spcPts val="700"/>
              </a:spcBef>
              <a:spcAft>
                <a:spcPts val="0"/>
              </a:spcAft>
              <a:buClr>
                <a:schemeClr val="dk1"/>
              </a:buClr>
              <a:buSzPts val="1100"/>
              <a:buFont typeface="Arial"/>
              <a:buNone/>
            </a:pPr>
            <a:r>
              <a:t/>
            </a:r>
            <a:endParaRPr sz="2300">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sp>
        <p:nvSpPr>
          <p:cNvPr id="322" name="Google Shape;322;p54"/>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Proof of Publication/Affidavit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5"/>
          <p:cNvSpPr txBox="1"/>
          <p:nvPr>
            <p:ph idx="1" type="body"/>
          </p:nvPr>
        </p:nvSpPr>
        <p:spPr>
          <a:xfrm>
            <a:off x="291875" y="782350"/>
            <a:ext cx="8223300" cy="38502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2500"/>
              <a:t>3</a:t>
            </a:r>
            <a:r>
              <a:rPr lang="en-US" sz="2500"/>
              <a:t>.) </a:t>
            </a:r>
            <a:r>
              <a:rPr b="1" lang="en-US" sz="2500"/>
              <a:t>Proposed Tax Notice</a:t>
            </a:r>
            <a:r>
              <a:rPr lang="en-US" sz="2500"/>
              <a:t> (first hearing notice) was published not less than 10 days, nor more than 20 days, prior to the budget hearing.</a:t>
            </a:r>
            <a:endParaRPr sz="2500"/>
          </a:p>
          <a:p>
            <a:pPr indent="0" lvl="0" marL="0" rtl="0" algn="l">
              <a:lnSpc>
                <a:spcPct val="115000"/>
              </a:lnSpc>
              <a:spcBef>
                <a:spcPts val="600"/>
              </a:spcBef>
              <a:spcAft>
                <a:spcPts val="0"/>
              </a:spcAft>
              <a:buNone/>
            </a:pPr>
            <a:r>
              <a:rPr lang="en-US" sz="2500"/>
              <a:t>4.) </a:t>
            </a:r>
            <a:r>
              <a:rPr b="1" lang="en-US" sz="2500"/>
              <a:t>Budget Adoption</a:t>
            </a:r>
            <a:r>
              <a:rPr lang="en-US" sz="2500"/>
              <a:t> (second hearing notice) was published not less than 10 days, nor more than 20 days, prior to the budget hearing.</a:t>
            </a:r>
            <a:endParaRPr sz="2500"/>
          </a:p>
          <a:p>
            <a:pPr indent="0" lvl="0" marL="457200" rtl="0" algn="l">
              <a:lnSpc>
                <a:spcPct val="115000"/>
              </a:lnSpc>
              <a:spcBef>
                <a:spcPts val="700"/>
              </a:spcBef>
              <a:spcAft>
                <a:spcPts val="0"/>
              </a:spcAft>
              <a:buClr>
                <a:schemeClr val="dk1"/>
              </a:buClr>
              <a:buSzPts val="1100"/>
              <a:buFont typeface="Arial"/>
              <a:buNone/>
            </a:pPr>
            <a:r>
              <a:t/>
            </a:r>
            <a:endParaRPr sz="2300">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sp>
        <p:nvSpPr>
          <p:cNvPr id="328" name="Google Shape;328;p55"/>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Proof of Publication/Affidavit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6"/>
          <p:cNvSpPr txBox="1"/>
          <p:nvPr>
            <p:ph idx="1" type="body"/>
          </p:nvPr>
        </p:nvSpPr>
        <p:spPr>
          <a:xfrm>
            <a:off x="291875" y="782350"/>
            <a:ext cx="8223300" cy="38502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1800"/>
              <a:t>5</a:t>
            </a:r>
            <a:r>
              <a:rPr lang="en-US" sz="1800"/>
              <a:t>.) </a:t>
            </a:r>
            <a:r>
              <a:rPr lang="en-US" sz="1800"/>
              <a:t>Adopted Taxes Levied on Property </a:t>
            </a:r>
            <a:r>
              <a:rPr b="1" lang="en-US" sz="1800"/>
              <a:t>(Line 1)</a:t>
            </a:r>
            <a:r>
              <a:rPr lang="en-US" sz="1800"/>
              <a:t> of the Adopted Budget Summary for the Budgeted Fiscal Year do not exceed:</a:t>
            </a:r>
            <a:endParaRPr sz="1800"/>
          </a:p>
          <a:p>
            <a:pPr indent="0" lvl="0" marL="0" rtl="0" algn="l">
              <a:lnSpc>
                <a:spcPct val="115000"/>
              </a:lnSpc>
              <a:spcBef>
                <a:spcPts val="600"/>
              </a:spcBef>
              <a:spcAft>
                <a:spcPts val="0"/>
              </a:spcAft>
              <a:buNone/>
            </a:pPr>
            <a:r>
              <a:rPr lang="en-US" sz="2500"/>
              <a:t>	</a:t>
            </a:r>
            <a:endParaRPr sz="2500"/>
          </a:p>
          <a:p>
            <a:pPr indent="0" lvl="0" marL="0" rtl="0" algn="l">
              <a:lnSpc>
                <a:spcPct val="115000"/>
              </a:lnSpc>
              <a:spcBef>
                <a:spcPts val="600"/>
              </a:spcBef>
              <a:spcAft>
                <a:spcPts val="0"/>
              </a:spcAft>
              <a:buNone/>
            </a:pPr>
            <a:r>
              <a:t/>
            </a:r>
            <a:endParaRPr sz="2500"/>
          </a:p>
          <a:p>
            <a:pPr indent="0" lvl="0" marL="0" rtl="0" algn="l">
              <a:lnSpc>
                <a:spcPct val="115000"/>
              </a:lnSpc>
              <a:spcBef>
                <a:spcPts val="600"/>
              </a:spcBef>
              <a:spcAft>
                <a:spcPts val="0"/>
              </a:spcAft>
              <a:buNone/>
            </a:pPr>
            <a:r>
              <a:rPr b="1" lang="en-US" sz="1800"/>
              <a:t>Published</a:t>
            </a:r>
            <a:r>
              <a:rPr lang="en-US" sz="1800"/>
              <a:t> amounts on the </a:t>
            </a:r>
            <a:r>
              <a:rPr b="1" lang="en-US" sz="1800"/>
              <a:t>Proposed Tax Notice </a:t>
            </a:r>
            <a:r>
              <a:rPr lang="en-US" sz="1800"/>
              <a:t>(First Notice) for the Grand Total Property Taxes</a:t>
            </a:r>
            <a:endParaRPr sz="1800"/>
          </a:p>
          <a:p>
            <a:pPr indent="0" lvl="0" marL="0" rtl="0" algn="l">
              <a:lnSpc>
                <a:spcPct val="115000"/>
              </a:lnSpc>
              <a:spcBef>
                <a:spcPts val="600"/>
              </a:spcBef>
              <a:spcAft>
                <a:spcPts val="0"/>
              </a:spcAft>
              <a:buNone/>
            </a:pPr>
            <a:r>
              <a:t/>
            </a:r>
            <a:endParaRPr sz="2500"/>
          </a:p>
          <a:p>
            <a:pPr indent="0" lvl="0" marL="457200" rtl="0" algn="l">
              <a:lnSpc>
                <a:spcPct val="115000"/>
              </a:lnSpc>
              <a:spcBef>
                <a:spcPts val="700"/>
              </a:spcBef>
              <a:spcAft>
                <a:spcPts val="0"/>
              </a:spcAft>
              <a:buClr>
                <a:schemeClr val="dk1"/>
              </a:buClr>
              <a:buSzPts val="1100"/>
              <a:buFont typeface="Arial"/>
              <a:buNone/>
            </a:pPr>
            <a:r>
              <a:t/>
            </a:r>
            <a:endParaRPr sz="2300">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sp>
        <p:nvSpPr>
          <p:cNvPr id="334" name="Google Shape;334;p56"/>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Adopted Taxes Levied on Property</a:t>
            </a:r>
            <a:endParaRPr/>
          </a:p>
        </p:txBody>
      </p:sp>
      <p:pic>
        <p:nvPicPr>
          <p:cNvPr id="335" name="Google Shape;335;p56"/>
          <p:cNvPicPr preferRelativeResize="0"/>
          <p:nvPr/>
        </p:nvPicPr>
        <p:blipFill>
          <a:blip r:embed="rId3">
            <a:alphaModFix/>
          </a:blip>
          <a:stretch>
            <a:fillRect/>
          </a:stretch>
        </p:blipFill>
        <p:spPr>
          <a:xfrm>
            <a:off x="2423625" y="3198050"/>
            <a:ext cx="5981700" cy="1088375"/>
          </a:xfrm>
          <a:prstGeom prst="rect">
            <a:avLst/>
          </a:prstGeom>
          <a:noFill/>
          <a:ln>
            <a:noFill/>
          </a:ln>
        </p:spPr>
      </p:pic>
      <p:pic>
        <p:nvPicPr>
          <p:cNvPr id="336" name="Google Shape;336;p56"/>
          <p:cNvPicPr preferRelativeResize="0"/>
          <p:nvPr/>
        </p:nvPicPr>
        <p:blipFill>
          <a:blip r:embed="rId4">
            <a:alphaModFix/>
          </a:blip>
          <a:stretch>
            <a:fillRect/>
          </a:stretch>
        </p:blipFill>
        <p:spPr>
          <a:xfrm>
            <a:off x="133350" y="4286425"/>
            <a:ext cx="8382000" cy="552450"/>
          </a:xfrm>
          <a:prstGeom prst="rect">
            <a:avLst/>
          </a:prstGeom>
          <a:noFill/>
          <a:ln>
            <a:noFill/>
          </a:ln>
        </p:spPr>
      </p:pic>
      <p:sp>
        <p:nvSpPr>
          <p:cNvPr id="337" name="Google Shape;337;p56"/>
          <p:cNvSpPr/>
          <p:nvPr/>
        </p:nvSpPr>
        <p:spPr>
          <a:xfrm>
            <a:off x="6439100" y="3043600"/>
            <a:ext cx="2076000" cy="1809000"/>
          </a:xfrm>
          <a:prstGeom prst="flowChartAlternateProcess">
            <a:avLst/>
          </a:prstGeom>
          <a:noFill/>
          <a:ln cap="flat" cmpd="sng" w="152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pic>
        <p:nvPicPr>
          <p:cNvPr id="338" name="Google Shape;338;p56"/>
          <p:cNvPicPr preferRelativeResize="0"/>
          <p:nvPr/>
        </p:nvPicPr>
        <p:blipFill>
          <a:blip r:embed="rId5">
            <a:alphaModFix/>
          </a:blip>
          <a:stretch>
            <a:fillRect/>
          </a:stretch>
        </p:blipFill>
        <p:spPr>
          <a:xfrm>
            <a:off x="2274288" y="1405400"/>
            <a:ext cx="4595425" cy="1088375"/>
          </a:xfrm>
          <a:prstGeom prst="rect">
            <a:avLst/>
          </a:prstGeom>
          <a:noFill/>
          <a:ln>
            <a:noFill/>
          </a:ln>
        </p:spPr>
      </p:pic>
      <p:sp>
        <p:nvSpPr>
          <p:cNvPr id="339" name="Google Shape;339;p56"/>
          <p:cNvSpPr/>
          <p:nvPr/>
        </p:nvSpPr>
        <p:spPr>
          <a:xfrm>
            <a:off x="2423625" y="2032625"/>
            <a:ext cx="2898000" cy="514500"/>
          </a:xfrm>
          <a:prstGeom prst="flowChartAlternateProcess">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7"/>
          <p:cNvSpPr txBox="1"/>
          <p:nvPr>
            <p:ph idx="1" type="body"/>
          </p:nvPr>
        </p:nvSpPr>
        <p:spPr>
          <a:xfrm>
            <a:off x="291875" y="782350"/>
            <a:ext cx="8223300" cy="38502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1800"/>
              <a:t>6</a:t>
            </a:r>
            <a:r>
              <a:rPr lang="en-US" sz="1800"/>
              <a:t>.) Adopted Taxes Levied on Property </a:t>
            </a:r>
            <a:r>
              <a:rPr b="1" lang="en-US" sz="1800"/>
              <a:t>(Line 1)</a:t>
            </a:r>
            <a:r>
              <a:rPr lang="en-US" sz="1800"/>
              <a:t> of the Adopted Budget Summary for the Budgeted Fiscal Year do not exceed:</a:t>
            </a:r>
            <a:endParaRPr sz="1800"/>
          </a:p>
          <a:p>
            <a:pPr indent="0" lvl="0" marL="0" rtl="0" algn="l">
              <a:lnSpc>
                <a:spcPct val="115000"/>
              </a:lnSpc>
              <a:spcBef>
                <a:spcPts val="600"/>
              </a:spcBef>
              <a:spcAft>
                <a:spcPts val="0"/>
              </a:spcAft>
              <a:buNone/>
            </a:pPr>
            <a:r>
              <a:rPr lang="en-US" sz="2500"/>
              <a:t>	</a:t>
            </a:r>
            <a:endParaRPr sz="2500"/>
          </a:p>
          <a:p>
            <a:pPr indent="0" lvl="0" marL="0" rtl="0" algn="l">
              <a:lnSpc>
                <a:spcPct val="115000"/>
              </a:lnSpc>
              <a:spcBef>
                <a:spcPts val="600"/>
              </a:spcBef>
              <a:spcAft>
                <a:spcPts val="0"/>
              </a:spcAft>
              <a:buNone/>
            </a:pPr>
            <a:r>
              <a:t/>
            </a:r>
            <a:endParaRPr sz="2500"/>
          </a:p>
          <a:p>
            <a:pPr indent="0" lvl="0" marL="0" rtl="0" algn="l">
              <a:lnSpc>
                <a:spcPct val="115000"/>
              </a:lnSpc>
              <a:spcBef>
                <a:spcPts val="600"/>
              </a:spcBef>
              <a:spcAft>
                <a:spcPts val="0"/>
              </a:spcAft>
              <a:buNone/>
            </a:pPr>
            <a:r>
              <a:rPr b="1" lang="en-US" sz="1800"/>
              <a:t>Published</a:t>
            </a:r>
            <a:r>
              <a:rPr lang="en-US" sz="1800"/>
              <a:t> amounts on the </a:t>
            </a:r>
            <a:r>
              <a:rPr b="1" lang="en-US" sz="1800"/>
              <a:t>Budget Adoption Notice</a:t>
            </a:r>
            <a:r>
              <a:rPr b="1" lang="en-US" sz="1800"/>
              <a:t> </a:t>
            </a:r>
            <a:r>
              <a:rPr lang="en-US" sz="1800"/>
              <a:t>(Second Notice) for the Taxes Levied on Property </a:t>
            </a:r>
            <a:r>
              <a:rPr b="1" lang="en-US" sz="1800"/>
              <a:t>(Line 1)</a:t>
            </a:r>
            <a:r>
              <a:rPr lang="en-US" sz="1800"/>
              <a:t>:</a:t>
            </a:r>
            <a:endParaRPr sz="1800"/>
          </a:p>
          <a:p>
            <a:pPr indent="0" lvl="0" marL="0" rtl="0" algn="l">
              <a:lnSpc>
                <a:spcPct val="115000"/>
              </a:lnSpc>
              <a:spcBef>
                <a:spcPts val="600"/>
              </a:spcBef>
              <a:spcAft>
                <a:spcPts val="0"/>
              </a:spcAft>
              <a:buNone/>
            </a:pPr>
            <a:r>
              <a:t/>
            </a:r>
            <a:endParaRPr sz="2500"/>
          </a:p>
          <a:p>
            <a:pPr indent="0" lvl="0" marL="457200" rtl="0" algn="l">
              <a:lnSpc>
                <a:spcPct val="115000"/>
              </a:lnSpc>
              <a:spcBef>
                <a:spcPts val="700"/>
              </a:spcBef>
              <a:spcAft>
                <a:spcPts val="0"/>
              </a:spcAft>
              <a:buClr>
                <a:schemeClr val="dk1"/>
              </a:buClr>
              <a:buSzPts val="1100"/>
              <a:buFont typeface="Arial"/>
              <a:buNone/>
            </a:pPr>
            <a:r>
              <a:t/>
            </a:r>
            <a:endParaRPr sz="2300">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sp>
        <p:nvSpPr>
          <p:cNvPr id="345" name="Google Shape;345;p57"/>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Adopted Taxes Levied on Property</a:t>
            </a:r>
            <a:endParaRPr/>
          </a:p>
        </p:txBody>
      </p:sp>
      <p:pic>
        <p:nvPicPr>
          <p:cNvPr id="346" name="Google Shape;346;p57"/>
          <p:cNvPicPr preferRelativeResize="0"/>
          <p:nvPr/>
        </p:nvPicPr>
        <p:blipFill>
          <a:blip r:embed="rId3">
            <a:alphaModFix/>
          </a:blip>
          <a:stretch>
            <a:fillRect/>
          </a:stretch>
        </p:blipFill>
        <p:spPr>
          <a:xfrm>
            <a:off x="2274288" y="1405400"/>
            <a:ext cx="4595425" cy="1088375"/>
          </a:xfrm>
          <a:prstGeom prst="rect">
            <a:avLst/>
          </a:prstGeom>
          <a:noFill/>
          <a:ln>
            <a:noFill/>
          </a:ln>
        </p:spPr>
      </p:pic>
      <p:sp>
        <p:nvSpPr>
          <p:cNvPr id="347" name="Google Shape;347;p57"/>
          <p:cNvSpPr/>
          <p:nvPr/>
        </p:nvSpPr>
        <p:spPr>
          <a:xfrm>
            <a:off x="2423625" y="2032625"/>
            <a:ext cx="2898000" cy="514500"/>
          </a:xfrm>
          <a:prstGeom prst="flowChartAlternateProcess">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pic>
        <p:nvPicPr>
          <p:cNvPr id="348" name="Google Shape;348;p57"/>
          <p:cNvPicPr preferRelativeResize="0"/>
          <p:nvPr/>
        </p:nvPicPr>
        <p:blipFill>
          <a:blip r:embed="rId4">
            <a:alphaModFix/>
          </a:blip>
          <a:stretch>
            <a:fillRect/>
          </a:stretch>
        </p:blipFill>
        <p:spPr>
          <a:xfrm>
            <a:off x="291875" y="3145150"/>
            <a:ext cx="8337650" cy="1954425"/>
          </a:xfrm>
          <a:prstGeom prst="rect">
            <a:avLst/>
          </a:prstGeom>
          <a:noFill/>
          <a:ln>
            <a:noFill/>
          </a:ln>
        </p:spPr>
      </p:pic>
      <p:sp>
        <p:nvSpPr>
          <p:cNvPr id="349" name="Google Shape;349;p57"/>
          <p:cNvSpPr/>
          <p:nvPr/>
        </p:nvSpPr>
        <p:spPr>
          <a:xfrm>
            <a:off x="3516325" y="4364950"/>
            <a:ext cx="1938300" cy="682800"/>
          </a:xfrm>
          <a:prstGeom prst="flowChartAlternateProcess">
            <a:avLst/>
          </a:prstGeom>
          <a:noFill/>
          <a:ln cap="flat" cmpd="sng" w="1143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58"/>
          <p:cNvPicPr preferRelativeResize="0"/>
          <p:nvPr/>
        </p:nvPicPr>
        <p:blipFill>
          <a:blip r:embed="rId3">
            <a:alphaModFix/>
          </a:blip>
          <a:stretch>
            <a:fillRect/>
          </a:stretch>
        </p:blipFill>
        <p:spPr>
          <a:xfrm>
            <a:off x="2499204" y="3580900"/>
            <a:ext cx="4227572" cy="1466850"/>
          </a:xfrm>
          <a:prstGeom prst="rect">
            <a:avLst/>
          </a:prstGeom>
          <a:noFill/>
          <a:ln>
            <a:noFill/>
          </a:ln>
        </p:spPr>
      </p:pic>
      <p:pic>
        <p:nvPicPr>
          <p:cNvPr id="355" name="Google Shape;355;p58"/>
          <p:cNvPicPr preferRelativeResize="0"/>
          <p:nvPr/>
        </p:nvPicPr>
        <p:blipFill>
          <a:blip r:embed="rId4">
            <a:alphaModFix/>
          </a:blip>
          <a:stretch>
            <a:fillRect/>
          </a:stretch>
        </p:blipFill>
        <p:spPr>
          <a:xfrm>
            <a:off x="1199338" y="1894825"/>
            <a:ext cx="5705475" cy="1466850"/>
          </a:xfrm>
          <a:prstGeom prst="rect">
            <a:avLst/>
          </a:prstGeom>
          <a:noFill/>
          <a:ln>
            <a:noFill/>
          </a:ln>
        </p:spPr>
      </p:pic>
      <p:sp>
        <p:nvSpPr>
          <p:cNvPr id="356" name="Google Shape;356;p58"/>
          <p:cNvSpPr txBox="1"/>
          <p:nvPr>
            <p:ph idx="1" type="body"/>
          </p:nvPr>
        </p:nvSpPr>
        <p:spPr>
          <a:xfrm>
            <a:off x="291875" y="1154700"/>
            <a:ext cx="8223300" cy="6480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1800"/>
              <a:t>7</a:t>
            </a:r>
            <a:r>
              <a:rPr lang="en-US" sz="1800"/>
              <a:t>.) </a:t>
            </a:r>
            <a:r>
              <a:rPr lang="en-US" sz="1800"/>
              <a:t>Adopted expenditures do not exceed </a:t>
            </a:r>
            <a:r>
              <a:rPr b="1" lang="en-US" sz="1800"/>
              <a:t>published</a:t>
            </a:r>
            <a:r>
              <a:rPr lang="en-US" sz="1800"/>
              <a:t> in each of the four individual expenditure categories:</a:t>
            </a:r>
            <a:endParaRPr sz="1800"/>
          </a:p>
          <a:p>
            <a:pPr indent="0" lvl="0" marL="0" rtl="0" algn="l">
              <a:lnSpc>
                <a:spcPct val="115000"/>
              </a:lnSpc>
              <a:spcBef>
                <a:spcPts val="600"/>
              </a:spcBef>
              <a:spcAft>
                <a:spcPts val="0"/>
              </a:spcAft>
              <a:buNone/>
            </a:pPr>
            <a:r>
              <a:rPr lang="en-US" sz="2500"/>
              <a:t>	</a:t>
            </a:r>
            <a:endParaRPr sz="2500"/>
          </a:p>
          <a:p>
            <a:pPr indent="0" lvl="0" marL="0" rtl="0" algn="l">
              <a:lnSpc>
                <a:spcPct val="115000"/>
              </a:lnSpc>
              <a:spcBef>
                <a:spcPts val="600"/>
              </a:spcBef>
              <a:spcAft>
                <a:spcPts val="0"/>
              </a:spcAft>
              <a:buNone/>
            </a:pPr>
            <a:r>
              <a:t/>
            </a:r>
            <a:endParaRPr sz="2500"/>
          </a:p>
          <a:p>
            <a:pPr indent="0" lvl="0" marL="0" rtl="0" algn="l">
              <a:lnSpc>
                <a:spcPct val="115000"/>
              </a:lnSpc>
              <a:spcBef>
                <a:spcPts val="600"/>
              </a:spcBef>
              <a:spcAft>
                <a:spcPts val="0"/>
              </a:spcAft>
              <a:buNone/>
            </a:pPr>
            <a:r>
              <a:t/>
            </a:r>
            <a:endParaRPr sz="2500"/>
          </a:p>
          <a:p>
            <a:pPr indent="0" lvl="0" marL="457200" rtl="0" algn="l">
              <a:lnSpc>
                <a:spcPct val="115000"/>
              </a:lnSpc>
              <a:spcBef>
                <a:spcPts val="700"/>
              </a:spcBef>
              <a:spcAft>
                <a:spcPts val="0"/>
              </a:spcAft>
              <a:buClr>
                <a:schemeClr val="dk1"/>
              </a:buClr>
              <a:buSzPts val="1100"/>
              <a:buFont typeface="Arial"/>
              <a:buNone/>
            </a:pPr>
            <a:r>
              <a:t/>
            </a:r>
            <a:endParaRPr sz="2300">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sp>
        <p:nvSpPr>
          <p:cNvPr id="357" name="Google Shape;357;p58"/>
          <p:cNvSpPr txBox="1"/>
          <p:nvPr>
            <p:ph type="title"/>
          </p:nvPr>
        </p:nvSpPr>
        <p:spPr>
          <a:xfrm>
            <a:off x="628650" y="224344"/>
            <a:ext cx="7886700" cy="974700"/>
          </a:xfrm>
          <a:prstGeom prst="rect">
            <a:avLst/>
          </a:prstGeom>
        </p:spPr>
        <p:txBody>
          <a:bodyPr anchorCtr="0" anchor="t" bIns="35550" lIns="71100" spcFirstLastPara="1" rIns="71100" wrap="square" tIns="35550">
            <a:noAutofit/>
          </a:bodyPr>
          <a:lstStyle/>
          <a:p>
            <a:pPr indent="0" lvl="0" marL="0" rtl="0" algn="ctr">
              <a:spcBef>
                <a:spcPts val="0"/>
              </a:spcBef>
              <a:spcAft>
                <a:spcPts val="0"/>
              </a:spcAft>
              <a:buNone/>
            </a:pPr>
            <a:r>
              <a:rPr lang="en-US"/>
              <a:t>Adopted Expenditures</a:t>
            </a:r>
            <a:endParaRPr/>
          </a:p>
          <a:p>
            <a:pPr indent="-444500" lvl="0" marL="457200" rtl="0" algn="ctr">
              <a:spcBef>
                <a:spcPts val="0"/>
              </a:spcBef>
              <a:spcAft>
                <a:spcPts val="0"/>
              </a:spcAft>
              <a:buSzPts val="3400"/>
              <a:buAutoNum type="arabicPeriod"/>
            </a:pPr>
            <a:r>
              <a:rPr lang="en-US"/>
              <a:t>Instruction line 24</a:t>
            </a:r>
            <a:endParaRPr/>
          </a:p>
          <a:p>
            <a:pPr indent="0" lvl="0" marL="0" rtl="0" algn="l">
              <a:spcBef>
                <a:spcPts val="0"/>
              </a:spcBef>
              <a:spcAft>
                <a:spcPts val="0"/>
              </a:spcAft>
              <a:buNone/>
            </a:pPr>
            <a:r>
              <a:t/>
            </a:r>
            <a:endParaRPr/>
          </a:p>
        </p:txBody>
      </p:sp>
      <p:sp>
        <p:nvSpPr>
          <p:cNvPr id="358" name="Google Shape;358;p58"/>
          <p:cNvSpPr/>
          <p:nvPr/>
        </p:nvSpPr>
        <p:spPr>
          <a:xfrm>
            <a:off x="3800275" y="2656450"/>
            <a:ext cx="2926500" cy="648000"/>
          </a:xfrm>
          <a:prstGeom prst="flowChartAlternateProcess">
            <a:avLst/>
          </a:prstGeom>
          <a:noFill/>
          <a:ln cap="flat" cmpd="sng" w="1143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latin typeface="Work Sans"/>
              <a:ea typeface="Work Sans"/>
              <a:cs typeface="Work Sans"/>
              <a:sym typeface="Work Sans"/>
            </a:endParaRPr>
          </a:p>
        </p:txBody>
      </p:sp>
      <p:sp>
        <p:nvSpPr>
          <p:cNvPr id="359" name="Google Shape;359;p58"/>
          <p:cNvSpPr/>
          <p:nvPr/>
        </p:nvSpPr>
        <p:spPr>
          <a:xfrm>
            <a:off x="4225775" y="4533450"/>
            <a:ext cx="1770000" cy="514200"/>
          </a:xfrm>
          <a:prstGeom prst="flowChartAlternateProcess">
            <a:avLst/>
          </a:prstGeom>
          <a:noFill/>
          <a:ln cap="flat" cmpd="sng" w="1143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360" name="Google Shape;360;p58"/>
          <p:cNvSpPr/>
          <p:nvPr/>
        </p:nvSpPr>
        <p:spPr>
          <a:xfrm>
            <a:off x="3964900" y="1802575"/>
            <a:ext cx="736200" cy="416400"/>
          </a:xfrm>
          <a:prstGeom prst="flowChartAlternateProcess">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latin typeface="Work Sans"/>
              <a:ea typeface="Work Sans"/>
              <a:cs typeface="Work Sans"/>
              <a:sym typeface="Work Sans"/>
            </a:endParaRPr>
          </a:p>
        </p:txBody>
      </p:sp>
      <p:sp>
        <p:nvSpPr>
          <p:cNvPr id="361" name="Google Shape;361;p58"/>
          <p:cNvSpPr/>
          <p:nvPr/>
        </p:nvSpPr>
        <p:spPr>
          <a:xfrm>
            <a:off x="4920050" y="3580900"/>
            <a:ext cx="1678800" cy="193500"/>
          </a:xfrm>
          <a:prstGeom prst="flowChartAlternateProcess">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latin typeface="Work Sans"/>
              <a:ea typeface="Work Sans"/>
              <a:cs typeface="Work Sans"/>
              <a:sym typeface="Work Sans"/>
            </a:endParaRPr>
          </a:p>
        </p:txBody>
      </p:sp>
      <p:cxnSp>
        <p:nvCxnSpPr>
          <p:cNvPr id="362" name="Google Shape;362;p58"/>
          <p:cNvCxnSpPr/>
          <p:nvPr/>
        </p:nvCxnSpPr>
        <p:spPr>
          <a:xfrm>
            <a:off x="266900" y="3442675"/>
            <a:ext cx="8442300" cy="0"/>
          </a:xfrm>
          <a:prstGeom prst="straightConnector1">
            <a:avLst/>
          </a:prstGeom>
          <a:noFill/>
          <a:ln cap="flat" cmpd="sng" w="152400">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idx="1" type="body"/>
          </p:nvPr>
        </p:nvSpPr>
        <p:spPr>
          <a:xfrm>
            <a:off x="421675" y="782700"/>
            <a:ext cx="7811100" cy="34206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Clr>
                <a:schemeClr val="dk1"/>
              </a:buClr>
              <a:buSzPts val="1100"/>
              <a:buFont typeface="Arial"/>
              <a:buNone/>
            </a:pPr>
            <a:r>
              <a:rPr lang="en-US" sz="3100"/>
              <a:t>If an extension is granted, a letter with a new due date is sent to the city/county </a:t>
            </a:r>
            <a:r>
              <a:rPr lang="en-US" sz="3100" u="sng"/>
              <a:t>and the county auditor </a:t>
            </a:r>
            <a:r>
              <a:rPr lang="en-US" sz="3100"/>
              <a:t>receives a copy.</a:t>
            </a:r>
            <a:endParaRPr sz="3100"/>
          </a:p>
          <a:p>
            <a:pPr indent="0" lvl="0" marL="342900" rtl="0" algn="l">
              <a:lnSpc>
                <a:spcPct val="115000"/>
              </a:lnSpc>
              <a:spcBef>
                <a:spcPts val="800"/>
              </a:spcBef>
              <a:spcAft>
                <a:spcPts val="0"/>
              </a:spcAft>
              <a:buClr>
                <a:schemeClr val="dk1"/>
              </a:buClr>
              <a:buSzPts val="1100"/>
              <a:buFont typeface="Arial"/>
              <a:buNone/>
            </a:pPr>
            <a:r>
              <a:rPr lang="en-US" sz="3100"/>
              <a:t>No other levy authority has the option to request a budget extension</a:t>
            </a:r>
            <a:endParaRPr sz="3100"/>
          </a:p>
          <a:p>
            <a:pPr indent="0" lvl="0" marL="0" rtl="0" algn="l">
              <a:spcBef>
                <a:spcPts val="900"/>
              </a:spcBef>
              <a:spcAft>
                <a:spcPts val="0"/>
              </a:spcAft>
              <a:buNone/>
            </a:pPr>
            <a:r>
              <a:t/>
            </a:r>
            <a:endParaRPr sz="2000">
              <a:solidFill>
                <a:srgbClr val="222222"/>
              </a:solidFill>
              <a:highlight>
                <a:srgbClr val="FFFFFF"/>
              </a:highlight>
            </a:endParaRPr>
          </a:p>
        </p:txBody>
      </p:sp>
      <p:sp>
        <p:nvSpPr>
          <p:cNvPr id="64" name="Google Shape;64;p14"/>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Budget Extensions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59"/>
          <p:cNvPicPr preferRelativeResize="0"/>
          <p:nvPr/>
        </p:nvPicPr>
        <p:blipFill>
          <a:blip r:embed="rId3">
            <a:alphaModFix/>
          </a:blip>
          <a:stretch>
            <a:fillRect/>
          </a:stretch>
        </p:blipFill>
        <p:spPr>
          <a:xfrm>
            <a:off x="1193125" y="1786250"/>
            <a:ext cx="5301150" cy="1069225"/>
          </a:xfrm>
          <a:prstGeom prst="rect">
            <a:avLst/>
          </a:prstGeom>
          <a:noFill/>
          <a:ln>
            <a:noFill/>
          </a:ln>
        </p:spPr>
      </p:pic>
      <p:sp>
        <p:nvSpPr>
          <p:cNvPr id="368" name="Google Shape;368;p59"/>
          <p:cNvSpPr txBox="1"/>
          <p:nvPr>
            <p:ph idx="1" type="body"/>
          </p:nvPr>
        </p:nvSpPr>
        <p:spPr>
          <a:xfrm>
            <a:off x="291875" y="1154700"/>
            <a:ext cx="8223300" cy="6480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1800"/>
              <a:t>7.) Adopted expenditures do not exceed </a:t>
            </a:r>
            <a:r>
              <a:rPr b="1" lang="en-US" sz="1800"/>
              <a:t>published</a:t>
            </a:r>
            <a:r>
              <a:rPr lang="en-US" sz="1800"/>
              <a:t> in each of the four individual expenditure categories:</a:t>
            </a:r>
            <a:endParaRPr sz="1800"/>
          </a:p>
          <a:p>
            <a:pPr indent="0" lvl="0" marL="0" rtl="0" algn="l">
              <a:lnSpc>
                <a:spcPct val="115000"/>
              </a:lnSpc>
              <a:spcBef>
                <a:spcPts val="600"/>
              </a:spcBef>
              <a:spcAft>
                <a:spcPts val="0"/>
              </a:spcAft>
              <a:buNone/>
            </a:pPr>
            <a:r>
              <a:rPr lang="en-US" sz="2500"/>
              <a:t>	</a:t>
            </a:r>
            <a:endParaRPr sz="2500"/>
          </a:p>
          <a:p>
            <a:pPr indent="0" lvl="0" marL="0" rtl="0" algn="l">
              <a:lnSpc>
                <a:spcPct val="115000"/>
              </a:lnSpc>
              <a:spcBef>
                <a:spcPts val="600"/>
              </a:spcBef>
              <a:spcAft>
                <a:spcPts val="0"/>
              </a:spcAft>
              <a:buNone/>
            </a:pPr>
            <a:r>
              <a:t/>
            </a:r>
            <a:endParaRPr sz="2500"/>
          </a:p>
          <a:p>
            <a:pPr indent="0" lvl="0" marL="0" rtl="0" algn="l">
              <a:lnSpc>
                <a:spcPct val="115000"/>
              </a:lnSpc>
              <a:spcBef>
                <a:spcPts val="600"/>
              </a:spcBef>
              <a:spcAft>
                <a:spcPts val="0"/>
              </a:spcAft>
              <a:buNone/>
            </a:pPr>
            <a:r>
              <a:t/>
            </a:r>
            <a:endParaRPr sz="2500"/>
          </a:p>
          <a:p>
            <a:pPr indent="0" lvl="0" marL="457200" rtl="0" algn="l">
              <a:lnSpc>
                <a:spcPct val="115000"/>
              </a:lnSpc>
              <a:spcBef>
                <a:spcPts val="700"/>
              </a:spcBef>
              <a:spcAft>
                <a:spcPts val="0"/>
              </a:spcAft>
              <a:buClr>
                <a:schemeClr val="dk1"/>
              </a:buClr>
              <a:buSzPts val="1100"/>
              <a:buFont typeface="Arial"/>
              <a:buNone/>
            </a:pPr>
            <a:r>
              <a:t/>
            </a:r>
            <a:endParaRPr sz="2300">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pic>
        <p:nvPicPr>
          <p:cNvPr id="369" name="Google Shape;369;p59"/>
          <p:cNvPicPr preferRelativeResize="0"/>
          <p:nvPr/>
        </p:nvPicPr>
        <p:blipFill rotWithShape="1">
          <a:blip r:embed="rId4">
            <a:alphaModFix/>
          </a:blip>
          <a:srcRect b="68313" l="0" r="0" t="0"/>
          <a:stretch/>
        </p:blipFill>
        <p:spPr>
          <a:xfrm>
            <a:off x="2499200" y="3580900"/>
            <a:ext cx="4227575" cy="464800"/>
          </a:xfrm>
          <a:prstGeom prst="rect">
            <a:avLst/>
          </a:prstGeom>
          <a:noFill/>
          <a:ln>
            <a:noFill/>
          </a:ln>
        </p:spPr>
      </p:pic>
      <p:sp>
        <p:nvSpPr>
          <p:cNvPr id="370" name="Google Shape;370;p59"/>
          <p:cNvSpPr txBox="1"/>
          <p:nvPr>
            <p:ph type="title"/>
          </p:nvPr>
        </p:nvSpPr>
        <p:spPr>
          <a:xfrm>
            <a:off x="628650" y="224344"/>
            <a:ext cx="7886700" cy="974700"/>
          </a:xfrm>
          <a:prstGeom prst="rect">
            <a:avLst/>
          </a:prstGeom>
        </p:spPr>
        <p:txBody>
          <a:bodyPr anchorCtr="0" anchor="t" bIns="35550" lIns="71100" spcFirstLastPara="1" rIns="71100" wrap="square" tIns="35550">
            <a:noAutofit/>
          </a:bodyPr>
          <a:lstStyle/>
          <a:p>
            <a:pPr indent="0" lvl="0" marL="0" rtl="0" algn="ctr">
              <a:spcBef>
                <a:spcPts val="0"/>
              </a:spcBef>
              <a:spcAft>
                <a:spcPts val="0"/>
              </a:spcAft>
              <a:buNone/>
            </a:pPr>
            <a:r>
              <a:rPr lang="en-US"/>
              <a:t>Adopted Expenditures</a:t>
            </a:r>
            <a:endParaRPr/>
          </a:p>
          <a:p>
            <a:pPr indent="0" lvl="0" marL="0" rtl="0" algn="ctr">
              <a:spcBef>
                <a:spcPts val="0"/>
              </a:spcBef>
              <a:spcAft>
                <a:spcPts val="0"/>
              </a:spcAft>
              <a:buNone/>
            </a:pPr>
            <a:r>
              <a:rPr lang="en-US"/>
              <a:t>2.) </a:t>
            </a:r>
            <a:r>
              <a:rPr lang="en-US"/>
              <a:t>Total Support Services (line 31A)</a:t>
            </a:r>
            <a:endParaRPr/>
          </a:p>
          <a:p>
            <a:pPr indent="0" lvl="0" marL="0" rtl="0" algn="l">
              <a:spcBef>
                <a:spcPts val="0"/>
              </a:spcBef>
              <a:spcAft>
                <a:spcPts val="0"/>
              </a:spcAft>
              <a:buNone/>
            </a:pPr>
            <a:r>
              <a:t/>
            </a:r>
            <a:endParaRPr/>
          </a:p>
        </p:txBody>
      </p:sp>
      <p:sp>
        <p:nvSpPr>
          <p:cNvPr id="371" name="Google Shape;371;p59"/>
          <p:cNvSpPr/>
          <p:nvPr/>
        </p:nvSpPr>
        <p:spPr>
          <a:xfrm>
            <a:off x="3755950" y="1771625"/>
            <a:ext cx="670200" cy="416400"/>
          </a:xfrm>
          <a:prstGeom prst="flowChartAlternateProcess">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latin typeface="Work Sans"/>
              <a:ea typeface="Work Sans"/>
              <a:cs typeface="Work Sans"/>
              <a:sym typeface="Work Sans"/>
            </a:endParaRPr>
          </a:p>
        </p:txBody>
      </p:sp>
      <p:sp>
        <p:nvSpPr>
          <p:cNvPr id="372" name="Google Shape;372;p59"/>
          <p:cNvSpPr/>
          <p:nvPr/>
        </p:nvSpPr>
        <p:spPr>
          <a:xfrm>
            <a:off x="4920050" y="3580900"/>
            <a:ext cx="1678800" cy="193500"/>
          </a:xfrm>
          <a:prstGeom prst="flowChartAlternateProcess">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latin typeface="Work Sans"/>
              <a:ea typeface="Work Sans"/>
              <a:cs typeface="Work Sans"/>
              <a:sym typeface="Work Sans"/>
            </a:endParaRPr>
          </a:p>
        </p:txBody>
      </p:sp>
      <p:cxnSp>
        <p:nvCxnSpPr>
          <p:cNvPr id="373" name="Google Shape;373;p59"/>
          <p:cNvCxnSpPr/>
          <p:nvPr/>
        </p:nvCxnSpPr>
        <p:spPr>
          <a:xfrm>
            <a:off x="266900" y="3442675"/>
            <a:ext cx="8442300" cy="0"/>
          </a:xfrm>
          <a:prstGeom prst="straightConnector1">
            <a:avLst/>
          </a:prstGeom>
          <a:noFill/>
          <a:ln cap="flat" cmpd="sng" w="152400">
            <a:solidFill>
              <a:schemeClr val="dk2"/>
            </a:solidFill>
            <a:prstDash val="solid"/>
            <a:round/>
            <a:headEnd len="med" w="med" type="none"/>
            <a:tailEnd len="med" w="med" type="none"/>
          </a:ln>
        </p:spPr>
      </p:cxnSp>
      <p:pic>
        <p:nvPicPr>
          <p:cNvPr id="374" name="Google Shape;374;p59"/>
          <p:cNvPicPr preferRelativeResize="0"/>
          <p:nvPr/>
        </p:nvPicPr>
        <p:blipFill>
          <a:blip r:embed="rId5">
            <a:alphaModFix/>
          </a:blip>
          <a:stretch>
            <a:fillRect/>
          </a:stretch>
        </p:blipFill>
        <p:spPr>
          <a:xfrm>
            <a:off x="1157650" y="2855475"/>
            <a:ext cx="5168125" cy="416400"/>
          </a:xfrm>
          <a:prstGeom prst="rect">
            <a:avLst/>
          </a:prstGeom>
          <a:noFill/>
          <a:ln>
            <a:noFill/>
          </a:ln>
        </p:spPr>
      </p:pic>
      <p:sp>
        <p:nvSpPr>
          <p:cNvPr id="375" name="Google Shape;375;p59"/>
          <p:cNvSpPr/>
          <p:nvPr/>
        </p:nvSpPr>
        <p:spPr>
          <a:xfrm>
            <a:off x="3835750" y="2575938"/>
            <a:ext cx="2926500" cy="648000"/>
          </a:xfrm>
          <a:prstGeom prst="flowChartAlternateProcess">
            <a:avLst/>
          </a:prstGeom>
          <a:noFill/>
          <a:ln cap="flat" cmpd="sng" w="1143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latin typeface="Work Sans"/>
              <a:ea typeface="Work Sans"/>
              <a:cs typeface="Work Sans"/>
              <a:sym typeface="Work Sans"/>
            </a:endParaRPr>
          </a:p>
        </p:txBody>
      </p:sp>
      <p:pic>
        <p:nvPicPr>
          <p:cNvPr id="376" name="Google Shape;376;p59"/>
          <p:cNvPicPr preferRelativeResize="0"/>
          <p:nvPr/>
        </p:nvPicPr>
        <p:blipFill>
          <a:blip r:embed="rId6">
            <a:alphaModFix/>
          </a:blip>
          <a:stretch>
            <a:fillRect/>
          </a:stretch>
        </p:blipFill>
        <p:spPr>
          <a:xfrm>
            <a:off x="1651725" y="4499825"/>
            <a:ext cx="5110521" cy="514200"/>
          </a:xfrm>
          <a:prstGeom prst="rect">
            <a:avLst/>
          </a:prstGeom>
          <a:noFill/>
          <a:ln>
            <a:noFill/>
          </a:ln>
        </p:spPr>
      </p:pic>
      <p:pic>
        <p:nvPicPr>
          <p:cNvPr id="377" name="Google Shape;377;p59"/>
          <p:cNvPicPr preferRelativeResize="0"/>
          <p:nvPr/>
        </p:nvPicPr>
        <p:blipFill>
          <a:blip r:embed="rId7">
            <a:alphaModFix/>
          </a:blip>
          <a:stretch>
            <a:fillRect/>
          </a:stretch>
        </p:blipFill>
        <p:spPr>
          <a:xfrm>
            <a:off x="1807175" y="4108112"/>
            <a:ext cx="4919606" cy="362925"/>
          </a:xfrm>
          <a:prstGeom prst="rect">
            <a:avLst/>
          </a:prstGeom>
          <a:noFill/>
          <a:ln>
            <a:noFill/>
          </a:ln>
        </p:spPr>
      </p:pic>
      <p:sp>
        <p:nvSpPr>
          <p:cNvPr id="378" name="Google Shape;378;p59"/>
          <p:cNvSpPr/>
          <p:nvPr/>
        </p:nvSpPr>
        <p:spPr>
          <a:xfrm>
            <a:off x="4920050" y="4471025"/>
            <a:ext cx="1806600" cy="514200"/>
          </a:xfrm>
          <a:prstGeom prst="flowChartAlternateProcess">
            <a:avLst/>
          </a:prstGeom>
          <a:noFill/>
          <a:ln cap="flat" cmpd="sng" w="1143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p60"/>
          <p:cNvPicPr preferRelativeResize="0"/>
          <p:nvPr/>
        </p:nvPicPr>
        <p:blipFill>
          <a:blip r:embed="rId3">
            <a:alphaModFix/>
          </a:blip>
          <a:stretch>
            <a:fillRect/>
          </a:stretch>
        </p:blipFill>
        <p:spPr>
          <a:xfrm>
            <a:off x="1139550" y="2855463"/>
            <a:ext cx="5276850" cy="409575"/>
          </a:xfrm>
          <a:prstGeom prst="rect">
            <a:avLst/>
          </a:prstGeom>
          <a:noFill/>
          <a:ln>
            <a:noFill/>
          </a:ln>
        </p:spPr>
      </p:pic>
      <p:pic>
        <p:nvPicPr>
          <p:cNvPr id="384" name="Google Shape;384;p60"/>
          <p:cNvPicPr preferRelativeResize="0"/>
          <p:nvPr/>
        </p:nvPicPr>
        <p:blipFill>
          <a:blip r:embed="rId4">
            <a:alphaModFix/>
          </a:blip>
          <a:stretch>
            <a:fillRect/>
          </a:stretch>
        </p:blipFill>
        <p:spPr>
          <a:xfrm>
            <a:off x="1908591" y="4533423"/>
            <a:ext cx="4818172" cy="416400"/>
          </a:xfrm>
          <a:prstGeom prst="rect">
            <a:avLst/>
          </a:prstGeom>
          <a:noFill/>
          <a:ln>
            <a:noFill/>
          </a:ln>
        </p:spPr>
      </p:pic>
      <p:pic>
        <p:nvPicPr>
          <p:cNvPr id="385" name="Google Shape;385;p60"/>
          <p:cNvPicPr preferRelativeResize="0"/>
          <p:nvPr/>
        </p:nvPicPr>
        <p:blipFill>
          <a:blip r:embed="rId5">
            <a:alphaModFix/>
          </a:blip>
          <a:stretch>
            <a:fillRect/>
          </a:stretch>
        </p:blipFill>
        <p:spPr>
          <a:xfrm>
            <a:off x="1193125" y="1786250"/>
            <a:ext cx="5301150" cy="1069225"/>
          </a:xfrm>
          <a:prstGeom prst="rect">
            <a:avLst/>
          </a:prstGeom>
          <a:noFill/>
          <a:ln>
            <a:noFill/>
          </a:ln>
        </p:spPr>
      </p:pic>
      <p:sp>
        <p:nvSpPr>
          <p:cNvPr id="386" name="Google Shape;386;p60"/>
          <p:cNvSpPr txBox="1"/>
          <p:nvPr>
            <p:ph idx="1" type="body"/>
          </p:nvPr>
        </p:nvSpPr>
        <p:spPr>
          <a:xfrm>
            <a:off x="291875" y="1154700"/>
            <a:ext cx="8223300" cy="6480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1800"/>
              <a:t>7.) Adopted expenditures do not exceed </a:t>
            </a:r>
            <a:r>
              <a:rPr b="1" lang="en-US" sz="1800"/>
              <a:t>published</a:t>
            </a:r>
            <a:r>
              <a:rPr lang="en-US" sz="1800"/>
              <a:t> in each of the four individual expenditure categories:</a:t>
            </a:r>
            <a:endParaRPr sz="1800"/>
          </a:p>
          <a:p>
            <a:pPr indent="0" lvl="0" marL="0" rtl="0" algn="l">
              <a:lnSpc>
                <a:spcPct val="115000"/>
              </a:lnSpc>
              <a:spcBef>
                <a:spcPts val="600"/>
              </a:spcBef>
              <a:spcAft>
                <a:spcPts val="0"/>
              </a:spcAft>
              <a:buNone/>
            </a:pPr>
            <a:r>
              <a:rPr lang="en-US" sz="2500"/>
              <a:t>	</a:t>
            </a:r>
            <a:endParaRPr sz="2500"/>
          </a:p>
          <a:p>
            <a:pPr indent="0" lvl="0" marL="0" rtl="0" algn="l">
              <a:lnSpc>
                <a:spcPct val="115000"/>
              </a:lnSpc>
              <a:spcBef>
                <a:spcPts val="600"/>
              </a:spcBef>
              <a:spcAft>
                <a:spcPts val="0"/>
              </a:spcAft>
              <a:buNone/>
            </a:pPr>
            <a:r>
              <a:t/>
            </a:r>
            <a:endParaRPr sz="2500"/>
          </a:p>
          <a:p>
            <a:pPr indent="0" lvl="0" marL="0" rtl="0" algn="l">
              <a:lnSpc>
                <a:spcPct val="115000"/>
              </a:lnSpc>
              <a:spcBef>
                <a:spcPts val="600"/>
              </a:spcBef>
              <a:spcAft>
                <a:spcPts val="0"/>
              </a:spcAft>
              <a:buNone/>
            </a:pPr>
            <a:r>
              <a:t/>
            </a:r>
            <a:endParaRPr sz="2500"/>
          </a:p>
          <a:p>
            <a:pPr indent="0" lvl="0" marL="457200" rtl="0" algn="l">
              <a:lnSpc>
                <a:spcPct val="115000"/>
              </a:lnSpc>
              <a:spcBef>
                <a:spcPts val="700"/>
              </a:spcBef>
              <a:spcAft>
                <a:spcPts val="0"/>
              </a:spcAft>
              <a:buClr>
                <a:schemeClr val="dk1"/>
              </a:buClr>
              <a:buSzPts val="1100"/>
              <a:buFont typeface="Arial"/>
              <a:buNone/>
            </a:pPr>
            <a:r>
              <a:t/>
            </a:r>
            <a:endParaRPr sz="2300">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pic>
        <p:nvPicPr>
          <p:cNvPr id="387" name="Google Shape;387;p60"/>
          <p:cNvPicPr preferRelativeResize="0"/>
          <p:nvPr/>
        </p:nvPicPr>
        <p:blipFill rotWithShape="1">
          <a:blip r:embed="rId6">
            <a:alphaModFix/>
          </a:blip>
          <a:srcRect b="68313" l="0" r="0" t="0"/>
          <a:stretch/>
        </p:blipFill>
        <p:spPr>
          <a:xfrm>
            <a:off x="2499200" y="3580900"/>
            <a:ext cx="4227575" cy="464800"/>
          </a:xfrm>
          <a:prstGeom prst="rect">
            <a:avLst/>
          </a:prstGeom>
          <a:noFill/>
          <a:ln>
            <a:noFill/>
          </a:ln>
        </p:spPr>
      </p:pic>
      <p:sp>
        <p:nvSpPr>
          <p:cNvPr id="388" name="Google Shape;388;p60"/>
          <p:cNvSpPr txBox="1"/>
          <p:nvPr>
            <p:ph type="title"/>
          </p:nvPr>
        </p:nvSpPr>
        <p:spPr>
          <a:xfrm>
            <a:off x="73050" y="224350"/>
            <a:ext cx="8680500" cy="974700"/>
          </a:xfrm>
          <a:prstGeom prst="rect">
            <a:avLst/>
          </a:prstGeom>
        </p:spPr>
        <p:txBody>
          <a:bodyPr anchorCtr="0" anchor="t" bIns="35550" lIns="71100" spcFirstLastPara="1" rIns="71100" wrap="square" tIns="35550">
            <a:noAutofit/>
          </a:bodyPr>
          <a:lstStyle/>
          <a:p>
            <a:pPr indent="0" lvl="0" marL="0" rtl="0" algn="ctr">
              <a:spcBef>
                <a:spcPts val="0"/>
              </a:spcBef>
              <a:spcAft>
                <a:spcPts val="0"/>
              </a:spcAft>
              <a:buNone/>
            </a:pPr>
            <a:r>
              <a:rPr lang="en-US"/>
              <a:t>Adopted Expenditures</a:t>
            </a:r>
            <a:endParaRPr/>
          </a:p>
          <a:p>
            <a:pPr indent="0" lvl="0" marL="0" rtl="0" algn="ctr">
              <a:spcBef>
                <a:spcPts val="0"/>
              </a:spcBef>
              <a:spcAft>
                <a:spcPts val="0"/>
              </a:spcAft>
              <a:buNone/>
            </a:pPr>
            <a:r>
              <a:rPr lang="en-US"/>
              <a:t>3.) </a:t>
            </a:r>
            <a:r>
              <a:rPr lang="en-US"/>
              <a:t>Noninstructional Programs (line 32)</a:t>
            </a:r>
            <a:endParaRPr/>
          </a:p>
          <a:p>
            <a:pPr indent="0" lvl="0" marL="0" rtl="0" algn="l">
              <a:spcBef>
                <a:spcPts val="0"/>
              </a:spcBef>
              <a:spcAft>
                <a:spcPts val="0"/>
              </a:spcAft>
              <a:buNone/>
            </a:pPr>
            <a:r>
              <a:t/>
            </a:r>
            <a:endParaRPr/>
          </a:p>
        </p:txBody>
      </p:sp>
      <p:sp>
        <p:nvSpPr>
          <p:cNvPr id="389" name="Google Shape;389;p60"/>
          <p:cNvSpPr/>
          <p:nvPr/>
        </p:nvSpPr>
        <p:spPr>
          <a:xfrm>
            <a:off x="3755950" y="1771625"/>
            <a:ext cx="670200" cy="416400"/>
          </a:xfrm>
          <a:prstGeom prst="flowChartAlternateProcess">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latin typeface="Work Sans"/>
              <a:ea typeface="Work Sans"/>
              <a:cs typeface="Work Sans"/>
              <a:sym typeface="Work Sans"/>
            </a:endParaRPr>
          </a:p>
        </p:txBody>
      </p:sp>
      <p:sp>
        <p:nvSpPr>
          <p:cNvPr id="390" name="Google Shape;390;p60"/>
          <p:cNvSpPr/>
          <p:nvPr/>
        </p:nvSpPr>
        <p:spPr>
          <a:xfrm>
            <a:off x="4920050" y="3580900"/>
            <a:ext cx="1678800" cy="193500"/>
          </a:xfrm>
          <a:prstGeom prst="flowChartAlternateProcess">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latin typeface="Work Sans"/>
              <a:ea typeface="Work Sans"/>
              <a:cs typeface="Work Sans"/>
              <a:sym typeface="Work Sans"/>
            </a:endParaRPr>
          </a:p>
        </p:txBody>
      </p:sp>
      <p:cxnSp>
        <p:nvCxnSpPr>
          <p:cNvPr id="391" name="Google Shape;391;p60"/>
          <p:cNvCxnSpPr/>
          <p:nvPr/>
        </p:nvCxnSpPr>
        <p:spPr>
          <a:xfrm>
            <a:off x="266900" y="3442675"/>
            <a:ext cx="8442300" cy="0"/>
          </a:xfrm>
          <a:prstGeom prst="straightConnector1">
            <a:avLst/>
          </a:prstGeom>
          <a:noFill/>
          <a:ln cap="flat" cmpd="sng" w="152400">
            <a:solidFill>
              <a:schemeClr val="dk2"/>
            </a:solidFill>
            <a:prstDash val="solid"/>
            <a:round/>
            <a:headEnd len="med" w="med" type="none"/>
            <a:tailEnd len="med" w="med" type="none"/>
          </a:ln>
        </p:spPr>
      </p:cxnSp>
      <p:sp>
        <p:nvSpPr>
          <p:cNvPr id="392" name="Google Shape;392;p60"/>
          <p:cNvSpPr/>
          <p:nvPr/>
        </p:nvSpPr>
        <p:spPr>
          <a:xfrm>
            <a:off x="3835750" y="2575950"/>
            <a:ext cx="2926500" cy="746400"/>
          </a:xfrm>
          <a:prstGeom prst="flowChartAlternateProcess">
            <a:avLst/>
          </a:prstGeom>
          <a:noFill/>
          <a:ln cap="flat" cmpd="sng" w="1143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latin typeface="Work Sans"/>
              <a:ea typeface="Work Sans"/>
              <a:cs typeface="Work Sans"/>
              <a:sym typeface="Work Sans"/>
            </a:endParaRPr>
          </a:p>
        </p:txBody>
      </p:sp>
      <p:pic>
        <p:nvPicPr>
          <p:cNvPr id="393" name="Google Shape;393;p60"/>
          <p:cNvPicPr preferRelativeResize="0"/>
          <p:nvPr/>
        </p:nvPicPr>
        <p:blipFill>
          <a:blip r:embed="rId7">
            <a:alphaModFix/>
          </a:blip>
          <a:stretch>
            <a:fillRect/>
          </a:stretch>
        </p:blipFill>
        <p:spPr>
          <a:xfrm>
            <a:off x="1807175" y="4108112"/>
            <a:ext cx="4919606" cy="362925"/>
          </a:xfrm>
          <a:prstGeom prst="rect">
            <a:avLst/>
          </a:prstGeom>
          <a:noFill/>
          <a:ln>
            <a:noFill/>
          </a:ln>
        </p:spPr>
      </p:pic>
      <p:sp>
        <p:nvSpPr>
          <p:cNvPr id="394" name="Google Shape;394;p60"/>
          <p:cNvSpPr/>
          <p:nvPr/>
        </p:nvSpPr>
        <p:spPr>
          <a:xfrm>
            <a:off x="4920050" y="4471025"/>
            <a:ext cx="1806600" cy="514200"/>
          </a:xfrm>
          <a:prstGeom prst="flowChartAlternateProcess">
            <a:avLst/>
          </a:prstGeom>
          <a:noFill/>
          <a:ln cap="flat" cmpd="sng" w="1143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1"/>
          <p:cNvSpPr txBox="1"/>
          <p:nvPr>
            <p:ph idx="1" type="body"/>
          </p:nvPr>
        </p:nvSpPr>
        <p:spPr>
          <a:xfrm>
            <a:off x="291875" y="1154700"/>
            <a:ext cx="8223300" cy="6480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1800"/>
              <a:t>7.) Adopted expenditures do not exceed </a:t>
            </a:r>
            <a:r>
              <a:rPr b="1" lang="en-US" sz="1800"/>
              <a:t>published</a:t>
            </a:r>
            <a:r>
              <a:rPr lang="en-US" sz="1800"/>
              <a:t> in each of the four individual expenditure categories:</a:t>
            </a:r>
            <a:endParaRPr sz="1800"/>
          </a:p>
          <a:p>
            <a:pPr indent="0" lvl="0" marL="0" rtl="0" algn="l">
              <a:lnSpc>
                <a:spcPct val="115000"/>
              </a:lnSpc>
              <a:spcBef>
                <a:spcPts val="600"/>
              </a:spcBef>
              <a:spcAft>
                <a:spcPts val="0"/>
              </a:spcAft>
              <a:buNone/>
            </a:pPr>
            <a:r>
              <a:rPr lang="en-US" sz="2500"/>
              <a:t>	</a:t>
            </a:r>
            <a:endParaRPr sz="2500"/>
          </a:p>
          <a:p>
            <a:pPr indent="0" lvl="0" marL="0" rtl="0" algn="l">
              <a:lnSpc>
                <a:spcPct val="115000"/>
              </a:lnSpc>
              <a:spcBef>
                <a:spcPts val="600"/>
              </a:spcBef>
              <a:spcAft>
                <a:spcPts val="0"/>
              </a:spcAft>
              <a:buNone/>
            </a:pPr>
            <a:r>
              <a:t/>
            </a:r>
            <a:endParaRPr sz="2500"/>
          </a:p>
          <a:p>
            <a:pPr indent="0" lvl="0" marL="0" rtl="0" algn="l">
              <a:lnSpc>
                <a:spcPct val="115000"/>
              </a:lnSpc>
              <a:spcBef>
                <a:spcPts val="600"/>
              </a:spcBef>
              <a:spcAft>
                <a:spcPts val="0"/>
              </a:spcAft>
              <a:buNone/>
            </a:pPr>
            <a:r>
              <a:t/>
            </a:r>
            <a:endParaRPr sz="2500"/>
          </a:p>
          <a:p>
            <a:pPr indent="0" lvl="0" marL="457200" rtl="0" algn="l">
              <a:lnSpc>
                <a:spcPct val="115000"/>
              </a:lnSpc>
              <a:spcBef>
                <a:spcPts val="700"/>
              </a:spcBef>
              <a:spcAft>
                <a:spcPts val="0"/>
              </a:spcAft>
              <a:buClr>
                <a:schemeClr val="dk1"/>
              </a:buClr>
              <a:buSzPts val="1100"/>
              <a:buFont typeface="Arial"/>
              <a:buNone/>
            </a:pPr>
            <a:r>
              <a:t/>
            </a:r>
            <a:endParaRPr sz="2300">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700"/>
          </a:p>
        </p:txBody>
      </p:sp>
      <p:pic>
        <p:nvPicPr>
          <p:cNvPr id="400" name="Google Shape;400;p61"/>
          <p:cNvPicPr preferRelativeResize="0"/>
          <p:nvPr/>
        </p:nvPicPr>
        <p:blipFill>
          <a:blip r:embed="rId3">
            <a:alphaModFix/>
          </a:blip>
          <a:stretch>
            <a:fillRect/>
          </a:stretch>
        </p:blipFill>
        <p:spPr>
          <a:xfrm>
            <a:off x="1574675" y="1786250"/>
            <a:ext cx="4919600" cy="1069225"/>
          </a:xfrm>
          <a:prstGeom prst="rect">
            <a:avLst/>
          </a:prstGeom>
          <a:noFill/>
          <a:ln>
            <a:noFill/>
          </a:ln>
        </p:spPr>
      </p:pic>
      <p:pic>
        <p:nvPicPr>
          <p:cNvPr id="401" name="Google Shape;401;p61"/>
          <p:cNvPicPr preferRelativeResize="0"/>
          <p:nvPr/>
        </p:nvPicPr>
        <p:blipFill rotWithShape="1">
          <a:blip r:embed="rId4">
            <a:alphaModFix/>
          </a:blip>
          <a:srcRect b="68313" l="0" r="0" t="0"/>
          <a:stretch/>
        </p:blipFill>
        <p:spPr>
          <a:xfrm>
            <a:off x="2499200" y="3580900"/>
            <a:ext cx="4227575" cy="464800"/>
          </a:xfrm>
          <a:prstGeom prst="rect">
            <a:avLst/>
          </a:prstGeom>
          <a:noFill/>
          <a:ln>
            <a:noFill/>
          </a:ln>
        </p:spPr>
      </p:pic>
      <p:sp>
        <p:nvSpPr>
          <p:cNvPr id="402" name="Google Shape;402;p61"/>
          <p:cNvSpPr txBox="1"/>
          <p:nvPr>
            <p:ph type="title"/>
          </p:nvPr>
        </p:nvSpPr>
        <p:spPr>
          <a:xfrm>
            <a:off x="73050" y="224350"/>
            <a:ext cx="8680500" cy="974700"/>
          </a:xfrm>
          <a:prstGeom prst="rect">
            <a:avLst/>
          </a:prstGeom>
        </p:spPr>
        <p:txBody>
          <a:bodyPr anchorCtr="0" anchor="t" bIns="35550" lIns="71100" spcFirstLastPara="1" rIns="71100" wrap="square" tIns="35550">
            <a:noAutofit/>
          </a:bodyPr>
          <a:lstStyle/>
          <a:p>
            <a:pPr indent="0" lvl="0" marL="0" rtl="0" algn="ctr">
              <a:spcBef>
                <a:spcPts val="0"/>
              </a:spcBef>
              <a:spcAft>
                <a:spcPts val="0"/>
              </a:spcAft>
              <a:buNone/>
            </a:pPr>
            <a:r>
              <a:rPr lang="en-US"/>
              <a:t>Adopted Expenditures</a:t>
            </a:r>
            <a:endParaRPr/>
          </a:p>
          <a:p>
            <a:pPr indent="0" lvl="0" marL="0" rtl="0" algn="ctr">
              <a:spcBef>
                <a:spcPts val="0"/>
              </a:spcBef>
              <a:spcAft>
                <a:spcPts val="0"/>
              </a:spcAft>
              <a:buNone/>
            </a:pPr>
            <a:r>
              <a:rPr lang="en-US"/>
              <a:t>4.) </a:t>
            </a:r>
            <a:r>
              <a:rPr lang="en-US"/>
              <a:t>Total Other Expenditures (line 35A)</a:t>
            </a:r>
            <a:endParaRPr/>
          </a:p>
          <a:p>
            <a:pPr indent="0" lvl="0" marL="0" rtl="0" algn="l">
              <a:spcBef>
                <a:spcPts val="0"/>
              </a:spcBef>
              <a:spcAft>
                <a:spcPts val="0"/>
              </a:spcAft>
              <a:buNone/>
            </a:pPr>
            <a:r>
              <a:t/>
            </a:r>
            <a:endParaRPr/>
          </a:p>
        </p:txBody>
      </p:sp>
      <p:sp>
        <p:nvSpPr>
          <p:cNvPr id="403" name="Google Shape;403;p61"/>
          <p:cNvSpPr/>
          <p:nvPr/>
        </p:nvSpPr>
        <p:spPr>
          <a:xfrm>
            <a:off x="3880100" y="1786250"/>
            <a:ext cx="670200" cy="416400"/>
          </a:xfrm>
          <a:prstGeom prst="flowChartAlternateProcess">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latin typeface="Work Sans"/>
              <a:ea typeface="Work Sans"/>
              <a:cs typeface="Work Sans"/>
              <a:sym typeface="Work Sans"/>
            </a:endParaRPr>
          </a:p>
        </p:txBody>
      </p:sp>
      <p:sp>
        <p:nvSpPr>
          <p:cNvPr id="404" name="Google Shape;404;p61"/>
          <p:cNvSpPr/>
          <p:nvPr/>
        </p:nvSpPr>
        <p:spPr>
          <a:xfrm>
            <a:off x="4920050" y="3580900"/>
            <a:ext cx="1678800" cy="193500"/>
          </a:xfrm>
          <a:prstGeom prst="flowChartAlternateProcess">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latin typeface="Work Sans"/>
              <a:ea typeface="Work Sans"/>
              <a:cs typeface="Work Sans"/>
              <a:sym typeface="Work Sans"/>
            </a:endParaRPr>
          </a:p>
        </p:txBody>
      </p:sp>
      <p:cxnSp>
        <p:nvCxnSpPr>
          <p:cNvPr id="405" name="Google Shape;405;p61"/>
          <p:cNvCxnSpPr/>
          <p:nvPr/>
        </p:nvCxnSpPr>
        <p:spPr>
          <a:xfrm>
            <a:off x="266900" y="3442675"/>
            <a:ext cx="8442300" cy="0"/>
          </a:xfrm>
          <a:prstGeom prst="straightConnector1">
            <a:avLst/>
          </a:prstGeom>
          <a:noFill/>
          <a:ln cap="flat" cmpd="sng" w="152400">
            <a:solidFill>
              <a:schemeClr val="dk2"/>
            </a:solidFill>
            <a:prstDash val="solid"/>
            <a:round/>
            <a:headEnd len="med" w="med" type="none"/>
            <a:tailEnd len="med" w="med" type="none"/>
          </a:ln>
        </p:spPr>
      </p:cxnSp>
      <p:pic>
        <p:nvPicPr>
          <p:cNvPr id="406" name="Google Shape;406;p61"/>
          <p:cNvPicPr preferRelativeResize="0"/>
          <p:nvPr/>
        </p:nvPicPr>
        <p:blipFill>
          <a:blip r:embed="rId5">
            <a:alphaModFix/>
          </a:blip>
          <a:stretch>
            <a:fillRect/>
          </a:stretch>
        </p:blipFill>
        <p:spPr>
          <a:xfrm>
            <a:off x="1807175" y="4108112"/>
            <a:ext cx="4919606" cy="362925"/>
          </a:xfrm>
          <a:prstGeom prst="rect">
            <a:avLst/>
          </a:prstGeom>
          <a:noFill/>
          <a:ln>
            <a:noFill/>
          </a:ln>
        </p:spPr>
      </p:pic>
      <p:pic>
        <p:nvPicPr>
          <p:cNvPr id="407" name="Google Shape;407;p61"/>
          <p:cNvPicPr preferRelativeResize="0"/>
          <p:nvPr/>
        </p:nvPicPr>
        <p:blipFill>
          <a:blip r:embed="rId6">
            <a:alphaModFix/>
          </a:blip>
          <a:stretch>
            <a:fillRect/>
          </a:stretch>
        </p:blipFill>
        <p:spPr>
          <a:xfrm>
            <a:off x="1595800" y="2847250"/>
            <a:ext cx="4495800" cy="457200"/>
          </a:xfrm>
          <a:prstGeom prst="rect">
            <a:avLst/>
          </a:prstGeom>
          <a:noFill/>
          <a:ln>
            <a:noFill/>
          </a:ln>
        </p:spPr>
      </p:pic>
      <p:sp>
        <p:nvSpPr>
          <p:cNvPr id="408" name="Google Shape;408;p61"/>
          <p:cNvSpPr/>
          <p:nvPr/>
        </p:nvSpPr>
        <p:spPr>
          <a:xfrm>
            <a:off x="4301875" y="2575950"/>
            <a:ext cx="2460300" cy="746400"/>
          </a:xfrm>
          <a:prstGeom prst="flowChartAlternateProcess">
            <a:avLst/>
          </a:prstGeom>
          <a:noFill/>
          <a:ln cap="flat" cmpd="sng" w="1143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latin typeface="Work Sans"/>
              <a:ea typeface="Work Sans"/>
              <a:cs typeface="Work Sans"/>
              <a:sym typeface="Work Sans"/>
            </a:endParaRPr>
          </a:p>
        </p:txBody>
      </p:sp>
      <p:pic>
        <p:nvPicPr>
          <p:cNvPr id="409" name="Google Shape;409;p61"/>
          <p:cNvPicPr preferRelativeResize="0"/>
          <p:nvPr/>
        </p:nvPicPr>
        <p:blipFill>
          <a:blip r:embed="rId6">
            <a:alphaModFix/>
          </a:blip>
          <a:stretch>
            <a:fillRect/>
          </a:stretch>
        </p:blipFill>
        <p:spPr>
          <a:xfrm>
            <a:off x="2028470" y="4499825"/>
            <a:ext cx="4570381" cy="464800"/>
          </a:xfrm>
          <a:prstGeom prst="rect">
            <a:avLst/>
          </a:prstGeom>
          <a:noFill/>
          <a:ln>
            <a:noFill/>
          </a:ln>
        </p:spPr>
      </p:pic>
      <p:sp>
        <p:nvSpPr>
          <p:cNvPr id="410" name="Google Shape;410;p61"/>
          <p:cNvSpPr/>
          <p:nvPr/>
        </p:nvSpPr>
        <p:spPr>
          <a:xfrm>
            <a:off x="4789625" y="4471025"/>
            <a:ext cx="1937100" cy="514200"/>
          </a:xfrm>
          <a:prstGeom prst="flowChartAlternateProcess">
            <a:avLst/>
          </a:prstGeom>
          <a:noFill/>
          <a:ln cap="flat" cmpd="sng" w="1143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2"/>
          <p:cNvSpPr txBox="1"/>
          <p:nvPr>
            <p:ph idx="1" type="body"/>
          </p:nvPr>
        </p:nvSpPr>
        <p:spPr>
          <a:xfrm>
            <a:off x="291875" y="782350"/>
            <a:ext cx="8223300" cy="40317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1700"/>
              <a:t>8</a:t>
            </a:r>
            <a:r>
              <a:rPr lang="en-US" sz="1700"/>
              <a:t>.) </a:t>
            </a:r>
            <a:r>
              <a:rPr lang="en-US" sz="1700"/>
              <a:t>Adopted property taxes meet the debt service and loan agreement needs identified on the Long Term Debt Schedule. </a:t>
            </a:r>
            <a:endParaRPr sz="1700"/>
          </a:p>
          <a:p>
            <a:pPr indent="0" lvl="0" marL="0" rtl="0" algn="l">
              <a:lnSpc>
                <a:spcPct val="115000"/>
              </a:lnSpc>
              <a:spcBef>
                <a:spcPts val="600"/>
              </a:spcBef>
              <a:spcAft>
                <a:spcPts val="0"/>
              </a:spcAft>
              <a:buNone/>
            </a:pPr>
            <a:r>
              <a:rPr lang="en-US" sz="1700"/>
              <a:t>There are </a:t>
            </a:r>
            <a:r>
              <a:rPr b="1" lang="en-US" sz="1700"/>
              <a:t>four</a:t>
            </a:r>
            <a:r>
              <a:rPr lang="en-US" sz="1700"/>
              <a:t> sections to the School Long Term Debt Schedule each for a different purpose:</a:t>
            </a:r>
            <a:endParaRPr sz="1700"/>
          </a:p>
          <a:p>
            <a:pPr indent="-361950" lvl="0" marL="457200" rtl="0" algn="l">
              <a:spcBef>
                <a:spcPts val="900"/>
              </a:spcBef>
              <a:spcAft>
                <a:spcPts val="0"/>
              </a:spcAft>
              <a:buSzPts val="2100"/>
              <a:buFont typeface="Arial"/>
              <a:buAutoNum type="arabicPeriod"/>
            </a:pPr>
            <a:r>
              <a:rPr b="1" lang="en-US" sz="2100"/>
              <a:t>Voted GO Bonds - </a:t>
            </a:r>
            <a:r>
              <a:rPr lang="en-US" sz="2100"/>
              <a:t>Bonds approved by 60% of the Voters - Property Taxes Can be Levied to Service the Bonds</a:t>
            </a:r>
            <a:endParaRPr sz="2100"/>
          </a:p>
          <a:p>
            <a:pPr indent="-361950" lvl="0" marL="457200" rtl="0" algn="l">
              <a:spcBef>
                <a:spcPts val="0"/>
              </a:spcBef>
              <a:spcAft>
                <a:spcPts val="0"/>
              </a:spcAft>
              <a:buSzPts val="2100"/>
              <a:buFont typeface="Arial"/>
              <a:buAutoNum type="arabicPeriod"/>
            </a:pPr>
            <a:r>
              <a:rPr b="1" lang="en-US" sz="2100"/>
              <a:t>Advanced Surplus Levy - </a:t>
            </a:r>
            <a:r>
              <a:rPr lang="en-US" sz="2100"/>
              <a:t>Additional Property Tax Levy for current GO bonds to pay off the GO debt sooner</a:t>
            </a:r>
            <a:endParaRPr sz="2100"/>
          </a:p>
          <a:p>
            <a:pPr indent="-361950" lvl="0" marL="457200" rtl="0" algn="l">
              <a:spcBef>
                <a:spcPts val="0"/>
              </a:spcBef>
              <a:spcAft>
                <a:spcPts val="0"/>
              </a:spcAft>
              <a:buSzPts val="2100"/>
              <a:buFont typeface="Arial"/>
              <a:buAutoNum type="arabicPeriod"/>
            </a:pPr>
            <a:r>
              <a:rPr lang="en-US" sz="2100"/>
              <a:t>Voted PPEL Loan - Loans against the VPPEL </a:t>
            </a:r>
            <a:r>
              <a:rPr b="1" lang="en-US" sz="2100"/>
              <a:t>- </a:t>
            </a:r>
            <a:r>
              <a:rPr lang="en-US" sz="2100"/>
              <a:t>To ensure levy will pay principal and interest of loan</a:t>
            </a:r>
            <a:endParaRPr sz="2100"/>
          </a:p>
          <a:p>
            <a:pPr indent="-361950" lvl="0" marL="457200" rtl="0" algn="l">
              <a:lnSpc>
                <a:spcPct val="115000"/>
              </a:lnSpc>
              <a:spcBef>
                <a:spcPts val="0"/>
              </a:spcBef>
              <a:spcAft>
                <a:spcPts val="0"/>
              </a:spcAft>
              <a:buSzPts val="2100"/>
              <a:buAutoNum type="arabicPeriod"/>
            </a:pPr>
            <a:r>
              <a:rPr lang="en-US" sz="2100"/>
              <a:t>Sales Tax Revenue Bonds</a:t>
            </a:r>
            <a:r>
              <a:rPr b="1" lang="en-US" sz="2100"/>
              <a:t> - </a:t>
            </a:r>
            <a:r>
              <a:rPr lang="en-US" sz="2100"/>
              <a:t>To complete reporting of bonds against SAVE dollars</a:t>
            </a:r>
            <a:endParaRPr sz="17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rPr lang="en-US" sz="1700"/>
              <a:t>	</a:t>
            </a:r>
            <a:endParaRPr sz="1700"/>
          </a:p>
          <a:p>
            <a:pPr indent="0" lvl="0" marL="0" rtl="0" algn="l">
              <a:lnSpc>
                <a:spcPct val="115000"/>
              </a:lnSpc>
              <a:spcBef>
                <a:spcPts val="600"/>
              </a:spcBef>
              <a:spcAft>
                <a:spcPts val="0"/>
              </a:spcAft>
              <a:buNone/>
            </a:pPr>
            <a:r>
              <a:rPr lang="en-US" sz="2400"/>
              <a:t>	</a:t>
            </a:r>
            <a:endParaRPr sz="2400"/>
          </a:p>
          <a:p>
            <a:pPr indent="0" lvl="0" marL="0" rtl="0" algn="l">
              <a:lnSpc>
                <a:spcPct val="115000"/>
              </a:lnSpc>
              <a:spcBef>
                <a:spcPts val="600"/>
              </a:spcBef>
              <a:spcAft>
                <a:spcPts val="0"/>
              </a:spcAft>
              <a:buNone/>
            </a:pPr>
            <a:r>
              <a:t/>
            </a:r>
            <a:endParaRPr sz="24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2400"/>
          </a:p>
          <a:p>
            <a:pPr indent="0" lvl="0" marL="457200" rtl="0" algn="l">
              <a:lnSpc>
                <a:spcPct val="115000"/>
              </a:lnSpc>
              <a:spcBef>
                <a:spcPts val="700"/>
              </a:spcBef>
              <a:spcAft>
                <a:spcPts val="0"/>
              </a:spcAft>
              <a:buClr>
                <a:schemeClr val="dk1"/>
              </a:buClr>
              <a:buSzPts val="1100"/>
              <a:buFont typeface="Arial"/>
              <a:buNone/>
            </a:pPr>
            <a:r>
              <a:t/>
            </a:r>
            <a:endParaRPr>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600"/>
          </a:p>
        </p:txBody>
      </p:sp>
      <p:sp>
        <p:nvSpPr>
          <p:cNvPr id="416" name="Google Shape;416;p62"/>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Debt Service needs are met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3"/>
          <p:cNvSpPr txBox="1"/>
          <p:nvPr>
            <p:ph idx="1" type="body"/>
          </p:nvPr>
        </p:nvSpPr>
        <p:spPr>
          <a:xfrm>
            <a:off x="291875" y="782350"/>
            <a:ext cx="8223300" cy="40317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1700"/>
              <a:t>8.) Adopted property taxes meet the debt service and loan agreement needs identified on the Long Term Debt Schedule. </a:t>
            </a:r>
            <a:endParaRPr sz="1700"/>
          </a:p>
          <a:p>
            <a:pPr indent="0" lvl="0" marL="0" rtl="0" algn="l">
              <a:lnSpc>
                <a:spcPct val="115000"/>
              </a:lnSpc>
              <a:spcBef>
                <a:spcPts val="600"/>
              </a:spcBef>
              <a:spcAft>
                <a:spcPts val="0"/>
              </a:spcAft>
              <a:buNone/>
            </a:pPr>
            <a:r>
              <a:rPr b="1" lang="en-US" sz="2500"/>
              <a:t>The County Auditor is Responsible for Verifying the first two sections:</a:t>
            </a:r>
            <a:endParaRPr b="1" sz="2500"/>
          </a:p>
          <a:p>
            <a:pPr indent="-361950" lvl="0" marL="457200" rtl="0" algn="l">
              <a:spcBef>
                <a:spcPts val="900"/>
              </a:spcBef>
              <a:spcAft>
                <a:spcPts val="0"/>
              </a:spcAft>
              <a:buSzPts val="2100"/>
              <a:buFont typeface="Arial"/>
              <a:buAutoNum type="arabicPeriod"/>
            </a:pPr>
            <a:r>
              <a:rPr b="1" lang="en-US" sz="2100"/>
              <a:t>Voted GO Bonds - </a:t>
            </a:r>
            <a:r>
              <a:rPr lang="en-US" sz="2100"/>
              <a:t>Bonds approved by 60% of the Voters - Property Taxes Can be Levied to Service the Bonds</a:t>
            </a:r>
            <a:endParaRPr sz="2100"/>
          </a:p>
          <a:p>
            <a:pPr indent="-361950" lvl="0" marL="457200" rtl="0" algn="l">
              <a:spcBef>
                <a:spcPts val="0"/>
              </a:spcBef>
              <a:spcAft>
                <a:spcPts val="0"/>
              </a:spcAft>
              <a:buSzPts val="2100"/>
              <a:buFont typeface="Arial"/>
              <a:buAutoNum type="arabicPeriod"/>
            </a:pPr>
            <a:r>
              <a:rPr b="1" lang="en-US" sz="2100"/>
              <a:t>Advanced Surplus Levy - </a:t>
            </a:r>
            <a:r>
              <a:rPr lang="en-US" sz="2100"/>
              <a:t>Additional Property Tax Levy for current GO bonds to pay off the GO debt sooner</a:t>
            </a:r>
            <a:endParaRPr sz="2100"/>
          </a:p>
          <a:p>
            <a:pPr indent="0" lvl="0" marL="45720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rPr lang="en-US" sz="1700"/>
              <a:t>	</a:t>
            </a:r>
            <a:endParaRPr sz="1700"/>
          </a:p>
          <a:p>
            <a:pPr indent="0" lvl="0" marL="0" rtl="0" algn="l">
              <a:lnSpc>
                <a:spcPct val="115000"/>
              </a:lnSpc>
              <a:spcBef>
                <a:spcPts val="600"/>
              </a:spcBef>
              <a:spcAft>
                <a:spcPts val="0"/>
              </a:spcAft>
              <a:buNone/>
            </a:pPr>
            <a:r>
              <a:rPr lang="en-US" sz="2400"/>
              <a:t>	</a:t>
            </a:r>
            <a:endParaRPr sz="2400"/>
          </a:p>
          <a:p>
            <a:pPr indent="0" lvl="0" marL="0" rtl="0" algn="l">
              <a:lnSpc>
                <a:spcPct val="115000"/>
              </a:lnSpc>
              <a:spcBef>
                <a:spcPts val="600"/>
              </a:spcBef>
              <a:spcAft>
                <a:spcPts val="0"/>
              </a:spcAft>
              <a:buNone/>
            </a:pPr>
            <a:r>
              <a:t/>
            </a:r>
            <a:endParaRPr sz="24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2400"/>
          </a:p>
          <a:p>
            <a:pPr indent="0" lvl="0" marL="457200" rtl="0" algn="l">
              <a:lnSpc>
                <a:spcPct val="115000"/>
              </a:lnSpc>
              <a:spcBef>
                <a:spcPts val="700"/>
              </a:spcBef>
              <a:spcAft>
                <a:spcPts val="0"/>
              </a:spcAft>
              <a:buClr>
                <a:schemeClr val="dk1"/>
              </a:buClr>
              <a:buSzPts val="1100"/>
              <a:buFont typeface="Arial"/>
              <a:buNone/>
            </a:pPr>
            <a:r>
              <a:t/>
            </a:r>
            <a:endParaRPr>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600"/>
          </a:p>
        </p:txBody>
      </p:sp>
      <p:sp>
        <p:nvSpPr>
          <p:cNvPr id="422" name="Google Shape;422;p63"/>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Debt Service needs are met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4"/>
          <p:cNvSpPr txBox="1"/>
          <p:nvPr>
            <p:ph idx="1" type="body"/>
          </p:nvPr>
        </p:nvSpPr>
        <p:spPr>
          <a:xfrm>
            <a:off x="291875" y="782350"/>
            <a:ext cx="8223300" cy="40317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1700"/>
              <a:t>8.) Adopted property taxes meet the debt service and loan agreement needs identified on the Long Term Debt Schedule. </a:t>
            </a:r>
            <a:endParaRPr sz="1700"/>
          </a:p>
          <a:p>
            <a:pPr indent="0" lvl="0" marL="457200" rtl="0" algn="l">
              <a:spcBef>
                <a:spcPts val="900"/>
              </a:spcBef>
              <a:spcAft>
                <a:spcPts val="0"/>
              </a:spcAft>
              <a:buNone/>
            </a:pPr>
            <a:r>
              <a:t/>
            </a:r>
            <a:endParaRPr sz="2100"/>
          </a:p>
          <a:p>
            <a:pPr indent="0" lvl="0" marL="45720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rPr lang="en-US" sz="1700"/>
              <a:t>	</a:t>
            </a:r>
            <a:endParaRPr sz="1700"/>
          </a:p>
          <a:p>
            <a:pPr indent="0" lvl="0" marL="0" rtl="0" algn="l">
              <a:lnSpc>
                <a:spcPct val="115000"/>
              </a:lnSpc>
              <a:spcBef>
                <a:spcPts val="600"/>
              </a:spcBef>
              <a:spcAft>
                <a:spcPts val="0"/>
              </a:spcAft>
              <a:buNone/>
            </a:pPr>
            <a:r>
              <a:rPr lang="en-US" sz="2400"/>
              <a:t>	</a:t>
            </a:r>
            <a:endParaRPr sz="2400"/>
          </a:p>
          <a:p>
            <a:pPr indent="0" lvl="0" marL="0" rtl="0" algn="l">
              <a:lnSpc>
                <a:spcPct val="115000"/>
              </a:lnSpc>
              <a:spcBef>
                <a:spcPts val="600"/>
              </a:spcBef>
              <a:spcAft>
                <a:spcPts val="0"/>
              </a:spcAft>
              <a:buNone/>
            </a:pPr>
            <a:r>
              <a:t/>
            </a:r>
            <a:endParaRPr sz="24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2400"/>
          </a:p>
          <a:p>
            <a:pPr indent="0" lvl="0" marL="457200" rtl="0" algn="l">
              <a:lnSpc>
                <a:spcPct val="115000"/>
              </a:lnSpc>
              <a:spcBef>
                <a:spcPts val="700"/>
              </a:spcBef>
              <a:spcAft>
                <a:spcPts val="0"/>
              </a:spcAft>
              <a:buClr>
                <a:schemeClr val="dk1"/>
              </a:buClr>
              <a:buSzPts val="1100"/>
              <a:buFont typeface="Arial"/>
              <a:buNone/>
            </a:pPr>
            <a:r>
              <a:t/>
            </a:r>
            <a:endParaRPr>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600"/>
          </a:p>
        </p:txBody>
      </p:sp>
      <p:sp>
        <p:nvSpPr>
          <p:cNvPr id="428" name="Google Shape;428;p64"/>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Debt Service needs are met</a:t>
            </a:r>
            <a:endParaRPr/>
          </a:p>
        </p:txBody>
      </p:sp>
      <p:pic>
        <p:nvPicPr>
          <p:cNvPr id="429" name="Google Shape;429;p64"/>
          <p:cNvPicPr preferRelativeResize="0"/>
          <p:nvPr/>
        </p:nvPicPr>
        <p:blipFill>
          <a:blip r:embed="rId3">
            <a:alphaModFix/>
          </a:blip>
          <a:stretch>
            <a:fillRect/>
          </a:stretch>
        </p:blipFill>
        <p:spPr>
          <a:xfrm>
            <a:off x="479688" y="1541375"/>
            <a:ext cx="8184625" cy="2460562"/>
          </a:xfrm>
          <a:prstGeom prst="rect">
            <a:avLst/>
          </a:prstGeom>
          <a:noFill/>
          <a:ln>
            <a:noFill/>
          </a:ln>
        </p:spPr>
      </p:pic>
      <p:pic>
        <p:nvPicPr>
          <p:cNvPr id="430" name="Google Shape;430;p64"/>
          <p:cNvPicPr preferRelativeResize="0"/>
          <p:nvPr/>
        </p:nvPicPr>
        <p:blipFill>
          <a:blip r:embed="rId4">
            <a:alphaModFix/>
          </a:blip>
          <a:stretch>
            <a:fillRect/>
          </a:stretch>
        </p:blipFill>
        <p:spPr>
          <a:xfrm>
            <a:off x="479688" y="3460597"/>
            <a:ext cx="8184624" cy="151440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5"/>
          <p:cNvSpPr txBox="1"/>
          <p:nvPr>
            <p:ph idx="1" type="body"/>
          </p:nvPr>
        </p:nvSpPr>
        <p:spPr>
          <a:xfrm>
            <a:off x="291875" y="1207900"/>
            <a:ext cx="8223300" cy="36060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1700"/>
              <a:t>8.) Adopted property taxes meet the debt service and loan agreement needs identified on the Long Term Debt Schedule. </a:t>
            </a:r>
            <a:endParaRPr sz="1700"/>
          </a:p>
          <a:p>
            <a:pPr indent="0" lvl="0" marL="457200" rtl="0" algn="l">
              <a:spcBef>
                <a:spcPts val="900"/>
              </a:spcBef>
              <a:spcAft>
                <a:spcPts val="0"/>
              </a:spcAft>
              <a:buNone/>
            </a:pPr>
            <a:r>
              <a:t/>
            </a:r>
            <a:endParaRPr sz="2100"/>
          </a:p>
          <a:p>
            <a:pPr indent="0" lvl="0" marL="45720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rPr lang="en-US" sz="1700"/>
              <a:t>	</a:t>
            </a:r>
            <a:endParaRPr sz="1700"/>
          </a:p>
          <a:p>
            <a:pPr indent="0" lvl="0" marL="0" rtl="0" algn="l">
              <a:lnSpc>
                <a:spcPct val="115000"/>
              </a:lnSpc>
              <a:spcBef>
                <a:spcPts val="600"/>
              </a:spcBef>
              <a:spcAft>
                <a:spcPts val="0"/>
              </a:spcAft>
              <a:buNone/>
            </a:pPr>
            <a:r>
              <a:rPr lang="en-US" sz="2400"/>
              <a:t>	</a:t>
            </a:r>
            <a:endParaRPr sz="2400"/>
          </a:p>
          <a:p>
            <a:pPr indent="0" lvl="0" marL="0" rtl="0" algn="l">
              <a:lnSpc>
                <a:spcPct val="115000"/>
              </a:lnSpc>
              <a:spcBef>
                <a:spcPts val="600"/>
              </a:spcBef>
              <a:spcAft>
                <a:spcPts val="0"/>
              </a:spcAft>
              <a:buNone/>
            </a:pPr>
            <a:r>
              <a:t/>
            </a:r>
            <a:endParaRPr sz="24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2400"/>
          </a:p>
          <a:p>
            <a:pPr indent="0" lvl="0" marL="457200" rtl="0" algn="l">
              <a:lnSpc>
                <a:spcPct val="115000"/>
              </a:lnSpc>
              <a:spcBef>
                <a:spcPts val="700"/>
              </a:spcBef>
              <a:spcAft>
                <a:spcPts val="0"/>
              </a:spcAft>
              <a:buClr>
                <a:schemeClr val="dk1"/>
              </a:buClr>
              <a:buSzPts val="1100"/>
              <a:buFont typeface="Arial"/>
              <a:buNone/>
            </a:pPr>
            <a:r>
              <a:t/>
            </a:r>
            <a:endParaRPr>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600"/>
          </a:p>
        </p:txBody>
      </p:sp>
      <p:sp>
        <p:nvSpPr>
          <p:cNvPr id="436" name="Google Shape;436;p65"/>
          <p:cNvSpPr txBox="1"/>
          <p:nvPr>
            <p:ph type="title"/>
          </p:nvPr>
        </p:nvSpPr>
        <p:spPr>
          <a:xfrm>
            <a:off x="628650" y="224342"/>
            <a:ext cx="7886700" cy="10812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Debt Service needs are met - </a:t>
            </a:r>
            <a:endParaRPr/>
          </a:p>
          <a:p>
            <a:pPr indent="0" lvl="0" marL="0" rtl="0" algn="l">
              <a:spcBef>
                <a:spcPts val="0"/>
              </a:spcBef>
              <a:spcAft>
                <a:spcPts val="0"/>
              </a:spcAft>
              <a:buNone/>
            </a:pPr>
            <a:r>
              <a:rPr lang="en-US"/>
              <a:t>Voted GO Bonds</a:t>
            </a:r>
            <a:endParaRPr/>
          </a:p>
        </p:txBody>
      </p:sp>
      <p:pic>
        <p:nvPicPr>
          <p:cNvPr id="437" name="Google Shape;437;p65"/>
          <p:cNvPicPr preferRelativeResize="0"/>
          <p:nvPr/>
        </p:nvPicPr>
        <p:blipFill>
          <a:blip r:embed="rId3">
            <a:alphaModFix/>
          </a:blip>
          <a:stretch>
            <a:fillRect/>
          </a:stretch>
        </p:blipFill>
        <p:spPr>
          <a:xfrm>
            <a:off x="188200" y="2453013"/>
            <a:ext cx="5486400" cy="2028825"/>
          </a:xfrm>
          <a:prstGeom prst="rect">
            <a:avLst/>
          </a:prstGeom>
          <a:noFill/>
          <a:ln>
            <a:noFill/>
          </a:ln>
        </p:spPr>
      </p:pic>
      <p:pic>
        <p:nvPicPr>
          <p:cNvPr id="438" name="Google Shape;438;p65"/>
          <p:cNvPicPr preferRelativeResize="0"/>
          <p:nvPr/>
        </p:nvPicPr>
        <p:blipFill>
          <a:blip r:embed="rId4">
            <a:alphaModFix/>
          </a:blip>
          <a:stretch>
            <a:fillRect/>
          </a:stretch>
        </p:blipFill>
        <p:spPr>
          <a:xfrm>
            <a:off x="340600" y="4481850"/>
            <a:ext cx="5334000" cy="419100"/>
          </a:xfrm>
          <a:prstGeom prst="rect">
            <a:avLst/>
          </a:prstGeom>
          <a:noFill/>
          <a:ln>
            <a:noFill/>
          </a:ln>
        </p:spPr>
      </p:pic>
      <p:pic>
        <p:nvPicPr>
          <p:cNvPr id="439" name="Google Shape;439;p65"/>
          <p:cNvPicPr preferRelativeResize="0"/>
          <p:nvPr/>
        </p:nvPicPr>
        <p:blipFill>
          <a:blip r:embed="rId5">
            <a:alphaModFix/>
          </a:blip>
          <a:stretch>
            <a:fillRect/>
          </a:stretch>
        </p:blipFill>
        <p:spPr>
          <a:xfrm>
            <a:off x="5631600" y="2253325"/>
            <a:ext cx="3352650" cy="16478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6"/>
          <p:cNvSpPr txBox="1"/>
          <p:nvPr>
            <p:ph idx="1" type="body"/>
          </p:nvPr>
        </p:nvSpPr>
        <p:spPr>
          <a:xfrm>
            <a:off x="291875" y="1207900"/>
            <a:ext cx="8223300" cy="36060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1700"/>
              <a:t>8.) Adopted property taxes meet the debt service and loan agreement needs identified on the Long Term Debt Schedule. </a:t>
            </a:r>
            <a:endParaRPr sz="1700"/>
          </a:p>
          <a:p>
            <a:pPr indent="0" lvl="0" marL="457200" rtl="0" algn="l">
              <a:spcBef>
                <a:spcPts val="900"/>
              </a:spcBef>
              <a:spcAft>
                <a:spcPts val="0"/>
              </a:spcAft>
              <a:buNone/>
            </a:pPr>
            <a:r>
              <a:t/>
            </a:r>
            <a:endParaRPr sz="2100"/>
          </a:p>
          <a:p>
            <a:pPr indent="0" lvl="0" marL="45720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rPr lang="en-US" sz="1700"/>
              <a:t>	</a:t>
            </a:r>
            <a:endParaRPr sz="1700"/>
          </a:p>
          <a:p>
            <a:pPr indent="0" lvl="0" marL="0" rtl="0" algn="l">
              <a:lnSpc>
                <a:spcPct val="115000"/>
              </a:lnSpc>
              <a:spcBef>
                <a:spcPts val="600"/>
              </a:spcBef>
              <a:spcAft>
                <a:spcPts val="0"/>
              </a:spcAft>
              <a:buNone/>
            </a:pPr>
            <a:r>
              <a:rPr lang="en-US" sz="2400"/>
              <a:t>	</a:t>
            </a:r>
            <a:endParaRPr sz="2400"/>
          </a:p>
          <a:p>
            <a:pPr indent="0" lvl="0" marL="0" rtl="0" algn="l">
              <a:lnSpc>
                <a:spcPct val="115000"/>
              </a:lnSpc>
              <a:spcBef>
                <a:spcPts val="600"/>
              </a:spcBef>
              <a:spcAft>
                <a:spcPts val="0"/>
              </a:spcAft>
              <a:buNone/>
            </a:pPr>
            <a:r>
              <a:t/>
            </a:r>
            <a:endParaRPr sz="24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2400"/>
          </a:p>
          <a:p>
            <a:pPr indent="0" lvl="0" marL="457200" rtl="0" algn="l">
              <a:lnSpc>
                <a:spcPct val="115000"/>
              </a:lnSpc>
              <a:spcBef>
                <a:spcPts val="700"/>
              </a:spcBef>
              <a:spcAft>
                <a:spcPts val="0"/>
              </a:spcAft>
              <a:buClr>
                <a:schemeClr val="dk1"/>
              </a:buClr>
              <a:buSzPts val="1100"/>
              <a:buFont typeface="Arial"/>
              <a:buNone/>
            </a:pPr>
            <a:r>
              <a:t/>
            </a:r>
            <a:endParaRPr>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600"/>
          </a:p>
        </p:txBody>
      </p:sp>
      <p:sp>
        <p:nvSpPr>
          <p:cNvPr id="445" name="Google Shape;445;p66"/>
          <p:cNvSpPr txBox="1"/>
          <p:nvPr>
            <p:ph type="title"/>
          </p:nvPr>
        </p:nvSpPr>
        <p:spPr>
          <a:xfrm>
            <a:off x="628650" y="224342"/>
            <a:ext cx="7886700" cy="10812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Debt Service needs are met - </a:t>
            </a:r>
            <a:endParaRPr/>
          </a:p>
          <a:p>
            <a:pPr indent="0" lvl="0" marL="0" rtl="0" algn="l">
              <a:spcBef>
                <a:spcPts val="0"/>
              </a:spcBef>
              <a:spcAft>
                <a:spcPts val="0"/>
              </a:spcAft>
              <a:buNone/>
            </a:pPr>
            <a:r>
              <a:rPr lang="en-US"/>
              <a:t>Voted GO Bonds</a:t>
            </a:r>
            <a:endParaRPr/>
          </a:p>
        </p:txBody>
      </p:sp>
      <p:pic>
        <p:nvPicPr>
          <p:cNvPr id="446" name="Google Shape;446;p66"/>
          <p:cNvPicPr preferRelativeResize="0"/>
          <p:nvPr/>
        </p:nvPicPr>
        <p:blipFill>
          <a:blip r:embed="rId3">
            <a:alphaModFix/>
          </a:blip>
          <a:stretch>
            <a:fillRect/>
          </a:stretch>
        </p:blipFill>
        <p:spPr>
          <a:xfrm>
            <a:off x="5348338" y="2554850"/>
            <a:ext cx="3635925" cy="1647825"/>
          </a:xfrm>
          <a:prstGeom prst="rect">
            <a:avLst/>
          </a:prstGeom>
          <a:noFill/>
          <a:ln>
            <a:noFill/>
          </a:ln>
        </p:spPr>
      </p:pic>
      <p:pic>
        <p:nvPicPr>
          <p:cNvPr id="447" name="Google Shape;447;p66"/>
          <p:cNvPicPr preferRelativeResize="0"/>
          <p:nvPr/>
        </p:nvPicPr>
        <p:blipFill>
          <a:blip r:embed="rId4">
            <a:alphaModFix/>
          </a:blip>
          <a:stretch>
            <a:fillRect/>
          </a:stretch>
        </p:blipFill>
        <p:spPr>
          <a:xfrm>
            <a:off x="247650" y="1803363"/>
            <a:ext cx="5048250" cy="1838325"/>
          </a:xfrm>
          <a:prstGeom prst="rect">
            <a:avLst/>
          </a:prstGeom>
          <a:noFill/>
          <a:ln>
            <a:noFill/>
          </a:ln>
        </p:spPr>
      </p:pic>
      <p:pic>
        <p:nvPicPr>
          <p:cNvPr id="448" name="Google Shape;448;p66"/>
          <p:cNvPicPr preferRelativeResize="0"/>
          <p:nvPr/>
        </p:nvPicPr>
        <p:blipFill>
          <a:blip r:embed="rId5">
            <a:alphaModFix/>
          </a:blip>
          <a:stretch>
            <a:fillRect/>
          </a:stretch>
        </p:blipFill>
        <p:spPr>
          <a:xfrm>
            <a:off x="830392" y="3641700"/>
            <a:ext cx="4517958" cy="1508875"/>
          </a:xfrm>
          <a:prstGeom prst="rect">
            <a:avLst/>
          </a:prstGeom>
          <a:noFill/>
          <a:ln>
            <a:noFill/>
          </a:ln>
        </p:spPr>
      </p:pic>
      <p:pic>
        <p:nvPicPr>
          <p:cNvPr id="449" name="Google Shape;449;p66"/>
          <p:cNvPicPr preferRelativeResize="0"/>
          <p:nvPr/>
        </p:nvPicPr>
        <p:blipFill>
          <a:blip r:embed="rId6">
            <a:alphaModFix/>
          </a:blip>
          <a:stretch>
            <a:fillRect/>
          </a:stretch>
        </p:blipFill>
        <p:spPr>
          <a:xfrm>
            <a:off x="5326062" y="1539300"/>
            <a:ext cx="3680450" cy="1095375"/>
          </a:xfrm>
          <a:prstGeom prst="rect">
            <a:avLst/>
          </a:prstGeom>
          <a:noFill/>
          <a:ln>
            <a:noFill/>
          </a:ln>
        </p:spPr>
      </p:pic>
      <p:sp>
        <p:nvSpPr>
          <p:cNvPr id="450" name="Google Shape;450;p66"/>
          <p:cNvSpPr/>
          <p:nvPr/>
        </p:nvSpPr>
        <p:spPr>
          <a:xfrm>
            <a:off x="8558575" y="1651300"/>
            <a:ext cx="425700" cy="2307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451" name="Google Shape;451;p66"/>
          <p:cNvSpPr/>
          <p:nvPr/>
        </p:nvSpPr>
        <p:spPr>
          <a:xfrm>
            <a:off x="5527325" y="1814850"/>
            <a:ext cx="425700" cy="2307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452" name="Google Shape;452;p66"/>
          <p:cNvSpPr/>
          <p:nvPr/>
        </p:nvSpPr>
        <p:spPr>
          <a:xfrm rot="2557130">
            <a:off x="5044393" y="3664788"/>
            <a:ext cx="847563" cy="248624"/>
          </a:xfrm>
          <a:prstGeom prst="leftRightArrow">
            <a:avLst>
              <a:gd fmla="val 50000" name="adj1"/>
              <a:gd fmla="val 50000"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453" name="Google Shape;453;p66"/>
          <p:cNvSpPr/>
          <p:nvPr/>
        </p:nvSpPr>
        <p:spPr>
          <a:xfrm>
            <a:off x="7648450" y="3971975"/>
            <a:ext cx="425700" cy="230700"/>
          </a:xfrm>
          <a:prstGeom prst="rect">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454" name="Google Shape;454;p66"/>
          <p:cNvSpPr/>
          <p:nvPr/>
        </p:nvSpPr>
        <p:spPr>
          <a:xfrm>
            <a:off x="4646475" y="4912800"/>
            <a:ext cx="425700" cy="230700"/>
          </a:xfrm>
          <a:prstGeom prst="rect">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455" name="Google Shape;455;p66"/>
          <p:cNvSpPr/>
          <p:nvPr/>
        </p:nvSpPr>
        <p:spPr>
          <a:xfrm rot="7361017">
            <a:off x="1454394" y="4158023"/>
            <a:ext cx="1781112" cy="248406"/>
          </a:xfrm>
          <a:prstGeom prst="leftRightArrow">
            <a:avLst>
              <a:gd fmla="val 50000" name="adj1"/>
              <a:gd fmla="val 50000"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7"/>
          <p:cNvSpPr txBox="1"/>
          <p:nvPr>
            <p:ph idx="1" type="body"/>
          </p:nvPr>
        </p:nvSpPr>
        <p:spPr>
          <a:xfrm>
            <a:off x="291875" y="1207900"/>
            <a:ext cx="8223300" cy="36060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1700"/>
              <a:t>8.) Adopted property taxes meet the debt service and loan agreement needs identified on the Long Term Debt Schedule. </a:t>
            </a:r>
            <a:endParaRPr sz="1700"/>
          </a:p>
          <a:p>
            <a:pPr indent="0" lvl="0" marL="457200" rtl="0" algn="l">
              <a:spcBef>
                <a:spcPts val="900"/>
              </a:spcBef>
              <a:spcAft>
                <a:spcPts val="0"/>
              </a:spcAft>
              <a:buNone/>
            </a:pPr>
            <a:r>
              <a:t/>
            </a:r>
            <a:endParaRPr sz="2100"/>
          </a:p>
          <a:p>
            <a:pPr indent="0" lvl="0" marL="45720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rPr lang="en-US" sz="1700"/>
              <a:t>	</a:t>
            </a:r>
            <a:endParaRPr sz="1700"/>
          </a:p>
          <a:p>
            <a:pPr indent="0" lvl="0" marL="0" rtl="0" algn="l">
              <a:lnSpc>
                <a:spcPct val="115000"/>
              </a:lnSpc>
              <a:spcBef>
                <a:spcPts val="600"/>
              </a:spcBef>
              <a:spcAft>
                <a:spcPts val="0"/>
              </a:spcAft>
              <a:buNone/>
            </a:pPr>
            <a:r>
              <a:rPr lang="en-US" sz="2400"/>
              <a:t>	</a:t>
            </a:r>
            <a:endParaRPr sz="2400"/>
          </a:p>
          <a:p>
            <a:pPr indent="0" lvl="0" marL="0" rtl="0" algn="l">
              <a:lnSpc>
                <a:spcPct val="115000"/>
              </a:lnSpc>
              <a:spcBef>
                <a:spcPts val="600"/>
              </a:spcBef>
              <a:spcAft>
                <a:spcPts val="0"/>
              </a:spcAft>
              <a:buNone/>
            </a:pPr>
            <a:r>
              <a:t/>
            </a:r>
            <a:endParaRPr sz="24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2400"/>
          </a:p>
          <a:p>
            <a:pPr indent="0" lvl="0" marL="457200" rtl="0" algn="l">
              <a:lnSpc>
                <a:spcPct val="115000"/>
              </a:lnSpc>
              <a:spcBef>
                <a:spcPts val="700"/>
              </a:spcBef>
              <a:spcAft>
                <a:spcPts val="0"/>
              </a:spcAft>
              <a:buClr>
                <a:schemeClr val="dk1"/>
              </a:buClr>
              <a:buSzPts val="1100"/>
              <a:buFont typeface="Arial"/>
              <a:buNone/>
            </a:pPr>
            <a:r>
              <a:t/>
            </a:r>
            <a:endParaRPr>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600"/>
          </a:p>
        </p:txBody>
      </p:sp>
      <p:pic>
        <p:nvPicPr>
          <p:cNvPr id="461" name="Google Shape;461;p67"/>
          <p:cNvPicPr preferRelativeResize="0"/>
          <p:nvPr/>
        </p:nvPicPr>
        <p:blipFill>
          <a:blip r:embed="rId3">
            <a:alphaModFix/>
          </a:blip>
          <a:stretch>
            <a:fillRect/>
          </a:stretch>
        </p:blipFill>
        <p:spPr>
          <a:xfrm>
            <a:off x="2157150" y="2214125"/>
            <a:ext cx="4108125" cy="1497250"/>
          </a:xfrm>
          <a:prstGeom prst="rect">
            <a:avLst/>
          </a:prstGeom>
          <a:noFill/>
          <a:ln>
            <a:noFill/>
          </a:ln>
        </p:spPr>
      </p:pic>
      <p:sp>
        <p:nvSpPr>
          <p:cNvPr id="462" name="Google Shape;462;p67"/>
          <p:cNvSpPr txBox="1"/>
          <p:nvPr>
            <p:ph type="title"/>
          </p:nvPr>
        </p:nvSpPr>
        <p:spPr>
          <a:xfrm>
            <a:off x="628650" y="224342"/>
            <a:ext cx="7886700" cy="10812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Debt Service needs are met - </a:t>
            </a:r>
            <a:endParaRPr/>
          </a:p>
          <a:p>
            <a:pPr indent="0" lvl="0" marL="0" rtl="0" algn="l">
              <a:spcBef>
                <a:spcPts val="0"/>
              </a:spcBef>
              <a:spcAft>
                <a:spcPts val="0"/>
              </a:spcAft>
              <a:buNone/>
            </a:pPr>
            <a:r>
              <a:rPr lang="en-US"/>
              <a:t>Voted GO Bonds</a:t>
            </a:r>
            <a:endParaRPr/>
          </a:p>
        </p:txBody>
      </p:sp>
      <p:pic>
        <p:nvPicPr>
          <p:cNvPr id="463" name="Google Shape;463;p67"/>
          <p:cNvPicPr preferRelativeResize="0"/>
          <p:nvPr/>
        </p:nvPicPr>
        <p:blipFill>
          <a:blip r:embed="rId4">
            <a:alphaModFix/>
          </a:blip>
          <a:stretch>
            <a:fillRect/>
          </a:stretch>
        </p:blipFill>
        <p:spPr>
          <a:xfrm>
            <a:off x="1434663" y="3792738"/>
            <a:ext cx="5553075" cy="1162050"/>
          </a:xfrm>
          <a:prstGeom prst="rect">
            <a:avLst/>
          </a:prstGeom>
          <a:noFill/>
          <a:ln>
            <a:noFill/>
          </a:ln>
        </p:spPr>
      </p:pic>
      <p:sp>
        <p:nvSpPr>
          <p:cNvPr id="464" name="Google Shape;464;p67"/>
          <p:cNvSpPr/>
          <p:nvPr/>
        </p:nvSpPr>
        <p:spPr>
          <a:xfrm rot="7361519">
            <a:off x="3861714" y="3791471"/>
            <a:ext cx="692621" cy="248406"/>
          </a:xfrm>
          <a:prstGeom prst="leftRightArrow">
            <a:avLst>
              <a:gd fmla="val 50000" name="adj1"/>
              <a:gd fmla="val 50000"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8"/>
          <p:cNvSpPr txBox="1"/>
          <p:nvPr>
            <p:ph idx="1" type="body"/>
          </p:nvPr>
        </p:nvSpPr>
        <p:spPr>
          <a:xfrm>
            <a:off x="291875" y="1207900"/>
            <a:ext cx="8223300" cy="36060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1700"/>
              <a:t>9</a:t>
            </a:r>
            <a:r>
              <a:rPr lang="en-US" sz="1700"/>
              <a:t>.) </a:t>
            </a:r>
            <a:r>
              <a:rPr lang="en-US" sz="1700"/>
              <a:t>Voted Physical Plant &amp; Equipment Levy (VPPEL), if used, is currently in force (verified with Abstract of Election).</a:t>
            </a:r>
            <a:endParaRPr sz="1700"/>
          </a:p>
          <a:p>
            <a:pPr indent="0" lvl="0" marL="457200" rtl="0" algn="l">
              <a:spcBef>
                <a:spcPts val="900"/>
              </a:spcBef>
              <a:spcAft>
                <a:spcPts val="0"/>
              </a:spcAft>
              <a:buNone/>
            </a:pPr>
            <a:r>
              <a:t/>
            </a:r>
            <a:endParaRPr sz="2100"/>
          </a:p>
          <a:p>
            <a:pPr indent="0" lvl="0" marL="45720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rPr lang="en-US" sz="1700"/>
              <a:t>	</a:t>
            </a:r>
            <a:endParaRPr sz="1700"/>
          </a:p>
          <a:p>
            <a:pPr indent="0" lvl="0" marL="0" rtl="0" algn="l">
              <a:lnSpc>
                <a:spcPct val="115000"/>
              </a:lnSpc>
              <a:spcBef>
                <a:spcPts val="600"/>
              </a:spcBef>
              <a:spcAft>
                <a:spcPts val="0"/>
              </a:spcAft>
              <a:buNone/>
            </a:pPr>
            <a:r>
              <a:rPr lang="en-US" sz="2400"/>
              <a:t>	</a:t>
            </a:r>
            <a:endParaRPr sz="2400"/>
          </a:p>
          <a:p>
            <a:pPr indent="0" lvl="0" marL="0" rtl="0" algn="l">
              <a:lnSpc>
                <a:spcPct val="115000"/>
              </a:lnSpc>
              <a:spcBef>
                <a:spcPts val="600"/>
              </a:spcBef>
              <a:spcAft>
                <a:spcPts val="0"/>
              </a:spcAft>
              <a:buNone/>
            </a:pPr>
            <a:r>
              <a:t/>
            </a:r>
            <a:endParaRPr sz="24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2400"/>
          </a:p>
          <a:p>
            <a:pPr indent="0" lvl="0" marL="457200" rtl="0" algn="l">
              <a:lnSpc>
                <a:spcPct val="115000"/>
              </a:lnSpc>
              <a:spcBef>
                <a:spcPts val="700"/>
              </a:spcBef>
              <a:spcAft>
                <a:spcPts val="0"/>
              </a:spcAft>
              <a:buClr>
                <a:schemeClr val="dk1"/>
              </a:buClr>
              <a:buSzPts val="1100"/>
              <a:buFont typeface="Arial"/>
              <a:buNone/>
            </a:pPr>
            <a:r>
              <a:t/>
            </a:r>
            <a:endParaRPr>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600"/>
          </a:p>
        </p:txBody>
      </p:sp>
      <p:sp>
        <p:nvSpPr>
          <p:cNvPr id="470" name="Google Shape;470;p68"/>
          <p:cNvSpPr txBox="1"/>
          <p:nvPr>
            <p:ph type="title"/>
          </p:nvPr>
        </p:nvSpPr>
        <p:spPr>
          <a:xfrm>
            <a:off x="628650" y="224342"/>
            <a:ext cx="7886700" cy="10812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Voted Physical Plant &amp; Equipment Levy </a:t>
            </a:r>
            <a:r>
              <a:rPr lang="en-US"/>
              <a:t>Verified</a:t>
            </a:r>
            <a:endParaRPr/>
          </a:p>
        </p:txBody>
      </p:sp>
      <p:pic>
        <p:nvPicPr>
          <p:cNvPr id="471" name="Google Shape;471;p68"/>
          <p:cNvPicPr preferRelativeResize="0"/>
          <p:nvPr/>
        </p:nvPicPr>
        <p:blipFill>
          <a:blip r:embed="rId3">
            <a:alphaModFix/>
          </a:blip>
          <a:stretch>
            <a:fillRect/>
          </a:stretch>
        </p:blipFill>
        <p:spPr>
          <a:xfrm>
            <a:off x="809625" y="1835575"/>
            <a:ext cx="7639050" cy="704850"/>
          </a:xfrm>
          <a:prstGeom prst="rect">
            <a:avLst/>
          </a:prstGeom>
          <a:noFill/>
          <a:ln>
            <a:noFill/>
          </a:ln>
        </p:spPr>
      </p:pic>
      <p:pic>
        <p:nvPicPr>
          <p:cNvPr id="472" name="Google Shape;472;p68"/>
          <p:cNvPicPr preferRelativeResize="0"/>
          <p:nvPr/>
        </p:nvPicPr>
        <p:blipFill>
          <a:blip r:embed="rId4">
            <a:alphaModFix/>
          </a:blip>
          <a:stretch>
            <a:fillRect/>
          </a:stretch>
        </p:blipFill>
        <p:spPr>
          <a:xfrm>
            <a:off x="766750" y="3545738"/>
            <a:ext cx="7610475" cy="371475"/>
          </a:xfrm>
          <a:prstGeom prst="rect">
            <a:avLst/>
          </a:prstGeom>
          <a:noFill/>
          <a:ln>
            <a:noFill/>
          </a:ln>
        </p:spPr>
      </p:pic>
      <p:pic>
        <p:nvPicPr>
          <p:cNvPr id="473" name="Google Shape;473;p68"/>
          <p:cNvPicPr preferRelativeResize="0"/>
          <p:nvPr/>
        </p:nvPicPr>
        <p:blipFill>
          <a:blip r:embed="rId5">
            <a:alphaModFix/>
          </a:blip>
          <a:stretch>
            <a:fillRect/>
          </a:stretch>
        </p:blipFill>
        <p:spPr>
          <a:xfrm>
            <a:off x="809625" y="2487025"/>
            <a:ext cx="7581900" cy="1047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Clr>
                <a:schemeClr val="dk1"/>
              </a:buClr>
              <a:buSzPts val="1100"/>
              <a:buFont typeface="Arial"/>
              <a:buNone/>
            </a:pPr>
            <a:r>
              <a:rPr lang="en-US" sz="3200"/>
              <a:t>Cities, counties and townships that certify their budget late are held to the last year’s certified taxes.</a:t>
            </a:r>
            <a:endParaRPr sz="3200"/>
          </a:p>
          <a:p>
            <a:pPr indent="0" lvl="0" marL="342900" rtl="0" algn="l">
              <a:lnSpc>
                <a:spcPct val="115000"/>
              </a:lnSpc>
              <a:spcBef>
                <a:spcPts val="800"/>
              </a:spcBef>
              <a:spcAft>
                <a:spcPts val="0"/>
              </a:spcAft>
              <a:buClr>
                <a:schemeClr val="dk1"/>
              </a:buClr>
              <a:buSzPts val="1100"/>
              <a:buFont typeface="Arial"/>
              <a:buNone/>
            </a:pPr>
            <a:r>
              <a:rPr lang="en-US" sz="3200"/>
              <a:t>DOM will assist with applying the penalty.</a:t>
            </a:r>
            <a:endParaRPr sz="3200"/>
          </a:p>
          <a:p>
            <a:pPr indent="0" lvl="0" marL="0" rtl="0" algn="l">
              <a:spcBef>
                <a:spcPts val="900"/>
              </a:spcBef>
              <a:spcAft>
                <a:spcPts val="0"/>
              </a:spcAft>
              <a:buNone/>
            </a:pPr>
            <a:r>
              <a:t/>
            </a:r>
            <a:endParaRPr sz="1100">
              <a:solidFill>
                <a:srgbClr val="222222"/>
              </a:solidFill>
              <a:latin typeface="Arial"/>
              <a:ea typeface="Arial"/>
              <a:cs typeface="Arial"/>
              <a:sym typeface="Arial"/>
            </a:endParaRPr>
          </a:p>
        </p:txBody>
      </p:sp>
      <p:sp>
        <p:nvSpPr>
          <p:cNvPr id="70" name="Google Shape;70;p15"/>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Late Budgets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9"/>
          <p:cNvSpPr txBox="1"/>
          <p:nvPr>
            <p:ph idx="1" type="body"/>
          </p:nvPr>
        </p:nvSpPr>
        <p:spPr>
          <a:xfrm>
            <a:off x="285025" y="892150"/>
            <a:ext cx="8223300" cy="36060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1700"/>
              <a:t>10.) Received a signed original of adoption of budget and certification of taxes.</a:t>
            </a:r>
            <a:endParaRPr sz="1700"/>
          </a:p>
          <a:p>
            <a:pPr indent="0" lvl="0" marL="457200" rtl="0" algn="l">
              <a:spcBef>
                <a:spcPts val="900"/>
              </a:spcBef>
              <a:spcAft>
                <a:spcPts val="0"/>
              </a:spcAft>
              <a:buNone/>
            </a:pPr>
            <a:r>
              <a:t/>
            </a:r>
            <a:endParaRPr sz="2100"/>
          </a:p>
          <a:p>
            <a:pPr indent="0" lvl="0" marL="45720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rPr lang="en-US" sz="1700"/>
              <a:t>	</a:t>
            </a:r>
            <a:endParaRPr sz="1700"/>
          </a:p>
          <a:p>
            <a:pPr indent="0" lvl="0" marL="0" rtl="0" algn="l">
              <a:lnSpc>
                <a:spcPct val="115000"/>
              </a:lnSpc>
              <a:spcBef>
                <a:spcPts val="600"/>
              </a:spcBef>
              <a:spcAft>
                <a:spcPts val="0"/>
              </a:spcAft>
              <a:buNone/>
            </a:pPr>
            <a:r>
              <a:rPr lang="en-US" sz="2400"/>
              <a:t>	</a:t>
            </a:r>
            <a:endParaRPr sz="2400"/>
          </a:p>
          <a:p>
            <a:pPr indent="0" lvl="0" marL="0" rtl="0" algn="l">
              <a:lnSpc>
                <a:spcPct val="115000"/>
              </a:lnSpc>
              <a:spcBef>
                <a:spcPts val="600"/>
              </a:spcBef>
              <a:spcAft>
                <a:spcPts val="0"/>
              </a:spcAft>
              <a:buNone/>
            </a:pPr>
            <a:r>
              <a:t/>
            </a:r>
            <a:endParaRPr sz="24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2400"/>
          </a:p>
          <a:p>
            <a:pPr indent="0" lvl="0" marL="457200" rtl="0" algn="l">
              <a:lnSpc>
                <a:spcPct val="115000"/>
              </a:lnSpc>
              <a:spcBef>
                <a:spcPts val="700"/>
              </a:spcBef>
              <a:spcAft>
                <a:spcPts val="0"/>
              </a:spcAft>
              <a:buClr>
                <a:schemeClr val="dk1"/>
              </a:buClr>
              <a:buSzPts val="1100"/>
              <a:buFont typeface="Arial"/>
              <a:buNone/>
            </a:pPr>
            <a:r>
              <a:t/>
            </a:r>
            <a:endParaRPr>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600"/>
          </a:p>
        </p:txBody>
      </p:sp>
      <p:sp>
        <p:nvSpPr>
          <p:cNvPr id="479" name="Google Shape;479;p69"/>
          <p:cNvSpPr txBox="1"/>
          <p:nvPr>
            <p:ph type="title"/>
          </p:nvPr>
        </p:nvSpPr>
        <p:spPr>
          <a:xfrm>
            <a:off x="507450" y="224350"/>
            <a:ext cx="8223300" cy="6678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Signed Adoption of Budget and Taxes</a:t>
            </a:r>
            <a:endParaRPr/>
          </a:p>
        </p:txBody>
      </p:sp>
      <p:pic>
        <p:nvPicPr>
          <p:cNvPr id="480" name="Google Shape;480;p69"/>
          <p:cNvPicPr preferRelativeResize="0"/>
          <p:nvPr/>
        </p:nvPicPr>
        <p:blipFill>
          <a:blip r:embed="rId3">
            <a:alphaModFix/>
          </a:blip>
          <a:stretch>
            <a:fillRect/>
          </a:stretch>
        </p:blipFill>
        <p:spPr>
          <a:xfrm>
            <a:off x="2596003" y="1282825"/>
            <a:ext cx="3503551" cy="347007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70"/>
          <p:cNvSpPr txBox="1"/>
          <p:nvPr>
            <p:ph idx="1" type="body"/>
          </p:nvPr>
        </p:nvSpPr>
        <p:spPr>
          <a:xfrm>
            <a:off x="285025" y="892150"/>
            <a:ext cx="8223300" cy="3606000"/>
          </a:xfrm>
          <a:prstGeom prst="rect">
            <a:avLst/>
          </a:prstGeom>
        </p:spPr>
        <p:txBody>
          <a:bodyPr anchorCtr="0" anchor="t" bIns="35550" lIns="71100" spcFirstLastPara="1" rIns="71100" wrap="square" tIns="35550">
            <a:noAutofit/>
          </a:bodyPr>
          <a:lstStyle/>
          <a:p>
            <a:pPr indent="0" lvl="0" marL="0" rtl="0" algn="l">
              <a:lnSpc>
                <a:spcPct val="115000"/>
              </a:lnSpc>
              <a:spcBef>
                <a:spcPts val="600"/>
              </a:spcBef>
              <a:spcAft>
                <a:spcPts val="0"/>
              </a:spcAft>
              <a:buNone/>
            </a:pPr>
            <a:r>
              <a:rPr lang="en-US" sz="1700"/>
              <a:t>11.) </a:t>
            </a:r>
            <a:r>
              <a:rPr lang="en-US" sz="1700"/>
              <a:t>Adoption date on signed original matches adoption date online</a:t>
            </a:r>
            <a:r>
              <a:rPr lang="en-US" sz="1700"/>
              <a:t>.</a:t>
            </a:r>
            <a:endParaRPr sz="1700"/>
          </a:p>
          <a:p>
            <a:pPr indent="0" lvl="0" marL="457200" rtl="0" algn="l">
              <a:spcBef>
                <a:spcPts val="900"/>
              </a:spcBef>
              <a:spcAft>
                <a:spcPts val="0"/>
              </a:spcAft>
              <a:buNone/>
            </a:pPr>
            <a:r>
              <a:rPr lang="en-US" sz="2100"/>
              <a:t>Signed Original Submitted to County Auditor:</a:t>
            </a:r>
            <a:endParaRPr sz="2100"/>
          </a:p>
          <a:p>
            <a:pPr indent="0" lvl="0" marL="457200" rtl="0" algn="l">
              <a:spcBef>
                <a:spcPts val="900"/>
              </a:spcBef>
              <a:spcAft>
                <a:spcPts val="0"/>
              </a:spcAft>
              <a:buNone/>
            </a:pPr>
            <a:r>
              <a:t/>
            </a:r>
            <a:endParaRPr sz="2100"/>
          </a:p>
          <a:p>
            <a:pPr indent="0" lvl="0" marL="457200" rtl="0" algn="l">
              <a:spcBef>
                <a:spcPts val="900"/>
              </a:spcBef>
              <a:spcAft>
                <a:spcPts val="0"/>
              </a:spcAft>
              <a:buNone/>
            </a:pPr>
            <a:r>
              <a:t/>
            </a:r>
            <a:endParaRPr sz="2100"/>
          </a:p>
          <a:p>
            <a:pPr indent="0" lvl="0" marL="457200" rtl="0" algn="l">
              <a:spcBef>
                <a:spcPts val="900"/>
              </a:spcBef>
              <a:spcAft>
                <a:spcPts val="0"/>
              </a:spcAft>
              <a:buNone/>
            </a:pPr>
            <a:r>
              <a:t/>
            </a:r>
            <a:endParaRPr sz="2100"/>
          </a:p>
          <a:p>
            <a:pPr indent="0" lvl="0" marL="457200" rtl="0" algn="l">
              <a:spcBef>
                <a:spcPts val="900"/>
              </a:spcBef>
              <a:spcAft>
                <a:spcPts val="0"/>
              </a:spcAft>
              <a:buNone/>
            </a:pPr>
            <a:r>
              <a:rPr lang="en-US" sz="2100"/>
              <a:t>Budget System Online version of “Property Tax” Tab:</a:t>
            </a:r>
            <a:endParaRPr sz="2100"/>
          </a:p>
          <a:p>
            <a:pPr indent="0" lvl="0" marL="45720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rPr lang="en-US" sz="1700"/>
              <a:t>	</a:t>
            </a:r>
            <a:endParaRPr sz="1700"/>
          </a:p>
          <a:p>
            <a:pPr indent="0" lvl="0" marL="0" rtl="0" algn="l">
              <a:lnSpc>
                <a:spcPct val="115000"/>
              </a:lnSpc>
              <a:spcBef>
                <a:spcPts val="600"/>
              </a:spcBef>
              <a:spcAft>
                <a:spcPts val="0"/>
              </a:spcAft>
              <a:buNone/>
            </a:pPr>
            <a:r>
              <a:rPr lang="en-US" sz="2400"/>
              <a:t>	</a:t>
            </a:r>
            <a:endParaRPr sz="2400"/>
          </a:p>
          <a:p>
            <a:pPr indent="0" lvl="0" marL="0" rtl="0" algn="l">
              <a:lnSpc>
                <a:spcPct val="115000"/>
              </a:lnSpc>
              <a:spcBef>
                <a:spcPts val="600"/>
              </a:spcBef>
              <a:spcAft>
                <a:spcPts val="0"/>
              </a:spcAft>
              <a:buNone/>
            </a:pPr>
            <a:r>
              <a:t/>
            </a:r>
            <a:endParaRPr sz="2400"/>
          </a:p>
          <a:p>
            <a:pPr indent="0" lvl="0" marL="0" rtl="0" algn="l">
              <a:lnSpc>
                <a:spcPct val="115000"/>
              </a:lnSpc>
              <a:spcBef>
                <a:spcPts val="600"/>
              </a:spcBef>
              <a:spcAft>
                <a:spcPts val="0"/>
              </a:spcAft>
              <a:buNone/>
            </a:pPr>
            <a:r>
              <a:t/>
            </a:r>
            <a:endParaRPr sz="1700"/>
          </a:p>
          <a:p>
            <a:pPr indent="0" lvl="0" marL="0" rtl="0" algn="l">
              <a:lnSpc>
                <a:spcPct val="115000"/>
              </a:lnSpc>
              <a:spcBef>
                <a:spcPts val="600"/>
              </a:spcBef>
              <a:spcAft>
                <a:spcPts val="0"/>
              </a:spcAft>
              <a:buNone/>
            </a:pPr>
            <a:r>
              <a:t/>
            </a:r>
            <a:endParaRPr sz="2400"/>
          </a:p>
          <a:p>
            <a:pPr indent="0" lvl="0" marL="457200" rtl="0" algn="l">
              <a:lnSpc>
                <a:spcPct val="115000"/>
              </a:lnSpc>
              <a:spcBef>
                <a:spcPts val="700"/>
              </a:spcBef>
              <a:spcAft>
                <a:spcPts val="0"/>
              </a:spcAft>
              <a:buClr>
                <a:schemeClr val="dk1"/>
              </a:buClr>
              <a:buSzPts val="1100"/>
              <a:buFont typeface="Arial"/>
              <a:buNone/>
            </a:pPr>
            <a:r>
              <a:t/>
            </a:r>
            <a:endParaRPr>
              <a:latin typeface="Garamond"/>
              <a:ea typeface="Garamond"/>
              <a:cs typeface="Garamond"/>
              <a:sym typeface="Garamond"/>
            </a:endParaRPr>
          </a:p>
          <a:p>
            <a:pPr indent="0" lvl="0" marL="0" rtl="0" algn="l">
              <a:spcBef>
                <a:spcPts val="900"/>
              </a:spcBef>
              <a:spcAft>
                <a:spcPts val="0"/>
              </a:spcAft>
              <a:buClr>
                <a:schemeClr val="dk1"/>
              </a:buClr>
              <a:buSzPts val="1100"/>
              <a:buFont typeface="Arial"/>
              <a:buNone/>
            </a:pPr>
            <a:r>
              <a:t/>
            </a:r>
            <a:endParaRPr sz="1600"/>
          </a:p>
        </p:txBody>
      </p:sp>
      <p:sp>
        <p:nvSpPr>
          <p:cNvPr id="486" name="Google Shape;486;p70"/>
          <p:cNvSpPr txBox="1"/>
          <p:nvPr>
            <p:ph type="title"/>
          </p:nvPr>
        </p:nvSpPr>
        <p:spPr>
          <a:xfrm>
            <a:off x="507450" y="224350"/>
            <a:ext cx="8223300" cy="6678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Adoption Date Matches</a:t>
            </a:r>
            <a:endParaRPr/>
          </a:p>
        </p:txBody>
      </p:sp>
      <p:pic>
        <p:nvPicPr>
          <p:cNvPr id="487" name="Google Shape;487;p70"/>
          <p:cNvPicPr preferRelativeResize="0"/>
          <p:nvPr/>
        </p:nvPicPr>
        <p:blipFill>
          <a:blip r:embed="rId3">
            <a:alphaModFix/>
          </a:blip>
          <a:stretch>
            <a:fillRect/>
          </a:stretch>
        </p:blipFill>
        <p:spPr>
          <a:xfrm>
            <a:off x="823900" y="1752425"/>
            <a:ext cx="7496175" cy="1200150"/>
          </a:xfrm>
          <a:prstGeom prst="rect">
            <a:avLst/>
          </a:prstGeom>
          <a:noFill/>
          <a:ln>
            <a:noFill/>
          </a:ln>
        </p:spPr>
      </p:pic>
      <p:pic>
        <p:nvPicPr>
          <p:cNvPr id="488" name="Google Shape;488;p70"/>
          <p:cNvPicPr preferRelativeResize="0"/>
          <p:nvPr/>
        </p:nvPicPr>
        <p:blipFill>
          <a:blip r:embed="rId4">
            <a:alphaModFix/>
          </a:blip>
          <a:stretch>
            <a:fillRect/>
          </a:stretch>
        </p:blipFill>
        <p:spPr>
          <a:xfrm>
            <a:off x="885300" y="3265100"/>
            <a:ext cx="7467600" cy="10287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71"/>
          <p:cNvSpPr txBox="1"/>
          <p:nvPr>
            <p:ph idx="1" type="body"/>
          </p:nvPr>
        </p:nvSpPr>
        <p:spPr>
          <a:xfrm>
            <a:off x="171550" y="370975"/>
            <a:ext cx="4682400" cy="4602000"/>
          </a:xfrm>
          <a:prstGeom prst="rect">
            <a:avLst/>
          </a:prstGeom>
        </p:spPr>
        <p:txBody>
          <a:bodyPr anchorCtr="0" anchor="t" bIns="35550" lIns="71100" spcFirstLastPara="1" rIns="71100" wrap="square" tIns="35550">
            <a:noAutofit/>
          </a:bodyPr>
          <a:lstStyle/>
          <a:p>
            <a:pPr indent="0" lvl="0" marL="0" rtl="0" algn="l">
              <a:lnSpc>
                <a:spcPct val="115000"/>
              </a:lnSpc>
              <a:spcBef>
                <a:spcPts val="400"/>
              </a:spcBef>
              <a:spcAft>
                <a:spcPts val="0"/>
              </a:spcAft>
              <a:buClr>
                <a:schemeClr val="dk1"/>
              </a:buClr>
              <a:buSzPts val="1100"/>
              <a:buFont typeface="Arial"/>
              <a:buNone/>
            </a:pPr>
            <a:r>
              <a:t/>
            </a:r>
            <a:endParaRPr sz="1100"/>
          </a:p>
          <a:p>
            <a:pPr indent="0" lvl="0" marL="0" rtl="0" algn="l">
              <a:lnSpc>
                <a:spcPct val="115000"/>
              </a:lnSpc>
              <a:spcBef>
                <a:spcPts val="400"/>
              </a:spcBef>
              <a:spcAft>
                <a:spcPts val="0"/>
              </a:spcAft>
              <a:buClr>
                <a:schemeClr val="dk1"/>
              </a:buClr>
              <a:buSzPts val="1100"/>
              <a:buFont typeface="Arial"/>
              <a:buNone/>
            </a:pPr>
            <a:r>
              <a:rPr b="1" lang="en-US" sz="1500" u="sng"/>
              <a:t>Ted Nellesen</a:t>
            </a:r>
            <a:r>
              <a:rPr lang="en-US" sz="1500"/>
              <a:t>; </a:t>
            </a:r>
            <a:r>
              <a:rPr lang="en-US" sz="1500" u="sng"/>
              <a:t>ted.nellesen@iowa.gov</a:t>
            </a:r>
            <a:r>
              <a:rPr lang="en-US" sz="1500"/>
              <a:t>; 515-281-3705</a:t>
            </a:r>
            <a:endParaRPr sz="1500"/>
          </a:p>
          <a:p>
            <a:pPr indent="0" lvl="0" marL="0" rtl="0" algn="l">
              <a:lnSpc>
                <a:spcPct val="115000"/>
              </a:lnSpc>
              <a:spcBef>
                <a:spcPts val="400"/>
              </a:spcBef>
              <a:spcAft>
                <a:spcPts val="0"/>
              </a:spcAft>
              <a:buClr>
                <a:schemeClr val="dk1"/>
              </a:buClr>
              <a:buSzPts val="1100"/>
              <a:buFont typeface="Arial"/>
              <a:buNone/>
            </a:pPr>
            <a:r>
              <a:rPr lang="en-US" sz="1500"/>
              <a:t>•Cities</a:t>
            </a:r>
            <a:endParaRPr sz="1500"/>
          </a:p>
          <a:p>
            <a:pPr indent="0" lvl="0" marL="0" rtl="0" algn="l">
              <a:lnSpc>
                <a:spcPct val="115000"/>
              </a:lnSpc>
              <a:spcBef>
                <a:spcPts val="400"/>
              </a:spcBef>
              <a:spcAft>
                <a:spcPts val="0"/>
              </a:spcAft>
              <a:buNone/>
            </a:pPr>
            <a:r>
              <a:rPr lang="en-US" sz="1500"/>
              <a:t>•Townships</a:t>
            </a:r>
            <a:endParaRPr sz="1500"/>
          </a:p>
          <a:p>
            <a:pPr indent="0" lvl="0" marL="0" rtl="0" algn="l">
              <a:lnSpc>
                <a:spcPct val="115000"/>
              </a:lnSpc>
              <a:spcBef>
                <a:spcPts val="400"/>
              </a:spcBef>
              <a:spcAft>
                <a:spcPts val="0"/>
              </a:spcAft>
              <a:buClr>
                <a:schemeClr val="dk1"/>
              </a:buClr>
              <a:buSzPts val="1100"/>
              <a:buFont typeface="Arial"/>
              <a:buNone/>
            </a:pPr>
            <a:r>
              <a:rPr lang="en-US" sz="1500"/>
              <a:t>•Miscellaneous Districts including:</a:t>
            </a:r>
            <a:endParaRPr sz="1500"/>
          </a:p>
          <a:p>
            <a:pPr indent="0" lvl="0" marL="12700" rtl="0" algn="l">
              <a:lnSpc>
                <a:spcPct val="115000"/>
              </a:lnSpc>
              <a:spcBef>
                <a:spcPts val="400"/>
              </a:spcBef>
              <a:spcAft>
                <a:spcPts val="0"/>
              </a:spcAft>
              <a:buClr>
                <a:schemeClr val="dk1"/>
              </a:buClr>
              <a:buSzPts val="1100"/>
              <a:buFont typeface="Arial"/>
              <a:buNone/>
            </a:pPr>
            <a:r>
              <a:rPr lang="en-US" sz="1500"/>
              <a:t>–Regional Transit Districts</a:t>
            </a:r>
            <a:endParaRPr sz="1500"/>
          </a:p>
          <a:p>
            <a:pPr indent="0" lvl="0" marL="12700" rtl="0" algn="l">
              <a:lnSpc>
                <a:spcPct val="115000"/>
              </a:lnSpc>
              <a:spcBef>
                <a:spcPts val="400"/>
              </a:spcBef>
              <a:spcAft>
                <a:spcPts val="0"/>
              </a:spcAft>
              <a:buClr>
                <a:schemeClr val="dk1"/>
              </a:buClr>
              <a:buSzPts val="1100"/>
              <a:buFont typeface="Arial"/>
              <a:buNone/>
            </a:pPr>
            <a:r>
              <a:rPr lang="en-US" sz="1500"/>
              <a:t>–Soil and Water Conservation</a:t>
            </a:r>
            <a:endParaRPr sz="1500"/>
          </a:p>
          <a:p>
            <a:pPr indent="0" lvl="0" marL="12700" rtl="0" algn="l">
              <a:lnSpc>
                <a:spcPct val="115000"/>
              </a:lnSpc>
              <a:spcBef>
                <a:spcPts val="400"/>
              </a:spcBef>
              <a:spcAft>
                <a:spcPts val="0"/>
              </a:spcAft>
              <a:buClr>
                <a:schemeClr val="dk1"/>
              </a:buClr>
              <a:buSzPts val="1100"/>
              <a:buFont typeface="Arial"/>
              <a:buNone/>
            </a:pPr>
            <a:r>
              <a:rPr lang="en-US" sz="1500"/>
              <a:t>–Land Use</a:t>
            </a:r>
            <a:endParaRPr sz="1500"/>
          </a:p>
          <a:p>
            <a:pPr indent="0" lvl="0" marL="12700" rtl="0" algn="l">
              <a:lnSpc>
                <a:spcPct val="115000"/>
              </a:lnSpc>
              <a:spcBef>
                <a:spcPts val="400"/>
              </a:spcBef>
              <a:spcAft>
                <a:spcPts val="0"/>
              </a:spcAft>
              <a:buClr>
                <a:schemeClr val="dk1"/>
              </a:buClr>
              <a:buSzPts val="1100"/>
              <a:buFont typeface="Arial"/>
              <a:buNone/>
            </a:pPr>
            <a:r>
              <a:rPr lang="en-US" sz="1500"/>
              <a:t>–Benefited Water, Fire, Street Lighting, Law Enforcement, Recreational Lake</a:t>
            </a:r>
            <a:endParaRPr sz="1500"/>
          </a:p>
          <a:p>
            <a:pPr indent="0" lvl="0" marL="12700" rtl="0" algn="l">
              <a:lnSpc>
                <a:spcPct val="115000"/>
              </a:lnSpc>
              <a:spcBef>
                <a:spcPts val="400"/>
              </a:spcBef>
              <a:spcAft>
                <a:spcPts val="0"/>
              </a:spcAft>
              <a:buClr>
                <a:schemeClr val="dk1"/>
              </a:buClr>
              <a:buSzPts val="1100"/>
              <a:buFont typeface="Arial"/>
              <a:buNone/>
            </a:pPr>
            <a:r>
              <a:rPr lang="en-US" sz="1500"/>
              <a:t>–Emergency Medical Services</a:t>
            </a:r>
            <a:endParaRPr sz="1500"/>
          </a:p>
          <a:p>
            <a:pPr indent="0" lvl="0" marL="12700" rtl="0" algn="l">
              <a:lnSpc>
                <a:spcPct val="115000"/>
              </a:lnSpc>
              <a:spcBef>
                <a:spcPts val="400"/>
              </a:spcBef>
              <a:spcAft>
                <a:spcPts val="0"/>
              </a:spcAft>
              <a:buClr>
                <a:schemeClr val="dk1"/>
              </a:buClr>
              <a:buSzPts val="1100"/>
              <a:buFont typeface="Arial"/>
              <a:buNone/>
            </a:pPr>
            <a:r>
              <a:rPr lang="en-US" sz="1500"/>
              <a:t>–Rural Improvement Zones</a:t>
            </a:r>
            <a:endParaRPr sz="1500"/>
          </a:p>
          <a:p>
            <a:pPr indent="0" lvl="0" marL="12700" rtl="0" algn="l">
              <a:lnSpc>
                <a:spcPct val="115000"/>
              </a:lnSpc>
              <a:spcBef>
                <a:spcPts val="400"/>
              </a:spcBef>
              <a:spcAft>
                <a:spcPts val="0"/>
              </a:spcAft>
              <a:buClr>
                <a:schemeClr val="dk1"/>
              </a:buClr>
              <a:buSzPts val="1100"/>
              <a:buFont typeface="Arial"/>
              <a:buNone/>
            </a:pPr>
            <a:r>
              <a:rPr lang="en-US" sz="1500"/>
              <a:t>–Sanitary Districts</a:t>
            </a:r>
            <a:endParaRPr sz="1500"/>
          </a:p>
          <a:p>
            <a:pPr indent="0" lvl="0" marL="12700" rtl="0" algn="l">
              <a:lnSpc>
                <a:spcPct val="115000"/>
              </a:lnSpc>
              <a:spcBef>
                <a:spcPts val="400"/>
              </a:spcBef>
              <a:spcAft>
                <a:spcPts val="0"/>
              </a:spcAft>
              <a:buNone/>
            </a:pPr>
            <a:r>
              <a:rPr lang="en-US" sz="1500"/>
              <a:t>–Other Miscellaneous Taxing Districts</a:t>
            </a:r>
            <a:endParaRPr sz="2600"/>
          </a:p>
        </p:txBody>
      </p:sp>
      <p:sp>
        <p:nvSpPr>
          <p:cNvPr id="494" name="Google Shape;494;p71"/>
          <p:cNvSpPr txBox="1"/>
          <p:nvPr>
            <p:ph idx="2" type="body"/>
          </p:nvPr>
        </p:nvSpPr>
        <p:spPr>
          <a:xfrm>
            <a:off x="4663350" y="611600"/>
            <a:ext cx="4221000" cy="4221000"/>
          </a:xfrm>
          <a:prstGeom prst="rect">
            <a:avLst/>
          </a:prstGeom>
        </p:spPr>
        <p:txBody>
          <a:bodyPr anchorCtr="0" anchor="t" bIns="35550" lIns="71100" spcFirstLastPara="1" rIns="71100" wrap="square" tIns="35550">
            <a:noAutofit/>
          </a:bodyPr>
          <a:lstStyle/>
          <a:p>
            <a:pPr indent="0" lvl="0" marL="0" rtl="0" algn="l">
              <a:lnSpc>
                <a:spcPct val="115000"/>
              </a:lnSpc>
              <a:spcBef>
                <a:spcPts val="400"/>
              </a:spcBef>
              <a:spcAft>
                <a:spcPts val="0"/>
              </a:spcAft>
              <a:buClr>
                <a:schemeClr val="dk1"/>
              </a:buClr>
              <a:buSzPts val="1100"/>
              <a:buFont typeface="Arial"/>
              <a:buNone/>
            </a:pPr>
            <a:r>
              <a:rPr b="1" lang="en-US" sz="1500" u="sng"/>
              <a:t>John Parker;</a:t>
            </a:r>
            <a:r>
              <a:rPr b="1" lang="en-US" sz="1500"/>
              <a:t> </a:t>
            </a:r>
            <a:r>
              <a:rPr lang="en-US" sz="1500" u="sng"/>
              <a:t>john.parker@iowa.gov </a:t>
            </a:r>
            <a:r>
              <a:rPr lang="en-US" sz="1500"/>
              <a:t>; 515-281-8485</a:t>
            </a:r>
            <a:endParaRPr sz="1500"/>
          </a:p>
          <a:p>
            <a:pPr indent="0" lvl="0" marL="0" rtl="0" algn="l">
              <a:lnSpc>
                <a:spcPct val="115000"/>
              </a:lnSpc>
              <a:spcBef>
                <a:spcPts val="400"/>
              </a:spcBef>
              <a:spcAft>
                <a:spcPts val="0"/>
              </a:spcAft>
              <a:buClr>
                <a:schemeClr val="dk1"/>
              </a:buClr>
              <a:buSzPts val="1100"/>
              <a:buFont typeface="Arial"/>
              <a:buNone/>
            </a:pPr>
            <a:r>
              <a:rPr lang="en-US" sz="1500"/>
              <a:t>•School Districts</a:t>
            </a:r>
            <a:endParaRPr sz="1500"/>
          </a:p>
          <a:p>
            <a:pPr indent="0" lvl="0" marL="0" rtl="0" algn="l">
              <a:lnSpc>
                <a:spcPct val="115000"/>
              </a:lnSpc>
              <a:spcBef>
                <a:spcPts val="400"/>
              </a:spcBef>
              <a:spcAft>
                <a:spcPts val="0"/>
              </a:spcAft>
              <a:buClr>
                <a:schemeClr val="dk1"/>
              </a:buClr>
              <a:buSzPts val="1100"/>
              <a:buFont typeface="Arial"/>
              <a:buNone/>
            </a:pPr>
            <a:r>
              <a:rPr lang="en-US" sz="1500"/>
              <a:t>•Community Colleges</a:t>
            </a:r>
            <a:endParaRPr sz="1500"/>
          </a:p>
          <a:p>
            <a:pPr indent="0" lvl="0" marL="0" rtl="0" algn="l">
              <a:lnSpc>
                <a:spcPct val="115000"/>
              </a:lnSpc>
              <a:spcBef>
                <a:spcPts val="400"/>
              </a:spcBef>
              <a:spcAft>
                <a:spcPts val="0"/>
              </a:spcAft>
              <a:buClr>
                <a:schemeClr val="dk1"/>
              </a:buClr>
              <a:buSzPts val="1100"/>
              <a:buFont typeface="Arial"/>
              <a:buNone/>
            </a:pPr>
            <a:r>
              <a:rPr lang="en-US" sz="1500"/>
              <a:t>•Emergency Management Agencies</a:t>
            </a:r>
            <a:endParaRPr sz="1500"/>
          </a:p>
          <a:p>
            <a:pPr indent="0" lvl="0" marL="0" rtl="0" algn="l">
              <a:lnSpc>
                <a:spcPct val="115000"/>
              </a:lnSpc>
              <a:spcBef>
                <a:spcPts val="400"/>
              </a:spcBef>
              <a:spcAft>
                <a:spcPts val="0"/>
              </a:spcAft>
              <a:buNone/>
            </a:pPr>
            <a:r>
              <a:rPr lang="en-US" sz="1500"/>
              <a:t>•911 Service Boards</a:t>
            </a:r>
            <a:endParaRPr sz="1500"/>
          </a:p>
          <a:p>
            <a:pPr indent="0" lvl="0" marL="0" rtl="0" algn="l">
              <a:lnSpc>
                <a:spcPct val="115000"/>
              </a:lnSpc>
              <a:spcBef>
                <a:spcPts val="400"/>
              </a:spcBef>
              <a:spcAft>
                <a:spcPts val="0"/>
              </a:spcAft>
              <a:buNone/>
            </a:pPr>
            <a:r>
              <a:rPr b="1" lang="en-US" sz="1500" u="sng"/>
              <a:t>Carrie Johnson; </a:t>
            </a:r>
            <a:r>
              <a:rPr lang="en-US" sz="1500" u="sng"/>
              <a:t>carrie.johnson@iowa.gov</a:t>
            </a:r>
            <a:r>
              <a:rPr lang="en-US" sz="1500"/>
              <a:t>; 515-281-5598</a:t>
            </a:r>
            <a:endParaRPr sz="1500"/>
          </a:p>
          <a:p>
            <a:pPr indent="0" lvl="0" marL="0" rtl="0" algn="l">
              <a:lnSpc>
                <a:spcPct val="115000"/>
              </a:lnSpc>
              <a:spcBef>
                <a:spcPts val="400"/>
              </a:spcBef>
              <a:spcAft>
                <a:spcPts val="0"/>
              </a:spcAft>
              <a:buNone/>
            </a:pPr>
            <a:r>
              <a:rPr lang="en-US" sz="1500"/>
              <a:t>•Property Valuations</a:t>
            </a:r>
            <a:endParaRPr sz="1500"/>
          </a:p>
          <a:p>
            <a:pPr indent="0" lvl="0" marL="0" rtl="0" algn="l">
              <a:lnSpc>
                <a:spcPct val="115000"/>
              </a:lnSpc>
              <a:spcBef>
                <a:spcPts val="400"/>
              </a:spcBef>
              <a:spcAft>
                <a:spcPts val="0"/>
              </a:spcAft>
              <a:buNone/>
            </a:pPr>
            <a:r>
              <a:rPr lang="en-US" sz="1500"/>
              <a:t>•Utility Replacement Excise Tax</a:t>
            </a:r>
            <a:endParaRPr sz="1500"/>
          </a:p>
          <a:p>
            <a:pPr indent="0" lvl="0" marL="0" rtl="0" algn="l">
              <a:lnSpc>
                <a:spcPct val="115000"/>
              </a:lnSpc>
              <a:spcBef>
                <a:spcPts val="400"/>
              </a:spcBef>
              <a:spcAft>
                <a:spcPts val="0"/>
              </a:spcAft>
              <a:buNone/>
            </a:pPr>
            <a:r>
              <a:rPr lang="en-US" sz="1500"/>
              <a:t>•Counties</a:t>
            </a:r>
            <a:endParaRPr sz="1500"/>
          </a:p>
          <a:p>
            <a:pPr indent="0" lvl="0" marL="0" rtl="0" algn="l">
              <a:lnSpc>
                <a:spcPct val="115000"/>
              </a:lnSpc>
              <a:spcBef>
                <a:spcPts val="400"/>
              </a:spcBef>
              <a:spcAft>
                <a:spcPts val="0"/>
              </a:spcAft>
              <a:buNone/>
            </a:pPr>
            <a:r>
              <a:rPr lang="en-US" sz="1500"/>
              <a:t>•Hospitals</a:t>
            </a:r>
            <a:endParaRPr sz="1500"/>
          </a:p>
          <a:p>
            <a:pPr indent="0" lvl="0" marL="0" rtl="0" algn="l">
              <a:lnSpc>
                <a:spcPct val="115000"/>
              </a:lnSpc>
              <a:spcBef>
                <a:spcPts val="400"/>
              </a:spcBef>
              <a:spcAft>
                <a:spcPts val="0"/>
              </a:spcAft>
              <a:buNone/>
            </a:pPr>
            <a:r>
              <a:rPr lang="en-US" sz="1500"/>
              <a:t>•Agricultural Ext</a:t>
            </a:r>
            <a:endParaRPr sz="1500"/>
          </a:p>
          <a:p>
            <a:pPr indent="0" lvl="0" marL="0" rtl="0" algn="l">
              <a:lnSpc>
                <a:spcPct val="115000"/>
              </a:lnSpc>
              <a:spcBef>
                <a:spcPts val="400"/>
              </a:spcBef>
              <a:spcAft>
                <a:spcPts val="0"/>
              </a:spcAft>
              <a:buClr>
                <a:schemeClr val="dk1"/>
              </a:buClr>
              <a:buSzPts val="1100"/>
              <a:buFont typeface="Arial"/>
              <a:buNone/>
            </a:pPr>
            <a:r>
              <a:rPr lang="en-US" sz="1500"/>
              <a:t>•Assessors </a:t>
            </a:r>
            <a:endParaRPr sz="1500"/>
          </a:p>
          <a:p>
            <a:pPr indent="0" lvl="0" marL="0" rtl="0" algn="l">
              <a:spcBef>
                <a:spcPts val="9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idx="1" type="body"/>
          </p:nvPr>
        </p:nvSpPr>
        <p:spPr>
          <a:xfrm>
            <a:off x="170900" y="782350"/>
            <a:ext cx="8729100" cy="3754200"/>
          </a:xfrm>
          <a:prstGeom prst="rect">
            <a:avLst/>
          </a:prstGeom>
        </p:spPr>
        <p:txBody>
          <a:bodyPr anchorCtr="0" anchor="t" bIns="35550" lIns="71100" spcFirstLastPara="1" rIns="71100" wrap="square" tIns="35550">
            <a:noAutofit/>
          </a:bodyPr>
          <a:lstStyle/>
          <a:p>
            <a:pPr indent="0" lvl="0" marL="342900" rtl="0" algn="l">
              <a:lnSpc>
                <a:spcPct val="115000"/>
              </a:lnSpc>
              <a:spcBef>
                <a:spcPts val="800"/>
              </a:spcBef>
              <a:spcAft>
                <a:spcPts val="0"/>
              </a:spcAft>
              <a:buClr>
                <a:schemeClr val="dk1"/>
              </a:buClr>
              <a:buSzPts val="1100"/>
              <a:buFont typeface="Arial"/>
              <a:buNone/>
            </a:pPr>
            <a:r>
              <a:rPr lang="en-US" sz="3200"/>
              <a:t>County auditor certifies all local budgets, </a:t>
            </a:r>
            <a:r>
              <a:rPr lang="en-US" sz="3200" u="sng"/>
              <a:t>including </a:t>
            </a:r>
            <a:r>
              <a:rPr lang="en-US" sz="3200"/>
              <a:t>the county budget</a:t>
            </a:r>
            <a:endParaRPr sz="3200"/>
          </a:p>
          <a:p>
            <a:pPr indent="0" lvl="0" marL="0" rtl="0" algn="l">
              <a:spcBef>
                <a:spcPts val="900"/>
              </a:spcBef>
              <a:spcAft>
                <a:spcPts val="0"/>
              </a:spcAft>
              <a:buClr>
                <a:schemeClr val="dk1"/>
              </a:buClr>
              <a:buSzPts val="1100"/>
              <a:buFont typeface="Arial"/>
              <a:buNone/>
            </a:pPr>
            <a:r>
              <a:t/>
            </a:r>
            <a:endParaRPr sz="1200" u="sng">
              <a:solidFill>
                <a:srgbClr val="222222"/>
              </a:solidFill>
            </a:endParaRPr>
          </a:p>
        </p:txBody>
      </p:sp>
      <p:sp>
        <p:nvSpPr>
          <p:cNvPr id="76" name="Google Shape;76;p16"/>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a:t>County Auditor’s Role</a:t>
            </a:r>
            <a:endParaRPr/>
          </a:p>
        </p:txBody>
      </p:sp>
      <p:pic>
        <p:nvPicPr>
          <p:cNvPr id="77" name="Google Shape;77;p16"/>
          <p:cNvPicPr preferRelativeResize="0"/>
          <p:nvPr/>
        </p:nvPicPr>
        <p:blipFill>
          <a:blip r:embed="rId3">
            <a:alphaModFix/>
          </a:blip>
          <a:stretch>
            <a:fillRect/>
          </a:stretch>
        </p:blipFill>
        <p:spPr>
          <a:xfrm>
            <a:off x="3452375" y="2077675"/>
            <a:ext cx="2733600" cy="27062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lnSpc>
                <a:spcPct val="115000"/>
              </a:lnSpc>
              <a:spcBef>
                <a:spcPts val="400"/>
              </a:spcBef>
              <a:spcAft>
                <a:spcPts val="0"/>
              </a:spcAft>
              <a:buClr>
                <a:schemeClr val="dk1"/>
              </a:buClr>
              <a:buSzPts val="1100"/>
              <a:buFont typeface="Arial"/>
              <a:buNone/>
            </a:pPr>
            <a:r>
              <a:rPr lang="en-US" sz="1900"/>
              <a:t>One (1) proof of publication or </a:t>
            </a:r>
            <a:r>
              <a:rPr lang="en-US" sz="1900"/>
              <a:t>affidavit</a:t>
            </a:r>
            <a:r>
              <a:rPr lang="en-US" sz="1900"/>
              <a:t> of posting (cities 200 and under).  </a:t>
            </a:r>
            <a:endParaRPr sz="1900"/>
          </a:p>
          <a:p>
            <a:pPr indent="0" lvl="0" marL="0" rtl="0" algn="l">
              <a:lnSpc>
                <a:spcPct val="115000"/>
              </a:lnSpc>
              <a:spcBef>
                <a:spcPts val="400"/>
              </a:spcBef>
              <a:spcAft>
                <a:spcPts val="0"/>
              </a:spcAft>
              <a:buClr>
                <a:schemeClr val="dk1"/>
              </a:buClr>
              <a:buSzPts val="1100"/>
              <a:buFont typeface="Arial"/>
              <a:buNone/>
            </a:pPr>
            <a:r>
              <a:rPr lang="en-US" sz="1900"/>
              <a:t>Verify that publication requirements are met.</a:t>
            </a:r>
            <a:endParaRPr sz="1900"/>
          </a:p>
          <a:p>
            <a:pPr indent="0" lvl="0" marL="12700" rtl="0" algn="l">
              <a:lnSpc>
                <a:spcPct val="115000"/>
              </a:lnSpc>
              <a:spcBef>
                <a:spcPts val="400"/>
              </a:spcBef>
              <a:spcAft>
                <a:spcPts val="0"/>
              </a:spcAft>
              <a:buClr>
                <a:schemeClr val="dk1"/>
              </a:buClr>
              <a:buSzPts val="1100"/>
              <a:buFont typeface="Arial"/>
              <a:buNone/>
            </a:pPr>
            <a:r>
              <a:rPr lang="en-US" sz="1900"/>
              <a:t>–The proof of publication can be a legible copy of what was published in the newspaper.</a:t>
            </a:r>
            <a:endParaRPr sz="1900"/>
          </a:p>
          <a:p>
            <a:pPr indent="0" lvl="0" marL="12700" rtl="0" algn="l">
              <a:lnSpc>
                <a:spcPct val="115000"/>
              </a:lnSpc>
              <a:spcBef>
                <a:spcPts val="400"/>
              </a:spcBef>
              <a:spcAft>
                <a:spcPts val="0"/>
              </a:spcAft>
              <a:buClr>
                <a:schemeClr val="dk1"/>
              </a:buClr>
              <a:buSzPts val="1100"/>
              <a:buFont typeface="Arial"/>
              <a:buNone/>
            </a:pPr>
            <a:r>
              <a:rPr lang="en-US" sz="1900"/>
              <a:t>–The affidavit from the newspaper attests to the version published.</a:t>
            </a:r>
            <a:endParaRPr sz="1900"/>
          </a:p>
          <a:p>
            <a:pPr indent="0" lvl="0" marL="12700" rtl="0" algn="l">
              <a:lnSpc>
                <a:spcPct val="115000"/>
              </a:lnSpc>
              <a:spcBef>
                <a:spcPts val="400"/>
              </a:spcBef>
              <a:spcAft>
                <a:spcPts val="0"/>
              </a:spcAft>
              <a:buClr>
                <a:schemeClr val="dk1"/>
              </a:buClr>
              <a:buSzPts val="1100"/>
              <a:buFont typeface="Arial"/>
              <a:buNone/>
            </a:pPr>
            <a:r>
              <a:rPr lang="en-US" sz="1900"/>
              <a:t>–If the proof of publication is not legible, request a new copy or have the levy authority request an original version.  </a:t>
            </a:r>
            <a:endParaRPr sz="1900"/>
          </a:p>
          <a:p>
            <a:pPr indent="0" lvl="0" marL="0" rtl="0" algn="l">
              <a:lnSpc>
                <a:spcPct val="115000"/>
              </a:lnSpc>
              <a:spcBef>
                <a:spcPts val="400"/>
              </a:spcBef>
              <a:spcAft>
                <a:spcPts val="0"/>
              </a:spcAft>
              <a:buClr>
                <a:schemeClr val="dk1"/>
              </a:buClr>
              <a:buSzPts val="1100"/>
              <a:buFont typeface="Arial"/>
              <a:buNone/>
            </a:pPr>
            <a:r>
              <a:t/>
            </a:r>
            <a:endParaRPr sz="1600">
              <a:latin typeface="Garamond"/>
              <a:ea typeface="Garamond"/>
              <a:cs typeface="Garamond"/>
              <a:sym typeface="Garamond"/>
            </a:endParaRPr>
          </a:p>
          <a:p>
            <a:pPr indent="0" lvl="0" marL="736600" rtl="0" algn="l">
              <a:lnSpc>
                <a:spcPct val="115000"/>
              </a:lnSpc>
              <a:spcBef>
                <a:spcPts val="400"/>
              </a:spcBef>
              <a:spcAft>
                <a:spcPts val="0"/>
              </a:spcAft>
              <a:buClr>
                <a:schemeClr val="dk1"/>
              </a:buClr>
              <a:buSzPts val="1100"/>
              <a:buFont typeface="Arial"/>
              <a:buNone/>
            </a:pPr>
            <a:r>
              <a:t/>
            </a:r>
            <a:endParaRPr b="1" sz="1600">
              <a:solidFill>
                <a:srgbClr val="00B0F0"/>
              </a:solidFill>
              <a:latin typeface="Garamond"/>
              <a:ea typeface="Garamond"/>
              <a:cs typeface="Garamond"/>
              <a:sym typeface="Garamond"/>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83" name="Google Shape;83;p17"/>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US" sz="3100"/>
              <a:t>Documents Filed with County Auditors</a:t>
            </a:r>
            <a:endParaRPr sz="3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idx="1" type="body"/>
          </p:nvPr>
        </p:nvSpPr>
        <p:spPr>
          <a:xfrm>
            <a:off x="571500" y="1054501"/>
            <a:ext cx="7943700" cy="3578100"/>
          </a:xfrm>
          <a:prstGeom prst="rect">
            <a:avLst/>
          </a:prstGeom>
        </p:spPr>
        <p:txBody>
          <a:bodyPr anchorCtr="0" anchor="t" bIns="35550" lIns="71100" spcFirstLastPara="1" rIns="71100" wrap="square" tIns="35550">
            <a:noAutofit/>
          </a:bodyPr>
          <a:lstStyle/>
          <a:p>
            <a:pPr indent="0" lvl="0" marL="0" rtl="0" algn="l">
              <a:lnSpc>
                <a:spcPct val="115000"/>
              </a:lnSpc>
              <a:spcBef>
                <a:spcPts val="400"/>
              </a:spcBef>
              <a:spcAft>
                <a:spcPts val="0"/>
              </a:spcAft>
              <a:buNone/>
            </a:pPr>
            <a:r>
              <a:rPr lang="en-US" sz="1900"/>
              <a:t>•One (1) copy of the Adopted Budget Summary </a:t>
            </a:r>
            <a:endParaRPr sz="1900"/>
          </a:p>
          <a:p>
            <a:pPr indent="0" lvl="0" marL="0" rtl="0" algn="l">
              <a:lnSpc>
                <a:spcPct val="115000"/>
              </a:lnSpc>
              <a:spcBef>
                <a:spcPts val="400"/>
              </a:spcBef>
              <a:spcAft>
                <a:spcPts val="0"/>
              </a:spcAft>
              <a:buNone/>
            </a:pPr>
            <a:r>
              <a:rPr lang="en-US" sz="1900"/>
              <a:t>•One (1) SIGNED copy of the Adoption of Budget and Taxes (Property Tax Tab).</a:t>
            </a:r>
            <a:endParaRPr sz="1900"/>
          </a:p>
          <a:p>
            <a:pPr indent="0" lvl="0" marL="0" rtl="0" algn="l">
              <a:lnSpc>
                <a:spcPct val="115000"/>
              </a:lnSpc>
              <a:spcBef>
                <a:spcPts val="400"/>
              </a:spcBef>
              <a:spcAft>
                <a:spcPts val="0"/>
              </a:spcAft>
              <a:buNone/>
            </a:pPr>
            <a:r>
              <a:rPr lang="en-US" sz="1900"/>
              <a:t>•One (1) copy of the detailed budget forms for the budget year.</a:t>
            </a:r>
            <a:endParaRPr sz="1900"/>
          </a:p>
          <a:p>
            <a:pPr indent="0" lvl="0" marL="0" rtl="0" algn="l">
              <a:lnSpc>
                <a:spcPct val="115000"/>
              </a:lnSpc>
              <a:spcBef>
                <a:spcPts val="400"/>
              </a:spcBef>
              <a:spcAft>
                <a:spcPts val="0"/>
              </a:spcAft>
              <a:buNone/>
            </a:pPr>
            <a:r>
              <a:rPr lang="en-US" sz="1900"/>
              <a:t>•Long Term Debt Schedule for the Budget Year.</a:t>
            </a:r>
            <a:endParaRPr sz="1900"/>
          </a:p>
          <a:p>
            <a:pPr indent="0" lvl="0" marL="0" rtl="0" algn="l">
              <a:lnSpc>
                <a:spcPct val="115000"/>
              </a:lnSpc>
              <a:spcBef>
                <a:spcPts val="400"/>
              </a:spcBef>
              <a:spcAft>
                <a:spcPts val="0"/>
              </a:spcAft>
              <a:buNone/>
            </a:pPr>
            <a:r>
              <a:rPr lang="en-US" sz="1900"/>
              <a:t>•New schedules or updated long term debt schedules if the payment amounts for the fiscal year have changed.</a:t>
            </a:r>
            <a:endParaRPr sz="1900"/>
          </a:p>
          <a:p>
            <a:pPr indent="0" lvl="0" marL="0" rtl="0" algn="l">
              <a:lnSpc>
                <a:spcPct val="115000"/>
              </a:lnSpc>
              <a:spcBef>
                <a:spcPts val="400"/>
              </a:spcBef>
              <a:spcAft>
                <a:spcPts val="0"/>
              </a:spcAft>
              <a:buNone/>
            </a:pPr>
            <a:r>
              <a:rPr lang="en-US" sz="1900"/>
              <a:t>•Pre-Levy resolutions and Surplus Levy Resolutions if applicable.</a:t>
            </a:r>
            <a:endParaRPr sz="1900"/>
          </a:p>
          <a:p>
            <a:pPr indent="0" lvl="0" marL="736600" rtl="0" algn="l">
              <a:lnSpc>
                <a:spcPct val="115000"/>
              </a:lnSpc>
              <a:spcBef>
                <a:spcPts val="400"/>
              </a:spcBef>
              <a:spcAft>
                <a:spcPts val="0"/>
              </a:spcAft>
              <a:buNone/>
            </a:pPr>
            <a:r>
              <a:t/>
            </a:r>
            <a:endParaRPr b="1" sz="1600">
              <a:solidFill>
                <a:srgbClr val="00B0F0"/>
              </a:solidFill>
              <a:latin typeface="Garamond"/>
              <a:ea typeface="Garamond"/>
              <a:cs typeface="Garamond"/>
              <a:sym typeface="Garamond"/>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p:txBody>
      </p:sp>
      <p:sp>
        <p:nvSpPr>
          <p:cNvPr id="89" name="Google Shape;89;p18"/>
          <p:cNvSpPr txBox="1"/>
          <p:nvPr>
            <p:ph type="title"/>
          </p:nvPr>
        </p:nvSpPr>
        <p:spPr>
          <a:xfrm>
            <a:off x="628650" y="224359"/>
            <a:ext cx="78867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Clr>
                <a:schemeClr val="dk1"/>
              </a:buClr>
              <a:buSzPts val="1100"/>
              <a:buFont typeface="Arial"/>
              <a:buNone/>
            </a:pPr>
            <a:r>
              <a:rPr lang="en-US" sz="3100">
                <a:solidFill>
                  <a:schemeClr val="dk2"/>
                </a:solidFill>
              </a:rPr>
              <a:t>Documents Filed with County Auditors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OM DoIT">
  <a:themeElements>
    <a:clrScheme name="Office">
      <a:dk1>
        <a:srgbClr val="000000"/>
      </a:dk1>
      <a:lt1>
        <a:srgbClr val="FFFFFF"/>
      </a:lt1>
      <a:dk2>
        <a:srgbClr val="03617A"/>
      </a:dk2>
      <a:lt2>
        <a:srgbClr val="C6D667"/>
      </a:lt2>
      <a:accent1>
        <a:srgbClr val="70C7B8"/>
      </a:accent1>
      <a:accent2>
        <a:srgbClr val="1A405C"/>
      </a:accent2>
      <a:accent3>
        <a:srgbClr val="E0A624"/>
      </a:accent3>
      <a:accent4>
        <a:srgbClr val="E33D2E"/>
      </a:accent4>
      <a:accent5>
        <a:srgbClr val="C16125"/>
      </a:accent5>
      <a:accent6>
        <a:srgbClr val="2E3030"/>
      </a:accent6>
      <a:hlink>
        <a:srgbClr val="1C5DBA"/>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