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Work Sans Black"/>
      <p:bold r:id="rId34"/>
      <p:boldItalic r:id="rId35"/>
    </p:embeddedFont>
    <p:embeddedFont>
      <p:font typeface="Work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WorkSansBlack-boldItalic.fntdata"/><Relationship Id="rId12" Type="http://schemas.openxmlformats.org/officeDocument/2006/relationships/slide" Target="slides/slide8.xml"/><Relationship Id="rId34" Type="http://schemas.openxmlformats.org/officeDocument/2006/relationships/font" Target="fonts/WorkSansBlack-bold.fntdata"/><Relationship Id="rId15" Type="http://schemas.openxmlformats.org/officeDocument/2006/relationships/slide" Target="slides/slide11.xml"/><Relationship Id="rId37" Type="http://schemas.openxmlformats.org/officeDocument/2006/relationships/font" Target="fonts/WorkSans-bold.fntdata"/><Relationship Id="rId14" Type="http://schemas.openxmlformats.org/officeDocument/2006/relationships/slide" Target="slides/slide10.xml"/><Relationship Id="rId36" Type="http://schemas.openxmlformats.org/officeDocument/2006/relationships/font" Target="fonts/WorkSans-regular.fntdata"/><Relationship Id="rId17" Type="http://schemas.openxmlformats.org/officeDocument/2006/relationships/slide" Target="slides/slide13.xml"/><Relationship Id="rId39" Type="http://schemas.openxmlformats.org/officeDocument/2006/relationships/font" Target="fonts/WorkSans-boldItalic.fntdata"/><Relationship Id="rId16" Type="http://schemas.openxmlformats.org/officeDocument/2006/relationships/slide" Target="slides/slide12.xml"/><Relationship Id="rId38" Type="http://schemas.openxmlformats.org/officeDocument/2006/relationships/font" Target="fonts/WorkSa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93e2d10681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293e2d10681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a7e8e14ff_0_12: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a7e8e14f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6a1e593f28_0_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6a1e593f2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a7e8e14ff_0_1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a7e8e14f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a7e8e14ff_0_2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a7e8e14f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a7e8e14ff_0_2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a7e8e14f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a7e8e14ff_0_3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a7e8e14f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a1e593f28_0_1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6a1e593f2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a1e593f28_0_2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6a1e593f2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a1e593f28_0_2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a1e593f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a1e593f28_0_3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6a1e593f2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93e2d10681_1_98: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293e2d10681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a1e593f28_0_41: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6a1e593f2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a7e8e14ff_0_3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ba7e8e14f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a7e8e14ff_0_4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ba7e8e14f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a1e593f28_0_4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a1e593f2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a1e593f28_0_5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6a1e593f2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a1e593f28_0_7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6a1e593f2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a1e593f28_0_6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a1e593f2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6a1e593f28_0_9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6a1e593f2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6a1e593f28_0_92: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6a1e593f2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a1e593f28_0_8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6a1e593f2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69f1b10ce4_0_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69f1b10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69f1b10ce4_0_1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69f1b10ce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9f1b10ce4_0_6: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69f1b10ce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a1e593f28_0_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a1e593f2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9f1b10ce4_0_2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9f1b10ce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93e2d10681_1_10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93e2d10681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a7e8e14ff_0_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a7e8e14f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pic>
        <p:nvPicPr>
          <p:cNvPr descr="https://lh4.googleusercontent.com/0jO1tYQk6XgRqjkpLb-Yd-3_vSfx8OLPdBauO9uuszcLUAbvriETzko07vaSoqllj2XWDibxLTRvfeACLujfzq6nlydFA5MAvVosDOGo_hwsdQgjQz2VCMkvBL8DPPyEtlwVuQtQjeAwZA7xl9scunA61Q=s2048" id="10" name="Google Shape;10;p2"/>
          <p:cNvPicPr preferRelativeResize="0"/>
          <p:nvPr/>
        </p:nvPicPr>
        <p:blipFill rotWithShape="1">
          <a:blip r:embed="rId2">
            <a:alphaModFix/>
          </a:blip>
          <a:srcRect b="0" l="0" r="0" t="0"/>
          <a:stretch/>
        </p:blipFill>
        <p:spPr>
          <a:xfrm>
            <a:off x="835450" y="2088139"/>
            <a:ext cx="6725791" cy="870499"/>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2" name="Google Shape;12;p2"/>
          <p:cNvSpPr txBox="1"/>
          <p:nvPr/>
        </p:nvSpPr>
        <p:spPr>
          <a:xfrm>
            <a:off x="57950" y="3093350"/>
            <a:ext cx="90336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628650" y="1369219"/>
            <a:ext cx="78867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15" name="Google Shape;15;p3"/>
          <p:cNvPicPr preferRelativeResize="0"/>
          <p:nvPr/>
        </p:nvPicPr>
        <p:blipFill rotWithShape="1">
          <a:blip r:embed="rId2">
            <a:alphaModFix/>
          </a:blip>
          <a:srcRect b="0" l="0" r="0" t="0"/>
          <a:stretch/>
        </p:blipFill>
        <p:spPr>
          <a:xfrm>
            <a:off x="7105454" y="4241846"/>
            <a:ext cx="1641680" cy="703577"/>
          </a:xfrm>
          <a:prstGeom prst="rect">
            <a:avLst/>
          </a:prstGeom>
          <a:noFill/>
          <a:ln>
            <a:noFill/>
          </a:ln>
        </p:spPr>
      </p:pic>
      <p:sp>
        <p:nvSpPr>
          <p:cNvPr id="16" name="Google Shape;16;p3"/>
          <p:cNvSpPr txBox="1"/>
          <p:nvPr>
            <p:ph type="title"/>
          </p:nvPr>
        </p:nvSpPr>
        <p:spPr>
          <a:xfrm>
            <a:off x="628650" y="224359"/>
            <a:ext cx="78867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OBJECT_1">
    <p:spTree>
      <p:nvGrpSpPr>
        <p:cNvPr id="17" name="Shape 17"/>
        <p:cNvGrpSpPr/>
        <p:nvPr/>
      </p:nvGrpSpPr>
      <p:grpSpPr>
        <a:xfrm>
          <a:off x="0" y="0"/>
          <a:ext cx="0" cy="0"/>
          <a:chOff x="0" y="0"/>
          <a:chExt cx="0" cy="0"/>
        </a:xfrm>
      </p:grpSpPr>
      <p:sp>
        <p:nvSpPr>
          <p:cNvPr id="18" name="Google Shape;18;p4"/>
          <p:cNvSpPr txBox="1"/>
          <p:nvPr>
            <p:ph idx="1" type="body"/>
          </p:nvPr>
        </p:nvSpPr>
        <p:spPr>
          <a:xfrm>
            <a:off x="628650" y="1369219"/>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19" name="Google Shape;19;p4"/>
          <p:cNvPicPr preferRelativeResize="0"/>
          <p:nvPr/>
        </p:nvPicPr>
        <p:blipFill rotWithShape="1">
          <a:blip r:embed="rId2">
            <a:alphaModFix/>
          </a:blip>
          <a:srcRect b="0" l="0" r="0" t="0"/>
          <a:stretch/>
        </p:blipFill>
        <p:spPr>
          <a:xfrm>
            <a:off x="7105454" y="4241846"/>
            <a:ext cx="1641680" cy="703577"/>
          </a:xfrm>
          <a:prstGeom prst="rect">
            <a:avLst/>
          </a:prstGeom>
          <a:noFill/>
          <a:ln>
            <a:noFill/>
          </a:ln>
        </p:spPr>
      </p:pic>
      <p:sp>
        <p:nvSpPr>
          <p:cNvPr id="20" name="Google Shape;20;p4"/>
          <p:cNvSpPr txBox="1"/>
          <p:nvPr>
            <p:ph type="title"/>
          </p:nvPr>
        </p:nvSpPr>
        <p:spPr>
          <a:xfrm>
            <a:off x="628650" y="224359"/>
            <a:ext cx="78867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21" name="Google Shape;21;p4"/>
          <p:cNvSpPr txBox="1"/>
          <p:nvPr>
            <p:ph idx="2" type="body"/>
          </p:nvPr>
        </p:nvSpPr>
        <p:spPr>
          <a:xfrm>
            <a:off x="4807050" y="1369219"/>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extLst>
    <p:ext uri="{DCECCB84-F9BA-43D5-87BE-67443E8EF086}">
      <p15:sldGuideLst>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amp; Text">
  <p:cSld name="CUSTOM_2">
    <p:spTree>
      <p:nvGrpSpPr>
        <p:cNvPr id="22" name="Shape 22"/>
        <p:cNvGrpSpPr/>
        <p:nvPr/>
      </p:nvGrpSpPr>
      <p:grpSpPr>
        <a:xfrm>
          <a:off x="0" y="0"/>
          <a:ext cx="0" cy="0"/>
          <a:chOff x="0" y="0"/>
          <a:chExt cx="0" cy="0"/>
        </a:xfrm>
      </p:grpSpPr>
      <p:sp>
        <p:nvSpPr>
          <p:cNvPr id="23" name="Google Shape;23;p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 name="Google Shape;24;p5"/>
          <p:cNvSpPr/>
          <p:nvPr>
            <p:ph idx="2" type="pic"/>
          </p:nvPr>
        </p:nvSpPr>
        <p:spPr>
          <a:xfrm>
            <a:off x="449156" y="1151850"/>
            <a:ext cx="4183800" cy="3263400"/>
          </a:xfrm>
          <a:prstGeom prst="rect">
            <a:avLst/>
          </a:prstGeom>
          <a:noFill/>
          <a:ln>
            <a:noFill/>
          </a:ln>
        </p:spPr>
      </p:sp>
      <p:sp>
        <p:nvSpPr>
          <p:cNvPr id="25" name="Google Shape;25;p5"/>
          <p:cNvSpPr txBox="1"/>
          <p:nvPr>
            <p:ph idx="1" type="body"/>
          </p:nvPr>
        </p:nvSpPr>
        <p:spPr>
          <a:xfrm>
            <a:off x="4879481" y="1151850"/>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amp; Text">
  <p:cSld name="CUSTOM_2_1">
    <p:spTree>
      <p:nvGrpSpPr>
        <p:cNvPr id="26" name="Shape 26"/>
        <p:cNvGrpSpPr/>
        <p:nvPr/>
      </p:nvGrpSpPr>
      <p:grpSpPr>
        <a:xfrm>
          <a:off x="0" y="0"/>
          <a:ext cx="0" cy="0"/>
          <a:chOff x="0" y="0"/>
          <a:chExt cx="0" cy="0"/>
        </a:xfrm>
      </p:grpSpPr>
      <p:sp>
        <p:nvSpPr>
          <p:cNvPr id="27" name="Google Shape;27;p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28" name="Google Shape;28;p6"/>
          <p:cNvSpPr/>
          <p:nvPr>
            <p:ph idx="2" type="pic"/>
          </p:nvPr>
        </p:nvSpPr>
        <p:spPr>
          <a:xfrm>
            <a:off x="4752338" y="1064906"/>
            <a:ext cx="4183800" cy="3263400"/>
          </a:xfrm>
          <a:prstGeom prst="rect">
            <a:avLst/>
          </a:prstGeom>
          <a:noFill/>
          <a:ln>
            <a:noFill/>
          </a:ln>
        </p:spPr>
      </p:sp>
      <p:sp>
        <p:nvSpPr>
          <p:cNvPr id="29" name="Google Shape;29;p6"/>
          <p:cNvSpPr txBox="1"/>
          <p:nvPr>
            <p:ph idx="1" type="body"/>
          </p:nvPr>
        </p:nvSpPr>
        <p:spPr>
          <a:xfrm>
            <a:off x="395213" y="1137375"/>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p:cSld name="CUSTOM_1">
    <p:spTree>
      <p:nvGrpSpPr>
        <p:cNvPr id="30"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HER NOTES - BRANDING">
  <p:cSld name="CUSTOM_1_1">
    <p:spTree>
      <p:nvGrpSpPr>
        <p:cNvPr id="31" name="Shape 31"/>
        <p:cNvGrpSpPr/>
        <p:nvPr/>
      </p:nvGrpSpPr>
      <p:grpSpPr>
        <a:xfrm>
          <a:off x="0" y="0"/>
          <a:ext cx="0" cy="0"/>
          <a:chOff x="0" y="0"/>
          <a:chExt cx="0" cy="0"/>
        </a:xfrm>
      </p:grpSpPr>
      <p:sp>
        <p:nvSpPr>
          <p:cNvPr id="32" name="Google Shape;32;p8"/>
          <p:cNvSpPr txBox="1"/>
          <p:nvPr/>
        </p:nvSpPr>
        <p:spPr>
          <a:xfrm>
            <a:off x="354975" y="463631"/>
            <a:ext cx="8635200" cy="3021000"/>
          </a:xfrm>
          <a:prstGeom prst="rect">
            <a:avLst/>
          </a:prstGeom>
          <a:noFill/>
          <a:ln>
            <a:noFill/>
          </a:ln>
        </p:spPr>
        <p:txBody>
          <a:bodyPr anchorCtr="0" anchor="t" bIns="71100" lIns="71100" spcFirstLastPara="1" rIns="71100" wrap="square" tIns="71100">
            <a:noAutofit/>
          </a:bodyPr>
          <a:lstStyle/>
          <a:p>
            <a:pPr indent="-234950" lvl="0" marL="241300" rtl="0" algn="l">
              <a:lnSpc>
                <a:spcPct val="90000"/>
              </a:lnSpc>
              <a:spcBef>
                <a:spcPts val="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dk2"/>
              </a:buClr>
              <a:buSzPts val="2900"/>
              <a:buFont typeface="Work Sans"/>
              <a:buChar char="•"/>
            </a:pPr>
            <a:r>
              <a:rPr lang="en-US"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lt2"/>
              </a:buClr>
              <a:buSzPts val="2900"/>
              <a:buFont typeface="Work Sans"/>
              <a:buChar char="•"/>
            </a:pPr>
            <a:r>
              <a:rPr lang="en-US"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accent3"/>
              </a:buClr>
              <a:buSzPts val="2900"/>
              <a:buFont typeface="Work Sans"/>
              <a:buChar char="•"/>
            </a:pPr>
            <a:r>
              <a:rPr lang="en-US"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9"/>
          <p:cNvSpPr txBox="1"/>
          <p:nvPr>
            <p:ph type="ctrTitle"/>
          </p:nvPr>
        </p:nvSpPr>
        <p:spPr>
          <a:xfrm>
            <a:off x="311708" y="744575"/>
            <a:ext cx="8520600" cy="2052900"/>
          </a:xfrm>
          <a:prstGeom prst="rect">
            <a:avLst/>
          </a:prstGeom>
        </p:spPr>
        <p:txBody>
          <a:bodyPr anchorCtr="0" anchor="b" bIns="35550" lIns="71100" spcFirstLastPara="1" rIns="71100" wrap="square" tIns="35550">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35" name="Google Shape;35;p9"/>
          <p:cNvSpPr txBox="1"/>
          <p:nvPr>
            <p:ph idx="1" type="subTitle"/>
          </p:nvPr>
        </p:nvSpPr>
        <p:spPr>
          <a:xfrm>
            <a:off x="311700" y="2834125"/>
            <a:ext cx="8520600" cy="792600"/>
          </a:xfrm>
          <a:prstGeom prst="rect">
            <a:avLst/>
          </a:prstGeom>
        </p:spPr>
        <p:txBody>
          <a:bodyPr anchorCtr="0" anchor="t" bIns="35550" lIns="71100" spcFirstLastPara="1" rIns="71100" wrap="square" tIns="35550">
            <a:noAutofit/>
          </a:bodyPr>
          <a:lstStyle>
            <a:lvl1pPr lvl="0" rtl="0" algn="ctr">
              <a:lnSpc>
                <a:spcPct val="100000"/>
              </a:lnSpc>
              <a:spcBef>
                <a:spcPts val="900"/>
              </a:spcBef>
              <a:spcAft>
                <a:spcPts val="0"/>
              </a:spcAft>
              <a:buSzPts val="2900"/>
              <a:buNone/>
              <a:defRPr sz="2900"/>
            </a:lvl1pPr>
            <a:lvl2pPr lvl="1" rtl="0" algn="ctr">
              <a:lnSpc>
                <a:spcPct val="100000"/>
              </a:lnSpc>
              <a:spcBef>
                <a:spcPts val="400"/>
              </a:spcBef>
              <a:spcAft>
                <a:spcPts val="0"/>
              </a:spcAft>
              <a:buSzPts val="2900"/>
              <a:buNone/>
              <a:defRPr sz="2900"/>
            </a:lvl2pPr>
            <a:lvl3pPr lvl="2" rtl="0" algn="ctr">
              <a:lnSpc>
                <a:spcPct val="100000"/>
              </a:lnSpc>
              <a:spcBef>
                <a:spcPts val="400"/>
              </a:spcBef>
              <a:spcAft>
                <a:spcPts val="0"/>
              </a:spcAft>
              <a:buSzPts val="2900"/>
              <a:buNone/>
              <a:defRPr sz="2900"/>
            </a:lvl3pPr>
            <a:lvl4pPr lvl="3" rtl="0" algn="ctr">
              <a:lnSpc>
                <a:spcPct val="100000"/>
              </a:lnSpc>
              <a:spcBef>
                <a:spcPts val="400"/>
              </a:spcBef>
              <a:spcAft>
                <a:spcPts val="0"/>
              </a:spcAft>
              <a:buSzPts val="2900"/>
              <a:buNone/>
              <a:defRPr sz="2900"/>
            </a:lvl4pPr>
            <a:lvl5pPr lvl="4" rtl="0" algn="ctr">
              <a:lnSpc>
                <a:spcPct val="100000"/>
              </a:lnSpc>
              <a:spcBef>
                <a:spcPts val="400"/>
              </a:spcBef>
              <a:spcAft>
                <a:spcPts val="0"/>
              </a:spcAft>
              <a:buSzPts val="2900"/>
              <a:buNone/>
              <a:defRPr sz="2900"/>
            </a:lvl5pPr>
            <a:lvl6pPr lvl="5" rtl="0" algn="ctr">
              <a:lnSpc>
                <a:spcPct val="100000"/>
              </a:lnSpc>
              <a:spcBef>
                <a:spcPts val="400"/>
              </a:spcBef>
              <a:spcAft>
                <a:spcPts val="0"/>
              </a:spcAft>
              <a:buSzPts val="2900"/>
              <a:buNone/>
              <a:defRPr sz="2900"/>
            </a:lvl6pPr>
            <a:lvl7pPr lvl="6" rtl="0" algn="ctr">
              <a:lnSpc>
                <a:spcPct val="100000"/>
              </a:lnSpc>
              <a:spcBef>
                <a:spcPts val="400"/>
              </a:spcBef>
              <a:spcAft>
                <a:spcPts val="0"/>
              </a:spcAft>
              <a:buSzPts val="2900"/>
              <a:buNone/>
              <a:defRPr sz="2900"/>
            </a:lvl7pPr>
            <a:lvl8pPr lvl="7" rtl="0" algn="ctr">
              <a:lnSpc>
                <a:spcPct val="100000"/>
              </a:lnSpc>
              <a:spcBef>
                <a:spcPts val="400"/>
              </a:spcBef>
              <a:spcAft>
                <a:spcPts val="0"/>
              </a:spcAft>
              <a:buSzPts val="2900"/>
              <a:buNone/>
              <a:defRPr sz="2900"/>
            </a:lvl8pPr>
            <a:lvl9pPr lvl="8" rtl="0" algn="ctr">
              <a:lnSpc>
                <a:spcPct val="100000"/>
              </a:lnSpc>
              <a:spcBef>
                <a:spcPts val="400"/>
              </a:spcBef>
              <a:spcAft>
                <a:spcPts val="0"/>
              </a:spcAft>
              <a:buSzPts val="2900"/>
              <a:buNone/>
              <a:defRPr sz="2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24359"/>
            <a:ext cx="78867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8" name="Google Shape;8;p1"/>
          <p:cNvPicPr preferRelativeResize="0"/>
          <p:nvPr/>
        </p:nvPicPr>
        <p:blipFill rotWithShape="1">
          <a:blip r:embed="rId1">
            <a:alphaModFix/>
          </a:blip>
          <a:srcRect b="0" l="0" r="0" t="0"/>
          <a:stretch/>
        </p:blipFill>
        <p:spPr>
          <a:xfrm>
            <a:off x="7105454" y="4241846"/>
            <a:ext cx="1641680" cy="703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0"/>
          <p:cNvSpPr txBox="1"/>
          <p:nvPr>
            <p:ph idx="4294967295" type="title"/>
          </p:nvPr>
        </p:nvSpPr>
        <p:spPr>
          <a:xfrm>
            <a:off x="14500" y="3223750"/>
            <a:ext cx="9129600" cy="818700"/>
          </a:xfrm>
          <a:prstGeom prst="rect">
            <a:avLst/>
          </a:prstGeom>
        </p:spPr>
        <p:txBody>
          <a:bodyPr anchorCtr="0" anchor="t" bIns="35550" lIns="71100" spcFirstLastPara="1" rIns="71100" wrap="square" tIns="35550">
            <a:noAutofit/>
          </a:bodyPr>
          <a:lstStyle/>
          <a:p>
            <a:pPr indent="0" lvl="0" marL="0" rtl="0" algn="ctr">
              <a:lnSpc>
                <a:spcPct val="100000"/>
              </a:lnSpc>
              <a:spcBef>
                <a:spcPts val="0"/>
              </a:spcBef>
              <a:spcAft>
                <a:spcPts val="0"/>
              </a:spcAft>
              <a:buNone/>
            </a:pPr>
            <a:r>
              <a:rPr lang="en-US" sz="1600">
                <a:solidFill>
                  <a:schemeClr val="dk2"/>
                </a:solidFill>
              </a:rPr>
              <a:t>Carrie Johnson</a:t>
            </a:r>
            <a:endParaRPr sz="1200">
              <a:solidFill>
                <a:schemeClr val="dk1"/>
              </a:solidFill>
            </a:endParaRPr>
          </a:p>
          <a:p>
            <a:pPr indent="0" lvl="0" marL="0" rtl="0" algn="ctr">
              <a:lnSpc>
                <a:spcPct val="100000"/>
              </a:lnSpc>
              <a:spcBef>
                <a:spcPts val="0"/>
              </a:spcBef>
              <a:spcAft>
                <a:spcPts val="0"/>
              </a:spcAft>
              <a:buNone/>
            </a:pPr>
            <a:r>
              <a:rPr lang="en-US" sz="1600">
                <a:solidFill>
                  <a:schemeClr val="dk2"/>
                </a:solidFill>
                <a:latin typeface="Work Sans"/>
                <a:ea typeface="Work Sans"/>
                <a:cs typeface="Work Sans"/>
                <a:sym typeface="Work Sans"/>
              </a:rPr>
              <a:t>Fiscal &amp; Policy Analyst Senior</a:t>
            </a:r>
            <a:endParaRPr sz="1200">
              <a:solidFill>
                <a:schemeClr val="dk1"/>
              </a:solidFill>
              <a:latin typeface="Work Sans"/>
              <a:ea typeface="Work Sans"/>
              <a:cs typeface="Work Sans"/>
              <a:sym typeface="Work Sans"/>
            </a:endParaRPr>
          </a:p>
          <a:p>
            <a:pPr indent="0" lvl="0" marL="0" rtl="0" algn="ctr">
              <a:lnSpc>
                <a:spcPct val="100000"/>
              </a:lnSpc>
              <a:spcBef>
                <a:spcPts val="0"/>
              </a:spcBef>
              <a:spcAft>
                <a:spcPts val="0"/>
              </a:spcAft>
              <a:buNone/>
            </a:pPr>
            <a:r>
              <a:rPr lang="en-US" sz="1600">
                <a:solidFill>
                  <a:schemeClr val="dk2"/>
                </a:solidFill>
                <a:latin typeface="Work Sans"/>
                <a:ea typeface="Work Sans"/>
                <a:cs typeface="Work Sans"/>
                <a:sym typeface="Work Sans"/>
              </a:rPr>
              <a:t>State and Local Budgets Division</a:t>
            </a:r>
            <a:endParaRPr sz="1200">
              <a:solidFill>
                <a:schemeClr val="dk1"/>
              </a:solidFill>
              <a:latin typeface="Work Sans"/>
              <a:ea typeface="Work Sans"/>
              <a:cs typeface="Work Sans"/>
              <a:sym typeface="Work Sans"/>
            </a:endParaRPr>
          </a:p>
          <a:p>
            <a:pPr indent="0" lvl="0" marL="0" rtl="0" algn="ctr">
              <a:lnSpc>
                <a:spcPct val="100000"/>
              </a:lnSpc>
              <a:spcBef>
                <a:spcPts val="0"/>
              </a:spcBef>
              <a:spcAft>
                <a:spcPts val="0"/>
              </a:spcAft>
              <a:buNone/>
            </a:pPr>
            <a:r>
              <a:rPr lang="en-US" sz="1600">
                <a:solidFill>
                  <a:schemeClr val="dk2"/>
                </a:solidFill>
                <a:latin typeface="Work Sans"/>
                <a:ea typeface="Work Sans"/>
                <a:cs typeface="Work Sans"/>
                <a:sym typeface="Work Sans"/>
              </a:rPr>
              <a:t>February 28, 2024</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US"/>
              <a:t>Requires notice be published of this public hearing in the same manner as the regular budget notice (for counties, all official newspapers)</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Requires it be placed on local government’s web page and social media</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99" name="Google Shape;99;p19"/>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HF718 Proposed Tax Notice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US"/>
              <a:t>Public Hearing is separate from any other meeting and no other business shall be conducted at the hearing</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No action required after the hearing. </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The local government may decrease but NOT increase the property tax adopted in the final budget.</a:t>
            </a:r>
            <a:endParaRPr/>
          </a:p>
          <a:p>
            <a:pPr indent="0" lvl="0" marL="0" rtl="0" algn="l">
              <a:spcBef>
                <a:spcPts val="900"/>
              </a:spcBef>
              <a:spcAft>
                <a:spcPts val="0"/>
              </a:spcAft>
              <a:buNone/>
            </a:pPr>
            <a:r>
              <a:t/>
            </a:r>
            <a:endParaRPr/>
          </a:p>
        </p:txBody>
      </p:sp>
      <p:sp>
        <p:nvSpPr>
          <p:cNvPr id="105" name="Google Shape;105;p20"/>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HF718 Proposed Tax Hearing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11" name="Google Shape;111;p21"/>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t/>
            </a:r>
            <a:endParaRPr/>
          </a:p>
        </p:txBody>
      </p:sp>
      <p:pic>
        <p:nvPicPr>
          <p:cNvPr id="112" name="Google Shape;112;p21"/>
          <p:cNvPicPr preferRelativeResize="0"/>
          <p:nvPr/>
        </p:nvPicPr>
        <p:blipFill>
          <a:blip r:embed="rId3">
            <a:alphaModFix/>
          </a:blip>
          <a:stretch>
            <a:fillRect/>
          </a:stretch>
        </p:blipFill>
        <p:spPr>
          <a:xfrm>
            <a:off x="279650" y="224350"/>
            <a:ext cx="8597474" cy="4022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18" name="Google Shape;118;p2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t/>
            </a:r>
            <a:endParaRPr/>
          </a:p>
        </p:txBody>
      </p:sp>
      <p:pic>
        <p:nvPicPr>
          <p:cNvPr id="119" name="Google Shape;119;p22"/>
          <p:cNvPicPr preferRelativeResize="0"/>
          <p:nvPr/>
        </p:nvPicPr>
        <p:blipFill>
          <a:blip r:embed="rId3">
            <a:alphaModFix/>
          </a:blip>
          <a:stretch>
            <a:fillRect/>
          </a:stretch>
        </p:blipFill>
        <p:spPr>
          <a:xfrm>
            <a:off x="309600" y="634725"/>
            <a:ext cx="8380524" cy="199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rPr b="1" lang="en-US" sz="1800">
                <a:solidFill>
                  <a:srgbClr val="222222"/>
                </a:solidFill>
                <a:highlight>
                  <a:schemeClr val="lt1"/>
                </a:highlight>
              </a:rPr>
              <a:t>BY MARCH 5 (NO LATER THAN MARCH 15 BY CODE)</a:t>
            </a:r>
            <a:endParaRPr b="1" sz="1800">
              <a:solidFill>
                <a:srgbClr val="222222"/>
              </a:solidFill>
              <a:highlight>
                <a:schemeClr val="lt1"/>
              </a:highlight>
            </a:endParaRPr>
          </a:p>
          <a:p>
            <a:pPr indent="0" lvl="0" marL="0" rtl="0" algn="l">
              <a:spcBef>
                <a:spcPts val="900"/>
              </a:spcBef>
              <a:spcAft>
                <a:spcPts val="0"/>
              </a:spcAft>
              <a:buClr>
                <a:schemeClr val="dk1"/>
              </a:buClr>
              <a:buSzPts val="1100"/>
              <a:buFont typeface="Arial"/>
              <a:buNone/>
            </a:pPr>
            <a:r>
              <a:rPr lang="en-US" sz="1800">
                <a:solidFill>
                  <a:srgbClr val="222222"/>
                </a:solidFill>
                <a:highlight>
                  <a:schemeClr val="lt1"/>
                </a:highlight>
              </a:rPr>
              <a:t>Cities, Counties and Schools enter Proposed Property Tax Notice Hearing (1st hearing)</a:t>
            </a:r>
            <a:r>
              <a:rPr lang="en-US" sz="1800" u="sng">
                <a:solidFill>
                  <a:srgbClr val="222222"/>
                </a:solidFill>
                <a:highlight>
                  <a:schemeClr val="lt1"/>
                </a:highlight>
              </a:rPr>
              <a:t> </a:t>
            </a:r>
            <a:r>
              <a:rPr b="1" lang="en-US" sz="1800" u="sng">
                <a:solidFill>
                  <a:srgbClr val="222222"/>
                </a:solidFill>
                <a:highlight>
                  <a:schemeClr val="lt1"/>
                </a:highlight>
              </a:rPr>
              <a:t>information</a:t>
            </a:r>
            <a:r>
              <a:rPr lang="en-US" sz="1800">
                <a:solidFill>
                  <a:srgbClr val="222222"/>
                </a:solidFill>
                <a:highlight>
                  <a:schemeClr val="lt1"/>
                </a:highlight>
              </a:rPr>
              <a:t> in DOM Online Budget System. </a:t>
            </a:r>
            <a:endParaRPr sz="1800"/>
          </a:p>
          <a:p>
            <a:pPr indent="0" lvl="0" marL="0" rtl="0" algn="l">
              <a:spcBef>
                <a:spcPts val="900"/>
              </a:spcBef>
              <a:spcAft>
                <a:spcPts val="0"/>
              </a:spcAft>
              <a:buNone/>
            </a:pPr>
            <a:r>
              <a:t/>
            </a:r>
            <a:endParaRPr sz="1800"/>
          </a:p>
          <a:p>
            <a:pPr indent="0" lvl="0" marL="0" rtl="0" algn="ctr">
              <a:spcBef>
                <a:spcPts val="900"/>
              </a:spcBef>
              <a:spcAft>
                <a:spcPts val="0"/>
              </a:spcAft>
              <a:buNone/>
            </a:pPr>
            <a:r>
              <a:rPr b="1" lang="en-US" sz="1800"/>
              <a:t>DOM INSTRUCTION TO CITIES, COUNTIES and SCHOOLS WILL STATE INFORMATION NEEDS TO BE ENTERED BY </a:t>
            </a:r>
            <a:r>
              <a:rPr b="1" lang="en-US" sz="1800" u="sng"/>
              <a:t>MARCH 15th at 4:00 PM </a:t>
            </a:r>
            <a:r>
              <a:rPr b="1" lang="en-US" sz="1800"/>
              <a:t>TO BE INCLUDED IN MAILING</a:t>
            </a:r>
            <a:endParaRPr b="1" sz="1800"/>
          </a:p>
          <a:p>
            <a:pPr indent="0" lvl="0" marL="0" rtl="0" algn="l">
              <a:spcBef>
                <a:spcPts val="900"/>
              </a:spcBef>
              <a:spcAft>
                <a:spcPts val="0"/>
              </a:spcAft>
              <a:buNone/>
            </a:pPr>
            <a:r>
              <a:t/>
            </a:r>
            <a:endParaRPr sz="1800"/>
          </a:p>
          <a:p>
            <a:pPr indent="0" lvl="0" marL="0" rtl="0" algn="l">
              <a:spcBef>
                <a:spcPts val="900"/>
              </a:spcBef>
              <a:spcAft>
                <a:spcPts val="0"/>
              </a:spcAft>
              <a:buNone/>
            </a:pPr>
            <a:r>
              <a:rPr b="1" lang="en-US" sz="1800"/>
              <a:t>MARCH 20</a:t>
            </a:r>
            <a:endParaRPr b="1" sz="1800"/>
          </a:p>
          <a:p>
            <a:pPr indent="0" lvl="0" marL="0" rtl="0" algn="l">
              <a:spcBef>
                <a:spcPts val="900"/>
              </a:spcBef>
              <a:spcAft>
                <a:spcPts val="0"/>
              </a:spcAft>
              <a:buNone/>
            </a:pPr>
            <a:r>
              <a:rPr lang="en-US" sz="1800"/>
              <a:t>County auditor to mail the budget statements to taxpayers </a:t>
            </a:r>
            <a:endParaRPr sz="1800"/>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25" name="Google Shape;125;p2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HF 718 Mailing to Taxpayers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US"/>
              <a:t>DOM created the form to be mailed and supplied it to software providers as well as mailing companies as requested.</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One page document-2 sided</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31" name="Google Shape;131;p2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Document to be Mailed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137" name="Google Shape;137;p2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Document to be Mailed</a:t>
            </a:r>
            <a:endParaRPr/>
          </a:p>
        </p:txBody>
      </p:sp>
      <p:pic>
        <p:nvPicPr>
          <p:cNvPr id="138" name="Google Shape;138;p25"/>
          <p:cNvPicPr preferRelativeResize="0"/>
          <p:nvPr/>
        </p:nvPicPr>
        <p:blipFill>
          <a:blip r:embed="rId3">
            <a:alphaModFix/>
          </a:blip>
          <a:stretch>
            <a:fillRect/>
          </a:stretch>
        </p:blipFill>
        <p:spPr>
          <a:xfrm>
            <a:off x="0" y="970637"/>
            <a:ext cx="9144000" cy="32022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144" name="Google Shape;144;p2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Document to be Mailed</a:t>
            </a:r>
            <a:endParaRPr/>
          </a:p>
        </p:txBody>
      </p:sp>
      <p:pic>
        <p:nvPicPr>
          <p:cNvPr id="145" name="Google Shape;145;p26"/>
          <p:cNvPicPr preferRelativeResize="0"/>
          <p:nvPr/>
        </p:nvPicPr>
        <p:blipFill>
          <a:blip r:embed="rId3">
            <a:alphaModFix/>
          </a:blip>
          <a:stretch>
            <a:fillRect/>
          </a:stretch>
        </p:blipFill>
        <p:spPr>
          <a:xfrm>
            <a:off x="251900" y="1117299"/>
            <a:ext cx="8640199" cy="215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151" name="Google Shape;151;p2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Document to be Mailed</a:t>
            </a:r>
            <a:endParaRPr/>
          </a:p>
        </p:txBody>
      </p:sp>
      <p:pic>
        <p:nvPicPr>
          <p:cNvPr id="152" name="Google Shape;152;p27"/>
          <p:cNvPicPr preferRelativeResize="0"/>
          <p:nvPr/>
        </p:nvPicPr>
        <p:blipFill>
          <a:blip r:embed="rId3">
            <a:alphaModFix/>
          </a:blip>
          <a:stretch>
            <a:fillRect/>
          </a:stretch>
        </p:blipFill>
        <p:spPr>
          <a:xfrm>
            <a:off x="375088" y="945300"/>
            <a:ext cx="8393826" cy="256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158" name="Google Shape;158;p28"/>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Document to be Mailed</a:t>
            </a:r>
            <a:endParaRPr/>
          </a:p>
        </p:txBody>
      </p:sp>
      <p:pic>
        <p:nvPicPr>
          <p:cNvPr id="159" name="Google Shape;159;p28"/>
          <p:cNvPicPr preferRelativeResize="0"/>
          <p:nvPr/>
        </p:nvPicPr>
        <p:blipFill>
          <a:blip r:embed="rId3">
            <a:alphaModFix/>
          </a:blip>
          <a:stretch>
            <a:fillRect/>
          </a:stretch>
        </p:blipFill>
        <p:spPr>
          <a:xfrm>
            <a:off x="120025" y="782350"/>
            <a:ext cx="7993488" cy="357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1"/>
          <p:cNvSpPr txBox="1"/>
          <p:nvPr>
            <p:ph type="ctrTitle"/>
          </p:nvPr>
        </p:nvSpPr>
        <p:spPr>
          <a:xfrm>
            <a:off x="311708" y="744575"/>
            <a:ext cx="8520600" cy="2052900"/>
          </a:xfrm>
          <a:prstGeom prst="rect">
            <a:avLst/>
          </a:prstGeom>
        </p:spPr>
        <p:txBody>
          <a:bodyPr anchorCtr="0" anchor="b" bIns="35550" lIns="71100" spcFirstLastPara="1" rIns="71100" wrap="square" tIns="35550">
            <a:noAutofit/>
          </a:bodyPr>
          <a:lstStyle/>
          <a:p>
            <a:pPr indent="0" lvl="0" marL="0" rtl="0" algn="ctr">
              <a:spcBef>
                <a:spcPts val="0"/>
              </a:spcBef>
              <a:spcAft>
                <a:spcPts val="0"/>
              </a:spcAft>
              <a:buNone/>
            </a:pPr>
            <a:r>
              <a:rPr lang="en-US"/>
              <a:t>HF 718 </a:t>
            </a:r>
            <a:endParaRPr/>
          </a:p>
        </p:txBody>
      </p:sp>
      <p:sp>
        <p:nvSpPr>
          <p:cNvPr id="46" name="Google Shape;46;p11"/>
          <p:cNvSpPr txBox="1"/>
          <p:nvPr>
            <p:ph idx="1" type="subTitle"/>
          </p:nvPr>
        </p:nvSpPr>
        <p:spPr>
          <a:xfrm>
            <a:off x="311700" y="2834125"/>
            <a:ext cx="8520600" cy="792600"/>
          </a:xfrm>
          <a:prstGeom prst="rect">
            <a:avLst/>
          </a:prstGeom>
        </p:spPr>
        <p:txBody>
          <a:bodyPr anchorCtr="0" anchor="t" bIns="35550" lIns="71100" spcFirstLastPara="1" rIns="71100" wrap="square" tIns="35550">
            <a:noAutofit/>
          </a:bodyPr>
          <a:lstStyle/>
          <a:p>
            <a:pPr indent="0" lvl="0" marL="0" rtl="0" algn="ctr">
              <a:spcBef>
                <a:spcPts val="900"/>
              </a:spcBef>
              <a:spcAft>
                <a:spcPts val="0"/>
              </a:spcAft>
              <a:buNone/>
            </a:pPr>
            <a:r>
              <a:rPr lang="en-US"/>
              <a:t>Proposed Property Tax Mailing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165" name="Google Shape;165;p29"/>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Document to be Mailed</a:t>
            </a:r>
            <a:endParaRPr/>
          </a:p>
        </p:txBody>
      </p:sp>
      <p:pic>
        <p:nvPicPr>
          <p:cNvPr id="166" name="Google Shape;166;p29"/>
          <p:cNvPicPr preferRelativeResize="0"/>
          <p:nvPr/>
        </p:nvPicPr>
        <p:blipFill>
          <a:blip r:embed="rId3">
            <a:alphaModFix/>
          </a:blip>
          <a:stretch>
            <a:fillRect/>
          </a:stretch>
        </p:blipFill>
        <p:spPr>
          <a:xfrm>
            <a:off x="220825" y="859000"/>
            <a:ext cx="9018601" cy="3273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rPr lang="en-US"/>
              <a:t>Source data for the mailing:</a:t>
            </a:r>
            <a:endParaRPr/>
          </a:p>
          <a:p>
            <a:pPr indent="0" lvl="0" marL="0" rtl="0" algn="l">
              <a:spcBef>
                <a:spcPts val="900"/>
              </a:spcBef>
              <a:spcAft>
                <a:spcPts val="0"/>
              </a:spcAft>
              <a:buClr>
                <a:schemeClr val="dk1"/>
              </a:buClr>
              <a:buSzPts val="1100"/>
              <a:buFont typeface="Arial"/>
              <a:buNone/>
            </a:pPr>
            <a:r>
              <a:rPr lang="en-US"/>
              <a:t>-</a:t>
            </a:r>
            <a:r>
              <a:rPr lang="en-US"/>
              <a:t>DOM system when cities, counties and schools enter their information for their hearing notice</a:t>
            </a:r>
            <a:endParaRPr/>
          </a:p>
          <a:p>
            <a:pPr indent="0" lvl="0" marL="0" rtl="0" algn="l">
              <a:spcBef>
                <a:spcPts val="900"/>
              </a:spcBef>
              <a:spcAft>
                <a:spcPts val="0"/>
              </a:spcAft>
              <a:buClr>
                <a:schemeClr val="dk1"/>
              </a:buClr>
              <a:buSzPts val="1100"/>
              <a:buFont typeface="Arial"/>
              <a:buNone/>
            </a:pPr>
            <a:r>
              <a:rPr lang="en-US"/>
              <a:t>-Current year distribution is DOM calculated fields from current year data.</a:t>
            </a:r>
            <a:endParaRPr/>
          </a:p>
        </p:txBody>
      </p:sp>
      <p:sp>
        <p:nvSpPr>
          <p:cNvPr id="172" name="Google Shape;172;p30"/>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Data for the </a:t>
            </a:r>
            <a:r>
              <a:rPr lang="en-US">
                <a:solidFill>
                  <a:schemeClr val="dk2"/>
                </a:solidFill>
              </a:rPr>
              <a:t>Document to be Mailed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idx="1" type="body"/>
          </p:nvPr>
        </p:nvSpPr>
        <p:spPr>
          <a:xfrm>
            <a:off x="501600" y="104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US"/>
              <a:t>County auditor logs into DOM system</a:t>
            </a:r>
            <a:endParaRPr/>
          </a:p>
          <a:p>
            <a:pPr indent="0" lvl="0" marL="0" rtl="0" algn="l">
              <a:spcBef>
                <a:spcPts val="900"/>
              </a:spcBef>
              <a:spcAft>
                <a:spcPts val="0"/>
              </a:spcAft>
              <a:buNone/>
            </a:pPr>
            <a:r>
              <a:rPr lang="en-US"/>
              <a:t>Option on left hand navigation for County Auditor Property Tax Mailing</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78" name="Google Shape;178;p31"/>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Data for the Document to be Mailed</a:t>
            </a:r>
            <a:endParaRPr/>
          </a:p>
        </p:txBody>
      </p:sp>
      <p:pic>
        <p:nvPicPr>
          <p:cNvPr id="179" name="Google Shape;179;p31"/>
          <p:cNvPicPr preferRelativeResize="0"/>
          <p:nvPr/>
        </p:nvPicPr>
        <p:blipFill>
          <a:blip r:embed="rId3">
            <a:alphaModFix/>
          </a:blip>
          <a:stretch>
            <a:fillRect/>
          </a:stretch>
        </p:blipFill>
        <p:spPr>
          <a:xfrm>
            <a:off x="1141150" y="2468698"/>
            <a:ext cx="5903225" cy="1019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185" name="Google Shape;185;p3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Data for the Document to be Mailed</a:t>
            </a:r>
            <a:endParaRPr/>
          </a:p>
        </p:txBody>
      </p:sp>
      <p:pic>
        <p:nvPicPr>
          <p:cNvPr id="186" name="Google Shape;186;p32"/>
          <p:cNvPicPr preferRelativeResize="0"/>
          <p:nvPr/>
        </p:nvPicPr>
        <p:blipFill>
          <a:blip r:embed="rId3">
            <a:alphaModFix/>
          </a:blip>
          <a:stretch>
            <a:fillRect/>
          </a:stretch>
        </p:blipFill>
        <p:spPr>
          <a:xfrm>
            <a:off x="1014413" y="1943100"/>
            <a:ext cx="7115175" cy="1257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192" name="Google Shape;192;p3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Data for the Document to be Mailed</a:t>
            </a:r>
            <a:endParaRPr/>
          </a:p>
        </p:txBody>
      </p:sp>
      <p:pic>
        <p:nvPicPr>
          <p:cNvPr id="193" name="Google Shape;193;p33"/>
          <p:cNvPicPr preferRelativeResize="0"/>
          <p:nvPr/>
        </p:nvPicPr>
        <p:blipFill>
          <a:blip r:embed="rId3">
            <a:alphaModFix/>
          </a:blip>
          <a:stretch>
            <a:fillRect/>
          </a:stretch>
        </p:blipFill>
        <p:spPr>
          <a:xfrm>
            <a:off x="1147675" y="1057275"/>
            <a:ext cx="6791325" cy="3028950"/>
          </a:xfrm>
          <a:prstGeom prst="rect">
            <a:avLst/>
          </a:prstGeom>
          <a:noFill/>
          <a:ln>
            <a:noFill/>
          </a:ln>
        </p:spPr>
      </p:pic>
      <p:sp>
        <p:nvSpPr>
          <p:cNvPr id="194" name="Google Shape;194;p33"/>
          <p:cNvSpPr/>
          <p:nvPr/>
        </p:nvSpPr>
        <p:spPr>
          <a:xfrm>
            <a:off x="6193300" y="1320575"/>
            <a:ext cx="958800" cy="479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200" name="Google Shape;200;p3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Data for the Document to be Mailed</a:t>
            </a:r>
            <a:endParaRPr/>
          </a:p>
        </p:txBody>
      </p:sp>
      <p:pic>
        <p:nvPicPr>
          <p:cNvPr id="201" name="Google Shape;201;p34"/>
          <p:cNvPicPr preferRelativeResize="0"/>
          <p:nvPr/>
        </p:nvPicPr>
        <p:blipFill>
          <a:blip r:embed="rId3">
            <a:alphaModFix/>
          </a:blip>
          <a:stretch>
            <a:fillRect/>
          </a:stretch>
        </p:blipFill>
        <p:spPr>
          <a:xfrm>
            <a:off x="129850" y="993025"/>
            <a:ext cx="8889875" cy="988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207" name="Google Shape;207;p3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Data for the Document to be Mailed</a:t>
            </a:r>
            <a:endParaRPr/>
          </a:p>
        </p:txBody>
      </p:sp>
      <p:pic>
        <p:nvPicPr>
          <p:cNvPr id="208" name="Google Shape;208;p35"/>
          <p:cNvPicPr preferRelativeResize="0"/>
          <p:nvPr/>
        </p:nvPicPr>
        <p:blipFill>
          <a:blip r:embed="rId3">
            <a:alphaModFix/>
          </a:blip>
          <a:stretch>
            <a:fillRect/>
          </a:stretch>
        </p:blipFill>
        <p:spPr>
          <a:xfrm>
            <a:off x="-81550" y="933375"/>
            <a:ext cx="9071301" cy="917500"/>
          </a:xfrm>
          <a:prstGeom prst="rect">
            <a:avLst/>
          </a:prstGeom>
          <a:noFill/>
          <a:ln>
            <a:noFill/>
          </a:ln>
        </p:spPr>
      </p:pic>
      <p:sp>
        <p:nvSpPr>
          <p:cNvPr id="209" name="Google Shape;209;p35"/>
          <p:cNvSpPr/>
          <p:nvPr/>
        </p:nvSpPr>
        <p:spPr>
          <a:xfrm>
            <a:off x="919950" y="1770000"/>
            <a:ext cx="479400" cy="958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pic>
        <p:nvPicPr>
          <p:cNvPr id="210" name="Google Shape;210;p35"/>
          <p:cNvPicPr preferRelativeResize="0"/>
          <p:nvPr/>
        </p:nvPicPr>
        <p:blipFill>
          <a:blip r:embed="rId4">
            <a:alphaModFix/>
          </a:blip>
          <a:stretch>
            <a:fillRect/>
          </a:stretch>
        </p:blipFill>
        <p:spPr>
          <a:xfrm>
            <a:off x="61400" y="3157075"/>
            <a:ext cx="8828200" cy="230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t/>
            </a:r>
            <a:endParaRPr/>
          </a:p>
        </p:txBody>
      </p:sp>
      <p:sp>
        <p:nvSpPr>
          <p:cNvPr id="216" name="Google Shape;216;p3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Data for the Document to be Mailed</a:t>
            </a:r>
            <a:endParaRPr/>
          </a:p>
        </p:txBody>
      </p:sp>
      <p:pic>
        <p:nvPicPr>
          <p:cNvPr id="217" name="Google Shape;217;p36"/>
          <p:cNvPicPr preferRelativeResize="0"/>
          <p:nvPr/>
        </p:nvPicPr>
        <p:blipFill>
          <a:blip r:embed="rId3">
            <a:alphaModFix/>
          </a:blip>
          <a:stretch>
            <a:fillRect/>
          </a:stretch>
        </p:blipFill>
        <p:spPr>
          <a:xfrm>
            <a:off x="129250" y="3746325"/>
            <a:ext cx="8828200" cy="230875"/>
          </a:xfrm>
          <a:prstGeom prst="rect">
            <a:avLst/>
          </a:prstGeom>
          <a:noFill/>
          <a:ln>
            <a:noFill/>
          </a:ln>
        </p:spPr>
      </p:pic>
      <p:pic>
        <p:nvPicPr>
          <p:cNvPr id="218" name="Google Shape;218;p36"/>
          <p:cNvPicPr preferRelativeResize="0"/>
          <p:nvPr/>
        </p:nvPicPr>
        <p:blipFill>
          <a:blip r:embed="rId4">
            <a:alphaModFix/>
          </a:blip>
          <a:stretch>
            <a:fillRect/>
          </a:stretch>
        </p:blipFill>
        <p:spPr>
          <a:xfrm>
            <a:off x="775175" y="852275"/>
            <a:ext cx="7215852" cy="1800325"/>
          </a:xfrm>
          <a:prstGeom prst="rect">
            <a:avLst/>
          </a:prstGeom>
          <a:noFill/>
          <a:ln>
            <a:noFill/>
          </a:ln>
        </p:spPr>
      </p:pic>
      <p:sp>
        <p:nvSpPr>
          <p:cNvPr id="219" name="Google Shape;219;p36"/>
          <p:cNvSpPr/>
          <p:nvPr/>
        </p:nvSpPr>
        <p:spPr>
          <a:xfrm>
            <a:off x="1788875" y="2414075"/>
            <a:ext cx="479400" cy="958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US"/>
              <a:t>DOM data is by DOM tax district number</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County software has parcels by DOM tax district number</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County software will merge the downloaded CSV file with budget statement template so mailing to parcels (property tax payers) can occur.</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225" name="Google Shape;225;p3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Document to be Mailed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rPr lang="en-US"/>
              <a:t>Please touch base with small cities to help keep them in the loop.</a:t>
            </a:r>
            <a:endParaRPr/>
          </a:p>
          <a:p>
            <a:pPr indent="0" lvl="0" marL="0" rtl="0" algn="l">
              <a:spcBef>
                <a:spcPts val="900"/>
              </a:spcBef>
              <a:spcAft>
                <a:spcPts val="0"/>
              </a:spcAft>
              <a:buClr>
                <a:schemeClr val="dk1"/>
              </a:buClr>
              <a:buSzPts val="1100"/>
              <a:buFont typeface="Arial"/>
              <a:buNone/>
            </a:pPr>
            <a:r>
              <a:t/>
            </a:r>
            <a:endParaRPr/>
          </a:p>
          <a:p>
            <a:pPr indent="0" lvl="0" marL="0" rtl="0" algn="l">
              <a:spcBef>
                <a:spcPts val="900"/>
              </a:spcBef>
              <a:spcAft>
                <a:spcPts val="0"/>
              </a:spcAft>
              <a:buClr>
                <a:schemeClr val="dk1"/>
              </a:buClr>
              <a:buSzPts val="1100"/>
              <a:buFont typeface="Arial"/>
              <a:buNone/>
            </a:pPr>
            <a:r>
              <a:rPr lang="en-US"/>
              <a:t>Be ready to assist with questions regarding the mailing. You can direct folks to our website for general explanation.</a:t>
            </a:r>
            <a:endParaRPr/>
          </a:p>
          <a:p>
            <a:pPr indent="0" lvl="0" marL="0" rtl="0" algn="l">
              <a:spcBef>
                <a:spcPts val="900"/>
              </a:spcBef>
              <a:spcAft>
                <a:spcPts val="0"/>
              </a:spcAft>
              <a:buClr>
                <a:schemeClr val="dk1"/>
              </a:buClr>
              <a:buSzPts val="1100"/>
              <a:buFont typeface="Arial"/>
              <a:buNone/>
            </a:pPr>
            <a:r>
              <a:t/>
            </a:r>
            <a:endParaRPr/>
          </a:p>
          <a:p>
            <a:pPr indent="0" lvl="0" marL="0" rtl="0" algn="l">
              <a:spcBef>
                <a:spcPts val="900"/>
              </a:spcBef>
              <a:spcAft>
                <a:spcPts val="0"/>
              </a:spcAft>
              <a:buClr>
                <a:schemeClr val="dk1"/>
              </a:buClr>
              <a:buSzPts val="1100"/>
              <a:buFont typeface="Arial"/>
              <a:buNone/>
            </a:pPr>
            <a:r>
              <a:rPr lang="en-US"/>
              <a:t>**Failure of a taxpayer to receive the mailing does not invalidate the process.</a:t>
            </a:r>
            <a:endParaRPr/>
          </a:p>
        </p:txBody>
      </p:sp>
      <p:sp>
        <p:nvSpPr>
          <p:cNvPr id="231" name="Google Shape;231;p38"/>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Two weeks out to mailing…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ph idx="1" type="body"/>
          </p:nvPr>
        </p:nvSpPr>
        <p:spPr>
          <a:xfrm>
            <a:off x="330700" y="782350"/>
            <a:ext cx="8489400" cy="40836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rPr b="1" lang="en-US" sz="1300">
                <a:solidFill>
                  <a:srgbClr val="222222"/>
                </a:solidFill>
                <a:highlight>
                  <a:srgbClr val="FFFFFF"/>
                </a:highlight>
              </a:rPr>
              <a:t>BY MARCH 5 (NO LATER THAN MARCH 15 BY CODE)</a:t>
            </a:r>
            <a:endParaRPr b="1" sz="1300">
              <a:solidFill>
                <a:srgbClr val="222222"/>
              </a:solidFill>
              <a:highlight>
                <a:srgbClr val="FFFFFF"/>
              </a:highlight>
            </a:endParaRPr>
          </a:p>
          <a:p>
            <a:pPr indent="0" lvl="0" marL="0" rtl="0" algn="l">
              <a:spcBef>
                <a:spcPts val="900"/>
              </a:spcBef>
              <a:spcAft>
                <a:spcPts val="0"/>
              </a:spcAft>
              <a:buClr>
                <a:schemeClr val="dk1"/>
              </a:buClr>
              <a:buSzPts val="1100"/>
              <a:buFont typeface="Arial"/>
              <a:buNone/>
            </a:pPr>
            <a:r>
              <a:rPr lang="en-US" sz="1300">
                <a:solidFill>
                  <a:srgbClr val="222222"/>
                </a:solidFill>
                <a:highlight>
                  <a:srgbClr val="FFFFFF"/>
                </a:highlight>
              </a:rPr>
              <a:t>Cities, Counties and Schools enter Proposed Property Tax Notice Hearing (1st hearing)</a:t>
            </a:r>
            <a:r>
              <a:rPr lang="en-US" sz="1300" u="sng">
                <a:solidFill>
                  <a:srgbClr val="222222"/>
                </a:solidFill>
                <a:highlight>
                  <a:srgbClr val="FFFFFF"/>
                </a:highlight>
              </a:rPr>
              <a:t> </a:t>
            </a:r>
            <a:r>
              <a:rPr b="1" lang="en-US" sz="1300" u="sng">
                <a:solidFill>
                  <a:srgbClr val="222222"/>
                </a:solidFill>
                <a:highlight>
                  <a:srgbClr val="FFFFFF"/>
                </a:highlight>
              </a:rPr>
              <a:t>information</a:t>
            </a:r>
            <a:r>
              <a:rPr lang="en-US" sz="1300">
                <a:solidFill>
                  <a:srgbClr val="222222"/>
                </a:solidFill>
                <a:highlight>
                  <a:srgbClr val="FFFFFF"/>
                </a:highlight>
              </a:rPr>
              <a:t> in DOM Online Budget System. This information is used for the Proposed Property Tax notice hearing statement mailed by County Auditors to taxpayers.</a:t>
            </a:r>
            <a:endParaRPr sz="1300">
              <a:solidFill>
                <a:srgbClr val="222222"/>
              </a:solidFill>
              <a:highlight>
                <a:srgbClr val="FFFFFF"/>
              </a:highlight>
            </a:endParaRPr>
          </a:p>
          <a:p>
            <a:pPr indent="0" lvl="0" marL="0" rtl="0" algn="l">
              <a:spcBef>
                <a:spcPts val="900"/>
              </a:spcBef>
              <a:spcAft>
                <a:spcPts val="0"/>
              </a:spcAft>
              <a:buClr>
                <a:schemeClr val="dk1"/>
              </a:buClr>
              <a:buSzPts val="1100"/>
              <a:buFont typeface="Arial"/>
              <a:buNone/>
            </a:pPr>
            <a:r>
              <a:rPr b="1" lang="en-US" sz="1300">
                <a:solidFill>
                  <a:srgbClr val="222222"/>
                </a:solidFill>
                <a:highlight>
                  <a:srgbClr val="FFFFFF"/>
                </a:highlight>
              </a:rPr>
              <a:t>ON MARCH 20</a:t>
            </a:r>
            <a:endParaRPr b="1" sz="1300">
              <a:solidFill>
                <a:srgbClr val="222222"/>
              </a:solidFill>
              <a:highlight>
                <a:srgbClr val="FFFFFF"/>
              </a:highlight>
            </a:endParaRPr>
          </a:p>
          <a:p>
            <a:pPr indent="0" lvl="0" marL="0" rtl="0" algn="l">
              <a:spcBef>
                <a:spcPts val="900"/>
              </a:spcBef>
              <a:spcAft>
                <a:spcPts val="0"/>
              </a:spcAft>
              <a:buClr>
                <a:schemeClr val="dk1"/>
              </a:buClr>
              <a:buSzPts val="1100"/>
              <a:buFont typeface="Arial"/>
              <a:buNone/>
            </a:pPr>
            <a:r>
              <a:rPr lang="en-US" sz="1300">
                <a:solidFill>
                  <a:srgbClr val="222222"/>
                </a:solidFill>
                <a:highlight>
                  <a:srgbClr val="FFFFFF"/>
                </a:highlight>
              </a:rPr>
              <a:t>County Auditors mail Proposed Property Tax notice statements to taxpayers in their county.</a:t>
            </a:r>
            <a:endParaRPr sz="1300">
              <a:solidFill>
                <a:srgbClr val="222222"/>
              </a:solidFill>
              <a:highlight>
                <a:srgbClr val="FFFFFF"/>
              </a:highlight>
            </a:endParaRPr>
          </a:p>
          <a:p>
            <a:pPr indent="0" lvl="0" marL="0" rtl="0" algn="l">
              <a:spcBef>
                <a:spcPts val="900"/>
              </a:spcBef>
              <a:spcAft>
                <a:spcPts val="0"/>
              </a:spcAft>
              <a:buClr>
                <a:schemeClr val="dk1"/>
              </a:buClr>
              <a:buSzPts val="1100"/>
              <a:buFont typeface="Arial"/>
              <a:buNone/>
            </a:pPr>
            <a:r>
              <a:rPr b="1" lang="en-US" sz="1300" u="sng">
                <a:solidFill>
                  <a:srgbClr val="222222"/>
                </a:solidFill>
                <a:highlight>
                  <a:srgbClr val="FFFFFF"/>
                </a:highlight>
              </a:rPr>
              <a:t>PLEASE NO EARLIER</a:t>
            </a:r>
            <a:r>
              <a:rPr b="1" lang="en-US" sz="1300">
                <a:solidFill>
                  <a:srgbClr val="222222"/>
                </a:solidFill>
                <a:highlight>
                  <a:srgbClr val="FFFFFF"/>
                </a:highlight>
              </a:rPr>
              <a:t> THAN MARCH 25</a:t>
            </a:r>
            <a:endParaRPr b="1" sz="1300">
              <a:solidFill>
                <a:srgbClr val="222222"/>
              </a:solidFill>
              <a:highlight>
                <a:srgbClr val="FFFFFF"/>
              </a:highlight>
            </a:endParaRPr>
          </a:p>
          <a:p>
            <a:pPr indent="0" lvl="0" marL="0" rtl="0" algn="l">
              <a:spcBef>
                <a:spcPts val="900"/>
              </a:spcBef>
              <a:spcAft>
                <a:spcPts val="0"/>
              </a:spcAft>
              <a:buClr>
                <a:schemeClr val="dk1"/>
              </a:buClr>
              <a:buSzPts val="1100"/>
              <a:buFont typeface="Arial"/>
              <a:buNone/>
            </a:pPr>
            <a:r>
              <a:rPr lang="en-US" sz="1300">
                <a:solidFill>
                  <a:srgbClr val="222222"/>
                </a:solidFill>
                <a:highlight>
                  <a:srgbClr val="FFFFFF"/>
                </a:highlight>
              </a:rPr>
              <a:t>Cities/Counties/Schools hold their 1st hearing, this one on the Proposed Property Tax levy (in addition to the mailing, notice must have been published/posted no later than 10/no more than 20 days prior to the date of hearing)</a:t>
            </a:r>
            <a:endParaRPr sz="1300">
              <a:solidFill>
                <a:srgbClr val="222222"/>
              </a:solidFill>
              <a:highlight>
                <a:srgbClr val="FFFFFF"/>
              </a:highlight>
            </a:endParaRPr>
          </a:p>
          <a:p>
            <a:pPr indent="0" lvl="0" marL="0" rtl="0" algn="l">
              <a:spcBef>
                <a:spcPts val="900"/>
              </a:spcBef>
              <a:spcAft>
                <a:spcPts val="0"/>
              </a:spcAft>
              <a:buClr>
                <a:schemeClr val="dk1"/>
              </a:buClr>
              <a:buSzPts val="1100"/>
              <a:buFont typeface="Arial"/>
              <a:buNone/>
            </a:pPr>
            <a:r>
              <a:rPr b="1" lang="en-US" sz="1300">
                <a:solidFill>
                  <a:srgbClr val="222222"/>
                </a:solidFill>
                <a:highlight>
                  <a:srgbClr val="FFFFFF"/>
                </a:highlight>
              </a:rPr>
              <a:t>B</a:t>
            </a:r>
            <a:r>
              <a:rPr b="1" lang="en-US" sz="1300">
                <a:solidFill>
                  <a:srgbClr val="222222"/>
                </a:solidFill>
                <a:highlight>
                  <a:srgbClr val="FFFFFF"/>
                </a:highlight>
              </a:rPr>
              <a:t>Y APRIL 30</a:t>
            </a:r>
            <a:endParaRPr b="1" sz="1300">
              <a:solidFill>
                <a:srgbClr val="222222"/>
              </a:solidFill>
              <a:highlight>
                <a:srgbClr val="FFFFFF"/>
              </a:highlight>
            </a:endParaRPr>
          </a:p>
          <a:p>
            <a:pPr indent="0" lvl="0" marL="0" rtl="0" algn="l">
              <a:spcBef>
                <a:spcPts val="900"/>
              </a:spcBef>
              <a:spcAft>
                <a:spcPts val="0"/>
              </a:spcAft>
              <a:buClr>
                <a:schemeClr val="dk1"/>
              </a:buClr>
              <a:buSzPts val="1100"/>
              <a:buFont typeface="Arial"/>
              <a:buNone/>
            </a:pPr>
            <a:r>
              <a:rPr lang="en-US" sz="1300">
                <a:solidFill>
                  <a:srgbClr val="222222"/>
                </a:solidFill>
                <a:highlight>
                  <a:srgbClr val="FFFFFF"/>
                </a:highlight>
              </a:rPr>
              <a:t>Cities/Counties/Schools hold 2nd hearing, this one is the regular hearing on the</a:t>
            </a:r>
            <a:r>
              <a:rPr i="1" lang="en-US" sz="1300">
                <a:solidFill>
                  <a:srgbClr val="222222"/>
                </a:solidFill>
                <a:highlight>
                  <a:srgbClr val="FFFFFF"/>
                </a:highlight>
              </a:rPr>
              <a:t> full </a:t>
            </a:r>
            <a:r>
              <a:rPr lang="en-US" sz="1300">
                <a:solidFill>
                  <a:srgbClr val="222222"/>
                </a:solidFill>
                <a:highlight>
                  <a:srgbClr val="FFFFFF"/>
                </a:highlight>
              </a:rPr>
              <a:t>budget (notice must have been published/posted no later than 10/no more than 20 days prior to the date of hearing)</a:t>
            </a:r>
            <a:endParaRPr sz="1300">
              <a:solidFill>
                <a:srgbClr val="222222"/>
              </a:solidFill>
              <a:highlight>
                <a:srgbClr val="FFFFFF"/>
              </a:highlight>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52" name="Google Shape;52;p1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First: A Few Reminders…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b="1" lang="en-US" sz="2100">
                <a:solidFill>
                  <a:srgbClr val="222222"/>
                </a:solidFill>
                <a:highlight>
                  <a:srgbClr val="FFFFFF"/>
                </a:highlight>
                <a:latin typeface="Arial"/>
                <a:ea typeface="Arial"/>
                <a:cs typeface="Arial"/>
                <a:sym typeface="Arial"/>
              </a:rPr>
              <a:t>You CANNOT </a:t>
            </a:r>
            <a:endParaRPr b="1" sz="2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rPr b="1" lang="en-US" sz="2100">
                <a:solidFill>
                  <a:srgbClr val="222222"/>
                </a:solidFill>
                <a:highlight>
                  <a:srgbClr val="FFFFFF"/>
                </a:highlight>
                <a:latin typeface="Arial"/>
                <a:ea typeface="Arial"/>
                <a:cs typeface="Arial"/>
                <a:sym typeface="Arial"/>
              </a:rPr>
              <a:t>exceed </a:t>
            </a:r>
            <a:endParaRPr b="1" sz="2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rPr b="1" lang="en-US" sz="2100">
                <a:solidFill>
                  <a:srgbClr val="222222"/>
                </a:solidFill>
                <a:highlight>
                  <a:srgbClr val="FFFFFF"/>
                </a:highlight>
                <a:latin typeface="Arial"/>
                <a:ea typeface="Arial"/>
                <a:cs typeface="Arial"/>
                <a:sym typeface="Arial"/>
              </a:rPr>
              <a:t>YOUR COUNTY’S </a:t>
            </a:r>
            <a:endParaRPr b="1" sz="2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rPr b="1" lang="en-US" sz="2100">
                <a:solidFill>
                  <a:srgbClr val="222222"/>
                </a:solidFill>
                <a:highlight>
                  <a:srgbClr val="FFFFFF"/>
                </a:highlight>
                <a:latin typeface="Arial"/>
                <a:ea typeface="Arial"/>
                <a:cs typeface="Arial"/>
                <a:sym typeface="Arial"/>
              </a:rPr>
              <a:t>listed maximum </a:t>
            </a:r>
            <a:endParaRPr b="1" sz="2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rPr b="1" lang="en-US" sz="2100">
                <a:solidFill>
                  <a:srgbClr val="222222"/>
                </a:solidFill>
                <a:highlight>
                  <a:srgbClr val="FFFFFF"/>
                </a:highlight>
                <a:latin typeface="Arial"/>
                <a:ea typeface="Arial"/>
                <a:cs typeface="Arial"/>
                <a:sym typeface="Arial"/>
              </a:rPr>
              <a:t>rates/levies</a:t>
            </a:r>
            <a:endParaRPr b="1" sz="2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t/>
            </a:r>
            <a:endParaRPr b="1" sz="1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t/>
            </a:r>
            <a:endParaRPr b="1" sz="1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58" name="Google Shape;58;p1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First: A Few Reminders…</a:t>
            </a:r>
            <a:endParaRPr/>
          </a:p>
        </p:txBody>
      </p:sp>
      <p:pic>
        <p:nvPicPr>
          <p:cNvPr id="59" name="Google Shape;59;p13"/>
          <p:cNvPicPr preferRelativeResize="0"/>
          <p:nvPr/>
        </p:nvPicPr>
        <p:blipFill>
          <a:blip r:embed="rId3">
            <a:alphaModFix/>
          </a:blip>
          <a:stretch>
            <a:fillRect/>
          </a:stretch>
        </p:blipFill>
        <p:spPr>
          <a:xfrm>
            <a:off x="3108276" y="878950"/>
            <a:ext cx="3298774" cy="4089000"/>
          </a:xfrm>
          <a:prstGeom prst="rect">
            <a:avLst/>
          </a:prstGeom>
          <a:noFill/>
          <a:ln>
            <a:noFill/>
          </a:ln>
        </p:spPr>
      </p:pic>
      <p:sp>
        <p:nvSpPr>
          <p:cNvPr id="60" name="Google Shape;60;p13"/>
          <p:cNvSpPr/>
          <p:nvPr/>
        </p:nvSpPr>
        <p:spPr>
          <a:xfrm>
            <a:off x="5973575" y="2039650"/>
            <a:ext cx="958800" cy="479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61" name="Google Shape;61;p13"/>
          <p:cNvSpPr/>
          <p:nvPr/>
        </p:nvSpPr>
        <p:spPr>
          <a:xfrm>
            <a:off x="6123375" y="4039725"/>
            <a:ext cx="958800" cy="479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idx="1" type="body"/>
          </p:nvPr>
        </p:nvSpPr>
        <p:spPr>
          <a:xfrm>
            <a:off x="421675" y="7827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US" sz="2000">
                <a:solidFill>
                  <a:srgbClr val="222222"/>
                </a:solidFill>
                <a:highlight>
                  <a:srgbClr val="FFFFFF"/>
                </a:highlight>
              </a:rPr>
              <a:t>The statutory language and concept behind the General Supplemental is that you can ONLY use it when you determine your tax capacity in the General Basic is not enough. While the General Supplemental is not rate limited, it can only be used for those items listed in Code of Iowa 331.424. Again, you must be at </a:t>
            </a:r>
            <a:r>
              <a:rPr lang="en-US" sz="2000" u="sng">
                <a:solidFill>
                  <a:srgbClr val="222222"/>
                </a:solidFill>
                <a:highlight>
                  <a:srgbClr val="FFFFFF"/>
                </a:highlight>
              </a:rPr>
              <a:t>your</a:t>
            </a:r>
            <a:r>
              <a:rPr lang="en-US" sz="2000">
                <a:solidFill>
                  <a:srgbClr val="222222"/>
                </a:solidFill>
                <a:highlight>
                  <a:srgbClr val="FFFFFF"/>
                </a:highlight>
              </a:rPr>
              <a:t> county's maximum in order to use the General Supplemental. </a:t>
            </a:r>
            <a:endParaRPr sz="2000">
              <a:solidFill>
                <a:srgbClr val="222222"/>
              </a:solidFill>
              <a:highlight>
                <a:srgbClr val="FFFFFF"/>
              </a:highlight>
            </a:endParaRPr>
          </a:p>
          <a:p>
            <a:pPr indent="0" lvl="0" marL="0" rtl="0" algn="l">
              <a:spcBef>
                <a:spcPts val="900"/>
              </a:spcBef>
              <a:spcAft>
                <a:spcPts val="0"/>
              </a:spcAft>
              <a:buNone/>
            </a:pPr>
            <a:r>
              <a:rPr lang="en-US" sz="2000">
                <a:solidFill>
                  <a:srgbClr val="222222"/>
                </a:solidFill>
                <a:highlight>
                  <a:srgbClr val="FFFFFF"/>
                </a:highlight>
              </a:rPr>
              <a:t>If you </a:t>
            </a:r>
            <a:r>
              <a:rPr b="1" lang="en-US" sz="2000">
                <a:solidFill>
                  <a:srgbClr val="222222"/>
                </a:solidFill>
                <a:highlight>
                  <a:srgbClr val="FFFFFF"/>
                </a:highlight>
              </a:rPr>
              <a:t>choose</a:t>
            </a:r>
            <a:r>
              <a:rPr lang="en-US" sz="2000">
                <a:solidFill>
                  <a:srgbClr val="222222"/>
                </a:solidFill>
                <a:highlight>
                  <a:srgbClr val="FFFFFF"/>
                </a:highlight>
              </a:rPr>
              <a:t> to use the General Supplemental on top of the General Basic in FY25 and you are decreasing the countywide tax asking, you would reduce that from the General Supplemental asking </a:t>
            </a:r>
            <a:r>
              <a:rPr lang="en-US" sz="2000" u="sng">
                <a:solidFill>
                  <a:srgbClr val="222222"/>
                </a:solidFill>
                <a:highlight>
                  <a:srgbClr val="FFFFFF"/>
                </a:highlight>
              </a:rPr>
              <a:t>first,</a:t>
            </a:r>
            <a:r>
              <a:rPr lang="en-US" sz="2000">
                <a:solidFill>
                  <a:srgbClr val="222222"/>
                </a:solidFill>
                <a:highlight>
                  <a:srgbClr val="FFFFFF"/>
                </a:highlight>
              </a:rPr>
              <a:t> as it is an optional, add-on levy used only when you have determined the General Basic alone is not enough for you.</a:t>
            </a:r>
            <a:endParaRPr sz="3100"/>
          </a:p>
        </p:txBody>
      </p:sp>
      <p:sp>
        <p:nvSpPr>
          <p:cNvPr id="67" name="Google Shape;67;p1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First: A Few Reminders…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t/>
            </a:r>
            <a:endParaRPr sz="1100">
              <a:solidFill>
                <a:srgbClr val="222222"/>
              </a:solidFill>
              <a:latin typeface="Arial"/>
              <a:ea typeface="Arial"/>
              <a:cs typeface="Arial"/>
              <a:sym typeface="Arial"/>
            </a:endParaRPr>
          </a:p>
        </p:txBody>
      </p:sp>
      <p:sp>
        <p:nvSpPr>
          <p:cNvPr id="73" name="Google Shape;73;p1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And an explanation…</a:t>
            </a:r>
            <a:endParaRPr/>
          </a:p>
        </p:txBody>
      </p:sp>
      <p:pic>
        <p:nvPicPr>
          <p:cNvPr id="74" name="Google Shape;74;p15"/>
          <p:cNvPicPr preferRelativeResize="0"/>
          <p:nvPr/>
        </p:nvPicPr>
        <p:blipFill>
          <a:blip r:embed="rId3">
            <a:alphaModFix/>
          </a:blip>
          <a:stretch>
            <a:fillRect/>
          </a:stretch>
        </p:blipFill>
        <p:spPr>
          <a:xfrm>
            <a:off x="293750" y="0"/>
            <a:ext cx="8915726" cy="4856075"/>
          </a:xfrm>
          <a:prstGeom prst="rect">
            <a:avLst/>
          </a:prstGeom>
          <a:noFill/>
          <a:ln>
            <a:noFill/>
          </a:ln>
        </p:spPr>
      </p:pic>
      <p:sp>
        <p:nvSpPr>
          <p:cNvPr id="75" name="Google Shape;75;p15"/>
          <p:cNvSpPr/>
          <p:nvPr/>
        </p:nvSpPr>
        <p:spPr>
          <a:xfrm>
            <a:off x="4016000" y="2738425"/>
            <a:ext cx="5722800" cy="2297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170900" y="782350"/>
            <a:ext cx="8729100" cy="37542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Clr>
                <a:schemeClr val="dk1"/>
              </a:buClr>
              <a:buSzPts val="1100"/>
              <a:buFont typeface="Arial"/>
              <a:buNone/>
            </a:pPr>
            <a:r>
              <a:rPr lang="en-US" sz="1200" u="sng">
                <a:solidFill>
                  <a:srgbClr val="222222"/>
                </a:solidFill>
              </a:rPr>
              <a:t>FY24</a:t>
            </a:r>
            <a:endParaRPr sz="1200" u="sng">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100,000 * 54.6501= 54,650 (same for both commercial and residential examples since the first 150,000 of commercial gets the residential rollback)</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(54,650/1000) *6.99767=382</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(54,650/1000) *10.94767=598</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u="sng">
                <a:solidFill>
                  <a:srgbClr val="222222"/>
                </a:solidFill>
              </a:rPr>
              <a:t>FY25</a:t>
            </a:r>
            <a:endParaRPr sz="1200" u="sng">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100,000 * residential rollback of 46.3428 = 46,343 (same for both commercial and residential examples since the first 150,000 of commercial gets the residential rollback)</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(46,343/1000)*6.87728=319</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(46,343/1000)*10.94767=498</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u="sng">
                <a:solidFill>
                  <a:srgbClr val="222222"/>
                </a:solidFill>
              </a:rPr>
              <a:t>Percent change</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382-319=63   63/382= -16.49%</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598-498=100   100/598= -16.72%</a:t>
            </a:r>
            <a:endParaRPr sz="1200">
              <a:solidFill>
                <a:srgbClr val="222222"/>
              </a:solidFill>
            </a:endParaRPr>
          </a:p>
          <a:p>
            <a:pPr indent="0" lvl="0" marL="0" rtl="0" algn="l">
              <a:spcBef>
                <a:spcPts val="900"/>
              </a:spcBef>
              <a:spcAft>
                <a:spcPts val="0"/>
              </a:spcAft>
              <a:buClr>
                <a:schemeClr val="dk1"/>
              </a:buClr>
              <a:buSzPts val="1100"/>
              <a:buFont typeface="Arial"/>
              <a:buNone/>
            </a:pPr>
            <a:r>
              <a:rPr lang="en-US" sz="1200">
                <a:solidFill>
                  <a:srgbClr val="222222"/>
                </a:solidFill>
              </a:rPr>
              <a:t>So the assessed value staying at 100,000 for both years, coupled with the big drop in the residential rollback in FY25 is going to make most examples negative.</a:t>
            </a:r>
            <a:endParaRPr sz="1200">
              <a:solidFill>
                <a:srgbClr val="222222"/>
              </a:solidFill>
            </a:endParaRPr>
          </a:p>
        </p:txBody>
      </p:sp>
      <p:sp>
        <p:nvSpPr>
          <p:cNvPr id="81" name="Google Shape;81;p1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And an explanation…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US"/>
              <a:t>No more MAX LEVY for cities and counties</a:t>
            </a:r>
            <a:endParaRPr/>
          </a:p>
          <a:p>
            <a:pPr indent="0" lvl="0" marL="0" rtl="0" algn="l">
              <a:spcBef>
                <a:spcPts val="900"/>
              </a:spcBef>
              <a:spcAft>
                <a:spcPts val="0"/>
              </a:spcAft>
              <a:buNone/>
            </a:pPr>
            <a:r>
              <a:rPr lang="en-US"/>
              <a:t>Requires cities, counties and schools submit the following information via DOM system</a:t>
            </a:r>
            <a:endParaRPr/>
          </a:p>
          <a:p>
            <a:pPr indent="0" lvl="0" marL="0" rtl="0" algn="l">
              <a:spcBef>
                <a:spcPts val="900"/>
              </a:spcBef>
              <a:spcAft>
                <a:spcPts val="0"/>
              </a:spcAft>
              <a:buClr>
                <a:schemeClr val="dk1"/>
              </a:buClr>
              <a:buSzPts val="1100"/>
              <a:buFont typeface="Arial"/>
              <a:buNone/>
            </a:pPr>
            <a:r>
              <a:rPr lang="en-US"/>
              <a:t>-</a:t>
            </a:r>
            <a:r>
              <a:rPr lang="en-US"/>
              <a:t>Time, Date and Place of hearing</a:t>
            </a:r>
            <a:endParaRPr/>
          </a:p>
          <a:p>
            <a:pPr indent="0" lvl="0" marL="0" rtl="0" algn="l">
              <a:spcBef>
                <a:spcPts val="900"/>
              </a:spcBef>
              <a:spcAft>
                <a:spcPts val="0"/>
              </a:spcAft>
              <a:buNone/>
            </a:pPr>
            <a:r>
              <a:rPr lang="en-US"/>
              <a:t>-Proposed Budget Year Tax Rate and Dollars</a:t>
            </a:r>
            <a:endParaRPr/>
          </a:p>
          <a:p>
            <a:pPr indent="0" lvl="0" marL="0" rtl="0" algn="l">
              <a:spcBef>
                <a:spcPts val="900"/>
              </a:spcBef>
              <a:spcAft>
                <a:spcPts val="0"/>
              </a:spcAft>
              <a:buNone/>
            </a:pPr>
            <a:r>
              <a:rPr lang="en-US"/>
              <a:t>-If there is an increase, an explanation of the reasons for the increase, detailing specific purposes or programs</a:t>
            </a:r>
            <a:endParaRPr/>
          </a:p>
          <a:p>
            <a:pPr indent="0" lvl="0" marL="0" rtl="0" algn="l">
              <a:spcBef>
                <a:spcPts val="900"/>
              </a:spcBef>
              <a:spcAft>
                <a:spcPts val="0"/>
              </a:spcAft>
              <a:buNone/>
            </a:pPr>
            <a:r>
              <a:t/>
            </a:r>
            <a:endParaRPr/>
          </a:p>
        </p:txBody>
      </p:sp>
      <p:sp>
        <p:nvSpPr>
          <p:cNvPr id="87" name="Google Shape;87;p1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HF 718 Mailing to Taxpayers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t/>
            </a:r>
            <a:endParaRPr/>
          </a:p>
          <a:p>
            <a:pPr indent="0" lvl="0" marL="0" rtl="0" algn="l">
              <a:spcBef>
                <a:spcPts val="900"/>
              </a:spcBef>
              <a:spcAft>
                <a:spcPts val="0"/>
              </a:spcAft>
              <a:buNone/>
            </a:pPr>
            <a:r>
              <a:rPr lang="en-US"/>
              <a:t>Total Current Year Tax Rate and Dollars (DOM Provides)</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An example of the tax impact on a residential and commercial property (DOM Provides)</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Percentage of current year property tax rate in relation to other levy authorities (DOM Provides)</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93" name="Google Shape;93;p18"/>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HF 718 Mailing to Taxpayers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