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514" r:id="rId6"/>
    <p:sldId id="373" r:id="rId7"/>
    <p:sldId id="376" r:id="rId8"/>
    <p:sldId id="377" r:id="rId9"/>
    <p:sldId id="506" r:id="rId10"/>
    <p:sldId id="501" r:id="rId11"/>
    <p:sldId id="503" r:id="rId12"/>
    <p:sldId id="504" r:id="rId13"/>
    <p:sldId id="518" r:id="rId14"/>
    <p:sldId id="519" r:id="rId15"/>
    <p:sldId id="257" r:id="rId16"/>
    <p:sldId id="513" r:id="rId17"/>
    <p:sldId id="502" r:id="rId18"/>
    <p:sldId id="516" r:id="rId19"/>
    <p:sldId id="517" r:id="rId20"/>
    <p:sldId id="515" r:id="rId21"/>
    <p:sldId id="521" r:id="rId22"/>
    <p:sldId id="492" r:id="rId23"/>
    <p:sldId id="509" r:id="rId24"/>
    <p:sldId id="497" r:id="rId25"/>
    <p:sldId id="496" r:id="rId26"/>
    <p:sldId id="511" r:id="rId27"/>
    <p:sldId id="512" r:id="rId28"/>
    <p:sldId id="477" r:id="rId29"/>
    <p:sldId id="478" r:id="rId30"/>
    <p:sldId id="470"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6" autoAdjust="0"/>
    <p:restoredTop sz="94660"/>
  </p:normalViewPr>
  <p:slideViewPr>
    <p:cSldViewPr snapToGrid="0">
      <p:cViewPr varScale="1">
        <p:scale>
          <a:sx n="114" d="100"/>
          <a:sy n="114" d="100"/>
        </p:scale>
        <p:origin x="24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5CAF8-812F-45E4-BDB4-D29F5B68958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C44788C-E563-451B-A150-16CAC14B753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6466D51-453E-4AF4-AC3A-402CE9322FB3}"/>
              </a:ext>
            </a:extLst>
          </p:cNvPr>
          <p:cNvSpPr>
            <a:spLocks noGrp="1"/>
          </p:cNvSpPr>
          <p:nvPr>
            <p:ph type="dt" sz="half" idx="10"/>
          </p:nvPr>
        </p:nvSpPr>
        <p:spPr/>
        <p:txBody>
          <a:bodyPr/>
          <a:lstStyle/>
          <a:p>
            <a:fld id="{FB3A08F5-C246-4862-8CF1-45CA73B1984E}" type="datetimeFigureOut">
              <a:rPr lang="en-US" smtClean="0"/>
              <a:t>3/3/2023</a:t>
            </a:fld>
            <a:endParaRPr lang="en-US"/>
          </a:p>
        </p:txBody>
      </p:sp>
      <p:sp>
        <p:nvSpPr>
          <p:cNvPr id="5" name="Footer Placeholder 4">
            <a:extLst>
              <a:ext uri="{FF2B5EF4-FFF2-40B4-BE49-F238E27FC236}">
                <a16:creationId xmlns:a16="http://schemas.microsoft.com/office/drawing/2014/main" id="{4378BE87-B10F-4B47-B5AC-51476E19B8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2D3E98-90F3-4C26-88C4-FEEFA4F38AC5}"/>
              </a:ext>
            </a:extLst>
          </p:cNvPr>
          <p:cNvSpPr>
            <a:spLocks noGrp="1"/>
          </p:cNvSpPr>
          <p:nvPr>
            <p:ph type="sldNum" sz="quarter" idx="12"/>
          </p:nvPr>
        </p:nvSpPr>
        <p:spPr/>
        <p:txBody>
          <a:bodyPr/>
          <a:lstStyle/>
          <a:p>
            <a:fld id="{78A44F84-601E-4E55-8385-D0B27288DD32}" type="slidenum">
              <a:rPr lang="en-US" smtClean="0"/>
              <a:t>‹#›</a:t>
            </a:fld>
            <a:endParaRPr lang="en-US"/>
          </a:p>
        </p:txBody>
      </p:sp>
    </p:spTree>
    <p:extLst>
      <p:ext uri="{BB962C8B-B14F-4D97-AF65-F5344CB8AC3E}">
        <p14:creationId xmlns:p14="http://schemas.microsoft.com/office/powerpoint/2010/main" val="3806851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EB9C5-2CE5-484C-B720-E2056E82D40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9D80C59-7654-4653-ACB5-E1D31CA8849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A3F66E-8645-4EB3-8479-2B5923DBAF78}"/>
              </a:ext>
            </a:extLst>
          </p:cNvPr>
          <p:cNvSpPr>
            <a:spLocks noGrp="1"/>
          </p:cNvSpPr>
          <p:nvPr>
            <p:ph type="dt" sz="half" idx="10"/>
          </p:nvPr>
        </p:nvSpPr>
        <p:spPr/>
        <p:txBody>
          <a:bodyPr/>
          <a:lstStyle/>
          <a:p>
            <a:fld id="{FB3A08F5-C246-4862-8CF1-45CA73B1984E}" type="datetimeFigureOut">
              <a:rPr lang="en-US" smtClean="0"/>
              <a:t>3/3/2023</a:t>
            </a:fld>
            <a:endParaRPr lang="en-US"/>
          </a:p>
        </p:txBody>
      </p:sp>
      <p:sp>
        <p:nvSpPr>
          <p:cNvPr id="5" name="Footer Placeholder 4">
            <a:extLst>
              <a:ext uri="{FF2B5EF4-FFF2-40B4-BE49-F238E27FC236}">
                <a16:creationId xmlns:a16="http://schemas.microsoft.com/office/drawing/2014/main" id="{8F27D2FC-44D1-48E0-B484-BB2FA252C0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5667DA-4561-45C6-A8C9-1F6C977DAE3D}"/>
              </a:ext>
            </a:extLst>
          </p:cNvPr>
          <p:cNvSpPr>
            <a:spLocks noGrp="1"/>
          </p:cNvSpPr>
          <p:nvPr>
            <p:ph type="sldNum" sz="quarter" idx="12"/>
          </p:nvPr>
        </p:nvSpPr>
        <p:spPr/>
        <p:txBody>
          <a:bodyPr/>
          <a:lstStyle/>
          <a:p>
            <a:fld id="{78A44F84-601E-4E55-8385-D0B27288DD32}" type="slidenum">
              <a:rPr lang="en-US" smtClean="0"/>
              <a:t>‹#›</a:t>
            </a:fld>
            <a:endParaRPr lang="en-US"/>
          </a:p>
        </p:txBody>
      </p:sp>
    </p:spTree>
    <p:extLst>
      <p:ext uri="{BB962C8B-B14F-4D97-AF65-F5344CB8AC3E}">
        <p14:creationId xmlns:p14="http://schemas.microsoft.com/office/powerpoint/2010/main" val="1549576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C421B5-292C-45AC-924D-90952EFBB06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4BA84A-A426-4DBA-B0E7-3DE4B96C319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3E3D7C-3904-4E24-BF21-34F764BD1463}"/>
              </a:ext>
            </a:extLst>
          </p:cNvPr>
          <p:cNvSpPr>
            <a:spLocks noGrp="1"/>
          </p:cNvSpPr>
          <p:nvPr>
            <p:ph type="dt" sz="half" idx="10"/>
          </p:nvPr>
        </p:nvSpPr>
        <p:spPr/>
        <p:txBody>
          <a:bodyPr/>
          <a:lstStyle/>
          <a:p>
            <a:fld id="{FB3A08F5-C246-4862-8CF1-45CA73B1984E}" type="datetimeFigureOut">
              <a:rPr lang="en-US" smtClean="0"/>
              <a:t>3/3/2023</a:t>
            </a:fld>
            <a:endParaRPr lang="en-US"/>
          </a:p>
        </p:txBody>
      </p:sp>
      <p:sp>
        <p:nvSpPr>
          <p:cNvPr id="5" name="Footer Placeholder 4">
            <a:extLst>
              <a:ext uri="{FF2B5EF4-FFF2-40B4-BE49-F238E27FC236}">
                <a16:creationId xmlns:a16="http://schemas.microsoft.com/office/drawing/2014/main" id="{04233DA6-E796-4E33-A3A0-E6D658B1CA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78FD64-51B7-469F-8ADB-9A3CECDD4ED2}"/>
              </a:ext>
            </a:extLst>
          </p:cNvPr>
          <p:cNvSpPr>
            <a:spLocks noGrp="1"/>
          </p:cNvSpPr>
          <p:nvPr>
            <p:ph type="sldNum" sz="quarter" idx="12"/>
          </p:nvPr>
        </p:nvSpPr>
        <p:spPr/>
        <p:txBody>
          <a:bodyPr/>
          <a:lstStyle/>
          <a:p>
            <a:fld id="{78A44F84-601E-4E55-8385-D0B27288DD32}" type="slidenum">
              <a:rPr lang="en-US" smtClean="0"/>
              <a:t>‹#›</a:t>
            </a:fld>
            <a:endParaRPr lang="en-US"/>
          </a:p>
        </p:txBody>
      </p:sp>
    </p:spTree>
    <p:extLst>
      <p:ext uri="{BB962C8B-B14F-4D97-AF65-F5344CB8AC3E}">
        <p14:creationId xmlns:p14="http://schemas.microsoft.com/office/powerpoint/2010/main" val="1200953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02EFF-5D3D-4862-98DE-00C01D5EEB2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61EB1A9-ED02-40B8-BD1E-2B3F06FBB8B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2D4CE2-EF2B-4F18-9623-F4D5BEF6DADE}"/>
              </a:ext>
            </a:extLst>
          </p:cNvPr>
          <p:cNvSpPr>
            <a:spLocks noGrp="1"/>
          </p:cNvSpPr>
          <p:nvPr>
            <p:ph type="dt" sz="half" idx="10"/>
          </p:nvPr>
        </p:nvSpPr>
        <p:spPr/>
        <p:txBody>
          <a:bodyPr/>
          <a:lstStyle/>
          <a:p>
            <a:fld id="{FB3A08F5-C246-4862-8CF1-45CA73B1984E}" type="datetimeFigureOut">
              <a:rPr lang="en-US" smtClean="0"/>
              <a:t>3/3/2023</a:t>
            </a:fld>
            <a:endParaRPr lang="en-US"/>
          </a:p>
        </p:txBody>
      </p:sp>
      <p:sp>
        <p:nvSpPr>
          <p:cNvPr id="5" name="Footer Placeholder 4">
            <a:extLst>
              <a:ext uri="{FF2B5EF4-FFF2-40B4-BE49-F238E27FC236}">
                <a16:creationId xmlns:a16="http://schemas.microsoft.com/office/drawing/2014/main" id="{DEB33F39-5C8D-4F4F-8B58-DCC78CC18E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B881F0-67A4-456B-A97C-4221ED43FF68}"/>
              </a:ext>
            </a:extLst>
          </p:cNvPr>
          <p:cNvSpPr>
            <a:spLocks noGrp="1"/>
          </p:cNvSpPr>
          <p:nvPr>
            <p:ph type="sldNum" sz="quarter" idx="12"/>
          </p:nvPr>
        </p:nvSpPr>
        <p:spPr/>
        <p:txBody>
          <a:bodyPr/>
          <a:lstStyle/>
          <a:p>
            <a:fld id="{78A44F84-601E-4E55-8385-D0B27288DD32}" type="slidenum">
              <a:rPr lang="en-US" smtClean="0"/>
              <a:t>‹#›</a:t>
            </a:fld>
            <a:endParaRPr lang="en-US"/>
          </a:p>
        </p:txBody>
      </p:sp>
    </p:spTree>
    <p:extLst>
      <p:ext uri="{BB962C8B-B14F-4D97-AF65-F5344CB8AC3E}">
        <p14:creationId xmlns:p14="http://schemas.microsoft.com/office/powerpoint/2010/main" val="559975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B9695-B7C8-4BE6-B950-AD8BEB81DA1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25C0D2F-DD96-4445-916D-37FED360C9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7D5C0BC-6B5A-427B-A117-C9A6EE8C7B4B}"/>
              </a:ext>
            </a:extLst>
          </p:cNvPr>
          <p:cNvSpPr>
            <a:spLocks noGrp="1"/>
          </p:cNvSpPr>
          <p:nvPr>
            <p:ph type="dt" sz="half" idx="10"/>
          </p:nvPr>
        </p:nvSpPr>
        <p:spPr/>
        <p:txBody>
          <a:bodyPr/>
          <a:lstStyle/>
          <a:p>
            <a:fld id="{FB3A08F5-C246-4862-8CF1-45CA73B1984E}" type="datetimeFigureOut">
              <a:rPr lang="en-US" smtClean="0"/>
              <a:t>3/3/2023</a:t>
            </a:fld>
            <a:endParaRPr lang="en-US"/>
          </a:p>
        </p:txBody>
      </p:sp>
      <p:sp>
        <p:nvSpPr>
          <p:cNvPr id="5" name="Footer Placeholder 4">
            <a:extLst>
              <a:ext uri="{FF2B5EF4-FFF2-40B4-BE49-F238E27FC236}">
                <a16:creationId xmlns:a16="http://schemas.microsoft.com/office/drawing/2014/main" id="{7B1E81E2-F914-446A-A90C-20D691A054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E3E4CD-7A7A-41BB-A0BE-7D0C5A3AF87F}"/>
              </a:ext>
            </a:extLst>
          </p:cNvPr>
          <p:cNvSpPr>
            <a:spLocks noGrp="1"/>
          </p:cNvSpPr>
          <p:nvPr>
            <p:ph type="sldNum" sz="quarter" idx="12"/>
          </p:nvPr>
        </p:nvSpPr>
        <p:spPr/>
        <p:txBody>
          <a:bodyPr/>
          <a:lstStyle/>
          <a:p>
            <a:fld id="{78A44F84-601E-4E55-8385-D0B27288DD32}" type="slidenum">
              <a:rPr lang="en-US" smtClean="0"/>
              <a:t>‹#›</a:t>
            </a:fld>
            <a:endParaRPr lang="en-US"/>
          </a:p>
        </p:txBody>
      </p:sp>
    </p:spTree>
    <p:extLst>
      <p:ext uri="{BB962C8B-B14F-4D97-AF65-F5344CB8AC3E}">
        <p14:creationId xmlns:p14="http://schemas.microsoft.com/office/powerpoint/2010/main" val="2557826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9C147-CBCC-479F-94A0-264FA9B8C9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9828ED-F217-4DBB-9CDC-0F33CDC44D7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FA07171-D0CB-4E71-9F68-392B893F17E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DE37A87-1DA5-4B26-92B6-B8128A9A67C1}"/>
              </a:ext>
            </a:extLst>
          </p:cNvPr>
          <p:cNvSpPr>
            <a:spLocks noGrp="1"/>
          </p:cNvSpPr>
          <p:nvPr>
            <p:ph type="dt" sz="half" idx="10"/>
          </p:nvPr>
        </p:nvSpPr>
        <p:spPr/>
        <p:txBody>
          <a:bodyPr/>
          <a:lstStyle/>
          <a:p>
            <a:fld id="{FB3A08F5-C246-4862-8CF1-45CA73B1984E}" type="datetimeFigureOut">
              <a:rPr lang="en-US" smtClean="0"/>
              <a:t>3/3/2023</a:t>
            </a:fld>
            <a:endParaRPr lang="en-US"/>
          </a:p>
        </p:txBody>
      </p:sp>
      <p:sp>
        <p:nvSpPr>
          <p:cNvPr id="6" name="Footer Placeholder 5">
            <a:extLst>
              <a:ext uri="{FF2B5EF4-FFF2-40B4-BE49-F238E27FC236}">
                <a16:creationId xmlns:a16="http://schemas.microsoft.com/office/drawing/2014/main" id="{268388AA-071D-4C49-9B8B-6F29F66603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F1CA3D-8E35-47A5-B7B9-946DB1424349}"/>
              </a:ext>
            </a:extLst>
          </p:cNvPr>
          <p:cNvSpPr>
            <a:spLocks noGrp="1"/>
          </p:cNvSpPr>
          <p:nvPr>
            <p:ph type="sldNum" sz="quarter" idx="12"/>
          </p:nvPr>
        </p:nvSpPr>
        <p:spPr/>
        <p:txBody>
          <a:bodyPr/>
          <a:lstStyle/>
          <a:p>
            <a:fld id="{78A44F84-601E-4E55-8385-D0B27288DD32}" type="slidenum">
              <a:rPr lang="en-US" smtClean="0"/>
              <a:t>‹#›</a:t>
            </a:fld>
            <a:endParaRPr lang="en-US"/>
          </a:p>
        </p:txBody>
      </p:sp>
    </p:spTree>
    <p:extLst>
      <p:ext uri="{BB962C8B-B14F-4D97-AF65-F5344CB8AC3E}">
        <p14:creationId xmlns:p14="http://schemas.microsoft.com/office/powerpoint/2010/main" val="1165339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1D2A5-708C-4496-8BF0-8E5CAEFA43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7A51F34-538C-4C55-B6AA-CAA35FA28C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927CEDA-169E-4D51-9250-5B59A30A4BC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31719B8-DB29-467A-B39D-B80E89D053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508D275-029E-495D-9437-9AE728A3EE0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98845EF-5A23-4398-878C-0964FE9B468D}"/>
              </a:ext>
            </a:extLst>
          </p:cNvPr>
          <p:cNvSpPr>
            <a:spLocks noGrp="1"/>
          </p:cNvSpPr>
          <p:nvPr>
            <p:ph type="dt" sz="half" idx="10"/>
          </p:nvPr>
        </p:nvSpPr>
        <p:spPr/>
        <p:txBody>
          <a:bodyPr/>
          <a:lstStyle/>
          <a:p>
            <a:fld id="{FB3A08F5-C246-4862-8CF1-45CA73B1984E}" type="datetimeFigureOut">
              <a:rPr lang="en-US" smtClean="0"/>
              <a:t>3/3/2023</a:t>
            </a:fld>
            <a:endParaRPr lang="en-US"/>
          </a:p>
        </p:txBody>
      </p:sp>
      <p:sp>
        <p:nvSpPr>
          <p:cNvPr id="8" name="Footer Placeholder 7">
            <a:extLst>
              <a:ext uri="{FF2B5EF4-FFF2-40B4-BE49-F238E27FC236}">
                <a16:creationId xmlns:a16="http://schemas.microsoft.com/office/drawing/2014/main" id="{1925126C-1CEF-4453-9A8D-862750A53CE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CEC7D3E-919A-4455-99B1-5C7DFB073908}"/>
              </a:ext>
            </a:extLst>
          </p:cNvPr>
          <p:cNvSpPr>
            <a:spLocks noGrp="1"/>
          </p:cNvSpPr>
          <p:nvPr>
            <p:ph type="sldNum" sz="quarter" idx="12"/>
          </p:nvPr>
        </p:nvSpPr>
        <p:spPr/>
        <p:txBody>
          <a:bodyPr/>
          <a:lstStyle/>
          <a:p>
            <a:fld id="{78A44F84-601E-4E55-8385-D0B27288DD32}" type="slidenum">
              <a:rPr lang="en-US" smtClean="0"/>
              <a:t>‹#›</a:t>
            </a:fld>
            <a:endParaRPr lang="en-US"/>
          </a:p>
        </p:txBody>
      </p:sp>
    </p:spTree>
    <p:extLst>
      <p:ext uri="{BB962C8B-B14F-4D97-AF65-F5344CB8AC3E}">
        <p14:creationId xmlns:p14="http://schemas.microsoft.com/office/powerpoint/2010/main" val="56221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D091D-4E8F-41A0-9616-E839BFC8D94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39EC337-9C46-4ABE-8E7C-3CB302AD88EC}"/>
              </a:ext>
            </a:extLst>
          </p:cNvPr>
          <p:cNvSpPr>
            <a:spLocks noGrp="1"/>
          </p:cNvSpPr>
          <p:nvPr>
            <p:ph type="dt" sz="half" idx="10"/>
          </p:nvPr>
        </p:nvSpPr>
        <p:spPr/>
        <p:txBody>
          <a:bodyPr/>
          <a:lstStyle/>
          <a:p>
            <a:fld id="{FB3A08F5-C246-4862-8CF1-45CA73B1984E}" type="datetimeFigureOut">
              <a:rPr lang="en-US" smtClean="0"/>
              <a:t>3/3/2023</a:t>
            </a:fld>
            <a:endParaRPr lang="en-US"/>
          </a:p>
        </p:txBody>
      </p:sp>
      <p:sp>
        <p:nvSpPr>
          <p:cNvPr id="4" name="Footer Placeholder 3">
            <a:extLst>
              <a:ext uri="{FF2B5EF4-FFF2-40B4-BE49-F238E27FC236}">
                <a16:creationId xmlns:a16="http://schemas.microsoft.com/office/drawing/2014/main" id="{2D938472-E23F-4322-937F-858E55C5FB4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AFF7D63-B050-48F2-8974-7E2D7BF92970}"/>
              </a:ext>
            </a:extLst>
          </p:cNvPr>
          <p:cNvSpPr>
            <a:spLocks noGrp="1"/>
          </p:cNvSpPr>
          <p:nvPr>
            <p:ph type="sldNum" sz="quarter" idx="12"/>
          </p:nvPr>
        </p:nvSpPr>
        <p:spPr/>
        <p:txBody>
          <a:bodyPr/>
          <a:lstStyle/>
          <a:p>
            <a:fld id="{78A44F84-601E-4E55-8385-D0B27288DD32}" type="slidenum">
              <a:rPr lang="en-US" smtClean="0"/>
              <a:t>‹#›</a:t>
            </a:fld>
            <a:endParaRPr lang="en-US"/>
          </a:p>
        </p:txBody>
      </p:sp>
    </p:spTree>
    <p:extLst>
      <p:ext uri="{BB962C8B-B14F-4D97-AF65-F5344CB8AC3E}">
        <p14:creationId xmlns:p14="http://schemas.microsoft.com/office/powerpoint/2010/main" val="2105066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AC23C2-7363-4701-9660-F16BEBB0AB7E}"/>
              </a:ext>
            </a:extLst>
          </p:cNvPr>
          <p:cNvSpPr>
            <a:spLocks noGrp="1"/>
          </p:cNvSpPr>
          <p:nvPr>
            <p:ph type="dt" sz="half" idx="10"/>
          </p:nvPr>
        </p:nvSpPr>
        <p:spPr/>
        <p:txBody>
          <a:bodyPr/>
          <a:lstStyle/>
          <a:p>
            <a:fld id="{FB3A08F5-C246-4862-8CF1-45CA73B1984E}" type="datetimeFigureOut">
              <a:rPr lang="en-US" smtClean="0"/>
              <a:t>3/3/2023</a:t>
            </a:fld>
            <a:endParaRPr lang="en-US"/>
          </a:p>
        </p:txBody>
      </p:sp>
      <p:sp>
        <p:nvSpPr>
          <p:cNvPr id="3" name="Footer Placeholder 2">
            <a:extLst>
              <a:ext uri="{FF2B5EF4-FFF2-40B4-BE49-F238E27FC236}">
                <a16:creationId xmlns:a16="http://schemas.microsoft.com/office/drawing/2014/main" id="{DFD97088-2A11-40F8-86CD-16A89CC0C19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B9A0687-D74E-413A-B24D-3626A508ABBB}"/>
              </a:ext>
            </a:extLst>
          </p:cNvPr>
          <p:cNvSpPr>
            <a:spLocks noGrp="1"/>
          </p:cNvSpPr>
          <p:nvPr>
            <p:ph type="sldNum" sz="quarter" idx="12"/>
          </p:nvPr>
        </p:nvSpPr>
        <p:spPr/>
        <p:txBody>
          <a:bodyPr/>
          <a:lstStyle/>
          <a:p>
            <a:fld id="{78A44F84-601E-4E55-8385-D0B27288DD32}" type="slidenum">
              <a:rPr lang="en-US" smtClean="0"/>
              <a:t>‹#›</a:t>
            </a:fld>
            <a:endParaRPr lang="en-US"/>
          </a:p>
        </p:txBody>
      </p:sp>
    </p:spTree>
    <p:extLst>
      <p:ext uri="{BB962C8B-B14F-4D97-AF65-F5344CB8AC3E}">
        <p14:creationId xmlns:p14="http://schemas.microsoft.com/office/powerpoint/2010/main" val="2633953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A04BC-518F-480B-ABBD-FB2B60ECA5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511D743-4E48-463A-8C8E-26C6E9B3A7E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9006A82-470C-42E4-87A7-4F1D9D4790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0ED60C-6904-4660-85FB-F4489AD93EBA}"/>
              </a:ext>
            </a:extLst>
          </p:cNvPr>
          <p:cNvSpPr>
            <a:spLocks noGrp="1"/>
          </p:cNvSpPr>
          <p:nvPr>
            <p:ph type="dt" sz="half" idx="10"/>
          </p:nvPr>
        </p:nvSpPr>
        <p:spPr/>
        <p:txBody>
          <a:bodyPr/>
          <a:lstStyle/>
          <a:p>
            <a:fld id="{FB3A08F5-C246-4862-8CF1-45CA73B1984E}" type="datetimeFigureOut">
              <a:rPr lang="en-US" smtClean="0"/>
              <a:t>3/3/2023</a:t>
            </a:fld>
            <a:endParaRPr lang="en-US"/>
          </a:p>
        </p:txBody>
      </p:sp>
      <p:sp>
        <p:nvSpPr>
          <p:cNvPr id="6" name="Footer Placeholder 5">
            <a:extLst>
              <a:ext uri="{FF2B5EF4-FFF2-40B4-BE49-F238E27FC236}">
                <a16:creationId xmlns:a16="http://schemas.microsoft.com/office/drawing/2014/main" id="{396C6714-4BD7-4A6F-B4E3-6F70C82AB2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CDB88A-0C7E-4D14-A230-67AE0D829C3F}"/>
              </a:ext>
            </a:extLst>
          </p:cNvPr>
          <p:cNvSpPr>
            <a:spLocks noGrp="1"/>
          </p:cNvSpPr>
          <p:nvPr>
            <p:ph type="sldNum" sz="quarter" idx="12"/>
          </p:nvPr>
        </p:nvSpPr>
        <p:spPr/>
        <p:txBody>
          <a:bodyPr/>
          <a:lstStyle/>
          <a:p>
            <a:fld id="{78A44F84-601E-4E55-8385-D0B27288DD32}" type="slidenum">
              <a:rPr lang="en-US" smtClean="0"/>
              <a:t>‹#›</a:t>
            </a:fld>
            <a:endParaRPr lang="en-US"/>
          </a:p>
        </p:txBody>
      </p:sp>
    </p:spTree>
    <p:extLst>
      <p:ext uri="{BB962C8B-B14F-4D97-AF65-F5344CB8AC3E}">
        <p14:creationId xmlns:p14="http://schemas.microsoft.com/office/powerpoint/2010/main" val="827370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88FA9-488B-4A62-BE65-B53C0323A9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824853A-1F80-4643-8C13-10ADFA709C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69C1E8F-FC38-41C7-8326-0904C477FF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91E3D7-F690-4F73-84D1-DEF83056A2D8}"/>
              </a:ext>
            </a:extLst>
          </p:cNvPr>
          <p:cNvSpPr>
            <a:spLocks noGrp="1"/>
          </p:cNvSpPr>
          <p:nvPr>
            <p:ph type="dt" sz="half" idx="10"/>
          </p:nvPr>
        </p:nvSpPr>
        <p:spPr/>
        <p:txBody>
          <a:bodyPr/>
          <a:lstStyle/>
          <a:p>
            <a:fld id="{FB3A08F5-C246-4862-8CF1-45CA73B1984E}" type="datetimeFigureOut">
              <a:rPr lang="en-US" smtClean="0"/>
              <a:t>3/3/2023</a:t>
            </a:fld>
            <a:endParaRPr lang="en-US"/>
          </a:p>
        </p:txBody>
      </p:sp>
      <p:sp>
        <p:nvSpPr>
          <p:cNvPr id="6" name="Footer Placeholder 5">
            <a:extLst>
              <a:ext uri="{FF2B5EF4-FFF2-40B4-BE49-F238E27FC236}">
                <a16:creationId xmlns:a16="http://schemas.microsoft.com/office/drawing/2014/main" id="{E3B40FE5-980A-4973-BC65-F478CAE8FF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C9DC62-6AD5-40DB-9785-D75D3A54314D}"/>
              </a:ext>
            </a:extLst>
          </p:cNvPr>
          <p:cNvSpPr>
            <a:spLocks noGrp="1"/>
          </p:cNvSpPr>
          <p:nvPr>
            <p:ph type="sldNum" sz="quarter" idx="12"/>
          </p:nvPr>
        </p:nvSpPr>
        <p:spPr/>
        <p:txBody>
          <a:bodyPr/>
          <a:lstStyle/>
          <a:p>
            <a:fld id="{78A44F84-601E-4E55-8385-D0B27288DD32}" type="slidenum">
              <a:rPr lang="en-US" smtClean="0"/>
              <a:t>‹#›</a:t>
            </a:fld>
            <a:endParaRPr lang="en-US"/>
          </a:p>
        </p:txBody>
      </p:sp>
    </p:spTree>
    <p:extLst>
      <p:ext uri="{BB962C8B-B14F-4D97-AF65-F5344CB8AC3E}">
        <p14:creationId xmlns:p14="http://schemas.microsoft.com/office/powerpoint/2010/main" val="353048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5C097B-BC8B-4A2E-97A8-21004B05B9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6E6F18F-D974-41BB-9EDB-686EC0619F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ED236A-BDED-4319-9526-CA936C8CB2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3A08F5-C246-4862-8CF1-45CA73B1984E}" type="datetimeFigureOut">
              <a:rPr lang="en-US" smtClean="0"/>
              <a:t>3/3/2023</a:t>
            </a:fld>
            <a:endParaRPr lang="en-US"/>
          </a:p>
        </p:txBody>
      </p:sp>
      <p:sp>
        <p:nvSpPr>
          <p:cNvPr id="5" name="Footer Placeholder 4">
            <a:extLst>
              <a:ext uri="{FF2B5EF4-FFF2-40B4-BE49-F238E27FC236}">
                <a16:creationId xmlns:a16="http://schemas.microsoft.com/office/drawing/2014/main" id="{F3780004-3ABD-4413-8724-D0033F6F23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59452EA-04AC-416B-9341-F8EE3E3A78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A44F84-601E-4E55-8385-D0B27288DD32}" type="slidenum">
              <a:rPr lang="en-US" smtClean="0"/>
              <a:t>‹#›</a:t>
            </a:fld>
            <a:endParaRPr lang="en-US"/>
          </a:p>
        </p:txBody>
      </p:sp>
    </p:spTree>
    <p:extLst>
      <p:ext uri="{BB962C8B-B14F-4D97-AF65-F5344CB8AC3E}">
        <p14:creationId xmlns:p14="http://schemas.microsoft.com/office/powerpoint/2010/main" val="11788261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 name="Rectangle 105">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3043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B48ADFD-DC6B-49BA-BA13-558DAB74A704}"/>
              </a:ext>
            </a:extLst>
          </p:cNvPr>
          <p:cNvSpPr>
            <a:spLocks noGrp="1"/>
          </p:cNvSpPr>
          <p:nvPr>
            <p:ph type="ctrTitle"/>
          </p:nvPr>
        </p:nvSpPr>
        <p:spPr>
          <a:xfrm>
            <a:off x="556532" y="5322147"/>
            <a:ext cx="11210925" cy="744836"/>
          </a:xfrm>
        </p:spPr>
        <p:txBody>
          <a:bodyPr vert="horz" lIns="91440" tIns="45720" rIns="91440" bIns="45720" rtlCol="0" anchor="ctr">
            <a:normAutofit/>
          </a:bodyPr>
          <a:lstStyle/>
          <a:p>
            <a:r>
              <a:rPr lang="en-US" sz="3200" kern="1200" dirty="0">
                <a:solidFill>
                  <a:schemeClr val="bg1"/>
                </a:solidFill>
                <a:latin typeface="+mj-lt"/>
                <a:ea typeface="+mj-ea"/>
                <a:cs typeface="+mj-cs"/>
              </a:rPr>
              <a:t>New Pharmacy/Manufacturer Settlements</a:t>
            </a:r>
          </a:p>
        </p:txBody>
      </p:sp>
      <p:pic>
        <p:nvPicPr>
          <p:cNvPr id="33" name="Picture 32" descr="Graphical user interface, text, application, email&#10;&#10;Description automatically generated">
            <a:extLst>
              <a:ext uri="{FF2B5EF4-FFF2-40B4-BE49-F238E27FC236}">
                <a16:creationId xmlns:a16="http://schemas.microsoft.com/office/drawing/2014/main" id="{3B81E10A-FAB3-4930-BA7C-317DDD58ABEB}"/>
              </a:ext>
            </a:extLst>
          </p:cNvPr>
          <p:cNvPicPr>
            <a:picLocks noChangeAspect="1"/>
          </p:cNvPicPr>
          <p:nvPr/>
        </p:nvPicPr>
        <p:blipFill rotWithShape="1">
          <a:blip r:embed="rId2"/>
          <a:srcRect l="1665" t="20662" r="7501" b="13217"/>
          <a:stretch/>
        </p:blipFill>
        <p:spPr>
          <a:xfrm>
            <a:off x="643467" y="1757948"/>
            <a:ext cx="10905066" cy="1607477"/>
          </a:xfrm>
          <a:prstGeom prst="rect">
            <a:avLst/>
          </a:prstGeom>
        </p:spPr>
      </p:pic>
    </p:spTree>
    <p:extLst>
      <p:ext uri="{BB962C8B-B14F-4D97-AF65-F5344CB8AC3E}">
        <p14:creationId xmlns:p14="http://schemas.microsoft.com/office/powerpoint/2010/main" val="21987095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16CA5-C305-13A7-8463-5FFA2A093878}"/>
              </a:ext>
            </a:extLst>
          </p:cNvPr>
          <p:cNvSpPr>
            <a:spLocks noGrp="1"/>
          </p:cNvSpPr>
          <p:nvPr>
            <p:ph type="title"/>
          </p:nvPr>
        </p:nvSpPr>
        <p:spPr/>
        <p:txBody>
          <a:bodyPr/>
          <a:lstStyle/>
          <a:p>
            <a:r>
              <a:rPr lang="en-US" dirty="0">
                <a:solidFill>
                  <a:schemeClr val="bg1"/>
                </a:solidFill>
              </a:rPr>
              <a:t>Additional Non-Monetary Relief</a:t>
            </a:r>
          </a:p>
        </p:txBody>
      </p:sp>
      <p:sp>
        <p:nvSpPr>
          <p:cNvPr id="3" name="Content Placeholder 2">
            <a:extLst>
              <a:ext uri="{FF2B5EF4-FFF2-40B4-BE49-F238E27FC236}">
                <a16:creationId xmlns:a16="http://schemas.microsoft.com/office/drawing/2014/main" id="{36582897-9651-6DF6-DD53-C4B4F2EE2220}"/>
              </a:ext>
            </a:extLst>
          </p:cNvPr>
          <p:cNvSpPr>
            <a:spLocks noGrp="1"/>
          </p:cNvSpPr>
          <p:nvPr>
            <p:ph idx="1"/>
          </p:nvPr>
        </p:nvSpPr>
        <p:spPr/>
        <p:txBody>
          <a:bodyPr>
            <a:normAutofit fontScale="92500"/>
          </a:bodyPr>
          <a:lstStyle/>
          <a:p>
            <a:pPr algn="l" fontAlgn="base">
              <a:buFont typeface="Arial" panose="020B0604020202020204" pitchFamily="34" charset="0"/>
              <a:buChar char="•"/>
            </a:pPr>
            <a:r>
              <a:rPr lang="en-US" b="0" i="0" dirty="0">
                <a:solidFill>
                  <a:schemeClr val="bg1"/>
                </a:solidFill>
                <a:effectLst/>
                <a:latin typeface="Roboto" panose="02000000000000000000" pitchFamily="2" charset="0"/>
              </a:rPr>
              <a:t>Teva and Allergan have agreed to strict limitations on their marketing, promotion, sale, and distribution of opioids, including a ban on: (1) promotion and lobbying; (2) rewarding or disciplining employees based on volume of opioid sales; and (3) funding or grants to third parties; </a:t>
            </a:r>
          </a:p>
          <a:p>
            <a:pPr algn="l" fontAlgn="base">
              <a:buFont typeface="Arial" panose="020B0604020202020204" pitchFamily="34" charset="0"/>
              <a:buChar char="•"/>
            </a:pPr>
            <a:endParaRPr lang="en-US" b="0" i="0" dirty="0">
              <a:solidFill>
                <a:schemeClr val="bg1"/>
              </a:solidFill>
              <a:effectLst/>
              <a:latin typeface="Roboto" panose="02000000000000000000" pitchFamily="2" charset="0"/>
            </a:endParaRPr>
          </a:p>
          <a:p>
            <a:pPr algn="l" fontAlgn="base">
              <a:buFont typeface="Arial" panose="020B0604020202020204" pitchFamily="34" charset="0"/>
              <a:buChar char="•"/>
            </a:pPr>
            <a:r>
              <a:rPr lang="en-US" b="0" i="0" dirty="0">
                <a:solidFill>
                  <a:schemeClr val="bg1"/>
                </a:solidFill>
                <a:effectLst/>
                <a:latin typeface="Roboto" panose="02000000000000000000" pitchFamily="2" charset="0"/>
              </a:rPr>
              <a:t>Walmart, CVS, and Walgreens are required to implement changes in how they handle opioids, including requirements addressing their compliance structures, pharmacist judgment, diversion prevention, suspicious order monitoring, and reporting on red-flag processes, as well as blocked and potentially problematic prescribers.</a:t>
            </a:r>
          </a:p>
          <a:p>
            <a:endParaRPr lang="en-US" dirty="0"/>
          </a:p>
        </p:txBody>
      </p:sp>
    </p:spTree>
    <p:extLst>
      <p:ext uri="{BB962C8B-B14F-4D97-AF65-F5344CB8AC3E}">
        <p14:creationId xmlns:p14="http://schemas.microsoft.com/office/powerpoint/2010/main" val="41140232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D58FA-38FC-E4B2-BC9A-EFDBFC24E7CA}"/>
              </a:ext>
            </a:extLst>
          </p:cNvPr>
          <p:cNvSpPr>
            <a:spLocks noGrp="1"/>
          </p:cNvSpPr>
          <p:nvPr>
            <p:ph type="title"/>
          </p:nvPr>
        </p:nvSpPr>
        <p:spPr/>
        <p:txBody>
          <a:bodyPr/>
          <a:lstStyle/>
          <a:p>
            <a:r>
              <a:rPr lang="en-US" dirty="0">
                <a:solidFill>
                  <a:schemeClr val="bg1"/>
                </a:solidFill>
              </a:rPr>
              <a:t>Estimated Amounts to Iowa:</a:t>
            </a:r>
          </a:p>
        </p:txBody>
      </p:sp>
      <p:sp>
        <p:nvSpPr>
          <p:cNvPr id="8" name="TextBox 7">
            <a:extLst>
              <a:ext uri="{FF2B5EF4-FFF2-40B4-BE49-F238E27FC236}">
                <a16:creationId xmlns:a16="http://schemas.microsoft.com/office/drawing/2014/main" id="{0A84A731-8CB4-6C71-2E9D-1BAB7E0F5A96}"/>
              </a:ext>
            </a:extLst>
          </p:cNvPr>
          <p:cNvSpPr txBox="1"/>
          <p:nvPr/>
        </p:nvSpPr>
        <p:spPr>
          <a:xfrm>
            <a:off x="986118" y="4751294"/>
            <a:ext cx="8348382" cy="523220"/>
          </a:xfrm>
          <a:prstGeom prst="rect">
            <a:avLst/>
          </a:prstGeom>
          <a:noFill/>
        </p:spPr>
        <p:txBody>
          <a:bodyPr wrap="square" rtlCol="0">
            <a:spAutoFit/>
          </a:bodyPr>
          <a:lstStyle/>
          <a:p>
            <a:r>
              <a:rPr lang="en-US" sz="2800" dirty="0">
                <a:solidFill>
                  <a:schemeClr val="bg1"/>
                </a:solidFill>
              </a:rPr>
              <a:t>Allocation in Iowa is Identical to First Settlements</a:t>
            </a:r>
          </a:p>
        </p:txBody>
      </p:sp>
      <p:graphicFrame>
        <p:nvGraphicFramePr>
          <p:cNvPr id="9" name="Table 8">
            <a:extLst>
              <a:ext uri="{FF2B5EF4-FFF2-40B4-BE49-F238E27FC236}">
                <a16:creationId xmlns:a16="http://schemas.microsoft.com/office/drawing/2014/main" id="{89E41DE5-46D7-154F-A02E-894B33FF4B16}"/>
              </a:ext>
            </a:extLst>
          </p:cNvPr>
          <p:cNvGraphicFramePr>
            <a:graphicFrameLocks noGrp="1"/>
          </p:cNvGraphicFramePr>
          <p:nvPr>
            <p:extLst>
              <p:ext uri="{D42A27DB-BD31-4B8C-83A1-F6EECF244321}">
                <p14:modId xmlns:p14="http://schemas.microsoft.com/office/powerpoint/2010/main" val="1764365604"/>
              </p:ext>
            </p:extLst>
          </p:nvPr>
        </p:nvGraphicFramePr>
        <p:xfrm>
          <a:off x="986118" y="2036948"/>
          <a:ext cx="3265842" cy="2169293"/>
        </p:xfrm>
        <a:graphic>
          <a:graphicData uri="http://schemas.openxmlformats.org/drawingml/2006/table">
            <a:tbl>
              <a:tblPr>
                <a:tableStyleId>{5C22544A-7EE6-4342-B048-85BDC9FD1C3A}</a:tableStyleId>
              </a:tblPr>
              <a:tblGrid>
                <a:gridCol w="1553792">
                  <a:extLst>
                    <a:ext uri="{9D8B030D-6E8A-4147-A177-3AD203B41FA5}">
                      <a16:colId xmlns:a16="http://schemas.microsoft.com/office/drawing/2014/main" val="1684419923"/>
                    </a:ext>
                  </a:extLst>
                </a:gridCol>
                <a:gridCol w="1712050">
                  <a:extLst>
                    <a:ext uri="{9D8B030D-6E8A-4147-A177-3AD203B41FA5}">
                      <a16:colId xmlns:a16="http://schemas.microsoft.com/office/drawing/2014/main" val="2782705911"/>
                    </a:ext>
                  </a:extLst>
                </a:gridCol>
              </a:tblGrid>
              <a:tr h="309899">
                <a:tc>
                  <a:txBody>
                    <a:bodyPr/>
                    <a:lstStyle/>
                    <a:p>
                      <a:pPr algn="ctr" fontAlgn="ctr"/>
                      <a:r>
                        <a:rPr lang="en-US" sz="1100" u="none" strike="noStrike">
                          <a:effectLst/>
                        </a:rPr>
                        <a:t>Defendant</a:t>
                      </a:r>
                      <a:endParaRPr lang="en-US" sz="1100" b="1" i="0" u="none" strike="noStrike">
                        <a:solidFill>
                          <a:srgbClr val="FFFFFF"/>
                        </a:solidFill>
                        <a:effectLst/>
                        <a:latin typeface="Calibri" panose="020F0502020204030204" pitchFamily="34" charset="0"/>
                      </a:endParaRPr>
                    </a:p>
                  </a:txBody>
                  <a:tcPr marL="0" marR="0" marT="0" marB="0" anchor="ctr"/>
                </a:tc>
                <a:tc>
                  <a:txBody>
                    <a:bodyPr/>
                    <a:lstStyle/>
                    <a:p>
                      <a:pPr algn="ctr" fontAlgn="ctr"/>
                      <a:r>
                        <a:rPr lang="en-US" sz="1100" u="none" strike="noStrike">
                          <a:effectLst/>
                        </a:rPr>
                        <a:t>IA</a:t>
                      </a:r>
                      <a:endParaRPr lang="en-US" sz="1100" b="1" i="0" u="none" strike="noStrike">
                        <a:solidFill>
                          <a:srgbClr val="FFFFFF"/>
                        </a:solidFill>
                        <a:effectLst/>
                        <a:latin typeface="Calibri" panose="020F0502020204030204" pitchFamily="34" charset="0"/>
                      </a:endParaRPr>
                    </a:p>
                  </a:txBody>
                  <a:tcPr marL="0" marR="0" marT="0" marB="0" anchor="ctr"/>
                </a:tc>
                <a:extLst>
                  <a:ext uri="{0D108BD9-81ED-4DB2-BD59-A6C34878D82A}">
                    <a16:rowId xmlns:a16="http://schemas.microsoft.com/office/drawing/2014/main" val="3116401571"/>
                  </a:ext>
                </a:extLst>
              </a:tr>
              <a:tr h="309899">
                <a:tc>
                  <a:txBody>
                    <a:bodyPr/>
                    <a:lstStyle/>
                    <a:p>
                      <a:pPr algn="l" fontAlgn="b"/>
                      <a:r>
                        <a:rPr lang="en-US" sz="1100" u="none" strike="noStrike">
                          <a:effectLst/>
                        </a:rPr>
                        <a:t>Allergan</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      15,825,667.97 </a:t>
                      </a:r>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536952052"/>
                  </a:ext>
                </a:extLst>
              </a:tr>
              <a:tr h="309899">
                <a:tc>
                  <a:txBody>
                    <a:bodyPr/>
                    <a:lstStyle/>
                    <a:p>
                      <a:pPr algn="l" fontAlgn="b"/>
                      <a:r>
                        <a:rPr lang="en-US" sz="1100" u="none" strike="noStrike">
                          <a:effectLst/>
                        </a:rPr>
                        <a:t>CVS</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      35,138,251.76 </a:t>
                      </a:r>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564985626"/>
                  </a:ext>
                </a:extLst>
              </a:tr>
              <a:tr h="309899">
                <a:tc>
                  <a:txBody>
                    <a:bodyPr/>
                    <a:lstStyle/>
                    <a:p>
                      <a:pPr algn="l" fontAlgn="b"/>
                      <a:r>
                        <a:rPr lang="en-US" sz="1100" u="none" strike="noStrike">
                          <a:effectLst/>
                        </a:rPr>
                        <a:t>Teva</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      26,564,169.89 </a:t>
                      </a:r>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739647930"/>
                  </a:ext>
                </a:extLst>
              </a:tr>
              <a:tr h="309899">
                <a:tc>
                  <a:txBody>
                    <a:bodyPr/>
                    <a:lstStyle/>
                    <a:p>
                      <a:pPr algn="l" fontAlgn="b"/>
                      <a:r>
                        <a:rPr lang="en-US" sz="1100" u="none" strike="noStrike">
                          <a:effectLst/>
                        </a:rPr>
                        <a:t>Walgreens</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      38,209,169.06 </a:t>
                      </a:r>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666741520"/>
                  </a:ext>
                </a:extLst>
              </a:tr>
              <a:tr h="309899">
                <a:tc>
                  <a:txBody>
                    <a:bodyPr/>
                    <a:lstStyle/>
                    <a:p>
                      <a:pPr algn="l" fontAlgn="b"/>
                      <a:r>
                        <a:rPr lang="en-US" sz="1100" u="none" strike="noStrike">
                          <a:effectLst/>
                        </a:rPr>
                        <a:t>Walmart</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      19,898,247.84 </a:t>
                      </a:r>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688514130"/>
                  </a:ext>
                </a:extLst>
              </a:tr>
              <a:tr h="309899">
                <a:tc>
                  <a:txBody>
                    <a:bodyPr/>
                    <a:lstStyle/>
                    <a:p>
                      <a:pPr algn="l" fontAlgn="b"/>
                      <a:r>
                        <a:rPr lang="en-US" sz="1100" u="none" strike="noStrike">
                          <a:effectLst/>
                        </a:rPr>
                        <a:t>Total</a:t>
                      </a:r>
                      <a:endParaRPr lang="en-US" sz="11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dirty="0">
                          <a:effectLst/>
                        </a:rPr>
                        <a:t> $    135,635,506.53 </a:t>
                      </a:r>
                      <a:endParaRPr lang="en-US" sz="1100" b="1"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581982883"/>
                  </a:ext>
                </a:extLst>
              </a:tr>
            </a:tbl>
          </a:graphicData>
        </a:graphic>
      </p:graphicFrame>
      <p:graphicFrame>
        <p:nvGraphicFramePr>
          <p:cNvPr id="10" name="Table 9">
            <a:extLst>
              <a:ext uri="{FF2B5EF4-FFF2-40B4-BE49-F238E27FC236}">
                <a16:creationId xmlns:a16="http://schemas.microsoft.com/office/drawing/2014/main" id="{C8339C0D-C44D-002B-023D-50C81ED03615}"/>
              </a:ext>
            </a:extLst>
          </p:cNvPr>
          <p:cNvGraphicFramePr>
            <a:graphicFrameLocks noGrp="1"/>
          </p:cNvGraphicFramePr>
          <p:nvPr>
            <p:extLst>
              <p:ext uri="{D42A27DB-BD31-4B8C-83A1-F6EECF244321}">
                <p14:modId xmlns:p14="http://schemas.microsoft.com/office/powerpoint/2010/main" val="2513648727"/>
              </p:ext>
            </p:extLst>
          </p:nvPr>
        </p:nvGraphicFramePr>
        <p:xfrm>
          <a:off x="5057140" y="2298540"/>
          <a:ext cx="4566920" cy="1517440"/>
        </p:xfrm>
        <a:graphic>
          <a:graphicData uri="http://schemas.openxmlformats.org/drawingml/2006/table">
            <a:tbl>
              <a:tblPr>
                <a:tableStyleId>{5C22544A-7EE6-4342-B048-85BDC9FD1C3A}</a:tableStyleId>
              </a:tblPr>
              <a:tblGrid>
                <a:gridCol w="1082265">
                  <a:extLst>
                    <a:ext uri="{9D8B030D-6E8A-4147-A177-3AD203B41FA5}">
                      <a16:colId xmlns:a16="http://schemas.microsoft.com/office/drawing/2014/main" val="1986404952"/>
                    </a:ext>
                  </a:extLst>
                </a:gridCol>
                <a:gridCol w="1165516">
                  <a:extLst>
                    <a:ext uri="{9D8B030D-6E8A-4147-A177-3AD203B41FA5}">
                      <a16:colId xmlns:a16="http://schemas.microsoft.com/office/drawing/2014/main" val="1792013409"/>
                    </a:ext>
                  </a:extLst>
                </a:gridCol>
                <a:gridCol w="1165516">
                  <a:extLst>
                    <a:ext uri="{9D8B030D-6E8A-4147-A177-3AD203B41FA5}">
                      <a16:colId xmlns:a16="http://schemas.microsoft.com/office/drawing/2014/main" val="890367812"/>
                    </a:ext>
                  </a:extLst>
                </a:gridCol>
                <a:gridCol w="1153623">
                  <a:extLst>
                    <a:ext uri="{9D8B030D-6E8A-4147-A177-3AD203B41FA5}">
                      <a16:colId xmlns:a16="http://schemas.microsoft.com/office/drawing/2014/main" val="3205308728"/>
                    </a:ext>
                  </a:extLst>
                </a:gridCol>
              </a:tblGrid>
              <a:tr h="379360">
                <a:tc>
                  <a:txBody>
                    <a:bodyPr/>
                    <a:lstStyle/>
                    <a:p>
                      <a:pPr algn="l" fontAlgn="ctr"/>
                      <a:r>
                        <a:rPr lang="en-US" sz="1100" u="none" strike="noStrike">
                          <a:effectLst/>
                        </a:rPr>
                        <a:t>IA Settlement</a:t>
                      </a:r>
                      <a:endParaRPr lang="en-US" sz="1100" b="0" i="0" u="none" strike="noStrike">
                        <a:solidFill>
                          <a:srgbClr val="000000"/>
                        </a:solidFill>
                        <a:effectLst/>
                        <a:latin typeface="Calibri" panose="020F0502020204030204" pitchFamily="34" charset="0"/>
                      </a:endParaRPr>
                    </a:p>
                  </a:txBody>
                  <a:tcPr marL="0" marR="0" marT="0" marB="0" anchor="ct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$135,635,506.53</a:t>
                      </a:r>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546055350"/>
                  </a:ext>
                </a:extLst>
              </a:tr>
              <a:tr h="379360">
                <a:tc>
                  <a:txBody>
                    <a:bodyPr/>
                    <a:lstStyle/>
                    <a:p>
                      <a:pPr algn="l" fontAlgn="ctr"/>
                      <a:r>
                        <a:rPr lang="en-US" sz="1100" u="none" strike="noStrike">
                          <a:effectLst/>
                        </a:rPr>
                        <a:t>State Share</a:t>
                      </a:r>
                      <a:endParaRPr lang="en-US" sz="1100" b="0"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en-US" sz="1100" b="0" i="0" u="none" strike="noStrike" dirty="0">
                          <a:solidFill>
                            <a:srgbClr val="000000"/>
                          </a:solidFill>
                          <a:effectLst/>
                          <a:latin typeface="Calibri" panose="020F0502020204030204" pitchFamily="34" charset="0"/>
                        </a:rPr>
                        <a:t>IA Settlement</a:t>
                      </a:r>
                    </a:p>
                  </a:txBody>
                  <a:tcPr marL="9525" marR="9525" marT="9525" marB="0" anchor="ct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$135,635,506.53</a:t>
                      </a:r>
                    </a:p>
                  </a:txBody>
                  <a:tcPr marL="9525" marR="9525" marT="9525" marB="0" anchor="b"/>
                </a:tc>
                <a:extLst>
                  <a:ext uri="{0D108BD9-81ED-4DB2-BD59-A6C34878D82A}">
                    <a16:rowId xmlns:a16="http://schemas.microsoft.com/office/drawing/2014/main" val="686613999"/>
                  </a:ext>
                </a:extLst>
              </a:tr>
              <a:tr h="379360">
                <a:tc>
                  <a:txBody>
                    <a:bodyPr/>
                    <a:lstStyle/>
                    <a:p>
                      <a:pPr algn="l" fontAlgn="ctr"/>
                      <a:endParaRPr lang="en-US" sz="1100" b="0"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en-US" sz="1100" b="0" i="0" u="none" strike="noStrike">
                          <a:solidFill>
                            <a:srgbClr val="000000"/>
                          </a:solidFill>
                          <a:effectLst/>
                          <a:latin typeface="Calibri" panose="020F0502020204030204" pitchFamily="34" charset="0"/>
                        </a:rPr>
                        <a:t>State Share</a:t>
                      </a:r>
                    </a:p>
                  </a:txBody>
                  <a:tcPr marL="9525" marR="9525" marT="9525" marB="0" anchor="ct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$67,817,753.26</a:t>
                      </a:r>
                    </a:p>
                  </a:txBody>
                  <a:tcPr marL="9525" marR="9525" marT="9525" marB="0" anchor="b"/>
                </a:tc>
                <a:extLst>
                  <a:ext uri="{0D108BD9-81ED-4DB2-BD59-A6C34878D82A}">
                    <a16:rowId xmlns:a16="http://schemas.microsoft.com/office/drawing/2014/main" val="1718154255"/>
                  </a:ext>
                </a:extLst>
              </a:tr>
              <a:tr h="379360">
                <a:tc>
                  <a:txBody>
                    <a:bodyPr/>
                    <a:lstStyle/>
                    <a:p>
                      <a:pPr algn="l" fontAlgn="ctr"/>
                      <a:r>
                        <a:rPr lang="en-US" sz="1100" u="none" strike="noStrike">
                          <a:effectLst/>
                        </a:rPr>
                        <a:t>LG Share</a:t>
                      </a:r>
                      <a:endParaRPr lang="en-US" sz="1100" b="0"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en-US" sz="1100" b="0" i="0" u="none" strike="noStrike">
                          <a:solidFill>
                            <a:srgbClr val="000000"/>
                          </a:solidFill>
                          <a:effectLst/>
                          <a:latin typeface="Calibri" panose="020F0502020204030204" pitchFamily="34" charset="0"/>
                        </a:rPr>
                        <a:t>LG Share</a:t>
                      </a:r>
                    </a:p>
                  </a:txBody>
                  <a:tcPr marL="9525" marR="9525" marT="9525" marB="0" anchor="ctr"/>
                </a:tc>
                <a:tc>
                  <a:txBody>
                    <a:bodyPr/>
                    <a:lstStyle/>
                    <a:p>
                      <a:pPr algn="r" fontAlgn="b"/>
                      <a:r>
                        <a:rPr lang="en-US" sz="1100" b="0" i="0" u="none" strike="noStrike">
                          <a:solidFill>
                            <a:srgbClr val="000000"/>
                          </a:solidFill>
                          <a:effectLst/>
                          <a:latin typeface="Calibri" panose="020F0502020204030204" pitchFamily="34" charset="0"/>
                        </a:rPr>
                        <a:t>50%</a:t>
                      </a:r>
                    </a:p>
                  </a:txBody>
                  <a:tcPr marL="9525" marR="9525" marT="9525" marB="0" anchor="b"/>
                </a:tc>
                <a:tc>
                  <a:txBody>
                    <a:bodyPr/>
                    <a:lstStyle/>
                    <a:p>
                      <a:pPr algn="r" fontAlgn="b"/>
                      <a:r>
                        <a:rPr lang="en-US" sz="1100" b="0" i="0" u="none" strike="noStrike" dirty="0">
                          <a:solidFill>
                            <a:srgbClr val="000000"/>
                          </a:solidFill>
                          <a:effectLst/>
                          <a:latin typeface="Calibri" panose="020F0502020204030204" pitchFamily="34" charset="0"/>
                        </a:rPr>
                        <a:t>$67,817,753.26</a:t>
                      </a:r>
                    </a:p>
                  </a:txBody>
                  <a:tcPr marL="9525" marR="9525" marT="9525" marB="0" anchor="b"/>
                </a:tc>
                <a:extLst>
                  <a:ext uri="{0D108BD9-81ED-4DB2-BD59-A6C34878D82A}">
                    <a16:rowId xmlns:a16="http://schemas.microsoft.com/office/drawing/2014/main" val="2885312699"/>
                  </a:ext>
                </a:extLst>
              </a:tr>
            </a:tbl>
          </a:graphicData>
        </a:graphic>
      </p:graphicFrame>
    </p:spTree>
    <p:extLst>
      <p:ext uri="{BB962C8B-B14F-4D97-AF65-F5344CB8AC3E}">
        <p14:creationId xmlns:p14="http://schemas.microsoft.com/office/powerpoint/2010/main" val="2477626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6CC7D015-0DD8-420F-A568-AC4FEDC412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4" name="Rectangle 43">
            <a:extLst>
              <a:ext uri="{FF2B5EF4-FFF2-40B4-BE49-F238E27FC236}">
                <a16:creationId xmlns:a16="http://schemas.microsoft.com/office/drawing/2014/main" id="{DC595556-C814-4F1F-B0E5-71812F38A8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8" name="Picture 37" descr="Locator flag on a city map">
            <a:extLst>
              <a:ext uri="{FF2B5EF4-FFF2-40B4-BE49-F238E27FC236}">
                <a16:creationId xmlns:a16="http://schemas.microsoft.com/office/drawing/2014/main" id="{EB711992-E1BF-215E-7E7C-CABDF6DF20C8}"/>
              </a:ext>
            </a:extLst>
          </p:cNvPr>
          <p:cNvPicPr>
            <a:picLocks noChangeAspect="1"/>
          </p:cNvPicPr>
          <p:nvPr/>
        </p:nvPicPr>
        <p:blipFill rotWithShape="1">
          <a:blip r:embed="rId2">
            <a:alphaModFix amt="60000"/>
          </a:blip>
          <a:srcRect b="15730"/>
          <a:stretch/>
        </p:blipFill>
        <p:spPr>
          <a:xfrm>
            <a:off x="-1" y="10"/>
            <a:ext cx="12192001" cy="6857990"/>
          </a:xfrm>
          <a:prstGeom prst="rect">
            <a:avLst/>
          </a:prstGeom>
        </p:spPr>
      </p:pic>
      <p:sp>
        <p:nvSpPr>
          <p:cNvPr id="2" name="Title 1">
            <a:extLst>
              <a:ext uri="{FF2B5EF4-FFF2-40B4-BE49-F238E27FC236}">
                <a16:creationId xmlns:a16="http://schemas.microsoft.com/office/drawing/2014/main" id="{02739CEE-E6B7-48A3-9322-55388E2E7CCD}"/>
              </a:ext>
            </a:extLst>
          </p:cNvPr>
          <p:cNvSpPr>
            <a:spLocks noGrp="1"/>
          </p:cNvSpPr>
          <p:nvPr>
            <p:ph type="title"/>
          </p:nvPr>
        </p:nvSpPr>
        <p:spPr>
          <a:xfrm>
            <a:off x="838200" y="557189"/>
            <a:ext cx="4155825" cy="5571898"/>
          </a:xfrm>
        </p:spPr>
        <p:txBody>
          <a:bodyPr vert="horz" lIns="91440" tIns="45720" rIns="91440" bIns="45720" rtlCol="0">
            <a:normAutofit/>
          </a:bodyPr>
          <a:lstStyle/>
          <a:p>
            <a:r>
              <a:rPr lang="en-US" kern="1200">
                <a:solidFill>
                  <a:srgbClr val="FFFFFF"/>
                </a:solidFill>
                <a:latin typeface="+mj-lt"/>
                <a:ea typeface="+mj-ea"/>
                <a:cs typeface="+mj-cs"/>
              </a:rPr>
              <a:t>Where does the information reside?</a:t>
            </a:r>
          </a:p>
        </p:txBody>
      </p:sp>
      <p:sp>
        <p:nvSpPr>
          <p:cNvPr id="3" name="Content Placeholder 2">
            <a:extLst>
              <a:ext uri="{FF2B5EF4-FFF2-40B4-BE49-F238E27FC236}">
                <a16:creationId xmlns:a16="http://schemas.microsoft.com/office/drawing/2014/main" id="{F249153B-4DFE-4BCC-816D-B57D156D4D7F}"/>
              </a:ext>
            </a:extLst>
          </p:cNvPr>
          <p:cNvSpPr>
            <a:spLocks noGrp="1"/>
          </p:cNvSpPr>
          <p:nvPr>
            <p:ph idx="1"/>
          </p:nvPr>
        </p:nvSpPr>
        <p:spPr>
          <a:xfrm>
            <a:off x="5364480" y="1363980"/>
            <a:ext cx="6926580" cy="4672739"/>
          </a:xfrm>
        </p:spPr>
        <p:txBody>
          <a:bodyPr vert="horz" lIns="91440" tIns="45720" rIns="91440" bIns="45720" rtlCol="0" anchor="ctr">
            <a:normAutofit/>
          </a:bodyPr>
          <a:lstStyle/>
          <a:p>
            <a:pPr marL="0" indent="0">
              <a:buNone/>
            </a:pPr>
            <a:endParaRPr lang="en-US" sz="2000" b="0" i="1" kern="1200" dirty="0">
              <a:solidFill>
                <a:srgbClr val="FFFFFF"/>
              </a:solidFill>
              <a:effectLst/>
              <a:latin typeface="+mn-lt"/>
              <a:ea typeface="+mn-ea"/>
              <a:cs typeface="+mn-cs"/>
            </a:endParaRPr>
          </a:p>
          <a:p>
            <a:pPr marL="0" indent="0">
              <a:buNone/>
            </a:pPr>
            <a:r>
              <a:rPr lang="en-US" sz="3200" b="0" i="1" kern="1200" dirty="0">
                <a:solidFill>
                  <a:srgbClr val="FFFFFF"/>
                </a:solidFill>
                <a:effectLst/>
                <a:latin typeface="+mn-lt"/>
                <a:ea typeface="+mn-ea"/>
                <a:cs typeface="+mn-cs"/>
              </a:rPr>
              <a:t>https://nationalopioidsettlement.com/ </a:t>
            </a:r>
          </a:p>
          <a:p>
            <a:pPr marL="0" indent="0">
              <a:buNone/>
            </a:pPr>
            <a:endParaRPr lang="en-US" sz="3200" i="1" dirty="0">
              <a:solidFill>
                <a:srgbClr val="FFFFFF"/>
              </a:solidFill>
            </a:endParaRPr>
          </a:p>
          <a:p>
            <a:pPr marL="0" indent="0">
              <a:buNone/>
            </a:pPr>
            <a:endParaRPr lang="en-US" sz="3200" i="1" dirty="0">
              <a:solidFill>
                <a:srgbClr val="FFFFFF"/>
              </a:solidFill>
            </a:endParaRPr>
          </a:p>
          <a:p>
            <a:pPr marL="0" indent="0">
              <a:buNone/>
            </a:pPr>
            <a:endParaRPr lang="en-US" sz="3200" i="1" kern="1200" dirty="0">
              <a:solidFill>
                <a:srgbClr val="FFFFFF"/>
              </a:solidFill>
              <a:latin typeface="+mn-lt"/>
              <a:ea typeface="+mn-ea"/>
              <a:cs typeface="+mn-cs"/>
            </a:endParaRPr>
          </a:p>
        </p:txBody>
      </p:sp>
    </p:spTree>
    <p:extLst>
      <p:ext uri="{BB962C8B-B14F-4D97-AF65-F5344CB8AC3E}">
        <p14:creationId xmlns:p14="http://schemas.microsoft.com/office/powerpoint/2010/main" val="1086450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C7F92-1A1D-1379-0B1D-246F01792DC9}"/>
              </a:ext>
            </a:extLst>
          </p:cNvPr>
          <p:cNvSpPr>
            <a:spLocks noGrp="1"/>
          </p:cNvSpPr>
          <p:nvPr>
            <p:ph type="title"/>
          </p:nvPr>
        </p:nvSpPr>
        <p:spPr/>
        <p:txBody>
          <a:bodyPr/>
          <a:lstStyle/>
          <a:p>
            <a:r>
              <a:rPr lang="en-US" dirty="0">
                <a:solidFill>
                  <a:schemeClr val="bg1"/>
                </a:solidFill>
              </a:rPr>
              <a:t>Current Settlements:</a:t>
            </a:r>
          </a:p>
        </p:txBody>
      </p:sp>
      <p:sp>
        <p:nvSpPr>
          <p:cNvPr id="3" name="Content Placeholder 2">
            <a:extLst>
              <a:ext uri="{FF2B5EF4-FFF2-40B4-BE49-F238E27FC236}">
                <a16:creationId xmlns:a16="http://schemas.microsoft.com/office/drawing/2014/main" id="{743C7967-15FE-F2DB-CF4D-6D9F5B843C97}"/>
              </a:ext>
            </a:extLst>
          </p:cNvPr>
          <p:cNvSpPr>
            <a:spLocks noGrp="1"/>
          </p:cNvSpPr>
          <p:nvPr>
            <p:ph idx="1"/>
          </p:nvPr>
        </p:nvSpPr>
        <p:spPr/>
        <p:txBody>
          <a:bodyPr>
            <a:normAutofit fontScale="92500" lnSpcReduction="20000"/>
          </a:bodyPr>
          <a:lstStyle/>
          <a:p>
            <a:pPr marL="0" indent="0">
              <a:buNone/>
            </a:pPr>
            <a:r>
              <a:rPr lang="en-US" b="0" i="0" dirty="0">
                <a:solidFill>
                  <a:schemeClr val="bg1"/>
                </a:solidFill>
                <a:effectLst/>
                <a:latin typeface="Roboto" panose="02000000000000000000" pitchFamily="2" charset="0"/>
              </a:rPr>
              <a:t>In late 2022, agreements were announced with three pharmacy chains—CVS, Walgreens, and Walmart—and two additional manufacturers—Allergan and Teva. </a:t>
            </a:r>
          </a:p>
          <a:p>
            <a:pPr marL="0" indent="0">
              <a:buNone/>
            </a:pPr>
            <a:endParaRPr lang="en-US" b="0" i="0" dirty="0">
              <a:solidFill>
                <a:schemeClr val="bg1"/>
              </a:solidFill>
              <a:effectLst/>
              <a:latin typeface="Roboto" panose="02000000000000000000" pitchFamily="2" charset="0"/>
            </a:endParaRPr>
          </a:p>
          <a:p>
            <a:pPr marL="0" indent="0">
              <a:buNone/>
            </a:pPr>
            <a:r>
              <a:rPr lang="en-US" b="0" i="0" dirty="0">
                <a:solidFill>
                  <a:schemeClr val="bg1"/>
                </a:solidFill>
                <a:effectLst/>
                <a:latin typeface="Roboto" panose="02000000000000000000" pitchFamily="2" charset="0"/>
              </a:rPr>
              <a:t>In January 2023, each of those pharmacy chains and manufacturers confirmed that a sufficient number of states had agreed to the settlements to move forward. </a:t>
            </a:r>
          </a:p>
          <a:p>
            <a:pPr marL="0" indent="0">
              <a:buNone/>
            </a:pPr>
            <a:endParaRPr lang="en-US" b="0" i="0" dirty="0">
              <a:solidFill>
                <a:schemeClr val="bg1"/>
              </a:solidFill>
              <a:effectLst/>
              <a:latin typeface="Roboto" panose="02000000000000000000" pitchFamily="2" charset="0"/>
            </a:endParaRPr>
          </a:p>
          <a:p>
            <a:pPr marL="0" indent="0">
              <a:buNone/>
            </a:pPr>
            <a:r>
              <a:rPr lang="en-US" b="0" i="0" dirty="0">
                <a:solidFill>
                  <a:schemeClr val="bg1"/>
                </a:solidFill>
                <a:effectLst/>
                <a:latin typeface="Roboto" panose="02000000000000000000" pitchFamily="2" charset="0"/>
              </a:rPr>
              <a:t>As with the 2021 National Settlements, states and local governments that want to participate in the 2022 National Settlements now will have the opportunity to “opt in.” The greater the level of subdivision participation, the more funds will ultimately be paid out for abatement.</a:t>
            </a:r>
            <a:endParaRPr lang="en-US" dirty="0">
              <a:solidFill>
                <a:schemeClr val="bg1"/>
              </a:solidFill>
            </a:endParaRPr>
          </a:p>
        </p:txBody>
      </p:sp>
    </p:spTree>
    <p:extLst>
      <p:ext uri="{BB962C8B-B14F-4D97-AF65-F5344CB8AC3E}">
        <p14:creationId xmlns:p14="http://schemas.microsoft.com/office/powerpoint/2010/main" val="37204581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a:extLst>
              <a:ext uri="{FF2B5EF4-FFF2-40B4-BE49-F238E27FC236}">
                <a16:creationId xmlns:a16="http://schemas.microsoft.com/office/drawing/2014/main" id="{FB5B0058-AF13-4859-B429-4EDDE2A26F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50000"/>
                </a:schemeClr>
              </a:solidFill>
            </a:endParaRPr>
          </a:p>
        </p:txBody>
      </p:sp>
      <p:sp>
        <p:nvSpPr>
          <p:cNvPr id="2" name="Title 1">
            <a:extLst>
              <a:ext uri="{FF2B5EF4-FFF2-40B4-BE49-F238E27FC236}">
                <a16:creationId xmlns:a16="http://schemas.microsoft.com/office/drawing/2014/main" id="{02739CEE-E6B7-48A3-9322-55388E2E7CCD}"/>
              </a:ext>
            </a:extLst>
          </p:cNvPr>
          <p:cNvSpPr>
            <a:spLocks noGrp="1"/>
          </p:cNvSpPr>
          <p:nvPr>
            <p:ph type="title"/>
          </p:nvPr>
        </p:nvSpPr>
        <p:spPr>
          <a:xfrm>
            <a:off x="2060147" y="565570"/>
            <a:ext cx="8071706" cy="1290923"/>
          </a:xfrm>
        </p:spPr>
        <p:txBody>
          <a:bodyPr vert="horz" lIns="91440" tIns="45720" rIns="91440" bIns="45720" rtlCol="0" anchor="b">
            <a:normAutofit/>
          </a:bodyPr>
          <a:lstStyle/>
          <a:p>
            <a:r>
              <a:rPr lang="en-US" sz="5400" dirty="0">
                <a:solidFill>
                  <a:schemeClr val="bg1"/>
                </a:solidFill>
                <a:latin typeface="+mn-lt"/>
              </a:rPr>
              <a:t>Critical Mass</a:t>
            </a:r>
            <a:endParaRPr lang="en-US" sz="5400" kern="1200" dirty="0">
              <a:solidFill>
                <a:schemeClr val="bg1"/>
              </a:solidFill>
              <a:latin typeface="+mn-lt"/>
            </a:endParaRPr>
          </a:p>
        </p:txBody>
      </p:sp>
      <p:sp>
        <p:nvSpPr>
          <p:cNvPr id="3" name="Content Placeholder 2">
            <a:extLst>
              <a:ext uri="{FF2B5EF4-FFF2-40B4-BE49-F238E27FC236}">
                <a16:creationId xmlns:a16="http://schemas.microsoft.com/office/drawing/2014/main" id="{F249153B-4DFE-4BCC-816D-B57D156D4D7F}"/>
              </a:ext>
            </a:extLst>
          </p:cNvPr>
          <p:cNvSpPr>
            <a:spLocks noGrp="1"/>
          </p:cNvSpPr>
          <p:nvPr>
            <p:ph idx="1"/>
          </p:nvPr>
        </p:nvSpPr>
        <p:spPr>
          <a:xfrm>
            <a:off x="1859826" y="2168137"/>
            <a:ext cx="9363205" cy="2952501"/>
          </a:xfrm>
        </p:spPr>
        <p:txBody>
          <a:bodyPr vert="horz" lIns="91440" tIns="45720" rIns="91440" bIns="45720" rtlCol="0">
            <a:normAutofit fontScale="92500" lnSpcReduction="10000"/>
          </a:bodyPr>
          <a:lstStyle/>
          <a:p>
            <a:r>
              <a:rPr lang="en-US" sz="3200" dirty="0">
                <a:solidFill>
                  <a:schemeClr val="bg1"/>
                </a:solidFill>
              </a:rPr>
              <a:t>The NEW settlements are once again dependent on the participation of States and Local Governments!</a:t>
            </a:r>
          </a:p>
          <a:p>
            <a:r>
              <a:rPr lang="en-US" sz="3200" dirty="0">
                <a:solidFill>
                  <a:schemeClr val="bg1"/>
                </a:solidFill>
              </a:rPr>
              <a:t>We are currently in the Approval Phase- we will need to go through the Participation Process with each County to maximize participation throughout the entire country.</a:t>
            </a:r>
          </a:p>
          <a:p>
            <a:r>
              <a:rPr lang="en-US" sz="3200" dirty="0">
                <a:solidFill>
                  <a:schemeClr val="bg1"/>
                </a:solidFill>
              </a:rPr>
              <a:t>This was a major lift last time around and we hope to use the same process to make things move smoother &amp; faster</a:t>
            </a:r>
          </a:p>
        </p:txBody>
      </p:sp>
      <p:cxnSp>
        <p:nvCxnSpPr>
          <p:cNvPr id="63" name="Straight Connector 62">
            <a:extLst>
              <a:ext uri="{FF2B5EF4-FFF2-40B4-BE49-F238E27FC236}">
                <a16:creationId xmlns:a16="http://schemas.microsoft.com/office/drawing/2014/main" id="{EC4521DE-248E-440D-AAD6-FD9E7D34B3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5285" y="0"/>
            <a:ext cx="0" cy="685800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442C13FA-4C0F-42D0-9626-5BA6040D8C3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6252485"/>
            <a:ext cx="12192000"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6379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4F3C9-B0E1-200F-1839-4A9056E5B624}"/>
              </a:ext>
            </a:extLst>
          </p:cNvPr>
          <p:cNvSpPr>
            <a:spLocks noGrp="1"/>
          </p:cNvSpPr>
          <p:nvPr>
            <p:ph type="title"/>
          </p:nvPr>
        </p:nvSpPr>
        <p:spPr/>
        <p:txBody>
          <a:bodyPr/>
          <a:lstStyle/>
          <a:p>
            <a:r>
              <a:rPr lang="en-US" dirty="0">
                <a:solidFill>
                  <a:schemeClr val="bg1"/>
                </a:solidFill>
              </a:rPr>
              <a:t>What Do You Need to Do?</a:t>
            </a:r>
          </a:p>
        </p:txBody>
      </p:sp>
      <p:sp>
        <p:nvSpPr>
          <p:cNvPr id="3" name="Content Placeholder 2">
            <a:extLst>
              <a:ext uri="{FF2B5EF4-FFF2-40B4-BE49-F238E27FC236}">
                <a16:creationId xmlns:a16="http://schemas.microsoft.com/office/drawing/2014/main" id="{0D3E6131-0358-2367-CC50-65BD20935598}"/>
              </a:ext>
            </a:extLst>
          </p:cNvPr>
          <p:cNvSpPr>
            <a:spLocks noGrp="1"/>
          </p:cNvSpPr>
          <p:nvPr>
            <p:ph idx="1"/>
          </p:nvPr>
        </p:nvSpPr>
        <p:spPr/>
        <p:txBody>
          <a:bodyPr/>
          <a:lstStyle/>
          <a:p>
            <a:pPr marL="0" indent="0">
              <a:buNone/>
            </a:pPr>
            <a:r>
              <a:rPr lang="en-US" dirty="0">
                <a:solidFill>
                  <a:schemeClr val="bg1"/>
                </a:solidFill>
              </a:rPr>
              <a:t>Get Board Approval and Sign Your Participation Agreements and Addendum to the MOA before April 18, 2023. </a:t>
            </a:r>
          </a:p>
          <a:p>
            <a:pPr marL="0" indent="0">
              <a:buNone/>
            </a:pPr>
            <a:endParaRPr lang="en-US" dirty="0">
              <a:solidFill>
                <a:schemeClr val="bg1"/>
              </a:solidFill>
            </a:endParaRPr>
          </a:p>
          <a:p>
            <a:pPr marL="0" indent="0">
              <a:buNone/>
            </a:pPr>
            <a:r>
              <a:rPr lang="en-US" dirty="0">
                <a:solidFill>
                  <a:schemeClr val="bg1"/>
                </a:solidFill>
              </a:rPr>
              <a:t>Documents in Iowa have already been sent to your registered contact person</a:t>
            </a:r>
          </a:p>
          <a:p>
            <a:pPr marL="0" indent="0">
              <a:buNone/>
            </a:pPr>
            <a:endParaRPr lang="en-US" dirty="0">
              <a:solidFill>
                <a:schemeClr val="bg1"/>
              </a:solidFill>
            </a:endParaRPr>
          </a:p>
          <a:p>
            <a:pPr marL="0" indent="0">
              <a:buNone/>
            </a:pPr>
            <a:r>
              <a:rPr lang="en-US" dirty="0">
                <a:solidFill>
                  <a:schemeClr val="bg1"/>
                </a:solidFill>
              </a:rPr>
              <a:t>Let us know if your county has NOT received this!  </a:t>
            </a:r>
          </a:p>
          <a:p>
            <a:pPr marL="0" indent="0">
              <a:buNone/>
            </a:pPr>
            <a:endParaRPr lang="en-US" dirty="0">
              <a:solidFill>
                <a:schemeClr val="bg1"/>
              </a:solidFill>
            </a:endParaRPr>
          </a:p>
          <a:p>
            <a:pPr marL="0" indent="0">
              <a:buNone/>
            </a:pPr>
            <a:endParaRPr lang="en-US" dirty="0">
              <a:solidFill>
                <a:schemeClr val="bg1"/>
              </a:solidFill>
            </a:endParaRPr>
          </a:p>
        </p:txBody>
      </p:sp>
    </p:spTree>
    <p:extLst>
      <p:ext uri="{BB962C8B-B14F-4D97-AF65-F5344CB8AC3E}">
        <p14:creationId xmlns:p14="http://schemas.microsoft.com/office/powerpoint/2010/main" val="20058667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46FEFFB-EC65-ACAF-7091-38F8DE4646EE}"/>
              </a:ext>
            </a:extLst>
          </p:cNvPr>
          <p:cNvPicPr>
            <a:picLocks noChangeAspect="1"/>
          </p:cNvPicPr>
          <p:nvPr/>
        </p:nvPicPr>
        <p:blipFill>
          <a:blip r:embed="rId2"/>
          <a:stretch>
            <a:fillRect/>
          </a:stretch>
        </p:blipFill>
        <p:spPr>
          <a:xfrm>
            <a:off x="1350818" y="366226"/>
            <a:ext cx="9310255" cy="6038508"/>
          </a:xfrm>
          <a:prstGeom prst="rect">
            <a:avLst/>
          </a:prstGeom>
        </p:spPr>
      </p:pic>
    </p:spTree>
    <p:extLst>
      <p:ext uri="{BB962C8B-B14F-4D97-AF65-F5344CB8AC3E}">
        <p14:creationId xmlns:p14="http://schemas.microsoft.com/office/powerpoint/2010/main" val="21835874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9332D-1107-26BE-FB1A-703C1D8CCB37}"/>
              </a:ext>
            </a:extLst>
          </p:cNvPr>
          <p:cNvSpPr>
            <a:spLocks noGrp="1"/>
          </p:cNvSpPr>
          <p:nvPr>
            <p:ph type="title"/>
          </p:nvPr>
        </p:nvSpPr>
        <p:spPr/>
        <p:txBody>
          <a:bodyPr/>
          <a:lstStyle/>
          <a:p>
            <a:r>
              <a:rPr lang="en-US" dirty="0">
                <a:solidFill>
                  <a:schemeClr val="bg1"/>
                </a:solidFill>
              </a:rPr>
              <a:t>Recap: Action Items</a:t>
            </a:r>
          </a:p>
        </p:txBody>
      </p:sp>
      <p:sp>
        <p:nvSpPr>
          <p:cNvPr id="3" name="Content Placeholder 2">
            <a:extLst>
              <a:ext uri="{FF2B5EF4-FFF2-40B4-BE49-F238E27FC236}">
                <a16:creationId xmlns:a16="http://schemas.microsoft.com/office/drawing/2014/main" id="{1359D7F1-68BE-3C89-E4BA-93B88D4A73DF}"/>
              </a:ext>
            </a:extLst>
          </p:cNvPr>
          <p:cNvSpPr>
            <a:spLocks noGrp="1"/>
          </p:cNvSpPr>
          <p:nvPr>
            <p:ph idx="1"/>
          </p:nvPr>
        </p:nvSpPr>
        <p:spPr/>
        <p:txBody>
          <a:bodyPr/>
          <a:lstStyle/>
          <a:p>
            <a:pPr marL="0" indent="0">
              <a:buNone/>
            </a:pPr>
            <a:r>
              <a:rPr lang="en-US" dirty="0">
                <a:solidFill>
                  <a:schemeClr val="bg1"/>
                </a:solidFill>
              </a:rPr>
              <a:t>Execute the Participation Agreements that come to your County!!!</a:t>
            </a:r>
          </a:p>
          <a:p>
            <a:pPr marL="0" indent="0">
              <a:buNone/>
            </a:pPr>
            <a:endParaRPr lang="en-US" dirty="0">
              <a:solidFill>
                <a:schemeClr val="bg1"/>
              </a:solidFill>
            </a:endParaRPr>
          </a:p>
          <a:p>
            <a:pPr marL="0" indent="0">
              <a:buNone/>
            </a:pPr>
            <a:r>
              <a:rPr lang="en-US" dirty="0">
                <a:solidFill>
                  <a:schemeClr val="bg1"/>
                </a:solidFill>
              </a:rPr>
              <a:t>Before April 18, 2022.</a:t>
            </a:r>
          </a:p>
          <a:p>
            <a:pPr marL="0" indent="0">
              <a:buNone/>
            </a:pPr>
            <a:endParaRPr lang="en-US" dirty="0">
              <a:solidFill>
                <a:schemeClr val="bg1"/>
              </a:solidFill>
            </a:endParaRPr>
          </a:p>
          <a:p>
            <a:pPr marL="0" indent="0">
              <a:buNone/>
            </a:pPr>
            <a:r>
              <a:rPr lang="en-US" dirty="0">
                <a:solidFill>
                  <a:schemeClr val="bg1"/>
                </a:solidFill>
              </a:rPr>
              <a:t>As of today – We have received 33 of the executed forms back…. KEEP THEM COMING!!!! </a:t>
            </a:r>
          </a:p>
          <a:p>
            <a:pPr marL="0" indent="0">
              <a:buNone/>
            </a:pPr>
            <a:endParaRPr lang="en-US" dirty="0">
              <a:solidFill>
                <a:schemeClr val="bg1"/>
              </a:solidFill>
            </a:endParaRPr>
          </a:p>
          <a:p>
            <a:pPr marL="0" indent="0">
              <a:buNone/>
            </a:pPr>
            <a:endParaRPr lang="en-US" dirty="0">
              <a:solidFill>
                <a:schemeClr val="bg1"/>
              </a:solidFill>
            </a:endParaRPr>
          </a:p>
          <a:p>
            <a:pPr marL="0" indent="0">
              <a:buNone/>
            </a:pPr>
            <a:endParaRPr lang="en-US" dirty="0">
              <a:solidFill>
                <a:schemeClr val="bg1"/>
              </a:solidFill>
            </a:endParaRPr>
          </a:p>
          <a:p>
            <a:pPr marL="0" indent="0">
              <a:buNone/>
            </a:pPr>
            <a:endParaRPr lang="en-US" dirty="0">
              <a:solidFill>
                <a:schemeClr val="bg1"/>
              </a:solidFill>
            </a:endParaRPr>
          </a:p>
          <a:p>
            <a:pPr marL="0" indent="0">
              <a:buNone/>
            </a:pPr>
            <a:endParaRPr lang="en-US" dirty="0">
              <a:solidFill>
                <a:schemeClr val="bg1"/>
              </a:solidFill>
            </a:endParaRPr>
          </a:p>
        </p:txBody>
      </p:sp>
    </p:spTree>
    <p:extLst>
      <p:ext uri="{BB962C8B-B14F-4D97-AF65-F5344CB8AC3E}">
        <p14:creationId xmlns:p14="http://schemas.microsoft.com/office/powerpoint/2010/main" val="11454044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EDE89C0-7E02-B9EF-DF6E-3879F1B47A95}"/>
              </a:ext>
            </a:extLst>
          </p:cNvPr>
          <p:cNvPicPr>
            <a:picLocks noChangeAspect="1"/>
          </p:cNvPicPr>
          <p:nvPr/>
        </p:nvPicPr>
        <p:blipFill>
          <a:blip r:embed="rId2"/>
          <a:stretch>
            <a:fillRect/>
          </a:stretch>
        </p:blipFill>
        <p:spPr>
          <a:xfrm>
            <a:off x="3118069" y="0"/>
            <a:ext cx="5955862" cy="6858000"/>
          </a:xfrm>
          <a:prstGeom prst="rect">
            <a:avLst/>
          </a:prstGeom>
        </p:spPr>
      </p:pic>
    </p:spTree>
    <p:extLst>
      <p:ext uri="{BB962C8B-B14F-4D97-AF65-F5344CB8AC3E}">
        <p14:creationId xmlns:p14="http://schemas.microsoft.com/office/powerpoint/2010/main" val="39098987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A29AF-6958-412A-8FCC-FC2131654A87}"/>
              </a:ext>
            </a:extLst>
          </p:cNvPr>
          <p:cNvSpPr>
            <a:spLocks noGrp="1"/>
          </p:cNvSpPr>
          <p:nvPr>
            <p:ph type="ctrTitle"/>
          </p:nvPr>
        </p:nvSpPr>
        <p:spPr/>
        <p:txBody>
          <a:bodyPr>
            <a:normAutofit/>
          </a:bodyPr>
          <a:lstStyle/>
          <a:p>
            <a:r>
              <a:rPr lang="en-US" sz="5400" dirty="0">
                <a:solidFill>
                  <a:schemeClr val="bg1"/>
                </a:solidFill>
                <a:latin typeface="+mn-lt"/>
              </a:rPr>
              <a:t>Bankruptcies</a:t>
            </a:r>
          </a:p>
        </p:txBody>
      </p:sp>
      <p:sp>
        <p:nvSpPr>
          <p:cNvPr id="4" name="Subtitle 3">
            <a:extLst>
              <a:ext uri="{FF2B5EF4-FFF2-40B4-BE49-F238E27FC236}">
                <a16:creationId xmlns:a16="http://schemas.microsoft.com/office/drawing/2014/main" id="{7D5FCEDB-960E-49EF-ACD8-24362BD0CA5E}"/>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74517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C4C74-E947-6CB9-62D8-BC4FFCE9261F}"/>
              </a:ext>
            </a:extLst>
          </p:cNvPr>
          <p:cNvSpPr>
            <a:spLocks noGrp="1"/>
          </p:cNvSpPr>
          <p:nvPr>
            <p:ph type="title"/>
          </p:nvPr>
        </p:nvSpPr>
        <p:spPr/>
        <p:txBody>
          <a:bodyPr/>
          <a:lstStyle/>
          <a:p>
            <a:r>
              <a:rPr lang="en-US" dirty="0">
                <a:solidFill>
                  <a:schemeClr val="bg1"/>
                </a:solidFill>
              </a:rPr>
              <a:t>RECAP: Where  we have been in this litigation….</a:t>
            </a:r>
          </a:p>
        </p:txBody>
      </p:sp>
      <p:sp>
        <p:nvSpPr>
          <p:cNvPr id="3" name="Content Placeholder 2">
            <a:extLst>
              <a:ext uri="{FF2B5EF4-FFF2-40B4-BE49-F238E27FC236}">
                <a16:creationId xmlns:a16="http://schemas.microsoft.com/office/drawing/2014/main" id="{755D4B53-B803-B455-09D1-4040E3202753}"/>
              </a:ext>
            </a:extLst>
          </p:cNvPr>
          <p:cNvSpPr>
            <a:spLocks noGrp="1"/>
          </p:cNvSpPr>
          <p:nvPr>
            <p:ph idx="1"/>
          </p:nvPr>
        </p:nvSpPr>
        <p:spPr/>
        <p:txBody>
          <a:bodyPr/>
          <a:lstStyle/>
          <a:p>
            <a:pPr marL="0" indent="0">
              <a:buNone/>
            </a:pPr>
            <a:endParaRPr lang="en-US" dirty="0">
              <a:solidFill>
                <a:schemeClr val="bg1"/>
              </a:solidFill>
            </a:endParaRPr>
          </a:p>
          <a:p>
            <a:pPr marL="0" indent="0">
              <a:buNone/>
            </a:pPr>
            <a:r>
              <a:rPr lang="en-US" dirty="0">
                <a:solidFill>
                  <a:schemeClr val="bg1"/>
                </a:solidFill>
              </a:rPr>
              <a:t>Starting in 2017 lawsuits targeted three groups:</a:t>
            </a:r>
          </a:p>
          <a:p>
            <a:pPr marL="0" indent="0">
              <a:buNone/>
            </a:pPr>
            <a:endParaRPr lang="en-US" dirty="0">
              <a:solidFill>
                <a:schemeClr val="bg1"/>
              </a:solidFill>
            </a:endParaRPr>
          </a:p>
          <a:p>
            <a:pPr marL="514350" indent="-514350">
              <a:buAutoNum type="arabicPeriod"/>
            </a:pPr>
            <a:r>
              <a:rPr lang="en-US" dirty="0">
                <a:solidFill>
                  <a:schemeClr val="bg1"/>
                </a:solidFill>
              </a:rPr>
              <a:t>Manufacturers</a:t>
            </a:r>
          </a:p>
          <a:p>
            <a:pPr marL="514350" indent="-514350">
              <a:buAutoNum type="arabicPeriod"/>
            </a:pPr>
            <a:r>
              <a:rPr lang="en-US" dirty="0">
                <a:solidFill>
                  <a:schemeClr val="bg1"/>
                </a:solidFill>
              </a:rPr>
              <a:t>Distributors</a:t>
            </a:r>
          </a:p>
          <a:p>
            <a:pPr marL="514350" indent="-514350">
              <a:buAutoNum type="arabicPeriod"/>
            </a:pPr>
            <a:r>
              <a:rPr lang="en-US" dirty="0">
                <a:solidFill>
                  <a:schemeClr val="bg1"/>
                </a:solidFill>
              </a:rPr>
              <a:t>Retail Chain Pharmacies</a:t>
            </a:r>
          </a:p>
        </p:txBody>
      </p:sp>
    </p:spTree>
    <p:extLst>
      <p:ext uri="{BB962C8B-B14F-4D97-AF65-F5344CB8AC3E}">
        <p14:creationId xmlns:p14="http://schemas.microsoft.com/office/powerpoint/2010/main" val="18775646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A29AF-6958-412A-8FCC-FC2131654A87}"/>
              </a:ext>
            </a:extLst>
          </p:cNvPr>
          <p:cNvSpPr>
            <a:spLocks noGrp="1"/>
          </p:cNvSpPr>
          <p:nvPr>
            <p:ph type="ctrTitle"/>
          </p:nvPr>
        </p:nvSpPr>
        <p:spPr/>
        <p:txBody>
          <a:bodyPr>
            <a:normAutofit/>
          </a:bodyPr>
          <a:lstStyle/>
          <a:p>
            <a:r>
              <a:rPr lang="en-US" sz="5400" dirty="0" err="1">
                <a:solidFill>
                  <a:schemeClr val="bg1"/>
                </a:solidFill>
                <a:latin typeface="+mn-lt"/>
              </a:rPr>
              <a:t>Noat</a:t>
            </a:r>
            <a:r>
              <a:rPr lang="en-US" sz="5400" dirty="0">
                <a:solidFill>
                  <a:schemeClr val="bg1"/>
                </a:solidFill>
                <a:latin typeface="+mn-lt"/>
              </a:rPr>
              <a:t> Information:</a:t>
            </a:r>
          </a:p>
        </p:txBody>
      </p:sp>
      <p:sp>
        <p:nvSpPr>
          <p:cNvPr id="4" name="Subtitle 3">
            <a:extLst>
              <a:ext uri="{FF2B5EF4-FFF2-40B4-BE49-F238E27FC236}">
                <a16:creationId xmlns:a16="http://schemas.microsoft.com/office/drawing/2014/main" id="{7D5FCEDB-960E-49EF-ACD8-24362BD0CA5E}"/>
              </a:ext>
            </a:extLst>
          </p:cNvPr>
          <p:cNvSpPr>
            <a:spLocks noGrp="1"/>
          </p:cNvSpPr>
          <p:nvPr>
            <p:ph type="subTitle" idx="1"/>
          </p:nvPr>
        </p:nvSpPr>
        <p:spPr>
          <a:xfrm>
            <a:off x="602165" y="4079875"/>
            <a:ext cx="10816683" cy="1655762"/>
          </a:xfrm>
        </p:spPr>
        <p:txBody>
          <a:bodyPr>
            <a:normAutofit/>
          </a:bodyPr>
          <a:lstStyle/>
          <a:p>
            <a:r>
              <a:rPr lang="en-US" sz="4000" dirty="0">
                <a:solidFill>
                  <a:schemeClr val="bg1"/>
                </a:solidFill>
              </a:rPr>
              <a:t>https://www.nationalopioidabatementtrust.com/</a:t>
            </a:r>
          </a:p>
        </p:txBody>
      </p:sp>
    </p:spTree>
    <p:extLst>
      <p:ext uri="{BB962C8B-B14F-4D97-AF65-F5344CB8AC3E}">
        <p14:creationId xmlns:p14="http://schemas.microsoft.com/office/powerpoint/2010/main" val="3033961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C017D-6EDA-4ADF-A39D-130D10EFBD89}"/>
              </a:ext>
            </a:extLst>
          </p:cNvPr>
          <p:cNvSpPr>
            <a:spLocks noGrp="1"/>
          </p:cNvSpPr>
          <p:nvPr>
            <p:ph type="title"/>
          </p:nvPr>
        </p:nvSpPr>
        <p:spPr/>
        <p:txBody>
          <a:bodyPr>
            <a:normAutofit/>
          </a:bodyPr>
          <a:lstStyle/>
          <a:p>
            <a:r>
              <a:rPr lang="en-US" sz="5400" dirty="0">
                <a:solidFill>
                  <a:schemeClr val="bg1"/>
                </a:solidFill>
                <a:latin typeface="+mn-lt"/>
              </a:rPr>
              <a:t>Mallinckrodt Bankruptcy:</a:t>
            </a:r>
          </a:p>
        </p:txBody>
      </p:sp>
      <p:sp>
        <p:nvSpPr>
          <p:cNvPr id="3" name="Content Placeholder 2">
            <a:extLst>
              <a:ext uri="{FF2B5EF4-FFF2-40B4-BE49-F238E27FC236}">
                <a16:creationId xmlns:a16="http://schemas.microsoft.com/office/drawing/2014/main" id="{2CEE84A4-01D7-4154-B603-E9E97037AEC7}"/>
              </a:ext>
            </a:extLst>
          </p:cNvPr>
          <p:cNvSpPr>
            <a:spLocks noGrp="1"/>
          </p:cNvSpPr>
          <p:nvPr>
            <p:ph idx="1"/>
          </p:nvPr>
        </p:nvSpPr>
        <p:spPr>
          <a:xfrm>
            <a:off x="632563" y="1503123"/>
            <a:ext cx="11004115" cy="4916466"/>
          </a:xfrm>
        </p:spPr>
        <p:txBody>
          <a:bodyPr>
            <a:normAutofit/>
          </a:bodyPr>
          <a:lstStyle/>
          <a:p>
            <a:r>
              <a:rPr lang="en-US" dirty="0">
                <a:solidFill>
                  <a:schemeClr val="bg1"/>
                </a:solidFill>
              </a:rPr>
              <a:t>$1.725 Billion Bankruptcy Settlement approved in US Bankruptcy Court on February 3, 2022</a:t>
            </a:r>
          </a:p>
          <a:p>
            <a:r>
              <a:rPr lang="en-US" dirty="0">
                <a:solidFill>
                  <a:schemeClr val="bg1"/>
                </a:solidFill>
              </a:rPr>
              <a:t>$1.275 Billion of the total will be used to establish the Opioid MDT II Trust</a:t>
            </a:r>
          </a:p>
          <a:p>
            <a:r>
              <a:rPr lang="en-US" dirty="0">
                <a:solidFill>
                  <a:schemeClr val="bg1"/>
                </a:solidFill>
              </a:rPr>
              <a:t>The FUNDS are already being DISTRIBUTED </a:t>
            </a:r>
          </a:p>
          <a:p>
            <a:r>
              <a:rPr lang="en-US" dirty="0">
                <a:solidFill>
                  <a:schemeClr val="bg1"/>
                </a:solidFill>
              </a:rPr>
              <a:t>REPORTING REQUIREMENTS WILL SOON GO INTO EFFECT! </a:t>
            </a:r>
          </a:p>
          <a:p>
            <a:r>
              <a:rPr lang="en-US" dirty="0">
                <a:solidFill>
                  <a:schemeClr val="bg1"/>
                </a:solidFill>
              </a:rPr>
              <a:t>The Trust will post reports required by the governing documents after the Reporting Deadline.</a:t>
            </a:r>
          </a:p>
          <a:p>
            <a:r>
              <a:rPr lang="en-US" dirty="0">
                <a:solidFill>
                  <a:schemeClr val="bg1"/>
                </a:solidFill>
              </a:rPr>
              <a:t>First Deadline – Should be 2024 – Unless FUNDS were Already Received?</a:t>
            </a:r>
          </a:p>
          <a:p>
            <a:endParaRPr lang="en-US" dirty="0">
              <a:solidFill>
                <a:schemeClr val="bg1"/>
              </a:solidFill>
            </a:endParaRPr>
          </a:p>
        </p:txBody>
      </p:sp>
    </p:spTree>
    <p:extLst>
      <p:ext uri="{BB962C8B-B14F-4D97-AF65-F5344CB8AC3E}">
        <p14:creationId xmlns:p14="http://schemas.microsoft.com/office/powerpoint/2010/main" val="41476173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C017D-6EDA-4ADF-A39D-130D10EFBD89}"/>
              </a:ext>
            </a:extLst>
          </p:cNvPr>
          <p:cNvSpPr>
            <a:spLocks noGrp="1"/>
          </p:cNvSpPr>
          <p:nvPr>
            <p:ph type="title"/>
          </p:nvPr>
        </p:nvSpPr>
        <p:spPr/>
        <p:txBody>
          <a:bodyPr>
            <a:normAutofit/>
          </a:bodyPr>
          <a:lstStyle/>
          <a:p>
            <a:r>
              <a:rPr lang="en-US" sz="5400" dirty="0">
                <a:solidFill>
                  <a:schemeClr val="bg1"/>
                </a:solidFill>
                <a:latin typeface="+mn-lt"/>
              </a:rPr>
              <a:t>Purdue Bankruptcy:</a:t>
            </a:r>
          </a:p>
        </p:txBody>
      </p:sp>
      <p:sp>
        <p:nvSpPr>
          <p:cNvPr id="3" name="Content Placeholder 2">
            <a:extLst>
              <a:ext uri="{FF2B5EF4-FFF2-40B4-BE49-F238E27FC236}">
                <a16:creationId xmlns:a16="http://schemas.microsoft.com/office/drawing/2014/main" id="{2CEE84A4-01D7-4154-B603-E9E97037AEC7}"/>
              </a:ext>
            </a:extLst>
          </p:cNvPr>
          <p:cNvSpPr>
            <a:spLocks noGrp="1"/>
          </p:cNvSpPr>
          <p:nvPr>
            <p:ph idx="1"/>
          </p:nvPr>
        </p:nvSpPr>
        <p:spPr>
          <a:xfrm>
            <a:off x="632563" y="1503123"/>
            <a:ext cx="11004115" cy="3510837"/>
          </a:xfrm>
        </p:spPr>
        <p:txBody>
          <a:bodyPr>
            <a:normAutofit/>
          </a:bodyPr>
          <a:lstStyle/>
          <a:p>
            <a:r>
              <a:rPr lang="en-US" dirty="0">
                <a:solidFill>
                  <a:schemeClr val="bg1"/>
                </a:solidFill>
              </a:rPr>
              <a:t>Waiting on 2</a:t>
            </a:r>
            <a:r>
              <a:rPr lang="en-US" baseline="30000" dirty="0">
                <a:solidFill>
                  <a:schemeClr val="bg1"/>
                </a:solidFill>
              </a:rPr>
              <a:t>nd</a:t>
            </a:r>
            <a:r>
              <a:rPr lang="en-US" dirty="0">
                <a:solidFill>
                  <a:schemeClr val="bg1"/>
                </a:solidFill>
              </a:rPr>
              <a:t> Circuit Decision – but Practical Reality is Bankruptcy OVER</a:t>
            </a:r>
          </a:p>
          <a:p>
            <a:r>
              <a:rPr lang="en-US" dirty="0">
                <a:solidFill>
                  <a:schemeClr val="bg1"/>
                </a:solidFill>
              </a:rPr>
              <a:t>$6 Billion in Funds</a:t>
            </a:r>
          </a:p>
          <a:p>
            <a:pPr marL="0" indent="0">
              <a:buNone/>
            </a:pPr>
            <a:endParaRPr lang="en-US" dirty="0">
              <a:solidFill>
                <a:schemeClr val="bg1"/>
              </a:solidFill>
            </a:endParaRPr>
          </a:p>
        </p:txBody>
      </p:sp>
    </p:spTree>
    <p:extLst>
      <p:ext uri="{BB962C8B-B14F-4D97-AF65-F5344CB8AC3E}">
        <p14:creationId xmlns:p14="http://schemas.microsoft.com/office/powerpoint/2010/main" val="16957321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C017D-6EDA-4ADF-A39D-130D10EFBD89}"/>
              </a:ext>
            </a:extLst>
          </p:cNvPr>
          <p:cNvSpPr>
            <a:spLocks noGrp="1"/>
          </p:cNvSpPr>
          <p:nvPr>
            <p:ph type="title"/>
          </p:nvPr>
        </p:nvSpPr>
        <p:spPr/>
        <p:txBody>
          <a:bodyPr>
            <a:normAutofit/>
          </a:bodyPr>
          <a:lstStyle/>
          <a:p>
            <a:r>
              <a:rPr lang="en-US" sz="5400" dirty="0">
                <a:solidFill>
                  <a:schemeClr val="bg1"/>
                </a:solidFill>
                <a:latin typeface="+mn-lt"/>
              </a:rPr>
              <a:t>ENDO Bankruptcy:</a:t>
            </a:r>
          </a:p>
        </p:txBody>
      </p:sp>
      <p:sp>
        <p:nvSpPr>
          <p:cNvPr id="3" name="Content Placeholder 2">
            <a:extLst>
              <a:ext uri="{FF2B5EF4-FFF2-40B4-BE49-F238E27FC236}">
                <a16:creationId xmlns:a16="http://schemas.microsoft.com/office/drawing/2014/main" id="{2CEE84A4-01D7-4154-B603-E9E97037AEC7}"/>
              </a:ext>
            </a:extLst>
          </p:cNvPr>
          <p:cNvSpPr>
            <a:spLocks noGrp="1"/>
          </p:cNvSpPr>
          <p:nvPr>
            <p:ph idx="1"/>
          </p:nvPr>
        </p:nvSpPr>
        <p:spPr>
          <a:xfrm>
            <a:off x="632563" y="1503123"/>
            <a:ext cx="11004115" cy="3510837"/>
          </a:xfrm>
        </p:spPr>
        <p:txBody>
          <a:bodyPr>
            <a:normAutofit/>
          </a:bodyPr>
          <a:lstStyle/>
          <a:p>
            <a:r>
              <a:rPr lang="en-US" dirty="0">
                <a:solidFill>
                  <a:schemeClr val="bg1"/>
                </a:solidFill>
              </a:rPr>
              <a:t>Will Move Quickly and Will Follow Lead of Mallinckrodt</a:t>
            </a:r>
          </a:p>
          <a:p>
            <a:r>
              <a:rPr lang="en-US" dirty="0">
                <a:solidFill>
                  <a:schemeClr val="bg1"/>
                </a:solidFill>
              </a:rPr>
              <a:t>Less than $1billion in Funds</a:t>
            </a:r>
          </a:p>
        </p:txBody>
      </p:sp>
    </p:spTree>
    <p:extLst>
      <p:ext uri="{BB962C8B-B14F-4D97-AF65-F5344CB8AC3E}">
        <p14:creationId xmlns:p14="http://schemas.microsoft.com/office/powerpoint/2010/main" val="4805830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C017D-6EDA-4ADF-A39D-130D10EFBD89}"/>
              </a:ext>
            </a:extLst>
          </p:cNvPr>
          <p:cNvSpPr>
            <a:spLocks noGrp="1"/>
          </p:cNvSpPr>
          <p:nvPr>
            <p:ph type="title"/>
          </p:nvPr>
        </p:nvSpPr>
        <p:spPr/>
        <p:txBody>
          <a:bodyPr>
            <a:normAutofit/>
          </a:bodyPr>
          <a:lstStyle/>
          <a:p>
            <a:r>
              <a:rPr lang="en-US" sz="5400" dirty="0">
                <a:solidFill>
                  <a:schemeClr val="bg1"/>
                </a:solidFill>
                <a:latin typeface="+mn-lt"/>
              </a:rPr>
              <a:t>Bankruptcies</a:t>
            </a:r>
          </a:p>
        </p:txBody>
      </p:sp>
      <p:sp>
        <p:nvSpPr>
          <p:cNvPr id="3" name="Content Placeholder 2">
            <a:extLst>
              <a:ext uri="{FF2B5EF4-FFF2-40B4-BE49-F238E27FC236}">
                <a16:creationId xmlns:a16="http://schemas.microsoft.com/office/drawing/2014/main" id="{2CEE84A4-01D7-4154-B603-E9E97037AEC7}"/>
              </a:ext>
            </a:extLst>
          </p:cNvPr>
          <p:cNvSpPr>
            <a:spLocks noGrp="1"/>
          </p:cNvSpPr>
          <p:nvPr>
            <p:ph idx="1"/>
          </p:nvPr>
        </p:nvSpPr>
        <p:spPr>
          <a:xfrm>
            <a:off x="632563" y="1503123"/>
            <a:ext cx="11004115" cy="3510837"/>
          </a:xfrm>
        </p:spPr>
        <p:txBody>
          <a:bodyPr>
            <a:normAutofit/>
          </a:bodyPr>
          <a:lstStyle/>
          <a:p>
            <a:r>
              <a:rPr lang="en-US" dirty="0">
                <a:solidFill>
                  <a:schemeClr val="bg1"/>
                </a:solidFill>
              </a:rPr>
              <a:t>Approximately $8 Billion in Additional Funds for Governments </a:t>
            </a:r>
          </a:p>
          <a:p>
            <a:r>
              <a:rPr lang="en-US" dirty="0">
                <a:solidFill>
                  <a:schemeClr val="bg1"/>
                </a:solidFill>
              </a:rPr>
              <a:t>All FUNDS must be used for approved purposes</a:t>
            </a:r>
          </a:p>
          <a:p>
            <a:r>
              <a:rPr lang="en-US" dirty="0">
                <a:solidFill>
                  <a:schemeClr val="bg1"/>
                </a:solidFill>
              </a:rPr>
              <a:t>No FUNDS dispensed to Counties can be used for Attorney Fees</a:t>
            </a:r>
          </a:p>
          <a:p>
            <a:r>
              <a:rPr lang="en-US" dirty="0">
                <a:solidFill>
                  <a:schemeClr val="bg1"/>
                </a:solidFill>
              </a:rPr>
              <a:t>There are small Attorney Fee Funds – which will primarily be used to pay our Excellent MDL Bankruptcy Counsel</a:t>
            </a:r>
          </a:p>
          <a:p>
            <a:r>
              <a:rPr lang="en-US" dirty="0">
                <a:solidFill>
                  <a:schemeClr val="bg1"/>
                </a:solidFill>
              </a:rPr>
              <a:t>We anticipate receiving </a:t>
            </a:r>
            <a:r>
              <a:rPr lang="en-US" u="sng" dirty="0">
                <a:solidFill>
                  <a:schemeClr val="bg1"/>
                </a:solidFill>
              </a:rPr>
              <a:t>No Attorney Fees </a:t>
            </a:r>
            <a:r>
              <a:rPr lang="en-US" dirty="0">
                <a:solidFill>
                  <a:schemeClr val="bg1"/>
                </a:solidFill>
              </a:rPr>
              <a:t>from these Bankruptcies</a:t>
            </a:r>
          </a:p>
        </p:txBody>
      </p:sp>
    </p:spTree>
    <p:extLst>
      <p:ext uri="{BB962C8B-B14F-4D97-AF65-F5344CB8AC3E}">
        <p14:creationId xmlns:p14="http://schemas.microsoft.com/office/powerpoint/2010/main" val="11619982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810DB-A8D9-42BA-9006-27D5B7FCF778}"/>
              </a:ext>
            </a:extLst>
          </p:cNvPr>
          <p:cNvSpPr>
            <a:spLocks noGrp="1"/>
          </p:cNvSpPr>
          <p:nvPr>
            <p:ph type="ctrTitle"/>
          </p:nvPr>
        </p:nvSpPr>
        <p:spPr>
          <a:xfrm>
            <a:off x="7464614" y="1783959"/>
            <a:ext cx="4087306" cy="2889114"/>
          </a:xfrm>
        </p:spPr>
        <p:txBody>
          <a:bodyPr anchor="b">
            <a:normAutofit/>
          </a:bodyPr>
          <a:lstStyle/>
          <a:p>
            <a:pPr algn="l"/>
            <a:r>
              <a:rPr lang="en-US" sz="5400" dirty="0"/>
              <a:t>What remains?</a:t>
            </a:r>
          </a:p>
        </p:txBody>
      </p:sp>
      <p:sp>
        <p:nvSpPr>
          <p:cNvPr id="10" name="Freeform: Shape 9">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 y="0"/>
            <a:ext cx="7188051"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 name="Picture 5" descr="A vintage weighing scales">
            <a:extLst>
              <a:ext uri="{FF2B5EF4-FFF2-40B4-BE49-F238E27FC236}">
                <a16:creationId xmlns:a16="http://schemas.microsoft.com/office/drawing/2014/main" id="{E801C392-CA06-8A06-0675-6CB74BA472FD}"/>
              </a:ext>
            </a:extLst>
          </p:cNvPr>
          <p:cNvPicPr>
            <a:picLocks noChangeAspect="1"/>
          </p:cNvPicPr>
          <p:nvPr/>
        </p:nvPicPr>
        <p:blipFill rotWithShape="1">
          <a:blip r:embed="rId2"/>
          <a:srcRect t="5121" r="-1" b="29829"/>
          <a:stretch/>
        </p:blipFill>
        <p:spPr>
          <a:xfrm>
            <a:off x="1" y="10"/>
            <a:ext cx="7028495"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p:spPr>
      </p:pic>
    </p:spTree>
    <p:extLst>
      <p:ext uri="{BB962C8B-B14F-4D97-AF65-F5344CB8AC3E}">
        <p14:creationId xmlns:p14="http://schemas.microsoft.com/office/powerpoint/2010/main" val="302449066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FC047-5727-4F5C-B47E-5445C89497A3}"/>
              </a:ext>
            </a:extLst>
          </p:cNvPr>
          <p:cNvSpPr>
            <a:spLocks noGrp="1"/>
          </p:cNvSpPr>
          <p:nvPr>
            <p:ph type="title"/>
          </p:nvPr>
        </p:nvSpPr>
        <p:spPr/>
        <p:txBody>
          <a:bodyPr>
            <a:normAutofit/>
          </a:bodyPr>
          <a:lstStyle/>
          <a:p>
            <a:r>
              <a:rPr lang="en-US" sz="5400" dirty="0">
                <a:solidFill>
                  <a:schemeClr val="bg1"/>
                </a:solidFill>
                <a:latin typeface="+mn-lt"/>
              </a:rPr>
              <a:t>Clean Up: What Remains</a:t>
            </a:r>
          </a:p>
        </p:txBody>
      </p:sp>
      <p:sp>
        <p:nvSpPr>
          <p:cNvPr id="3" name="Content Placeholder 2">
            <a:extLst>
              <a:ext uri="{FF2B5EF4-FFF2-40B4-BE49-F238E27FC236}">
                <a16:creationId xmlns:a16="http://schemas.microsoft.com/office/drawing/2014/main" id="{C67C8FA8-C3A5-44E0-BC88-B738DB4179E0}"/>
              </a:ext>
            </a:extLst>
          </p:cNvPr>
          <p:cNvSpPr>
            <a:spLocks noGrp="1"/>
          </p:cNvSpPr>
          <p:nvPr>
            <p:ph idx="1"/>
          </p:nvPr>
        </p:nvSpPr>
        <p:spPr/>
        <p:txBody>
          <a:bodyPr/>
          <a:lstStyle/>
          <a:p>
            <a:r>
              <a:rPr lang="en-US" dirty="0">
                <a:solidFill>
                  <a:schemeClr val="bg1"/>
                </a:solidFill>
              </a:rPr>
              <a:t>Approximately 100 Defendants Remain</a:t>
            </a:r>
          </a:p>
          <a:p>
            <a:r>
              <a:rPr lang="en-US" dirty="0">
                <a:solidFill>
                  <a:schemeClr val="bg1"/>
                </a:solidFill>
              </a:rPr>
              <a:t>Judge </a:t>
            </a:r>
            <a:r>
              <a:rPr lang="en-US" dirty="0" err="1">
                <a:solidFill>
                  <a:schemeClr val="bg1"/>
                </a:solidFill>
              </a:rPr>
              <a:t>Polster</a:t>
            </a:r>
            <a:r>
              <a:rPr lang="en-US" dirty="0">
                <a:solidFill>
                  <a:schemeClr val="bg1"/>
                </a:solidFill>
              </a:rPr>
              <a:t> is Still Presiding over MDL</a:t>
            </a:r>
          </a:p>
          <a:p>
            <a:r>
              <a:rPr lang="en-US" dirty="0">
                <a:solidFill>
                  <a:schemeClr val="bg1"/>
                </a:solidFill>
              </a:rPr>
              <a:t>Most of the remaining defendants are regional (some of significant but most are nominal)</a:t>
            </a:r>
          </a:p>
          <a:p>
            <a:r>
              <a:rPr lang="en-US" dirty="0">
                <a:solidFill>
                  <a:schemeClr val="bg1"/>
                </a:solidFill>
              </a:rPr>
              <a:t>PEC is Considering Size and Value of Proceeding and Will Soon Make Dismissal Recommendations to Counties</a:t>
            </a:r>
          </a:p>
          <a:p>
            <a:r>
              <a:rPr lang="en-US" dirty="0">
                <a:solidFill>
                  <a:schemeClr val="bg1"/>
                </a:solidFill>
              </a:rPr>
              <a:t>We plan that Additional Settlements will be Reached with the larger Entities such as Kroger, Publix, Albertsons.</a:t>
            </a:r>
          </a:p>
        </p:txBody>
      </p:sp>
    </p:spTree>
    <p:extLst>
      <p:ext uri="{BB962C8B-B14F-4D97-AF65-F5344CB8AC3E}">
        <p14:creationId xmlns:p14="http://schemas.microsoft.com/office/powerpoint/2010/main" val="10964080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6CC7D015-0DD8-420F-A568-AC4FEDC412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 name="Rectangle 72">
            <a:extLst>
              <a:ext uri="{FF2B5EF4-FFF2-40B4-BE49-F238E27FC236}">
                <a16:creationId xmlns:a16="http://schemas.microsoft.com/office/drawing/2014/main" id="{DC595556-C814-4F1F-B0E5-71812F38A8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67" name="Picture 66" descr="Yellow question mark">
            <a:extLst>
              <a:ext uri="{FF2B5EF4-FFF2-40B4-BE49-F238E27FC236}">
                <a16:creationId xmlns:a16="http://schemas.microsoft.com/office/drawing/2014/main" id="{B322DAF9-E528-90F8-F158-0C761D7916D7}"/>
              </a:ext>
            </a:extLst>
          </p:cNvPr>
          <p:cNvPicPr>
            <a:picLocks noChangeAspect="1"/>
          </p:cNvPicPr>
          <p:nvPr/>
        </p:nvPicPr>
        <p:blipFill rotWithShape="1">
          <a:blip r:embed="rId2">
            <a:alphaModFix amt="60000"/>
          </a:blip>
          <a:srcRect b="6250"/>
          <a:stretch/>
        </p:blipFill>
        <p:spPr>
          <a:xfrm>
            <a:off x="-1" y="10"/>
            <a:ext cx="12192001" cy="6857990"/>
          </a:xfrm>
          <a:prstGeom prst="rect">
            <a:avLst/>
          </a:prstGeom>
        </p:spPr>
      </p:pic>
      <p:sp>
        <p:nvSpPr>
          <p:cNvPr id="2" name="Title 1">
            <a:extLst>
              <a:ext uri="{FF2B5EF4-FFF2-40B4-BE49-F238E27FC236}">
                <a16:creationId xmlns:a16="http://schemas.microsoft.com/office/drawing/2014/main" id="{02739CEE-E6B7-48A3-9322-55388E2E7CCD}"/>
              </a:ext>
            </a:extLst>
          </p:cNvPr>
          <p:cNvSpPr>
            <a:spLocks noGrp="1"/>
          </p:cNvSpPr>
          <p:nvPr>
            <p:ph type="title"/>
          </p:nvPr>
        </p:nvSpPr>
        <p:spPr>
          <a:xfrm>
            <a:off x="838200" y="557189"/>
            <a:ext cx="4155825" cy="5571898"/>
          </a:xfrm>
        </p:spPr>
        <p:txBody>
          <a:bodyPr vert="horz" lIns="91440" tIns="45720" rIns="91440" bIns="45720" rtlCol="0">
            <a:normAutofit/>
          </a:bodyPr>
          <a:lstStyle/>
          <a:p>
            <a:r>
              <a:rPr lang="en-US" kern="1200">
                <a:solidFill>
                  <a:srgbClr val="FFFFFF"/>
                </a:solidFill>
                <a:latin typeface="+mj-lt"/>
                <a:ea typeface="+mj-ea"/>
                <a:cs typeface="+mj-cs"/>
              </a:rPr>
              <a:t>Questions?</a:t>
            </a:r>
          </a:p>
        </p:txBody>
      </p:sp>
      <p:sp>
        <p:nvSpPr>
          <p:cNvPr id="3" name="Content Placeholder 2">
            <a:extLst>
              <a:ext uri="{FF2B5EF4-FFF2-40B4-BE49-F238E27FC236}">
                <a16:creationId xmlns:a16="http://schemas.microsoft.com/office/drawing/2014/main" id="{F249153B-4DFE-4BCC-816D-B57D156D4D7F}"/>
              </a:ext>
            </a:extLst>
          </p:cNvPr>
          <p:cNvSpPr>
            <a:spLocks noGrp="1"/>
          </p:cNvSpPr>
          <p:nvPr>
            <p:ph idx="1"/>
          </p:nvPr>
        </p:nvSpPr>
        <p:spPr>
          <a:xfrm>
            <a:off x="5186552" y="557189"/>
            <a:ext cx="6167246" cy="5571898"/>
          </a:xfrm>
        </p:spPr>
        <p:txBody>
          <a:bodyPr vert="horz" lIns="91440" tIns="45720" rIns="91440" bIns="45720" rtlCol="0" anchor="ctr">
            <a:normAutofit/>
          </a:bodyPr>
          <a:lstStyle/>
          <a:p>
            <a:pPr marL="0" indent="0">
              <a:buNone/>
            </a:pPr>
            <a:r>
              <a:rPr lang="en-US" sz="2000" b="0" i="0" kern="1200">
                <a:solidFill>
                  <a:srgbClr val="FFFFFF"/>
                </a:solidFill>
                <a:effectLst/>
                <a:latin typeface="+mn-lt"/>
                <a:ea typeface="+mn-ea"/>
                <a:cs typeface="+mn-cs"/>
              </a:rPr>
              <a:t>  </a:t>
            </a:r>
            <a:endParaRPr lang="en-US" sz="2000" kern="1200">
              <a:solidFill>
                <a:srgbClr val="FFFFFF"/>
              </a:solidFill>
              <a:latin typeface="+mn-lt"/>
              <a:ea typeface="+mn-ea"/>
              <a:cs typeface="+mn-cs"/>
            </a:endParaRPr>
          </a:p>
        </p:txBody>
      </p:sp>
    </p:spTree>
    <p:extLst>
      <p:ext uri="{BB962C8B-B14F-4D97-AF65-F5344CB8AC3E}">
        <p14:creationId xmlns:p14="http://schemas.microsoft.com/office/powerpoint/2010/main" val="120910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68372-06A2-4789-9990-E158160D922F}"/>
              </a:ext>
            </a:extLst>
          </p:cNvPr>
          <p:cNvSpPr>
            <a:spLocks noGrp="1"/>
          </p:cNvSpPr>
          <p:nvPr>
            <p:ph type="title"/>
          </p:nvPr>
        </p:nvSpPr>
        <p:spPr/>
        <p:txBody>
          <a:bodyPr>
            <a:normAutofit/>
          </a:bodyPr>
          <a:lstStyle/>
          <a:p>
            <a:r>
              <a:rPr lang="en-US" sz="4000" dirty="0">
                <a:solidFill>
                  <a:schemeClr val="bg1"/>
                </a:solidFill>
              </a:rPr>
              <a:t>Manufacturers</a:t>
            </a:r>
          </a:p>
        </p:txBody>
      </p:sp>
      <p:sp>
        <p:nvSpPr>
          <p:cNvPr id="3" name="Content Placeholder 2">
            <a:extLst>
              <a:ext uri="{FF2B5EF4-FFF2-40B4-BE49-F238E27FC236}">
                <a16:creationId xmlns:a16="http://schemas.microsoft.com/office/drawing/2014/main" id="{59C0B3DB-8617-454D-830F-C3984D8970EB}"/>
              </a:ext>
            </a:extLst>
          </p:cNvPr>
          <p:cNvSpPr>
            <a:spLocks noGrp="1"/>
          </p:cNvSpPr>
          <p:nvPr>
            <p:ph idx="1"/>
          </p:nvPr>
        </p:nvSpPr>
        <p:spPr/>
        <p:txBody>
          <a:bodyPr anchor="ctr">
            <a:normAutofit/>
          </a:bodyPr>
          <a:lstStyle/>
          <a:p>
            <a:r>
              <a:rPr lang="en-US" dirty="0">
                <a:solidFill>
                  <a:schemeClr val="bg1"/>
                </a:solidFill>
              </a:rPr>
              <a:t>Purdue (bankruptcy)</a:t>
            </a:r>
          </a:p>
          <a:p>
            <a:r>
              <a:rPr lang="en-US" dirty="0">
                <a:solidFill>
                  <a:schemeClr val="bg1"/>
                </a:solidFill>
              </a:rPr>
              <a:t>Janssen (settled)</a:t>
            </a:r>
          </a:p>
          <a:p>
            <a:r>
              <a:rPr lang="en-US" dirty="0">
                <a:solidFill>
                  <a:schemeClr val="bg1"/>
                </a:solidFill>
              </a:rPr>
              <a:t>Mallinckrodt (bankruptcy)</a:t>
            </a:r>
          </a:p>
          <a:p>
            <a:r>
              <a:rPr lang="en-US" dirty="0">
                <a:solidFill>
                  <a:schemeClr val="bg1"/>
                </a:solidFill>
              </a:rPr>
              <a:t>Actavis / Allergan / Teva (new proposed settlement)</a:t>
            </a:r>
          </a:p>
          <a:p>
            <a:r>
              <a:rPr lang="en-US" dirty="0">
                <a:solidFill>
                  <a:schemeClr val="bg1"/>
                </a:solidFill>
              </a:rPr>
              <a:t>Endo (Bankruptcy)</a:t>
            </a:r>
          </a:p>
          <a:p>
            <a:r>
              <a:rPr lang="en-US" dirty="0" err="1">
                <a:solidFill>
                  <a:schemeClr val="bg1"/>
                </a:solidFill>
              </a:rPr>
              <a:t>Insys</a:t>
            </a:r>
            <a:r>
              <a:rPr lang="en-US" dirty="0">
                <a:solidFill>
                  <a:schemeClr val="bg1"/>
                </a:solidFill>
              </a:rPr>
              <a:t> (Bankruptcy)</a:t>
            </a:r>
          </a:p>
        </p:txBody>
      </p:sp>
    </p:spTree>
    <p:extLst>
      <p:ext uri="{BB962C8B-B14F-4D97-AF65-F5344CB8AC3E}">
        <p14:creationId xmlns:p14="http://schemas.microsoft.com/office/powerpoint/2010/main" val="3479231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68372-06A2-4789-9990-E158160D922F}"/>
              </a:ext>
            </a:extLst>
          </p:cNvPr>
          <p:cNvSpPr>
            <a:spLocks noGrp="1"/>
          </p:cNvSpPr>
          <p:nvPr>
            <p:ph type="title"/>
          </p:nvPr>
        </p:nvSpPr>
        <p:spPr/>
        <p:txBody>
          <a:bodyPr>
            <a:normAutofit/>
          </a:bodyPr>
          <a:lstStyle/>
          <a:p>
            <a:r>
              <a:rPr lang="en-US" sz="2775" dirty="0">
                <a:solidFill>
                  <a:schemeClr val="bg1"/>
                </a:solidFill>
              </a:rPr>
              <a:t>The Distributors</a:t>
            </a:r>
          </a:p>
        </p:txBody>
      </p:sp>
      <p:sp>
        <p:nvSpPr>
          <p:cNvPr id="3" name="Content Placeholder 2">
            <a:extLst>
              <a:ext uri="{FF2B5EF4-FFF2-40B4-BE49-F238E27FC236}">
                <a16:creationId xmlns:a16="http://schemas.microsoft.com/office/drawing/2014/main" id="{59C0B3DB-8617-454D-830F-C3984D8970EB}"/>
              </a:ext>
            </a:extLst>
          </p:cNvPr>
          <p:cNvSpPr>
            <a:spLocks noGrp="1"/>
          </p:cNvSpPr>
          <p:nvPr>
            <p:ph idx="1"/>
          </p:nvPr>
        </p:nvSpPr>
        <p:spPr/>
        <p:txBody>
          <a:bodyPr anchor="ctr">
            <a:normAutofit/>
          </a:bodyPr>
          <a:lstStyle/>
          <a:p>
            <a:r>
              <a:rPr lang="en-US" dirty="0">
                <a:solidFill>
                  <a:schemeClr val="bg1"/>
                </a:solidFill>
              </a:rPr>
              <a:t>McKesson Corporation (settled)</a:t>
            </a:r>
          </a:p>
          <a:p>
            <a:r>
              <a:rPr lang="en-US" dirty="0">
                <a:solidFill>
                  <a:schemeClr val="bg1"/>
                </a:solidFill>
              </a:rPr>
              <a:t>AmerisourceBergen Drug Corporation (settled)</a:t>
            </a:r>
          </a:p>
          <a:p>
            <a:r>
              <a:rPr lang="en-US" dirty="0">
                <a:solidFill>
                  <a:schemeClr val="bg1"/>
                </a:solidFill>
              </a:rPr>
              <a:t>Cardinal Health Inc. (settled)</a:t>
            </a:r>
          </a:p>
        </p:txBody>
      </p:sp>
    </p:spTree>
    <p:extLst>
      <p:ext uri="{BB962C8B-B14F-4D97-AF65-F5344CB8AC3E}">
        <p14:creationId xmlns:p14="http://schemas.microsoft.com/office/powerpoint/2010/main" val="2794630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68372-06A2-4789-9990-E158160D922F}"/>
              </a:ext>
            </a:extLst>
          </p:cNvPr>
          <p:cNvSpPr>
            <a:spLocks noGrp="1"/>
          </p:cNvSpPr>
          <p:nvPr>
            <p:ph type="title"/>
          </p:nvPr>
        </p:nvSpPr>
        <p:spPr/>
        <p:txBody>
          <a:bodyPr>
            <a:normAutofit/>
          </a:bodyPr>
          <a:lstStyle/>
          <a:p>
            <a:r>
              <a:rPr lang="en-US" sz="2775" dirty="0">
                <a:solidFill>
                  <a:schemeClr val="bg1"/>
                </a:solidFill>
              </a:rPr>
              <a:t>The</a:t>
            </a:r>
            <a:r>
              <a:rPr lang="en-US" sz="2775" dirty="0"/>
              <a:t> </a:t>
            </a:r>
            <a:r>
              <a:rPr lang="en-US" sz="2775" dirty="0">
                <a:solidFill>
                  <a:schemeClr val="bg1"/>
                </a:solidFill>
              </a:rPr>
              <a:t>Pharmacies</a:t>
            </a:r>
          </a:p>
        </p:txBody>
      </p:sp>
      <p:sp>
        <p:nvSpPr>
          <p:cNvPr id="3" name="Content Placeholder 2">
            <a:extLst>
              <a:ext uri="{FF2B5EF4-FFF2-40B4-BE49-F238E27FC236}">
                <a16:creationId xmlns:a16="http://schemas.microsoft.com/office/drawing/2014/main" id="{59C0B3DB-8617-454D-830F-C3984D8970EB}"/>
              </a:ext>
            </a:extLst>
          </p:cNvPr>
          <p:cNvSpPr>
            <a:spLocks noGrp="1"/>
          </p:cNvSpPr>
          <p:nvPr>
            <p:ph idx="1"/>
          </p:nvPr>
        </p:nvSpPr>
        <p:spPr/>
        <p:txBody>
          <a:bodyPr anchor="ctr">
            <a:normAutofit/>
          </a:bodyPr>
          <a:lstStyle/>
          <a:p>
            <a:r>
              <a:rPr lang="en-US" dirty="0">
                <a:solidFill>
                  <a:schemeClr val="bg1"/>
                </a:solidFill>
              </a:rPr>
              <a:t>Walmart (new proposed settlement)</a:t>
            </a:r>
          </a:p>
          <a:p>
            <a:r>
              <a:rPr lang="en-US" dirty="0">
                <a:solidFill>
                  <a:schemeClr val="bg1"/>
                </a:solidFill>
              </a:rPr>
              <a:t>Walgreens (new proposed settlement)</a:t>
            </a:r>
          </a:p>
          <a:p>
            <a:r>
              <a:rPr lang="en-US" dirty="0">
                <a:solidFill>
                  <a:schemeClr val="bg1"/>
                </a:solidFill>
              </a:rPr>
              <a:t>CVS (new proposed settlement)</a:t>
            </a:r>
          </a:p>
          <a:p>
            <a:r>
              <a:rPr lang="en-US" dirty="0">
                <a:solidFill>
                  <a:schemeClr val="bg1"/>
                </a:solidFill>
              </a:rPr>
              <a:t>Regional pharmacy chains (in negotiations)</a:t>
            </a:r>
          </a:p>
        </p:txBody>
      </p:sp>
    </p:spTree>
    <p:extLst>
      <p:ext uri="{BB962C8B-B14F-4D97-AF65-F5344CB8AC3E}">
        <p14:creationId xmlns:p14="http://schemas.microsoft.com/office/powerpoint/2010/main" val="3573094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a:extLst>
              <a:ext uri="{FF2B5EF4-FFF2-40B4-BE49-F238E27FC236}">
                <a16:creationId xmlns:a16="http://schemas.microsoft.com/office/drawing/2014/main" id="{FB5B0058-AF13-4859-B429-4EDDE2A26F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50000"/>
                </a:schemeClr>
              </a:solidFill>
            </a:endParaRPr>
          </a:p>
        </p:txBody>
      </p:sp>
      <p:sp>
        <p:nvSpPr>
          <p:cNvPr id="2" name="Title 1">
            <a:extLst>
              <a:ext uri="{FF2B5EF4-FFF2-40B4-BE49-F238E27FC236}">
                <a16:creationId xmlns:a16="http://schemas.microsoft.com/office/drawing/2014/main" id="{02739CEE-E6B7-48A3-9322-55388E2E7CCD}"/>
              </a:ext>
            </a:extLst>
          </p:cNvPr>
          <p:cNvSpPr>
            <a:spLocks noGrp="1"/>
          </p:cNvSpPr>
          <p:nvPr>
            <p:ph type="title"/>
          </p:nvPr>
        </p:nvSpPr>
        <p:spPr>
          <a:xfrm>
            <a:off x="2060147" y="565570"/>
            <a:ext cx="8071706" cy="1290923"/>
          </a:xfrm>
        </p:spPr>
        <p:txBody>
          <a:bodyPr vert="horz" lIns="91440" tIns="45720" rIns="91440" bIns="45720" rtlCol="0" anchor="b">
            <a:normAutofit/>
          </a:bodyPr>
          <a:lstStyle/>
          <a:p>
            <a:r>
              <a:rPr lang="en-US" sz="5400" kern="1200" dirty="0">
                <a:solidFill>
                  <a:schemeClr val="bg1"/>
                </a:solidFill>
                <a:latin typeface="+mn-lt"/>
                <a:ea typeface="+mj-ea"/>
                <a:cs typeface="+mj-cs"/>
              </a:rPr>
              <a:t>New Settlements:</a:t>
            </a:r>
          </a:p>
        </p:txBody>
      </p:sp>
      <p:sp>
        <p:nvSpPr>
          <p:cNvPr id="3" name="Content Placeholder 2">
            <a:extLst>
              <a:ext uri="{FF2B5EF4-FFF2-40B4-BE49-F238E27FC236}">
                <a16:creationId xmlns:a16="http://schemas.microsoft.com/office/drawing/2014/main" id="{F249153B-4DFE-4BCC-816D-B57D156D4D7F}"/>
              </a:ext>
            </a:extLst>
          </p:cNvPr>
          <p:cNvSpPr>
            <a:spLocks noGrp="1"/>
          </p:cNvSpPr>
          <p:nvPr>
            <p:ph idx="1"/>
          </p:nvPr>
        </p:nvSpPr>
        <p:spPr>
          <a:xfrm>
            <a:off x="1859826" y="2168137"/>
            <a:ext cx="9363205" cy="2952501"/>
          </a:xfrm>
        </p:spPr>
        <p:txBody>
          <a:bodyPr vert="horz" lIns="91440" tIns="45720" rIns="91440" bIns="45720" rtlCol="0">
            <a:normAutofit/>
          </a:bodyPr>
          <a:lstStyle/>
          <a:p>
            <a:r>
              <a:rPr lang="en-US" sz="3200" kern="1200" dirty="0">
                <a:solidFill>
                  <a:schemeClr val="bg1"/>
                </a:solidFill>
                <a:latin typeface="+mn-lt"/>
                <a:ea typeface="+mn-ea"/>
                <a:cs typeface="+mn-cs"/>
              </a:rPr>
              <a:t>Allergan</a:t>
            </a:r>
          </a:p>
          <a:p>
            <a:r>
              <a:rPr lang="en-US" sz="3200" dirty="0">
                <a:solidFill>
                  <a:schemeClr val="bg1"/>
                </a:solidFill>
              </a:rPr>
              <a:t>Teva</a:t>
            </a:r>
          </a:p>
          <a:p>
            <a:r>
              <a:rPr lang="en-US" sz="3200" dirty="0">
                <a:solidFill>
                  <a:schemeClr val="bg1"/>
                </a:solidFill>
              </a:rPr>
              <a:t>CVS</a:t>
            </a:r>
          </a:p>
          <a:p>
            <a:r>
              <a:rPr lang="en-US" sz="3200" dirty="0">
                <a:solidFill>
                  <a:schemeClr val="bg1"/>
                </a:solidFill>
              </a:rPr>
              <a:t>Wal-Mart</a:t>
            </a:r>
          </a:p>
          <a:p>
            <a:r>
              <a:rPr lang="en-US" sz="3200" dirty="0">
                <a:solidFill>
                  <a:schemeClr val="bg1"/>
                </a:solidFill>
              </a:rPr>
              <a:t>Walgreens</a:t>
            </a:r>
          </a:p>
          <a:p>
            <a:pPr>
              <a:buFontTx/>
              <a:buChar char="-"/>
            </a:pPr>
            <a:endParaRPr lang="en-US" sz="3200" dirty="0">
              <a:solidFill>
                <a:schemeClr val="bg1"/>
              </a:solidFill>
            </a:endParaRPr>
          </a:p>
          <a:p>
            <a:pPr>
              <a:buFontTx/>
              <a:buChar char="-"/>
            </a:pPr>
            <a:endParaRPr lang="en-US" sz="3200" dirty="0">
              <a:solidFill>
                <a:schemeClr val="bg1"/>
              </a:solidFill>
            </a:endParaRPr>
          </a:p>
        </p:txBody>
      </p:sp>
      <p:cxnSp>
        <p:nvCxnSpPr>
          <p:cNvPr id="63" name="Straight Connector 62">
            <a:extLst>
              <a:ext uri="{FF2B5EF4-FFF2-40B4-BE49-F238E27FC236}">
                <a16:creationId xmlns:a16="http://schemas.microsoft.com/office/drawing/2014/main" id="{EC4521DE-248E-440D-AAD6-FD9E7D34B3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5285" y="0"/>
            <a:ext cx="0" cy="685800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442C13FA-4C0F-42D0-9626-5BA6040D8C3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6252485"/>
            <a:ext cx="12192000"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1565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a:extLst>
              <a:ext uri="{FF2B5EF4-FFF2-40B4-BE49-F238E27FC236}">
                <a16:creationId xmlns:a16="http://schemas.microsoft.com/office/drawing/2014/main" id="{FB5B0058-AF13-4859-B429-4EDDE2A26F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50000"/>
                </a:schemeClr>
              </a:solidFill>
            </a:endParaRPr>
          </a:p>
        </p:txBody>
      </p:sp>
      <p:sp>
        <p:nvSpPr>
          <p:cNvPr id="2" name="Title 1">
            <a:extLst>
              <a:ext uri="{FF2B5EF4-FFF2-40B4-BE49-F238E27FC236}">
                <a16:creationId xmlns:a16="http://schemas.microsoft.com/office/drawing/2014/main" id="{02739CEE-E6B7-48A3-9322-55388E2E7CCD}"/>
              </a:ext>
            </a:extLst>
          </p:cNvPr>
          <p:cNvSpPr>
            <a:spLocks noGrp="1"/>
          </p:cNvSpPr>
          <p:nvPr>
            <p:ph type="title"/>
          </p:nvPr>
        </p:nvSpPr>
        <p:spPr>
          <a:xfrm>
            <a:off x="2060147" y="565570"/>
            <a:ext cx="8071706" cy="1290923"/>
          </a:xfrm>
        </p:spPr>
        <p:txBody>
          <a:bodyPr vert="horz" lIns="91440" tIns="45720" rIns="91440" bIns="45720" rtlCol="0" anchor="b">
            <a:normAutofit/>
          </a:bodyPr>
          <a:lstStyle/>
          <a:p>
            <a:r>
              <a:rPr lang="en-US" sz="5400" dirty="0">
                <a:solidFill>
                  <a:schemeClr val="bg1"/>
                </a:solidFill>
                <a:latin typeface="+mn-lt"/>
              </a:rPr>
              <a:t>Manufacturers</a:t>
            </a:r>
            <a:endParaRPr lang="en-US" sz="5400" kern="1200" dirty="0">
              <a:solidFill>
                <a:schemeClr val="bg1"/>
              </a:solidFill>
              <a:latin typeface="+mn-lt"/>
            </a:endParaRPr>
          </a:p>
        </p:txBody>
      </p:sp>
      <p:sp>
        <p:nvSpPr>
          <p:cNvPr id="3" name="Content Placeholder 2">
            <a:extLst>
              <a:ext uri="{FF2B5EF4-FFF2-40B4-BE49-F238E27FC236}">
                <a16:creationId xmlns:a16="http://schemas.microsoft.com/office/drawing/2014/main" id="{F249153B-4DFE-4BCC-816D-B57D156D4D7F}"/>
              </a:ext>
            </a:extLst>
          </p:cNvPr>
          <p:cNvSpPr>
            <a:spLocks noGrp="1"/>
          </p:cNvSpPr>
          <p:nvPr>
            <p:ph idx="1"/>
          </p:nvPr>
        </p:nvSpPr>
        <p:spPr>
          <a:xfrm>
            <a:off x="1859826" y="2168137"/>
            <a:ext cx="9363205" cy="2952501"/>
          </a:xfrm>
        </p:spPr>
        <p:txBody>
          <a:bodyPr vert="horz" lIns="91440" tIns="45720" rIns="91440" bIns="45720" rtlCol="0">
            <a:normAutofit/>
          </a:bodyPr>
          <a:lstStyle/>
          <a:p>
            <a:r>
              <a:rPr lang="en-US" sz="3200" dirty="0">
                <a:solidFill>
                  <a:schemeClr val="bg1"/>
                </a:solidFill>
              </a:rPr>
              <a:t>Allergan $2.37 billion to be paid over 6 years</a:t>
            </a:r>
          </a:p>
          <a:p>
            <a:r>
              <a:rPr lang="en-US" sz="3200" dirty="0">
                <a:solidFill>
                  <a:schemeClr val="bg1"/>
                </a:solidFill>
              </a:rPr>
              <a:t>Teva $4.25 billion to be paid over 13 years </a:t>
            </a:r>
          </a:p>
          <a:p>
            <a:endParaRPr lang="en-US" sz="3200" dirty="0">
              <a:solidFill>
                <a:schemeClr val="bg1"/>
              </a:solidFill>
            </a:endParaRPr>
          </a:p>
          <a:p>
            <a:pPr marL="0" indent="0">
              <a:buNone/>
            </a:pPr>
            <a:r>
              <a:rPr lang="en-US" sz="3200" dirty="0">
                <a:solidFill>
                  <a:schemeClr val="bg1"/>
                </a:solidFill>
              </a:rPr>
              <a:t>TOTAL: $6.62 billion </a:t>
            </a:r>
          </a:p>
        </p:txBody>
      </p:sp>
      <p:cxnSp>
        <p:nvCxnSpPr>
          <p:cNvPr id="63" name="Straight Connector 62">
            <a:extLst>
              <a:ext uri="{FF2B5EF4-FFF2-40B4-BE49-F238E27FC236}">
                <a16:creationId xmlns:a16="http://schemas.microsoft.com/office/drawing/2014/main" id="{EC4521DE-248E-440D-AAD6-FD9E7D34B3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5285" y="0"/>
            <a:ext cx="0" cy="685800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442C13FA-4C0F-42D0-9626-5BA6040D8C3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6252485"/>
            <a:ext cx="12192000"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8101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a:extLst>
              <a:ext uri="{FF2B5EF4-FFF2-40B4-BE49-F238E27FC236}">
                <a16:creationId xmlns:a16="http://schemas.microsoft.com/office/drawing/2014/main" id="{FB5B0058-AF13-4859-B429-4EDDE2A26F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50000"/>
                </a:schemeClr>
              </a:solidFill>
            </a:endParaRPr>
          </a:p>
        </p:txBody>
      </p:sp>
      <p:sp>
        <p:nvSpPr>
          <p:cNvPr id="2" name="Title 1">
            <a:extLst>
              <a:ext uri="{FF2B5EF4-FFF2-40B4-BE49-F238E27FC236}">
                <a16:creationId xmlns:a16="http://schemas.microsoft.com/office/drawing/2014/main" id="{02739CEE-E6B7-48A3-9322-55388E2E7CCD}"/>
              </a:ext>
            </a:extLst>
          </p:cNvPr>
          <p:cNvSpPr>
            <a:spLocks noGrp="1"/>
          </p:cNvSpPr>
          <p:nvPr>
            <p:ph type="title"/>
          </p:nvPr>
        </p:nvSpPr>
        <p:spPr>
          <a:xfrm>
            <a:off x="2060147" y="565570"/>
            <a:ext cx="8071706" cy="1290923"/>
          </a:xfrm>
        </p:spPr>
        <p:txBody>
          <a:bodyPr vert="horz" lIns="91440" tIns="45720" rIns="91440" bIns="45720" rtlCol="0" anchor="b">
            <a:normAutofit/>
          </a:bodyPr>
          <a:lstStyle/>
          <a:p>
            <a:r>
              <a:rPr lang="en-US" sz="5400" dirty="0">
                <a:solidFill>
                  <a:schemeClr val="bg1"/>
                </a:solidFill>
                <a:latin typeface="+mn-lt"/>
              </a:rPr>
              <a:t>Pharmacies</a:t>
            </a:r>
            <a:endParaRPr lang="en-US" sz="5400" kern="1200" dirty="0">
              <a:solidFill>
                <a:schemeClr val="bg1"/>
              </a:solidFill>
              <a:latin typeface="+mn-lt"/>
            </a:endParaRPr>
          </a:p>
        </p:txBody>
      </p:sp>
      <p:sp>
        <p:nvSpPr>
          <p:cNvPr id="3" name="Content Placeholder 2">
            <a:extLst>
              <a:ext uri="{FF2B5EF4-FFF2-40B4-BE49-F238E27FC236}">
                <a16:creationId xmlns:a16="http://schemas.microsoft.com/office/drawing/2014/main" id="{F249153B-4DFE-4BCC-816D-B57D156D4D7F}"/>
              </a:ext>
            </a:extLst>
          </p:cNvPr>
          <p:cNvSpPr>
            <a:spLocks noGrp="1"/>
          </p:cNvSpPr>
          <p:nvPr>
            <p:ph idx="1"/>
          </p:nvPr>
        </p:nvSpPr>
        <p:spPr>
          <a:xfrm>
            <a:off x="1859826" y="2168137"/>
            <a:ext cx="9363205" cy="2952501"/>
          </a:xfrm>
        </p:spPr>
        <p:txBody>
          <a:bodyPr vert="horz" lIns="91440" tIns="45720" rIns="91440" bIns="45720" rtlCol="0">
            <a:normAutofit/>
          </a:bodyPr>
          <a:lstStyle/>
          <a:p>
            <a:r>
              <a:rPr lang="en-US" sz="3200" dirty="0">
                <a:solidFill>
                  <a:schemeClr val="bg1"/>
                </a:solidFill>
              </a:rPr>
              <a:t>Walgreens $5.7 billion to be paid out over 15 years </a:t>
            </a:r>
          </a:p>
          <a:p>
            <a:r>
              <a:rPr lang="en-US" sz="3200" dirty="0">
                <a:solidFill>
                  <a:schemeClr val="bg1"/>
                </a:solidFill>
              </a:rPr>
              <a:t>CVS $5 billion to be paid out over 10 years</a:t>
            </a:r>
          </a:p>
          <a:p>
            <a:r>
              <a:rPr lang="en-US" sz="3200" dirty="0">
                <a:solidFill>
                  <a:schemeClr val="bg1"/>
                </a:solidFill>
              </a:rPr>
              <a:t>Wal-Mart $3.1 billion to be paid out over 5 years</a:t>
            </a:r>
          </a:p>
          <a:p>
            <a:endParaRPr lang="en-US" sz="3200" dirty="0">
              <a:solidFill>
                <a:schemeClr val="bg1"/>
              </a:solidFill>
            </a:endParaRPr>
          </a:p>
          <a:p>
            <a:pPr marL="0" indent="0">
              <a:buNone/>
            </a:pPr>
            <a:r>
              <a:rPr lang="en-US" sz="3200" dirty="0">
                <a:solidFill>
                  <a:schemeClr val="bg1"/>
                </a:solidFill>
              </a:rPr>
              <a:t>TOTAL: $13.8 billion</a:t>
            </a:r>
          </a:p>
        </p:txBody>
      </p:sp>
      <p:cxnSp>
        <p:nvCxnSpPr>
          <p:cNvPr id="63" name="Straight Connector 62">
            <a:extLst>
              <a:ext uri="{FF2B5EF4-FFF2-40B4-BE49-F238E27FC236}">
                <a16:creationId xmlns:a16="http://schemas.microsoft.com/office/drawing/2014/main" id="{EC4521DE-248E-440D-AAD6-FD9E7D34B3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5285" y="0"/>
            <a:ext cx="0" cy="685800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442C13FA-4C0F-42D0-9626-5BA6040D8C3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6252485"/>
            <a:ext cx="12192000"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68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a:extLst>
              <a:ext uri="{FF2B5EF4-FFF2-40B4-BE49-F238E27FC236}">
                <a16:creationId xmlns:a16="http://schemas.microsoft.com/office/drawing/2014/main" id="{FB5B0058-AF13-4859-B429-4EDDE2A26F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50000"/>
                </a:schemeClr>
              </a:solidFill>
            </a:endParaRPr>
          </a:p>
        </p:txBody>
      </p:sp>
      <p:sp>
        <p:nvSpPr>
          <p:cNvPr id="2" name="Title 1">
            <a:extLst>
              <a:ext uri="{FF2B5EF4-FFF2-40B4-BE49-F238E27FC236}">
                <a16:creationId xmlns:a16="http://schemas.microsoft.com/office/drawing/2014/main" id="{02739CEE-E6B7-48A3-9322-55388E2E7CCD}"/>
              </a:ext>
            </a:extLst>
          </p:cNvPr>
          <p:cNvSpPr>
            <a:spLocks noGrp="1"/>
          </p:cNvSpPr>
          <p:nvPr>
            <p:ph type="title"/>
          </p:nvPr>
        </p:nvSpPr>
        <p:spPr>
          <a:xfrm>
            <a:off x="2060147" y="565570"/>
            <a:ext cx="8071706" cy="1290923"/>
          </a:xfrm>
        </p:spPr>
        <p:txBody>
          <a:bodyPr vert="horz" lIns="91440" tIns="45720" rIns="91440" bIns="45720" rtlCol="0" anchor="b">
            <a:normAutofit/>
          </a:bodyPr>
          <a:lstStyle/>
          <a:p>
            <a:r>
              <a:rPr lang="en-US" sz="5400" dirty="0">
                <a:solidFill>
                  <a:schemeClr val="bg1"/>
                </a:solidFill>
              </a:rPr>
              <a:t>Total Settlements</a:t>
            </a:r>
            <a:endParaRPr lang="en-US" sz="5400" kern="1200" dirty="0">
              <a:solidFill>
                <a:schemeClr val="bg1"/>
              </a:solidFill>
            </a:endParaRPr>
          </a:p>
        </p:txBody>
      </p:sp>
      <p:sp>
        <p:nvSpPr>
          <p:cNvPr id="3" name="Content Placeholder 2">
            <a:extLst>
              <a:ext uri="{FF2B5EF4-FFF2-40B4-BE49-F238E27FC236}">
                <a16:creationId xmlns:a16="http://schemas.microsoft.com/office/drawing/2014/main" id="{F249153B-4DFE-4BCC-816D-B57D156D4D7F}"/>
              </a:ext>
            </a:extLst>
          </p:cNvPr>
          <p:cNvSpPr>
            <a:spLocks noGrp="1"/>
          </p:cNvSpPr>
          <p:nvPr>
            <p:ph idx="1"/>
          </p:nvPr>
        </p:nvSpPr>
        <p:spPr>
          <a:xfrm>
            <a:off x="1859826" y="2168137"/>
            <a:ext cx="9363205" cy="2952501"/>
          </a:xfrm>
        </p:spPr>
        <p:txBody>
          <a:bodyPr vert="horz" lIns="91440" tIns="45720" rIns="91440" bIns="45720" rtlCol="0">
            <a:normAutofit fontScale="92500" lnSpcReduction="20000"/>
          </a:bodyPr>
          <a:lstStyle/>
          <a:p>
            <a:r>
              <a:rPr lang="en-US" sz="3600" dirty="0">
                <a:solidFill>
                  <a:schemeClr val="bg1"/>
                </a:solidFill>
              </a:rPr>
              <a:t>$26 billion (Distributors + J&amp;J)</a:t>
            </a:r>
          </a:p>
          <a:p>
            <a:r>
              <a:rPr lang="en-US" sz="3600" dirty="0">
                <a:solidFill>
                  <a:schemeClr val="bg1"/>
                </a:solidFill>
              </a:rPr>
              <a:t>$6.62 billion  (Allergan +Teva)</a:t>
            </a:r>
          </a:p>
          <a:p>
            <a:r>
              <a:rPr lang="en-US" sz="3600" dirty="0">
                <a:solidFill>
                  <a:schemeClr val="bg1"/>
                </a:solidFill>
              </a:rPr>
              <a:t>$13.8 billion (Walgreens, Walmart, CVS)</a:t>
            </a:r>
          </a:p>
          <a:p>
            <a:pPr marL="0" indent="0">
              <a:buNone/>
            </a:pPr>
            <a:endParaRPr lang="en-US" sz="3600" dirty="0">
              <a:solidFill>
                <a:schemeClr val="bg1"/>
              </a:solidFill>
            </a:endParaRPr>
          </a:p>
          <a:p>
            <a:pPr marL="0" indent="0">
              <a:buNone/>
            </a:pPr>
            <a:r>
              <a:rPr lang="en-US" sz="8000" dirty="0">
                <a:solidFill>
                  <a:schemeClr val="bg1"/>
                </a:solidFill>
              </a:rPr>
              <a:t>Nearly $50 Billion</a:t>
            </a:r>
          </a:p>
        </p:txBody>
      </p:sp>
      <p:cxnSp>
        <p:nvCxnSpPr>
          <p:cNvPr id="63" name="Straight Connector 62">
            <a:extLst>
              <a:ext uri="{FF2B5EF4-FFF2-40B4-BE49-F238E27FC236}">
                <a16:creationId xmlns:a16="http://schemas.microsoft.com/office/drawing/2014/main" id="{EC4521DE-248E-440D-AAD6-FD9E7D34B3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5285" y="0"/>
            <a:ext cx="0" cy="685800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442C13FA-4C0F-42D0-9626-5BA6040D8C3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6252485"/>
            <a:ext cx="12192000"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5853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6a7dbcb4-3a3a-4bd8-9652-c7413d6b8667">
      <UserInfo>
        <DisplayName>Krista Baisch</DisplayName>
        <AccountId>23</AccountId>
        <AccountType/>
      </UserInfo>
    </SharedWithUsers>
    <TaxCatchAll xmlns="30972eeb-d909-4501-aaba-e7588f8de80d" xsi:nil="true"/>
    <lcf76f155ced4ddcb4097134ff3c332f xmlns="65808c20-3762-4318-b6e1-427dcbf02f31">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4A5E848C5FE3F42A4B080A5C71423DD" ma:contentTypeVersion="16" ma:contentTypeDescription="Create a new document." ma:contentTypeScope="" ma:versionID="8e8fe237561d373db8557192566fb400">
  <xsd:schema xmlns:xsd="http://www.w3.org/2001/XMLSchema" xmlns:xs="http://www.w3.org/2001/XMLSchema" xmlns:p="http://schemas.microsoft.com/office/2006/metadata/properties" xmlns:ns2="6a7dbcb4-3a3a-4bd8-9652-c7413d6b8667" xmlns:ns3="65808c20-3762-4318-b6e1-427dcbf02f31" xmlns:ns4="30972eeb-d909-4501-aaba-e7588f8de80d" targetNamespace="http://schemas.microsoft.com/office/2006/metadata/properties" ma:root="true" ma:fieldsID="e25780344a213fff008152d616e93202" ns2:_="" ns3:_="" ns4:_="">
    <xsd:import namespace="6a7dbcb4-3a3a-4bd8-9652-c7413d6b8667"/>
    <xsd:import namespace="65808c20-3762-4318-b6e1-427dcbf02f31"/>
    <xsd:import namespace="30972eeb-d909-4501-aaba-e7588f8de80d"/>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3:MediaLengthInSeconds" minOccurs="0"/>
                <xsd:element ref="ns3: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7dbcb4-3a3a-4bd8-9652-c7413d6b866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5808c20-3762-4318-b6e1-427dcbf02f31"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internalName="MediaServiceAutoTags" ma:readOnly="true">
      <xsd:simpleType>
        <xsd:restriction base="dms:Text"/>
      </xsd:simpleType>
    </xsd:element>
    <xsd:element name="MediaServiceLocation" ma:index="14"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a029b4e3-5213-4de0-bfad-ea1a4d0ffa1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0972eeb-d909-4501-aaba-e7588f8de80d"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ac0f790b-6fde-4362-96c4-c4f6063bebd3}" ma:internalName="TaxCatchAll" ma:showField="CatchAllData" ma:web="30972eeb-d909-4501-aaba-e7588f8de80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3E8C367-0FFE-4A6A-A379-51D57551B89B}">
  <ds:schemaRefs>
    <ds:schemaRef ds:uri="6a7dbcb4-3a3a-4bd8-9652-c7413d6b8667"/>
    <ds:schemaRef ds:uri="http://schemas.microsoft.com/office/2006/metadata/properties"/>
    <ds:schemaRef ds:uri="http://schemas.microsoft.com/office/infopath/2007/PartnerControls"/>
    <ds:schemaRef ds:uri="30972eeb-d909-4501-aaba-e7588f8de80d"/>
    <ds:schemaRef ds:uri="65808c20-3762-4318-b6e1-427dcbf02f31"/>
  </ds:schemaRefs>
</ds:datastoreItem>
</file>

<file path=customXml/itemProps2.xml><?xml version="1.0" encoding="utf-8"?>
<ds:datastoreItem xmlns:ds="http://schemas.openxmlformats.org/officeDocument/2006/customXml" ds:itemID="{CA015BFB-28A2-4FD2-B911-26CE773BB2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a7dbcb4-3a3a-4bd8-9652-c7413d6b8667"/>
    <ds:schemaRef ds:uri="65808c20-3762-4318-b6e1-427dcbf02f31"/>
    <ds:schemaRef ds:uri="30972eeb-d909-4501-aaba-e7588f8de80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A18DC64-8AD0-4D98-9C9C-417CA51690A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10241</TotalTime>
  <Words>915</Words>
  <Application>Microsoft Office PowerPoint</Application>
  <PresentationFormat>Widescreen</PresentationFormat>
  <Paragraphs>138</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Calibri Light</vt:lpstr>
      <vt:lpstr>Roboto</vt:lpstr>
      <vt:lpstr>Office Theme</vt:lpstr>
      <vt:lpstr>New Pharmacy/Manufacturer Settlements</vt:lpstr>
      <vt:lpstr>RECAP: Where  we have been in this litigation….</vt:lpstr>
      <vt:lpstr>Manufacturers</vt:lpstr>
      <vt:lpstr>The Distributors</vt:lpstr>
      <vt:lpstr>The Pharmacies</vt:lpstr>
      <vt:lpstr>New Settlements:</vt:lpstr>
      <vt:lpstr>Manufacturers</vt:lpstr>
      <vt:lpstr>Pharmacies</vt:lpstr>
      <vt:lpstr>Total Settlements</vt:lpstr>
      <vt:lpstr>Additional Non-Monetary Relief</vt:lpstr>
      <vt:lpstr>Estimated Amounts to Iowa:</vt:lpstr>
      <vt:lpstr>Where does the information reside?</vt:lpstr>
      <vt:lpstr>Current Settlements:</vt:lpstr>
      <vt:lpstr>Critical Mass</vt:lpstr>
      <vt:lpstr>What Do You Need to Do?</vt:lpstr>
      <vt:lpstr>PowerPoint Presentation</vt:lpstr>
      <vt:lpstr>Recap: Action Items</vt:lpstr>
      <vt:lpstr>PowerPoint Presentation</vt:lpstr>
      <vt:lpstr>Bankruptcies</vt:lpstr>
      <vt:lpstr>Noat Information:</vt:lpstr>
      <vt:lpstr>Mallinckrodt Bankruptcy:</vt:lpstr>
      <vt:lpstr>Purdue Bankruptcy:</vt:lpstr>
      <vt:lpstr>ENDO Bankruptcy:</vt:lpstr>
      <vt:lpstr>Bankruptcies</vt:lpstr>
      <vt:lpstr>What remains?</vt:lpstr>
      <vt:lpstr>Clean Up: What Remains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Opioid Litigation Proposed Settlement</dc:title>
  <dc:creator>Erin Dickinson</dc:creator>
  <cp:lastModifiedBy>Bill Peterson</cp:lastModifiedBy>
  <cp:revision>27</cp:revision>
  <dcterms:created xsi:type="dcterms:W3CDTF">2021-07-27T11:07:12Z</dcterms:created>
  <dcterms:modified xsi:type="dcterms:W3CDTF">2023-03-03T15:51:57Z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0x01010094A5E848C5FE3F42A4B080A5C71423DD</vt:lpwstr>
  </property>
  <property fmtid="{D5CDD505-2E9C-101B-9397-08002B2CF9AE}" pid="3" name="MediaServiceImageTags">
    <vt:lpwstr/>
  </property>
</Properties>
</file>