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5" r:id="rId2"/>
    <p:sldMasterId id="2147483677" r:id="rId3"/>
  </p:sldMasterIdLst>
  <p:notesMasterIdLst>
    <p:notesMasterId r:id="rId11"/>
  </p:notesMasterIdLst>
  <p:sldIdLst>
    <p:sldId id="256" r:id="rId4"/>
    <p:sldId id="271" r:id="rId5"/>
    <p:sldId id="576" r:id="rId6"/>
    <p:sldId id="577" r:id="rId7"/>
    <p:sldId id="578" r:id="rId8"/>
    <p:sldId id="579" r:id="rId9"/>
    <p:sldId id="514" r:id="rId10"/>
  </p:sldIdLst>
  <p:sldSz cx="9144000" cy="6858000" type="screen4x3"/>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0" autoAdjust="0"/>
    <p:restoredTop sz="86382" autoAdjust="0"/>
  </p:normalViewPr>
  <p:slideViewPr>
    <p:cSldViewPr snapToGrid="0">
      <p:cViewPr varScale="1">
        <p:scale>
          <a:sx n="98" d="100"/>
          <a:sy n="98" d="100"/>
        </p:scale>
        <p:origin x="1572" y="72"/>
      </p:cViewPr>
      <p:guideLst/>
    </p:cSldViewPr>
  </p:slideViewPr>
  <p:outlineViewPr>
    <p:cViewPr>
      <p:scale>
        <a:sx n="33" d="100"/>
        <a:sy n="33" d="100"/>
      </p:scale>
      <p:origin x="0" y="-58938"/>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E3589-3807-40C6-AA34-25363788F2F4}" type="datetimeFigureOut">
              <a:rPr lang="en-US" smtClean="0"/>
              <a:t>1/31/2023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070A0A-5B6A-43AD-BF90-7ACFAE01CE0D}" type="slidenum">
              <a:rPr lang="en-US" smtClean="0"/>
              <a:t>‹#›</a:t>
            </a:fld>
            <a:endParaRPr lang="en-US"/>
          </a:p>
        </p:txBody>
      </p:sp>
    </p:spTree>
    <p:extLst>
      <p:ext uri="{BB962C8B-B14F-4D97-AF65-F5344CB8AC3E}">
        <p14:creationId xmlns:p14="http://schemas.microsoft.com/office/powerpoint/2010/main" val="644098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PPTS </a:t>
            </a:r>
          </a:p>
        </p:txBody>
      </p:sp>
      <p:sp>
        <p:nvSpPr>
          <p:cNvPr id="4" name="Slide Number Placeholder 3"/>
          <p:cNvSpPr>
            <a:spLocks noGrp="1"/>
          </p:cNvSpPr>
          <p:nvPr>
            <p:ph type="sldNum" sz="quarter" idx="5"/>
          </p:nvPr>
        </p:nvSpPr>
        <p:spPr/>
        <p:txBody>
          <a:bodyPr/>
          <a:lstStyle/>
          <a:p>
            <a:fld id="{53070A0A-5B6A-43AD-BF90-7ACFAE01CE0D}" type="slidenum">
              <a:rPr lang="en-US" smtClean="0"/>
              <a:t>2</a:t>
            </a:fld>
            <a:endParaRPr lang="en-US" dirty="0"/>
          </a:p>
        </p:txBody>
      </p:sp>
    </p:spTree>
    <p:extLst>
      <p:ext uri="{BB962C8B-B14F-4D97-AF65-F5344CB8AC3E}">
        <p14:creationId xmlns:p14="http://schemas.microsoft.com/office/powerpoint/2010/main" val="2563498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a:t>Point out the LinkedIn and Facebook symbols here – be sure to FOLLOW us on LinkedIn and Facebook.</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AFFEDC6F-7FB2-4125-88D2-D6FDAC75B841}"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7</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9409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15182" y="3046575"/>
            <a:ext cx="4874662" cy="1974784"/>
          </a:xfrm>
          <a:prstGeom prst="rect">
            <a:avLst/>
          </a:prstGeom>
          <a:effectLst>
            <a:outerShdw blurRad="76200" dist="38100" dir="2700000" algn="tl" rotWithShape="0">
              <a:prstClr val="black">
                <a:alpha val="20000"/>
              </a:prstClr>
            </a:outerShdw>
          </a:effectLst>
        </p:spPr>
        <p:txBody>
          <a:bodyPr anchor="b" anchorCtr="0"/>
          <a:lstStyle>
            <a:lvl1pPr algn="l">
              <a:defRPr sz="5800" baseline="0">
                <a:solidFill>
                  <a:schemeClr val="bg1"/>
                </a:solidFill>
                <a:latin typeface="Arial"/>
                <a:cs typeface="Arial"/>
              </a:defRPr>
            </a:lvl1pPr>
          </a:lstStyle>
          <a:p>
            <a:r>
              <a:rPr lang="en-US"/>
              <a:t>Title to</a:t>
            </a:r>
            <a:br>
              <a:rPr lang="en-US"/>
            </a:br>
            <a:r>
              <a:rPr lang="en-US"/>
              <a:t>Go Here</a:t>
            </a:r>
          </a:p>
        </p:txBody>
      </p:sp>
      <p:sp>
        <p:nvSpPr>
          <p:cNvPr id="3" name="Subtitle 2"/>
          <p:cNvSpPr>
            <a:spLocks noGrp="1"/>
          </p:cNvSpPr>
          <p:nvPr>
            <p:ph type="subTitle" idx="1" hasCustomPrompt="1"/>
          </p:nvPr>
        </p:nvSpPr>
        <p:spPr>
          <a:xfrm>
            <a:off x="2815758" y="5028452"/>
            <a:ext cx="6074086" cy="1021374"/>
          </a:xfrm>
          <a:prstGeom prst="rect">
            <a:avLst/>
          </a:prstGeom>
          <a:effectLst>
            <a:outerShdw blurRad="76200" dist="38100" dir="2700000" algn="tl" rotWithShape="0">
              <a:prstClr val="black">
                <a:alpha val="20000"/>
              </a:prstClr>
            </a:outerShdw>
          </a:effectLst>
        </p:spPr>
        <p:txBody>
          <a:bodyPr anchor="ctr"/>
          <a:lstStyle>
            <a:lvl1pPr marL="0" indent="0" algn="l">
              <a:buNone/>
              <a:defRPr sz="2200" b="1">
                <a:solidFill>
                  <a:srgbClr val="A39791"/>
                </a:solidFill>
                <a:latin typeface="Arial"/>
                <a:cs typeface="Aria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p:cNvSpPr>
            <a:spLocks noGrp="1"/>
          </p:cNvSpPr>
          <p:nvPr>
            <p:ph type="ftr" sz="quarter" idx="3"/>
          </p:nvPr>
        </p:nvSpPr>
        <p:spPr>
          <a:xfrm>
            <a:off x="6610432" y="6540738"/>
            <a:ext cx="2421731" cy="273050"/>
          </a:xfrm>
          <a:prstGeom prst="rect">
            <a:avLst/>
          </a:prstGeom>
        </p:spPr>
        <p:txBody>
          <a:bodyPr/>
          <a:lstStyle>
            <a:lvl1pPr algn="r">
              <a:defRPr sz="700">
                <a:latin typeface="Arial"/>
                <a:cs typeface="Arial"/>
              </a:defRPr>
            </a:lvl1pPr>
          </a:lstStyle>
          <a:p>
            <a:r>
              <a:rPr lang="en-US"/>
              <a:t>©Ahlers &amp; Cooney, P.C. - All Rights Reserved</a:t>
            </a:r>
          </a:p>
        </p:txBody>
      </p:sp>
    </p:spTree>
    <p:extLst>
      <p:ext uri="{BB962C8B-B14F-4D97-AF65-F5344CB8AC3E}">
        <p14:creationId xmlns:p14="http://schemas.microsoft.com/office/powerpoint/2010/main" val="29111990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hasCustomPrompt="1"/>
          </p:nvPr>
        </p:nvSpPr>
        <p:spPr/>
        <p:txBody>
          <a:bodyPr/>
          <a:lstStyle/>
          <a:p>
            <a:r>
              <a:rPr lang="en-US"/>
              <a:t>Click To Edit Master Title Style</a:t>
            </a:r>
          </a:p>
        </p:txBody>
      </p:sp>
    </p:spTree>
    <p:extLst>
      <p:ext uri="{BB962C8B-B14F-4D97-AF65-F5344CB8AC3E}">
        <p14:creationId xmlns:p14="http://schemas.microsoft.com/office/powerpoint/2010/main" val="317660265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hasCustomPrompt="1"/>
          </p:nvPr>
        </p:nvSpPr>
        <p:spPr/>
        <p:txBody>
          <a:bodyPr/>
          <a:lstStyle/>
          <a:p>
            <a:r>
              <a:rPr lang="en-US"/>
              <a:t>Click To Edit Master Title Style</a:t>
            </a:r>
          </a:p>
        </p:txBody>
      </p:sp>
    </p:spTree>
    <p:extLst>
      <p:ext uri="{BB962C8B-B14F-4D97-AF65-F5344CB8AC3E}">
        <p14:creationId xmlns:p14="http://schemas.microsoft.com/office/powerpoint/2010/main" val="2836306915"/>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610432" y="6540738"/>
            <a:ext cx="2421731" cy="273050"/>
          </a:xfrm>
          <a:prstGeom prst="rect">
            <a:avLst/>
          </a:prstGeom>
        </p:spPr>
        <p:txBody>
          <a:bodyPr/>
          <a:lstStyle>
            <a:lvl1pPr algn="r">
              <a:defRPr sz="700">
                <a:latin typeface="Arial"/>
                <a:cs typeface="Arial"/>
              </a:defRPr>
            </a:lvl1pPr>
          </a:lstStyle>
          <a:p>
            <a:r>
              <a:rPr lang="en-US"/>
              <a:t>©Ahlers &amp; Cooney, P.C. - All Rights Reserved</a:t>
            </a:r>
          </a:p>
        </p:txBody>
      </p:sp>
    </p:spTree>
    <p:extLst>
      <p:ext uri="{BB962C8B-B14F-4D97-AF65-F5344CB8AC3E}">
        <p14:creationId xmlns:p14="http://schemas.microsoft.com/office/powerpoint/2010/main" val="1527743863"/>
      </p:ext>
    </p:extLst>
  </p:cSld>
  <p:clrMap bg1="lt1" tx1="dk1" bg2="lt2" tx2="dk2" accent1="accent1" accent2="accent2" accent3="accent3" accent4="accent4" accent5="accent5" accent6="accent6" hlink="hlink" folHlink="folHlink"/>
  <p:sldLayoutIdLst>
    <p:sldLayoutId id="2147483673" r:id="rId1"/>
  </p:sldLayoutIdLst>
  <p:transition/>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85319"/>
            <a:ext cx="8447726" cy="1005840"/>
          </a:xfrm>
          <a:prstGeom prst="rect">
            <a:avLst/>
          </a:prstGeom>
          <a:noFill/>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93708" y="1623138"/>
            <a:ext cx="8229600" cy="405011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p:nvPr userDrawn="1"/>
        </p:nvSpPr>
        <p:spPr>
          <a:xfrm>
            <a:off x="78318" y="6467222"/>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93FA3-53C0-4CAE-AD25-A29A3830186E}" type="slidenum">
              <a:rPr lang="en-US" smtClean="0">
                <a:solidFill>
                  <a:srgbClr val="024886"/>
                </a:solidFill>
                <a:latin typeface="Arial"/>
                <a:cs typeface="Arial"/>
              </a:rPr>
              <a:t>‹#›</a:t>
            </a:fld>
            <a:endParaRPr lang="en-US">
              <a:solidFill>
                <a:srgbClr val="024886"/>
              </a:solidFill>
              <a:latin typeface="Arial"/>
              <a:cs typeface="Arial"/>
            </a:endParaRPr>
          </a:p>
        </p:txBody>
      </p:sp>
      <p:sp>
        <p:nvSpPr>
          <p:cNvPr id="9" name="Footer Placeholder 4"/>
          <p:cNvSpPr txBox="1"/>
          <p:nvPr userDrawn="1"/>
        </p:nvSpPr>
        <p:spPr>
          <a:xfrm>
            <a:off x="3535695" y="6574158"/>
            <a:ext cx="2421731" cy="273050"/>
          </a:xfrm>
          <a:prstGeom prst="rect">
            <a:avLst/>
          </a:prstGeom>
        </p:spPr>
        <p:txBody>
          <a:bodyPr/>
          <a:lstStyle>
            <a:defPPr>
              <a:defRPr lang="en-US"/>
            </a:defPPr>
            <a:lvl1pPr marL="0" algn="r" defTabSz="914400" rtl="0" eaLnBrk="1" latinLnBrk="0" hangingPunct="1">
              <a:defRPr sz="8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a:solidFill>
                  <a:srgbClr val="024886"/>
                </a:solidFill>
                <a:latin typeface="Arial"/>
                <a:cs typeface="Arial"/>
              </a:rPr>
              <a:t>©Ahlers &amp; Cooney, P.C. - All Rights Reserved</a:t>
            </a:r>
          </a:p>
        </p:txBody>
      </p:sp>
      <p:sp>
        <p:nvSpPr>
          <p:cNvPr id="10" name="TextBox 9"/>
          <p:cNvSpPr txBox="1"/>
          <p:nvPr userDrawn="1"/>
        </p:nvSpPr>
        <p:spPr>
          <a:xfrm>
            <a:off x="481263" y="6630737"/>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342527392"/>
      </p:ext>
    </p:extLst>
  </p:cSld>
  <p:clrMap bg1="lt1" tx1="dk1" bg2="lt2" tx2="dk2" accent1="accent1" accent2="accent2" accent3="accent3" accent4="accent4" accent5="accent5" accent6="accent6" hlink="hlink" folHlink="folHlink"/>
  <p:sldLayoutIdLst>
    <p:sldLayoutId id="2147483676" r:id="rId1"/>
  </p:sldLayoutIdLst>
  <p:transition/>
  <p:hf hdr="0" dt="0"/>
  <p:txStyles>
    <p:titleStyle>
      <a:lvl1pPr algn="l" defTabSz="914400" rtl="0" eaLnBrk="1" latinLnBrk="0" hangingPunct="1">
        <a:lnSpc>
          <a:spcPct val="90000"/>
        </a:lnSpc>
        <a:spcBef>
          <a:spcPct val="0"/>
        </a:spcBef>
        <a:buNone/>
        <a:defRPr sz="4000" kern="1200">
          <a:solidFill>
            <a:srgbClr val="024886"/>
          </a:solidFill>
          <a:latin typeface="Arial"/>
          <a:ea typeface="+mj-ea"/>
          <a:cs typeface="Arial"/>
        </a:defRPr>
      </a:lvl1pPr>
    </p:titleStyle>
    <p:bodyStyle>
      <a:lvl1pPr marL="228600" indent="-228600" algn="l" defTabSz="914400" rtl="0" eaLnBrk="1" latinLnBrk="0" hangingPunct="1">
        <a:lnSpc>
          <a:spcPct val="90000"/>
        </a:lnSpc>
        <a:spcBef>
          <a:spcPts val="1000"/>
        </a:spcBef>
        <a:buClr>
          <a:srgbClr val="024886"/>
        </a:buClr>
        <a:buFont typeface="Arial" panose="020B0604020202020204" pitchFamily="34" charset="0"/>
        <a:buChar char="•"/>
        <a:defRPr sz="2400" kern="1200">
          <a:solidFill>
            <a:schemeClr val="tx1"/>
          </a:solidFill>
          <a:latin typeface="Arial"/>
          <a:ea typeface="+mn-ea"/>
          <a:cs typeface="Arial"/>
        </a:defRPr>
      </a:lvl1pPr>
      <a:lvl2pPr marL="862013" indent="-404813" algn="l" defTabSz="914400" rtl="0" eaLnBrk="1" latinLnBrk="0" hangingPunct="1">
        <a:lnSpc>
          <a:spcPct val="90000"/>
        </a:lnSpc>
        <a:spcBef>
          <a:spcPts val="500"/>
        </a:spcBef>
        <a:buClr>
          <a:srgbClr val="024886"/>
        </a:buClr>
        <a:buFont typeface="Courier New" panose="02070309020205020404" pitchFamily="49" charset="0"/>
        <a:buChar char="o"/>
        <a:defRPr sz="2400" kern="1200">
          <a:solidFill>
            <a:schemeClr val="tx1"/>
          </a:solidFill>
          <a:latin typeface="Arial"/>
          <a:ea typeface="+mn-ea"/>
          <a:cs typeface="Arial"/>
        </a:defRPr>
      </a:lvl2pPr>
      <a:lvl3pPr marL="11430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3pPr>
      <a:lvl4pPr marL="16002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4pPr>
      <a:lvl5pPr marL="20574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85319"/>
            <a:ext cx="8447726" cy="1005840"/>
          </a:xfrm>
          <a:prstGeom prst="rect">
            <a:avLst/>
          </a:prstGeom>
          <a:noFill/>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93708" y="1618455"/>
            <a:ext cx="8229600" cy="405011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p:nvPr userDrawn="1"/>
        </p:nvSpPr>
        <p:spPr>
          <a:xfrm>
            <a:off x="78318" y="6467222"/>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3993FA3-53C0-4CAE-AD25-A29A3830186E}" type="slidenum">
              <a:rPr lang="en-US" smtClean="0">
                <a:solidFill>
                  <a:srgbClr val="024886"/>
                </a:solidFill>
                <a:latin typeface="Arial"/>
                <a:cs typeface="Arial"/>
              </a:rPr>
              <a:t>‹#›</a:t>
            </a:fld>
            <a:endParaRPr lang="en-US">
              <a:solidFill>
                <a:srgbClr val="024886"/>
              </a:solidFill>
              <a:latin typeface="Arial"/>
              <a:cs typeface="Arial"/>
            </a:endParaRPr>
          </a:p>
        </p:txBody>
      </p:sp>
      <p:sp>
        <p:nvSpPr>
          <p:cNvPr id="9" name="Footer Placeholder 4"/>
          <p:cNvSpPr txBox="1"/>
          <p:nvPr userDrawn="1"/>
        </p:nvSpPr>
        <p:spPr>
          <a:xfrm>
            <a:off x="3535695" y="6574158"/>
            <a:ext cx="2421731" cy="273050"/>
          </a:xfrm>
          <a:prstGeom prst="rect">
            <a:avLst/>
          </a:prstGeom>
        </p:spPr>
        <p:txBody>
          <a:bodyPr/>
          <a:lstStyle>
            <a:defPPr>
              <a:defRPr lang="en-US"/>
            </a:defPPr>
            <a:lvl1pPr marL="0" algn="r" defTabSz="914400" rtl="0" eaLnBrk="1" latinLnBrk="0" hangingPunct="1">
              <a:defRPr sz="800" kern="1200">
                <a:solidFill>
                  <a:schemeClr val="tx1"/>
                </a:solidFill>
                <a:latin typeface="Century Gothic"/>
                <a:ea typeface="+mn-ea"/>
                <a:cs typeface="Century Gothic"/>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700">
                <a:solidFill>
                  <a:srgbClr val="024886"/>
                </a:solidFill>
                <a:latin typeface="Arial"/>
                <a:cs typeface="Arial"/>
              </a:rPr>
              <a:t>©Ahlers &amp; Cooney, P.C. - All Rights Reserved</a:t>
            </a:r>
          </a:p>
        </p:txBody>
      </p:sp>
      <p:sp>
        <p:nvSpPr>
          <p:cNvPr id="10" name="TextBox 9"/>
          <p:cNvSpPr txBox="1"/>
          <p:nvPr userDrawn="1"/>
        </p:nvSpPr>
        <p:spPr>
          <a:xfrm>
            <a:off x="481263" y="6630737"/>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054332702"/>
      </p:ext>
    </p:extLst>
  </p:cSld>
  <p:clrMap bg1="lt1" tx1="dk1" bg2="lt2" tx2="dk2" accent1="accent1" accent2="accent2" accent3="accent3" accent4="accent4" accent5="accent5" accent6="accent6" hlink="hlink" folHlink="folHlink"/>
  <p:sldLayoutIdLst>
    <p:sldLayoutId id="2147483678" r:id="rId1"/>
  </p:sldLayoutIdLst>
  <p:transition/>
  <p:hf hdr="0" dt="0"/>
  <p:txStyles>
    <p:titleStyle>
      <a:lvl1pPr algn="l" defTabSz="914400" rtl="0" eaLnBrk="1" latinLnBrk="0" hangingPunct="1">
        <a:lnSpc>
          <a:spcPct val="90000"/>
        </a:lnSpc>
        <a:spcBef>
          <a:spcPct val="0"/>
        </a:spcBef>
        <a:buNone/>
        <a:defRPr sz="4000" kern="1200">
          <a:solidFill>
            <a:srgbClr val="024886"/>
          </a:solidFill>
          <a:latin typeface="Arial"/>
          <a:ea typeface="+mj-ea"/>
          <a:cs typeface="Arial"/>
        </a:defRPr>
      </a:lvl1pPr>
    </p:titleStyle>
    <p:bodyStyle>
      <a:lvl1pPr marL="228600" indent="-228600" algn="l" defTabSz="914400" rtl="0" eaLnBrk="1" latinLnBrk="0" hangingPunct="1">
        <a:lnSpc>
          <a:spcPct val="90000"/>
        </a:lnSpc>
        <a:spcBef>
          <a:spcPts val="1000"/>
        </a:spcBef>
        <a:buClr>
          <a:srgbClr val="024886"/>
        </a:buClr>
        <a:buFont typeface="Arial" panose="020B0604020202020204" pitchFamily="34" charset="0"/>
        <a:buChar char="•"/>
        <a:defRPr sz="2400" kern="1200">
          <a:solidFill>
            <a:schemeClr val="tx1"/>
          </a:solidFill>
          <a:latin typeface="Arial"/>
          <a:ea typeface="+mn-ea"/>
          <a:cs typeface="Arial"/>
        </a:defRPr>
      </a:lvl1pPr>
      <a:lvl2pPr marL="800100" indent="-342900" algn="l" defTabSz="914400" rtl="0" eaLnBrk="1" latinLnBrk="0" hangingPunct="1">
        <a:lnSpc>
          <a:spcPct val="90000"/>
        </a:lnSpc>
        <a:spcBef>
          <a:spcPts val="500"/>
        </a:spcBef>
        <a:buClr>
          <a:srgbClr val="024886"/>
        </a:buClr>
        <a:buFont typeface="Courier New" panose="02070309020205020404" pitchFamily="49" charset="0"/>
        <a:buChar char="o"/>
        <a:defRPr sz="2400" kern="1200">
          <a:solidFill>
            <a:schemeClr val="tx1"/>
          </a:solidFill>
          <a:latin typeface="Arial"/>
          <a:ea typeface="+mn-ea"/>
          <a:cs typeface="Arial"/>
        </a:defRPr>
      </a:lvl2pPr>
      <a:lvl3pPr marL="11430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3pPr>
      <a:lvl4pPr marL="16002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4pPr>
      <a:lvl5pPr marL="2057400" indent="-228600" algn="l" defTabSz="914400" rtl="0" eaLnBrk="1" latinLnBrk="0" hangingPunct="1">
        <a:lnSpc>
          <a:spcPct val="90000"/>
        </a:lnSpc>
        <a:spcBef>
          <a:spcPts val="500"/>
        </a:spcBef>
        <a:buClr>
          <a:srgbClr val="024886"/>
        </a:buClr>
        <a:buFont typeface="Arial" panose="020B0604020202020204" pitchFamily="34" charset="0"/>
        <a:buChar char="•"/>
        <a:defRPr sz="2400"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DEC3A-B66A-4904-A1CA-209A5A08B633}"/>
              </a:ext>
            </a:extLst>
          </p:cNvPr>
          <p:cNvSpPr>
            <a:spLocks noGrp="1"/>
          </p:cNvSpPr>
          <p:nvPr>
            <p:ph type="ctrTitle"/>
          </p:nvPr>
        </p:nvSpPr>
        <p:spPr/>
        <p:txBody>
          <a:bodyPr/>
          <a:lstStyle/>
          <a:p>
            <a:pPr algn="ctr"/>
            <a:r>
              <a:rPr lang="en-US" sz="4000" dirty="0"/>
              <a:t>Pipeline Considerations for Counties</a:t>
            </a:r>
            <a:br>
              <a:rPr lang="en-US" sz="4000" dirty="0"/>
            </a:br>
            <a:endParaRPr lang="en-US" sz="2400" dirty="0"/>
          </a:p>
        </p:txBody>
      </p:sp>
      <p:sp>
        <p:nvSpPr>
          <p:cNvPr id="3" name="Subtitle 2">
            <a:extLst>
              <a:ext uri="{FF2B5EF4-FFF2-40B4-BE49-F238E27FC236}">
                <a16:creationId xmlns:a16="http://schemas.microsoft.com/office/drawing/2014/main" id="{3E8EB9F8-F0CB-4DF3-97BA-815D15051097}"/>
              </a:ext>
            </a:extLst>
          </p:cNvPr>
          <p:cNvSpPr>
            <a:spLocks noGrp="1"/>
          </p:cNvSpPr>
          <p:nvPr>
            <p:ph type="subTitle" idx="1"/>
          </p:nvPr>
        </p:nvSpPr>
        <p:spPr>
          <a:xfrm>
            <a:off x="4180114" y="5028452"/>
            <a:ext cx="4709730" cy="1021374"/>
          </a:xfrm>
        </p:spPr>
        <p:txBody>
          <a:bodyPr/>
          <a:lstStyle/>
          <a:p>
            <a:pPr algn="ctr"/>
            <a:r>
              <a:rPr lang="en-US" sz="2000" dirty="0"/>
              <a:t>Tim Whipple</a:t>
            </a:r>
            <a:br>
              <a:rPr lang="en-US" sz="2000" dirty="0"/>
            </a:br>
            <a:r>
              <a:rPr lang="en-US" sz="2000" dirty="0"/>
              <a:t>February 1, 2023</a:t>
            </a:r>
            <a:endParaRPr lang="en-US" dirty="0"/>
          </a:p>
        </p:txBody>
      </p:sp>
    </p:spTree>
    <p:extLst>
      <p:ext uri="{BB962C8B-B14F-4D97-AF65-F5344CB8AC3E}">
        <p14:creationId xmlns:p14="http://schemas.microsoft.com/office/powerpoint/2010/main" val="21314028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lstStyle/>
          <a:p>
            <a:pPr marL="0" indent="0">
              <a:buNone/>
            </a:pPr>
            <a:r>
              <a:rPr lang="en-US" i="1" dirty="0"/>
              <a:t>Please note that this presentation is intended for informational and educational purposes and to provide general statements from federal law, state law, and agency guidance. Federal and state law may differ on particularized areas and this outline does not include all legal considerations. Each situation varies based on the individualized facts and the law is constantly evolving. </a:t>
            </a:r>
          </a:p>
          <a:p>
            <a:endParaRPr lang="en-US" i="1" dirty="0"/>
          </a:p>
          <a:p>
            <a:pPr marL="0" indent="0">
              <a:buNone/>
            </a:pPr>
            <a:r>
              <a:rPr lang="en-US" i="1" dirty="0"/>
              <a:t>Please consult with your attorney for specific legal information, advice, or individualized inquiries. </a:t>
            </a:r>
          </a:p>
          <a:p>
            <a:endParaRPr lang="en-US" dirty="0"/>
          </a:p>
        </p:txBody>
      </p:sp>
      <p:sp>
        <p:nvSpPr>
          <p:cNvPr id="12" name="Title 11"/>
          <p:cNvSpPr>
            <a:spLocks noGrp="1"/>
          </p:cNvSpPr>
          <p:nvPr>
            <p:ph type="title"/>
          </p:nvPr>
        </p:nvSpPr>
        <p:spPr/>
        <p:txBody>
          <a:bodyPr/>
          <a:lstStyle/>
          <a:p>
            <a:r>
              <a:rPr lang="en-US" dirty="0"/>
              <a:t>Disclaimer</a:t>
            </a:r>
          </a:p>
        </p:txBody>
      </p:sp>
    </p:spTree>
    <p:extLst>
      <p:ext uri="{BB962C8B-B14F-4D97-AF65-F5344CB8AC3E}">
        <p14:creationId xmlns:p14="http://schemas.microsoft.com/office/powerpoint/2010/main" val="294321959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0FC531-3C33-4F45-8DB2-BB5F06BA2D09}"/>
              </a:ext>
            </a:extLst>
          </p:cNvPr>
          <p:cNvSpPr>
            <a:spLocks noGrp="1"/>
          </p:cNvSpPr>
          <p:nvPr>
            <p:ph idx="1"/>
          </p:nvPr>
        </p:nvSpPr>
        <p:spPr>
          <a:xfrm>
            <a:off x="698186" y="1591159"/>
            <a:ext cx="8229600" cy="4050115"/>
          </a:xfrm>
        </p:spPr>
        <p:txBody>
          <a:bodyPr/>
          <a:lstStyle/>
          <a:p>
            <a:pPr marL="0" indent="0">
              <a:buNone/>
            </a:pPr>
            <a:r>
              <a:rPr lang="en-US" b="1" dirty="0"/>
              <a:t>Key questions:</a:t>
            </a:r>
          </a:p>
          <a:p>
            <a:r>
              <a:rPr lang="en-US" sz="1800" dirty="0"/>
              <a:t>What is the federal government’s role?</a:t>
            </a:r>
          </a:p>
          <a:p>
            <a:r>
              <a:rPr lang="en-US" sz="1800" dirty="0"/>
              <a:t>What is the state government’s role?</a:t>
            </a:r>
          </a:p>
          <a:p>
            <a:r>
              <a:rPr lang="en-US" sz="1800" dirty="0"/>
              <a:t>What is a county’s role?</a:t>
            </a:r>
          </a:p>
          <a:p>
            <a:r>
              <a:rPr lang="en-US" sz="1800" dirty="0"/>
              <a:t>What can we do to keep people safe?</a:t>
            </a:r>
          </a:p>
          <a:p>
            <a:r>
              <a:rPr lang="en-US" sz="1800" dirty="0"/>
              <a:t>What can we do to protect property rights?</a:t>
            </a:r>
          </a:p>
        </p:txBody>
      </p:sp>
      <p:sp>
        <p:nvSpPr>
          <p:cNvPr id="8" name="Title 7">
            <a:extLst>
              <a:ext uri="{FF2B5EF4-FFF2-40B4-BE49-F238E27FC236}">
                <a16:creationId xmlns:a16="http://schemas.microsoft.com/office/drawing/2014/main" id="{9A57D14C-580F-49B7-8CDC-6167F64EC792}"/>
              </a:ext>
            </a:extLst>
          </p:cNvPr>
          <p:cNvSpPr>
            <a:spLocks noGrp="1"/>
          </p:cNvSpPr>
          <p:nvPr>
            <p:ph type="title"/>
          </p:nvPr>
        </p:nvSpPr>
        <p:spPr/>
        <p:txBody>
          <a:bodyPr/>
          <a:lstStyle/>
          <a:p>
            <a:r>
              <a:rPr lang="en-US" dirty="0"/>
              <a:t>Major Considerations</a:t>
            </a:r>
          </a:p>
        </p:txBody>
      </p:sp>
    </p:spTree>
    <p:extLst>
      <p:ext uri="{BB962C8B-B14F-4D97-AF65-F5344CB8AC3E}">
        <p14:creationId xmlns:p14="http://schemas.microsoft.com/office/powerpoint/2010/main" val="26530413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0FC531-3C33-4F45-8DB2-BB5F06BA2D09}"/>
              </a:ext>
            </a:extLst>
          </p:cNvPr>
          <p:cNvSpPr>
            <a:spLocks noGrp="1"/>
          </p:cNvSpPr>
          <p:nvPr>
            <p:ph idx="1"/>
          </p:nvPr>
        </p:nvSpPr>
        <p:spPr>
          <a:xfrm>
            <a:off x="698186" y="1591159"/>
            <a:ext cx="8229600" cy="4050115"/>
          </a:xfrm>
        </p:spPr>
        <p:txBody>
          <a:bodyPr/>
          <a:lstStyle/>
          <a:p>
            <a:pPr marL="0" indent="0">
              <a:buNone/>
            </a:pPr>
            <a:r>
              <a:rPr lang="en-US" sz="2000" b="1" dirty="0"/>
              <a:t>Exclusive Jurisdiction Over </a:t>
            </a:r>
            <a:r>
              <a:rPr lang="en-US" sz="2000" b="1" u="sng" dirty="0"/>
              <a:t>Safety Standards</a:t>
            </a:r>
          </a:p>
          <a:p>
            <a:r>
              <a:rPr lang="en-US" sz="1800" dirty="0"/>
              <a:t>“A State authority may not adopt or continue in force safety standards for interstate pipeline facilities…” See 49 U.S.C. § 60104(c).</a:t>
            </a:r>
          </a:p>
          <a:p>
            <a:r>
              <a:rPr lang="en-US" sz="1800" dirty="0"/>
              <a:t>Only apply to pipeline </a:t>
            </a:r>
            <a:r>
              <a:rPr lang="en-US" sz="1800" u="sng" dirty="0"/>
              <a:t>operators</a:t>
            </a:r>
          </a:p>
          <a:p>
            <a:r>
              <a:rPr lang="en-US" sz="1800" dirty="0"/>
              <a:t>Standards mean “the design, installation, inspection, emergency plans and procedures, testing, construction, extension, operation, replacement, and maintenance of pipeline facilities.”</a:t>
            </a:r>
          </a:p>
          <a:p>
            <a:pPr marL="0" indent="0">
              <a:buNone/>
            </a:pPr>
            <a:r>
              <a:rPr lang="en-US" sz="2000" b="1" dirty="0"/>
              <a:t>No Jurisdiction Over Location</a:t>
            </a:r>
            <a:endParaRPr lang="en-US" sz="2000" b="1" u="sng" dirty="0"/>
          </a:p>
          <a:p>
            <a:r>
              <a:rPr lang="en-US" sz="1800" dirty="0"/>
              <a:t>This chapter “does not authorize the Secretary of Transportation to prescribe the </a:t>
            </a:r>
            <a:r>
              <a:rPr lang="en-US" sz="1800" u="sng" dirty="0"/>
              <a:t>location or routing </a:t>
            </a:r>
            <a:r>
              <a:rPr lang="en-US" sz="1800" dirty="0"/>
              <a:t>of a pipeline facility.” See 49 U.S.C. § 60104(e).</a:t>
            </a:r>
          </a:p>
        </p:txBody>
      </p:sp>
      <p:sp>
        <p:nvSpPr>
          <p:cNvPr id="8" name="Title 7">
            <a:extLst>
              <a:ext uri="{FF2B5EF4-FFF2-40B4-BE49-F238E27FC236}">
                <a16:creationId xmlns:a16="http://schemas.microsoft.com/office/drawing/2014/main" id="{9A57D14C-580F-49B7-8CDC-6167F64EC792}"/>
              </a:ext>
            </a:extLst>
          </p:cNvPr>
          <p:cNvSpPr>
            <a:spLocks noGrp="1"/>
          </p:cNvSpPr>
          <p:nvPr>
            <p:ph type="title"/>
          </p:nvPr>
        </p:nvSpPr>
        <p:spPr/>
        <p:txBody>
          <a:bodyPr/>
          <a:lstStyle/>
          <a:p>
            <a:r>
              <a:rPr lang="en-US" dirty="0"/>
              <a:t>The Federal Role</a:t>
            </a:r>
          </a:p>
        </p:txBody>
      </p:sp>
    </p:spTree>
    <p:extLst>
      <p:ext uri="{BB962C8B-B14F-4D97-AF65-F5344CB8AC3E}">
        <p14:creationId xmlns:p14="http://schemas.microsoft.com/office/powerpoint/2010/main" val="6090547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0FC531-3C33-4F45-8DB2-BB5F06BA2D09}"/>
              </a:ext>
            </a:extLst>
          </p:cNvPr>
          <p:cNvSpPr>
            <a:spLocks noGrp="1"/>
          </p:cNvSpPr>
          <p:nvPr>
            <p:ph idx="1"/>
          </p:nvPr>
        </p:nvSpPr>
        <p:spPr>
          <a:xfrm>
            <a:off x="698186" y="1591159"/>
            <a:ext cx="8229600" cy="4050115"/>
          </a:xfrm>
        </p:spPr>
        <p:txBody>
          <a:bodyPr/>
          <a:lstStyle/>
          <a:p>
            <a:pPr marL="0" indent="0">
              <a:buNone/>
            </a:pPr>
            <a:r>
              <a:rPr lang="en-US" sz="2000" b="1" dirty="0"/>
              <a:t>State and Locals Have Jurisdiction Over </a:t>
            </a:r>
            <a:r>
              <a:rPr lang="en-US" sz="2000" b="1" u="sng" dirty="0"/>
              <a:t>Location and Routing</a:t>
            </a:r>
          </a:p>
          <a:p>
            <a:r>
              <a:rPr lang="en-US" sz="1800" dirty="0"/>
              <a:t>Iowa Utilities Board has the authority under chapter 479B to “approve” the route</a:t>
            </a:r>
          </a:p>
          <a:p>
            <a:r>
              <a:rPr lang="en-US" sz="1800" dirty="0"/>
              <a:t>Cities and counties in other states have been allowed to zone pipelines as long as they don’t include “safety standards” in their ordinances</a:t>
            </a:r>
          </a:p>
          <a:p>
            <a:r>
              <a:rPr lang="en-US" sz="1800" dirty="0"/>
              <a:t>IUB Requires counties to appoint inspectors for the pipelines and enforce easement agreements and land restoration regulations</a:t>
            </a:r>
          </a:p>
          <a:p>
            <a:pPr marL="0" indent="0">
              <a:buNone/>
            </a:pPr>
            <a:r>
              <a:rPr lang="en-US" sz="2000" b="1" dirty="0"/>
              <a:t>Zoning and Land Use Regulations Pre-empted by the IUB?</a:t>
            </a:r>
            <a:endParaRPr lang="en-US" sz="2000" b="1" u="sng" dirty="0"/>
          </a:p>
          <a:p>
            <a:r>
              <a:rPr lang="en-US" sz="1800" dirty="0"/>
              <a:t>Chapter 479B says pipelines must “state the relationship” of their project to local zoning ordinances</a:t>
            </a:r>
          </a:p>
          <a:p>
            <a:r>
              <a:rPr lang="en-US" sz="1800" dirty="0"/>
              <a:t>Pre-empted or not?</a:t>
            </a:r>
          </a:p>
          <a:p>
            <a:r>
              <a:rPr lang="en-US" sz="1800" dirty="0"/>
              <a:t>Iowa Supreme Court has not provided an answer</a:t>
            </a:r>
          </a:p>
        </p:txBody>
      </p:sp>
      <p:sp>
        <p:nvSpPr>
          <p:cNvPr id="8" name="Title 7">
            <a:extLst>
              <a:ext uri="{FF2B5EF4-FFF2-40B4-BE49-F238E27FC236}">
                <a16:creationId xmlns:a16="http://schemas.microsoft.com/office/drawing/2014/main" id="{9A57D14C-580F-49B7-8CDC-6167F64EC792}"/>
              </a:ext>
            </a:extLst>
          </p:cNvPr>
          <p:cNvSpPr>
            <a:spLocks noGrp="1"/>
          </p:cNvSpPr>
          <p:nvPr>
            <p:ph type="title"/>
          </p:nvPr>
        </p:nvSpPr>
        <p:spPr/>
        <p:txBody>
          <a:bodyPr/>
          <a:lstStyle/>
          <a:p>
            <a:r>
              <a:rPr lang="en-US" dirty="0"/>
              <a:t>The State Role</a:t>
            </a:r>
          </a:p>
        </p:txBody>
      </p:sp>
    </p:spTree>
    <p:extLst>
      <p:ext uri="{BB962C8B-B14F-4D97-AF65-F5344CB8AC3E}">
        <p14:creationId xmlns:p14="http://schemas.microsoft.com/office/powerpoint/2010/main" val="1260963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0FC531-3C33-4F45-8DB2-BB5F06BA2D09}"/>
              </a:ext>
            </a:extLst>
          </p:cNvPr>
          <p:cNvSpPr>
            <a:spLocks noGrp="1"/>
          </p:cNvSpPr>
          <p:nvPr>
            <p:ph idx="1"/>
          </p:nvPr>
        </p:nvSpPr>
        <p:spPr>
          <a:xfrm>
            <a:off x="698186" y="1591159"/>
            <a:ext cx="8229600" cy="4430262"/>
          </a:xfrm>
        </p:spPr>
        <p:txBody>
          <a:bodyPr/>
          <a:lstStyle/>
          <a:p>
            <a:pPr marL="0" indent="0">
              <a:buNone/>
            </a:pPr>
            <a:r>
              <a:rPr lang="en-US" sz="2000" b="1" dirty="0"/>
              <a:t>Inspections</a:t>
            </a:r>
            <a:endParaRPr lang="en-US" sz="2000" b="1" u="sng" dirty="0"/>
          </a:p>
          <a:p>
            <a:r>
              <a:rPr lang="en-US" sz="1800" dirty="0"/>
              <a:t>Counties must designate engineers to inspect the pipelines and verify compliance</a:t>
            </a:r>
          </a:p>
          <a:p>
            <a:pPr lvl="1"/>
            <a:r>
              <a:rPr lang="en-US" sz="1800" dirty="0"/>
              <a:t>With land restoration standards in IUB rules at 199 IAC chapter 9</a:t>
            </a:r>
          </a:p>
          <a:p>
            <a:pPr lvl="1"/>
            <a:r>
              <a:rPr lang="en-US" sz="1800" dirty="0"/>
              <a:t>With the terms of the private easement agreements between the landowner and the pipeline company</a:t>
            </a:r>
          </a:p>
          <a:p>
            <a:pPr lvl="1"/>
            <a:r>
              <a:rPr lang="en-US" sz="1800" dirty="0"/>
              <a:t>IUB has no jurisdiction over the private easement agreements</a:t>
            </a:r>
          </a:p>
          <a:p>
            <a:pPr marL="0" indent="0">
              <a:buNone/>
            </a:pPr>
            <a:r>
              <a:rPr lang="en-US" sz="2000" b="1" dirty="0"/>
              <a:t>Present and Future Land Use and Zoning Ordinances</a:t>
            </a:r>
          </a:p>
          <a:p>
            <a:r>
              <a:rPr lang="en-US" sz="1800" dirty="0"/>
              <a:t>Every zoned county must have a comprehensive plan</a:t>
            </a:r>
          </a:p>
          <a:p>
            <a:r>
              <a:rPr lang="en-US" sz="1800" dirty="0"/>
              <a:t>Most zoning ordinances already require a permit (</a:t>
            </a:r>
            <a:r>
              <a:rPr lang="en-US" sz="1800"/>
              <a:t>unless they’re preempted</a:t>
            </a:r>
            <a:r>
              <a:rPr lang="en-US" sz="1800" dirty="0"/>
              <a:t>)</a:t>
            </a:r>
          </a:p>
          <a:p>
            <a:pPr lvl="1"/>
            <a:r>
              <a:rPr lang="en-US" sz="1800" dirty="0"/>
              <a:t>Generally require compliance with the zones</a:t>
            </a:r>
          </a:p>
          <a:p>
            <a:pPr lvl="1"/>
            <a:r>
              <a:rPr lang="en-US" sz="1800" dirty="0"/>
              <a:t>Pipelines are an industrial use in an agricultural zone</a:t>
            </a:r>
          </a:p>
          <a:p>
            <a:pPr lvl="1"/>
            <a:r>
              <a:rPr lang="en-US" sz="1800" dirty="0"/>
              <a:t>Agricultural zones don’t allow industrial uses without a permit</a:t>
            </a:r>
          </a:p>
        </p:txBody>
      </p:sp>
      <p:sp>
        <p:nvSpPr>
          <p:cNvPr id="8" name="Title 7">
            <a:extLst>
              <a:ext uri="{FF2B5EF4-FFF2-40B4-BE49-F238E27FC236}">
                <a16:creationId xmlns:a16="http://schemas.microsoft.com/office/drawing/2014/main" id="{9A57D14C-580F-49B7-8CDC-6167F64EC792}"/>
              </a:ext>
            </a:extLst>
          </p:cNvPr>
          <p:cNvSpPr>
            <a:spLocks noGrp="1"/>
          </p:cNvSpPr>
          <p:nvPr>
            <p:ph type="title"/>
          </p:nvPr>
        </p:nvSpPr>
        <p:spPr/>
        <p:txBody>
          <a:bodyPr/>
          <a:lstStyle/>
          <a:p>
            <a:r>
              <a:rPr lang="en-US" dirty="0"/>
              <a:t>The Local Role</a:t>
            </a:r>
          </a:p>
        </p:txBody>
      </p:sp>
    </p:spTree>
    <p:extLst>
      <p:ext uri="{BB962C8B-B14F-4D97-AF65-F5344CB8AC3E}">
        <p14:creationId xmlns:p14="http://schemas.microsoft.com/office/powerpoint/2010/main" val="40620426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p:nvPr/>
        </p:nvSpPr>
        <p:spPr>
          <a:xfrm>
            <a:off x="479425" y="1372266"/>
            <a:ext cx="8229600" cy="47545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971550" indent="-514350" algn="l" defTabSz="914400" rtl="0" eaLnBrk="1" latinLnBrk="0" hangingPunct="1">
              <a:lnSpc>
                <a:spcPct val="90000"/>
              </a:lnSpc>
              <a:spcBef>
                <a:spcPts val="500"/>
              </a:spcBef>
              <a:buFont typeface="Courier New" panose="02070309020205020404" pitchFamily="49" charset="0"/>
              <a:buChar char="o"/>
              <a:defRPr sz="32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endParaRPr kumimoji="0" lang="en-US" sz="2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endParaRPr kumimoji="0" lang="en-US" sz="2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endParaRPr kumimoji="0" lang="en-US" sz="2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endParaRPr kumimoji="0" lang="en-US" sz="2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br>
              <a:rPr kumimoji="0" lang="en-US" sz="2400" b="0" i="0" u="none" strike="noStrike" kern="1200" cap="none" spc="0" normalizeH="0" baseline="0" noProof="0" dirty="0">
                <a:ln>
                  <a:noFill/>
                </a:ln>
                <a:solidFill>
                  <a:sysClr val="windowText" lastClr="000000"/>
                </a:solidFill>
                <a:effectLst/>
                <a:uLnTx/>
                <a:uFillTx/>
                <a:latin typeface="Arial"/>
                <a:ea typeface="+mn-ea"/>
                <a:cs typeface="Arial"/>
              </a:rPr>
            </a:br>
            <a:r>
              <a:rPr kumimoji="0" lang="en-US" sz="2400" b="1" i="0" u="none" strike="noStrike" kern="1200" cap="none" spc="0" normalizeH="0" baseline="0" noProof="0" dirty="0" err="1">
                <a:ln>
                  <a:noFill/>
                </a:ln>
                <a:solidFill>
                  <a:srgbClr val="024886"/>
                </a:solidFill>
                <a:effectLst/>
                <a:uLnTx/>
                <a:uFillTx/>
                <a:latin typeface="Arial"/>
                <a:ea typeface="+mn-ea"/>
                <a:cs typeface="Arial"/>
              </a:rPr>
              <a:t>Ahlers</a:t>
            </a:r>
            <a:r>
              <a:rPr kumimoji="0" lang="en-US" sz="2400" b="1" i="0" u="none" strike="noStrike" kern="1200" cap="none" spc="0" normalizeH="0" baseline="0" noProof="0" dirty="0">
                <a:ln>
                  <a:noFill/>
                </a:ln>
                <a:solidFill>
                  <a:srgbClr val="024886"/>
                </a:solidFill>
                <a:effectLst/>
                <a:uLnTx/>
                <a:uFillTx/>
                <a:latin typeface="Arial"/>
                <a:ea typeface="+mn-ea"/>
                <a:cs typeface="Arial"/>
              </a:rPr>
              <a:t> &amp; Cooney, P.C.</a:t>
            </a:r>
            <a:br>
              <a:rPr kumimoji="0" lang="en-US" sz="2400" b="1" i="0" u="none" strike="noStrike" kern="1200" cap="none" spc="0" normalizeH="0" baseline="0" noProof="0" dirty="0">
                <a:ln>
                  <a:noFill/>
                </a:ln>
                <a:solidFill>
                  <a:srgbClr val="024886"/>
                </a:solidFill>
                <a:effectLst/>
                <a:uLnTx/>
                <a:uFillTx/>
                <a:latin typeface="Arial"/>
                <a:ea typeface="+mn-ea"/>
                <a:cs typeface="Arial"/>
              </a:rPr>
            </a:br>
            <a:endParaRPr kumimoji="0" lang="en-US" sz="2400" b="1" i="0" u="none" strike="noStrike" kern="1200" cap="none" spc="0" normalizeH="0" baseline="0" noProof="0" dirty="0">
              <a:ln>
                <a:noFill/>
              </a:ln>
              <a:solidFill>
                <a:srgbClr val="024886"/>
              </a:solidFill>
              <a:effectLst/>
              <a:uLnTx/>
              <a:uFillTx/>
              <a:latin typeface="Arial"/>
              <a:ea typeface="+mn-ea"/>
              <a:cs typeface="Arial"/>
            </a:endParaRP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r>
              <a:rPr kumimoji="0" lang="en-US" sz="2200" b="0" i="0" u="none" strike="noStrike" kern="1200" cap="none" spc="0" normalizeH="0" baseline="0" noProof="0" dirty="0">
                <a:ln>
                  <a:noFill/>
                </a:ln>
                <a:solidFill>
                  <a:srgbClr val="024886"/>
                </a:solidFill>
                <a:effectLst/>
                <a:uLnTx/>
                <a:uFillTx/>
                <a:latin typeface="Arial"/>
                <a:ea typeface="+mn-ea"/>
                <a:cs typeface="Arial"/>
              </a:rPr>
              <a:t>Tim Whipple– twhipple@ahlerslaw.com</a:t>
            </a:r>
          </a:p>
          <a:p>
            <a:pPr marL="0" marR="0" lvl="0" indent="0" algn="ctr" defTabSz="914400" rtl="0" eaLnBrk="1" fontAlgn="auto" latinLnBrk="0" hangingPunct="1">
              <a:lnSpc>
                <a:spcPct val="90000"/>
              </a:lnSpc>
              <a:spcBef>
                <a:spcPts val="1000"/>
              </a:spcBef>
              <a:spcAft>
                <a:spcPct val="0"/>
              </a:spcAft>
              <a:buClrTx/>
              <a:buSzTx/>
              <a:buFont typeface="Arial" panose="020B0604020202020204" pitchFamily="34" charset="0"/>
              <a:buNone/>
              <a:defRPr/>
            </a:pPr>
            <a:br>
              <a:rPr kumimoji="0" lang="en-US" sz="2400" b="0" i="0" u="none" strike="noStrike" kern="1200" cap="none" spc="0" normalizeH="0" baseline="0" noProof="0" dirty="0">
                <a:ln>
                  <a:noFill/>
                </a:ln>
                <a:solidFill>
                  <a:srgbClr val="024886"/>
                </a:solidFill>
                <a:effectLst/>
                <a:uLnTx/>
                <a:uFillTx/>
                <a:latin typeface="Arial"/>
                <a:ea typeface="+mn-ea"/>
                <a:cs typeface="Arial"/>
              </a:rPr>
            </a:br>
            <a:br>
              <a:rPr kumimoji="0" lang="en-US" sz="1200" b="0" i="0" u="none" strike="noStrike" kern="1200" cap="none" spc="0" normalizeH="0" baseline="0" noProof="0" dirty="0">
                <a:ln>
                  <a:noFill/>
                </a:ln>
                <a:solidFill>
                  <a:sysClr val="windowText" lastClr="000000"/>
                </a:solidFill>
                <a:effectLst/>
                <a:uLnTx/>
                <a:uFillTx/>
                <a:latin typeface="Arial"/>
                <a:ea typeface="+mn-ea"/>
                <a:cs typeface="Arial"/>
              </a:rPr>
            </a:br>
            <a:endParaRPr kumimoji="0" lang="en-US" sz="2400" b="0" i="0" u="none" strike="noStrike" kern="1200" cap="none" spc="0" normalizeH="0" baseline="0" noProof="0" dirty="0">
              <a:ln>
                <a:noFill/>
              </a:ln>
              <a:solidFill>
                <a:srgbClr val="94B6D2">
                  <a:lumMod val="50000"/>
                </a:srgbClr>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a:pPr>
            <a:endParaRPr kumimoji="0" lang="en-US" sz="3200" b="0" i="0" u="none" strike="noStrike" kern="1200" cap="none" spc="0" normalizeH="0" baseline="0" noProof="0" dirty="0">
              <a:ln>
                <a:noFill/>
              </a:ln>
              <a:solidFill>
                <a:sysClr val="windowText" lastClr="000000"/>
              </a:solidFill>
              <a:effectLst/>
              <a:uLnTx/>
              <a:uFillTx/>
              <a:latin typeface="Arial"/>
              <a:ea typeface="+mn-ea"/>
              <a:cs typeface="Aria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810000" y="1616106"/>
            <a:ext cx="1524000" cy="1524000"/>
          </a:xfrm>
          <a:prstGeom prst="rect">
            <a:avLst/>
          </a:prstGeom>
          <a:noFill/>
          <a:ln>
            <a:noFill/>
          </a:ln>
          <a:extLst>
            <a:ext uri="{909E8E84-426E-40dd-AFC4-6F175D3DCCD1}">
              <a14:hiddenFill xmlns:p14="http://schemas.microsoft.com/office/powerpoint/2010/main" xmlns:p15="http://schemas.microsoft.com/office/powerpoint/2012/main" xmlns:a14="http://schemas.microsoft.com/office/drawing/2010/main" xmlns="">
                <a:solidFill>
                  <a:srgbClr val="FFFFFF"/>
                </a:solidFill>
              </a14:hiddenFill>
            </a:ext>
            <a:ext uri="{91240B29-F687-4f45-9708-019B960494DF}">
              <a14:hiddenLine xmlns:p14="http://schemas.microsoft.com/office/powerpoint/2010/main" xmlns:p15="http://schemas.microsoft.com/office/powerpoint/2012/main" xmlns:a14="http://schemas.microsoft.com/office/drawing/2010/main" xmlns=""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a:t>Questions</a:t>
            </a:r>
          </a:p>
        </p:txBody>
      </p:sp>
      <p:pic>
        <p:nvPicPr>
          <p:cNvPr id="2" name="Picture 1">
            <a:extLst>
              <a:ext uri="{FF2B5EF4-FFF2-40B4-BE49-F238E27FC236}">
                <a16:creationId xmlns:a16="http://schemas.microsoft.com/office/drawing/2014/main" id="{B9D85F05-CCB9-418B-A5C1-7683CE244B9D}"/>
              </a:ext>
            </a:extLst>
          </p:cNvPr>
          <p:cNvPicPr>
            <a:picLocks noChangeAspect="1"/>
          </p:cNvPicPr>
          <p:nvPr/>
        </p:nvPicPr>
        <p:blipFill>
          <a:blip r:embed="rId4"/>
          <a:stretch>
            <a:fillRect/>
          </a:stretch>
        </p:blipFill>
        <p:spPr>
          <a:xfrm>
            <a:off x="8104198" y="731172"/>
            <a:ext cx="793645" cy="793645"/>
          </a:xfrm>
          <a:prstGeom prst="rect">
            <a:avLst/>
          </a:prstGeom>
        </p:spPr>
      </p:pic>
      <p:pic>
        <p:nvPicPr>
          <p:cNvPr id="5" name="Picture 4">
            <a:extLst>
              <a:ext uri="{FF2B5EF4-FFF2-40B4-BE49-F238E27FC236}">
                <a16:creationId xmlns:a16="http://schemas.microsoft.com/office/drawing/2014/main" id="{E3040064-1219-45DC-B44B-8820BF274A94}"/>
              </a:ext>
            </a:extLst>
          </p:cNvPr>
          <p:cNvPicPr>
            <a:picLocks noChangeAspect="1"/>
          </p:cNvPicPr>
          <p:nvPr/>
        </p:nvPicPr>
        <p:blipFill>
          <a:blip r:embed="rId5"/>
          <a:stretch>
            <a:fillRect/>
          </a:stretch>
        </p:blipFill>
        <p:spPr>
          <a:xfrm>
            <a:off x="7013012" y="731172"/>
            <a:ext cx="793645" cy="793645"/>
          </a:xfrm>
          <a:prstGeom prst="rect">
            <a:avLst/>
          </a:prstGeom>
        </p:spPr>
      </p:pic>
    </p:spTree>
    <p:extLst>
      <p:ext uri="{BB962C8B-B14F-4D97-AF65-F5344CB8AC3E}">
        <p14:creationId xmlns:p14="http://schemas.microsoft.com/office/powerpoint/2010/main" val="271642995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2.0"/>
  <p:tag name="AS_RELEASE_DATE" val="2018.09.12"/>
  <p:tag name="AS_TITLE" val="Aspose.Slides for .NET 4.0"/>
  <p:tag name="AS_VERSION" val="18.9"/>
</p:tagLst>
</file>

<file path=ppt/theme/theme1.xml><?xml version="1.0" encoding="utf-8"?>
<a:theme xmlns:a="http://schemas.openxmlformats.org/drawingml/2006/main" name="1_Office Theme">
  <a:themeElements>
    <a:clrScheme name="Custom 2">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defRPr sz="32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Custom Desig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6_Custom Desig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8977</TotalTime>
  <Words>502</Words>
  <Application>Microsoft Office PowerPoint</Application>
  <PresentationFormat>On-screen Show (4:3)</PresentationFormat>
  <Paragraphs>53</Paragraphs>
  <Slides>7</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Courier New</vt:lpstr>
      <vt:lpstr>1_Office Theme</vt:lpstr>
      <vt:lpstr>5_Custom Design</vt:lpstr>
      <vt:lpstr>6_Custom Design</vt:lpstr>
      <vt:lpstr>Pipeline Considerations for Counties </vt:lpstr>
      <vt:lpstr>Disclaimer</vt:lpstr>
      <vt:lpstr>Major Considerations</vt:lpstr>
      <vt:lpstr>The Federal Role</vt:lpstr>
      <vt:lpstr>The State Role</vt:lpstr>
      <vt:lpstr>The Local Role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Craig</dc:creator>
  <cp:lastModifiedBy>Timothy Whipple</cp:lastModifiedBy>
  <cp:revision>157</cp:revision>
  <dcterms:created xsi:type="dcterms:W3CDTF">2021-09-30T13:01:00Z</dcterms:created>
  <dcterms:modified xsi:type="dcterms:W3CDTF">2023-02-01T18:33:15Z</dcterms:modified>
</cp:coreProperties>
</file>