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321" r:id="rId6"/>
    <p:sldId id="325" r:id="rId7"/>
    <p:sldId id="326" r:id="rId8"/>
    <p:sldId id="327" r:id="rId9"/>
    <p:sldId id="315" r:id="rId10"/>
    <p:sldId id="322" r:id="rId11"/>
    <p:sldId id="328" r:id="rId12"/>
    <p:sldId id="323" r:id="rId13"/>
    <p:sldId id="329" r:id="rId14"/>
    <p:sldId id="331" r:id="rId15"/>
    <p:sldId id="332" r:id="rId16"/>
    <p:sldId id="334" r:id="rId17"/>
    <p:sldId id="336" r:id="rId18"/>
    <p:sldId id="337" r:id="rId19"/>
    <p:sldId id="335" r:id="rId20"/>
    <p:sldId id="338" r:id="rId21"/>
    <p:sldId id="339" r:id="rId22"/>
    <p:sldId id="340" r:id="rId23"/>
    <p:sldId id="333" r:id="rId24"/>
    <p:sldId id="292"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D233"/>
    <a:srgbClr val="344529"/>
    <a:srgbClr val="2B3922"/>
    <a:srgbClr val="2E3722"/>
    <a:srgbClr val="FCF7F1"/>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19" autoAdjust="0"/>
  </p:normalViewPr>
  <p:slideViewPr>
    <p:cSldViewPr snapToGrid="0">
      <p:cViewPr varScale="1">
        <p:scale>
          <a:sx n="82" d="100"/>
          <a:sy n="82"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Struyk" userId="9ad4f7a6-a7e1-44c3-8863-f97f34884c45" providerId="ADAL" clId="{231EF4E9-8B14-42E5-B91C-21BF35013231}"/>
    <pc:docChg chg="modSld sldOrd">
      <pc:chgData name="Doug Struyk" userId="9ad4f7a6-a7e1-44c3-8863-f97f34884c45" providerId="ADAL" clId="{231EF4E9-8B14-42E5-B91C-21BF35013231}" dt="2023-01-31T19:54:09.170" v="1"/>
      <pc:docMkLst>
        <pc:docMk/>
      </pc:docMkLst>
      <pc:sldChg chg="ord">
        <pc:chgData name="Doug Struyk" userId="9ad4f7a6-a7e1-44c3-8863-f97f34884c45" providerId="ADAL" clId="{231EF4E9-8B14-42E5-B91C-21BF35013231}" dt="2023-01-31T19:54:09.170" v="1"/>
        <pc:sldMkLst>
          <pc:docMk/>
          <pc:sldMk cId="3017699525" sldId="33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1/31/2023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1/31/2023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1/31/2023</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1/31/2023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1/31/2023</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ruyk@carneyappleby.com" TargetMode="External"/><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mailto:jtorbertidda@gmail.com" TargetMode="External"/><Relationship Id="rId2" Type="http://schemas.openxmlformats.org/officeDocument/2006/relationships/hyperlink" Target="http://www.iowadrainage.org/"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l="14621" r="17552" b="1"/>
          <a:stretch/>
        </p:blipFill>
        <p:spPr>
          <a:xfrm>
            <a:off x="228599" y="237744"/>
            <a:ext cx="7696201" cy="6382512"/>
          </a:xfrm>
          <a:prstGeom prst="rect">
            <a:avLst/>
          </a:prstGeom>
          <a:noFill/>
          <a:ln>
            <a:noFill/>
          </a:ln>
        </p:spPr>
      </p:pic>
      <p:sp>
        <p:nvSpPr>
          <p:cNvPr id="2" name="Title 1">
            <a:extLst>
              <a:ext uri="{FF2B5EF4-FFF2-40B4-BE49-F238E27FC236}">
                <a16:creationId xmlns:a16="http://schemas.microsoft.com/office/drawing/2014/main" id="{18C3B467-088C-4F3D-A9A7-105C4E1E20CD}"/>
              </a:ext>
            </a:extLst>
          </p:cNvPr>
          <p:cNvSpPr>
            <a:spLocks noGrp="1"/>
          </p:cNvSpPr>
          <p:nvPr>
            <p:ph type="title"/>
          </p:nvPr>
        </p:nvSpPr>
        <p:spPr>
          <a:xfrm>
            <a:off x="8229599" y="472698"/>
            <a:ext cx="3597779" cy="3150719"/>
          </a:xfrm>
        </p:spPr>
        <p:txBody>
          <a:bodyPr anchor="b">
            <a:normAutofit/>
          </a:bodyPr>
          <a:lstStyle/>
          <a:p>
            <a:pPr algn="ctr"/>
            <a:r>
              <a:rPr kumimoji="0" lang="en-US" sz="3600" b="1" i="0" u="sng" strike="noStrike" kern="1200" cap="none" spc="0" normalizeH="0" baseline="0" noProof="0" dirty="0">
                <a:ln>
                  <a:noFill/>
                </a:ln>
                <a:solidFill>
                  <a:srgbClr val="5CC6D6">
                    <a:lumMod val="75000"/>
                  </a:srgbClr>
                </a:solidFill>
                <a:effectLst>
                  <a:outerShdw blurRad="38100" dist="38100" dir="2700000" algn="tl">
                    <a:srgbClr val="000000">
                      <a:alpha val="43137"/>
                    </a:srgbClr>
                  </a:outerShdw>
                </a:effectLst>
                <a:uLnTx/>
                <a:uFillTx/>
                <a:latin typeface="Century Gothic" panose="020F0302020204030204"/>
                <a:ea typeface="+mn-ea"/>
                <a:cs typeface="+mn-cs"/>
              </a:rPr>
              <a:t>Drainage Districts</a:t>
            </a:r>
            <a:br>
              <a:rPr kumimoji="0" lang="en-US" sz="3600" b="1" i="0" u="sng" strike="noStrike" kern="1200" cap="none" spc="0" normalizeH="0" baseline="0" noProof="0" dirty="0">
                <a:ln>
                  <a:noFill/>
                </a:ln>
                <a:solidFill>
                  <a:srgbClr val="5CC6D6">
                    <a:lumMod val="75000"/>
                  </a:srgbClr>
                </a:solidFill>
                <a:effectLst>
                  <a:outerShdw blurRad="38100" dist="38100" dir="2700000" algn="tl">
                    <a:srgbClr val="000000">
                      <a:alpha val="43137"/>
                    </a:srgbClr>
                  </a:outerShdw>
                </a:effectLst>
                <a:uLnTx/>
                <a:uFillTx/>
                <a:latin typeface="Century Gothic" panose="020F0302020204030204"/>
                <a:ea typeface="+mn-ea"/>
                <a:cs typeface="+mn-cs"/>
              </a:rPr>
            </a:br>
            <a:r>
              <a:rPr kumimoji="0" lang="en-US" sz="3600" b="1" i="0" u="sng" strike="noStrike" kern="1200" cap="none" spc="0" normalizeH="0" baseline="0" noProof="0" dirty="0">
                <a:ln>
                  <a:noFill/>
                </a:ln>
                <a:solidFill>
                  <a:srgbClr val="5CC6D6">
                    <a:lumMod val="75000"/>
                  </a:srgbClr>
                </a:solidFill>
                <a:effectLst>
                  <a:outerShdw blurRad="38100" dist="38100" dir="2700000" algn="tl">
                    <a:srgbClr val="000000">
                      <a:alpha val="43137"/>
                    </a:srgbClr>
                  </a:outerShdw>
                </a:effectLst>
                <a:uLnTx/>
                <a:uFillTx/>
                <a:latin typeface="Century Gothic" panose="020F0302020204030204"/>
                <a:ea typeface="+mn-ea"/>
                <a:cs typeface="+mn-cs"/>
              </a:rPr>
              <a:t>&amp;</a:t>
            </a:r>
            <a:br>
              <a:rPr kumimoji="0" lang="en-US" sz="3600" b="1" i="0" u="sng" strike="noStrike" kern="1200" cap="none" spc="0" normalizeH="0" baseline="0" noProof="0" dirty="0">
                <a:ln>
                  <a:noFill/>
                </a:ln>
                <a:solidFill>
                  <a:srgbClr val="5CC6D6">
                    <a:lumMod val="75000"/>
                  </a:srgbClr>
                </a:solidFill>
                <a:effectLst>
                  <a:outerShdw blurRad="38100" dist="38100" dir="2700000" algn="tl">
                    <a:srgbClr val="000000">
                      <a:alpha val="43137"/>
                    </a:srgbClr>
                  </a:outerShdw>
                </a:effectLst>
                <a:uLnTx/>
                <a:uFillTx/>
                <a:latin typeface="Century Gothic" panose="020F0302020204030204"/>
                <a:ea typeface="+mn-ea"/>
                <a:cs typeface="+mn-cs"/>
              </a:rPr>
            </a:br>
            <a:r>
              <a:rPr kumimoji="0" lang="en-US" sz="3600" b="1" i="0" u="sng" strike="noStrike" kern="1200" cap="none" spc="0" normalizeH="0" baseline="0" noProof="0" dirty="0" err="1">
                <a:ln>
                  <a:noFill/>
                </a:ln>
                <a:solidFill>
                  <a:srgbClr val="5CC6D6">
                    <a:lumMod val="75000"/>
                  </a:srgbClr>
                </a:solidFill>
                <a:effectLst>
                  <a:outerShdw blurRad="38100" dist="38100" dir="2700000" algn="tl">
                    <a:srgbClr val="000000">
                      <a:alpha val="43137"/>
                    </a:srgbClr>
                  </a:outerShdw>
                </a:effectLst>
                <a:uLnTx/>
                <a:uFillTx/>
                <a:latin typeface="Century Gothic" panose="020F0302020204030204"/>
                <a:ea typeface="+mn-ea"/>
                <a:cs typeface="+mn-cs"/>
              </a:rPr>
              <a:t>Pipeli</a:t>
            </a:r>
            <a:r>
              <a:rPr lang="en-US" sz="3600" b="1" u="sng" dirty="0" err="1">
                <a:solidFill>
                  <a:srgbClr val="5CC6D6">
                    <a:lumMod val="75000"/>
                  </a:srgbClr>
                </a:solidFill>
                <a:effectLst>
                  <a:outerShdw blurRad="38100" dist="38100" dir="2700000" algn="tl">
                    <a:srgbClr val="000000">
                      <a:alpha val="43137"/>
                    </a:srgbClr>
                  </a:outerShdw>
                </a:effectLst>
                <a:latin typeface="Century Gothic" panose="020F0302020204030204"/>
              </a:rPr>
              <a:t>nes</a:t>
            </a:r>
            <a:br>
              <a:rPr lang="en-US" b="1" dirty="0">
                <a:solidFill>
                  <a:schemeClr val="accent5">
                    <a:lumMod val="75000"/>
                  </a:schemeClr>
                </a:solidFill>
                <a:effectLst>
                  <a:outerShdw blurRad="38100" dist="38100" dir="2700000" algn="tl">
                    <a:srgbClr val="000000">
                      <a:alpha val="43137"/>
                    </a:srgbClr>
                  </a:outerShdw>
                </a:effectLst>
              </a:rPr>
            </a:br>
            <a:endParaRPr lang="en-US" sz="2700" b="1" dirty="0">
              <a:solidFill>
                <a:schemeClr val="accent5">
                  <a:lumMod val="75000"/>
                </a:schemeClr>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body" sz="half" idx="2"/>
          </p:nvPr>
        </p:nvSpPr>
        <p:spPr>
          <a:xfrm>
            <a:off x="8330268" y="3556932"/>
            <a:ext cx="3386016" cy="2828370"/>
          </a:xfrm>
        </p:spPr>
        <p:txBody>
          <a:bodyPr>
            <a:normAutofit/>
          </a:bodyPr>
          <a:lstStyle/>
          <a:p>
            <a:pPr algn="ctr">
              <a:spcAft>
                <a:spcPts val="600"/>
              </a:spcAft>
            </a:pPr>
            <a:r>
              <a:rPr lang="en-US" sz="2400" b="1" dirty="0"/>
              <a:t>Iowa Drainage District Association</a:t>
            </a:r>
          </a:p>
          <a:p>
            <a:pPr algn="ctr">
              <a:lnSpc>
                <a:spcPct val="100000"/>
              </a:lnSpc>
              <a:spcAft>
                <a:spcPts val="600"/>
              </a:spcAft>
            </a:pPr>
            <a:r>
              <a:rPr lang="en-US" b="1" dirty="0"/>
              <a:t>Doug Struyk, JD</a:t>
            </a:r>
          </a:p>
          <a:p>
            <a:pPr algn="ctr">
              <a:lnSpc>
                <a:spcPct val="100000"/>
              </a:lnSpc>
              <a:spcAft>
                <a:spcPts val="600"/>
              </a:spcAft>
            </a:pPr>
            <a:r>
              <a:rPr lang="en-US" b="1" dirty="0"/>
              <a:t>Carney &amp; Appleby, PLC</a:t>
            </a:r>
          </a:p>
          <a:p>
            <a:pPr algn="ctr">
              <a:lnSpc>
                <a:spcPct val="100000"/>
              </a:lnSpc>
              <a:spcAft>
                <a:spcPts val="600"/>
              </a:spcAft>
            </a:pPr>
            <a:r>
              <a:rPr lang="en-US" b="1" dirty="0">
                <a:hlinkClick r:id="rId3"/>
              </a:rPr>
              <a:t>struyk@carneyappleby.com</a:t>
            </a:r>
            <a:endParaRPr lang="en-US" b="1" dirty="0"/>
          </a:p>
          <a:p>
            <a:pPr algn="ctr">
              <a:lnSpc>
                <a:spcPct val="100000"/>
              </a:lnSpc>
              <a:spcAft>
                <a:spcPts val="600"/>
              </a:spcAft>
            </a:pPr>
            <a:r>
              <a:rPr lang="en-US" b="1" dirty="0"/>
              <a:t>402.510.1576</a:t>
            </a:r>
          </a:p>
        </p:txBody>
      </p:sp>
    </p:spTree>
    <p:extLst>
      <p:ext uri="{BB962C8B-B14F-4D97-AF65-F5344CB8AC3E}">
        <p14:creationId xmlns:p14="http://schemas.microsoft.com/office/powerpoint/2010/main" val="258428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468.186 Easements through a drainage or levee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rmAutofit/>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a:t>
            </a:r>
            <a:r>
              <a:rPr kumimoji="0" lang="en-US" sz="24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After construction of the installation has been completed in accordance with all conditions under which the easement is granted</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240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the drainage or levee district shall maintain its facility at its own expense</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240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and the person who constructed the installation, or the person’s successors in interest, shall maintain the installation at the person’s or successor’s own expense</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If the drainage or levee district subsequently undertakes any maintenance, improvement, or reconstruction of its facility which requires the modification, relocation, or reconstruction of the installation, the expense of such modification, relocation, or reconstruction </a:t>
            </a:r>
            <a:r>
              <a:rPr kumimoji="0" lang="en-US" sz="240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shall be borne by the person who constructed the installation or the person’s successors in interest.</a:t>
            </a:r>
            <a:endParaRPr lang="en-US" sz="2400" dirty="0">
              <a:highlight>
                <a:srgbClr val="00FF00"/>
              </a:highlight>
            </a:endParaRPr>
          </a:p>
        </p:txBody>
      </p:sp>
    </p:spTree>
    <p:extLst>
      <p:ext uri="{BB962C8B-B14F-4D97-AF65-F5344CB8AC3E}">
        <p14:creationId xmlns:p14="http://schemas.microsoft.com/office/powerpoint/2010/main" val="2995021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rmAutofit lnSpcReduction="1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That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in addition to the requirements in Iowa Code chapter 468</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Board instructs the Drainage District attorney to include the following conditions, pursuant to Iowa Code section 468.186, in any easement entered into or proposed for Board approval which provides easement rights for The Construction of a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Hazardous Liquid Pipeline, Pipeline, Electric Transmission Line, Communication Line, Underground Service Line, or Other Similar Installation On, Over, Across, or Beneath Drainage District Infrastructure in the County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which involve drainage district, levee district, multi-county drainage district, or multi-county levee district right-of-way.</a:t>
            </a:r>
            <a:endParaRPr lang="en-US" dirty="0">
              <a:highlight>
                <a:srgbClr val="00FF00"/>
              </a:highlight>
            </a:endParaRPr>
          </a:p>
        </p:txBody>
      </p:sp>
    </p:spTree>
    <p:extLst>
      <p:ext uri="{BB962C8B-B14F-4D97-AF65-F5344CB8AC3E}">
        <p14:creationId xmlns:p14="http://schemas.microsoft.com/office/powerpoint/2010/main" val="2987116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96553" y="470018"/>
            <a:ext cx="7913405" cy="6259965"/>
          </a:xfrm>
        </p:spPr>
        <p:txBody>
          <a:bodyPr numCol="1">
            <a:normAutofit fontScale="850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Definitions</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lvl="1" defTabSz="457200">
              <a:lnSpc>
                <a:spcPct val="107000"/>
              </a:lnSpc>
              <a:spcBef>
                <a:spcPts val="0"/>
              </a:spcBef>
              <a:buClrTx/>
              <a:defRPr/>
            </a:pPr>
            <a:r>
              <a:rPr kumimoji="0" lang="en-US" sz="2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Applicant</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the entity requesting an Easement for The Construction of a Hazardous Liquid Pipeline, Pipeline, Electric Transmission Line, Communication Line, Underground Service Line, or Other Similar Installation On, Over, Across, or Beneath Drainage District Infrastructure in the County. The Applicant filing the Application must be the owner of the Project.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Applicant includes any and all assignees and successors in interest.</a:t>
            </a:r>
          </a:p>
          <a:p>
            <a:pPr marL="274320" lvl="1" indent="0" defTabSz="457200">
              <a:lnSpc>
                <a:spcPct val="107000"/>
              </a:lnSpc>
              <a:spcBef>
                <a:spcPts val="0"/>
              </a:spcBef>
              <a:buClrTx/>
              <a:buNone/>
              <a:defRPr/>
            </a:pPr>
            <a:endPar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lvl="1" defTabSz="457200">
              <a:lnSpc>
                <a:spcPct val="107000"/>
              </a:lnSpc>
              <a:spcBef>
                <a:spcPts val="0"/>
              </a:spcBef>
              <a:buClrTx/>
              <a:defRPr/>
            </a:pPr>
            <a:r>
              <a:rPr kumimoji="0" lang="en-US" sz="2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Crossing Fee </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This fee shall only be deemed to reimburse a Drainage District for the easement granted at a crossing.  The Crossing Fee shall be paid in conjunction with the issuance of the easement and/or consent to cross the Drainage District Infrastructure.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In addition to the Crossing Fee, Applicant shall reimburse the Drainage District for any additional expenses, damages, and costs incurred by the Drainage District including but not limited to: publication costs, engineering costs, inspection costs, auditor’s cost, necessary copying, and legal services related to the crossing. </a:t>
            </a:r>
          </a:p>
        </p:txBody>
      </p:sp>
    </p:spTree>
    <p:extLst>
      <p:ext uri="{BB962C8B-B14F-4D97-AF65-F5344CB8AC3E}">
        <p14:creationId xmlns:p14="http://schemas.microsoft.com/office/powerpoint/2010/main" val="1956506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96553" y="470018"/>
            <a:ext cx="7913405" cy="6259965"/>
          </a:xfrm>
        </p:spPr>
        <p:txBody>
          <a:bodyPr numCol="1">
            <a:normAutofit fontScale="85000" lnSpcReduction="1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General Obligations of Applicant</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Within thirty 30 days from the Applicant filing an Application, the Board will provide the Applicant with access to all maps and other files related to the Drainage Districts. The Applicant acknowledges that the County's maps of the Drainage Districts may not be accurate or complete, and the Board shall bear no responsibility for their accuracy; nor shall Applicant raise any such inaccuracy or incompleteness as a basis not to comply with the repair/restoration provisions herein. </a:t>
            </a:r>
          </a:p>
          <a:p>
            <a:pPr defTabSz="457200">
              <a:lnSpc>
                <a:spcPct val="107000"/>
              </a:lnSpc>
              <a:spcBef>
                <a:spcPts val="0"/>
              </a:spcBef>
              <a:buClrTx/>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Applicant shall then, no later than ninety (90) days prior to the start of the construction on the Project, furnish the Board with plats showing the location, including GPS coordinates, of the proposed construction and all proposed crossings of the Drainage District Infrastructure. </a:t>
            </a:r>
          </a:p>
        </p:txBody>
      </p:sp>
    </p:spTree>
    <p:extLst>
      <p:ext uri="{BB962C8B-B14F-4D97-AF65-F5344CB8AC3E}">
        <p14:creationId xmlns:p14="http://schemas.microsoft.com/office/powerpoint/2010/main" val="1831091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96553" y="470018"/>
            <a:ext cx="7913405" cy="6259965"/>
          </a:xfrm>
        </p:spPr>
        <p:txBody>
          <a:bodyPr numCol="1">
            <a:normAutofit fontScale="850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General Obligations of Applicant</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 CONSTRUCTION IS TO COMMENCE ON ANY PORTION OF THE PROJECT WITHIN THE DRAINAGE DISTRICT RIGHT OF WAY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WITHOUT APPROVAL OF A RESOLUTION BY THE BOARD OF SUPERVISORS STATING THAT ALL NECESSARY EASEMENTS AND AGREEMENTS ARE IN ORDER FOR THE PROJECT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THAT PROJECT CONSTRUCTION CAN COMMENCE.</a:t>
            </a:r>
          </a:p>
          <a:p>
            <a:pPr defTabSz="457200">
              <a:lnSpc>
                <a:spcPct val="107000"/>
              </a:lnSpc>
              <a:spcBef>
                <a:spcPts val="0"/>
              </a:spcBef>
              <a:buClrTx/>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Applicant shall give the Board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two (2) weeks prior notice of their intention to commence construction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 the Project in the County.  Said notice shall be made in writing to the Drainage Engineer and the County Auditor.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Notice cannot be given until an Easement for the Project has been approved by the Board and passage of a resolution by the Board of Supervisors stating that all necessary easements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agreements are in order for the Project and that Project construction can commence. </a:t>
            </a:r>
          </a:p>
        </p:txBody>
      </p:sp>
    </p:spTree>
    <p:extLst>
      <p:ext uri="{BB962C8B-B14F-4D97-AF65-F5344CB8AC3E}">
        <p14:creationId xmlns:p14="http://schemas.microsoft.com/office/powerpoint/2010/main" val="1954538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96553" y="470018"/>
            <a:ext cx="7913405" cy="6259965"/>
          </a:xfrm>
        </p:spPr>
        <p:txBody>
          <a:bodyPr numCol="1">
            <a:normAutofit fontScale="775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General Obligations of Applicant</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After construction of the Project has been completed in accordance with all conditions under which the easement is granted, the Drai</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nage District shall maintain its facility at its own expense</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Applicant, or the Applicant’s successors in interest,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maintain the Project at the Applicant’s or successor’s own expense</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defTabSz="457200">
              <a:lnSpc>
                <a:spcPct val="107000"/>
              </a:lnSpc>
              <a:spcBef>
                <a:spcPts val="0"/>
              </a:spcBef>
              <a:buClrTx/>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Subsequent to construction of the Project,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all additional costs of Drainage District Infrastructure construction, maintenance, improvement or reconstruction caused by the presence of the Project shall be paid by the Applicant. </a:t>
            </a:r>
          </a:p>
          <a:p>
            <a:pPr defTabSz="457200">
              <a:lnSpc>
                <a:spcPct val="107000"/>
              </a:lnSpc>
              <a:spcBef>
                <a:spcPts val="0"/>
              </a:spcBef>
              <a:buClrTx/>
              <a:defRPr/>
            </a:pPr>
            <a:endPar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Applicant shall at any time subsequent to the commencement of construction, and at Applicant’s sole expense, reconstruct or replace it’s installation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as may be necessary to conform to new grade or alignments resulting from maintenance, improvement or construction operations of the Drainage District</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9900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 y="470018"/>
            <a:ext cx="8109958" cy="6259965"/>
          </a:xfrm>
        </p:spPr>
        <p:txBody>
          <a:bodyPr numCol="1">
            <a:normAutofit fontScale="475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Construction and Repair Standards</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Examination</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The Board shall appoint a Drainage Engineer to inspect and approve all construction and repair activities by the Applicant that impact the Drainage District and Drainage District Infrastructure. The Applicant Parties shall keep the Drainage Engineer informed of the work schedule on Drainage District right of way and any changes to such schedule.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 Drainage Engineer shall be present on the site at all times at each phase and separate activity including the opening of the trench, the restoration of underground improvements, and backfilling. </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Restoration of Lands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Applicant shall also be responsible at Applicant’s expense to restore all land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within the Drainage District right of ways and adjacent lands to its pre-construction condition as near as is practicable.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Restorations shall not be inconsistent with applicable statutes or regulations. </a:t>
            </a:r>
            <a:r>
              <a:rPr lang="en-US" sz="3800" dirty="0">
                <a:solidFill>
                  <a:prstClr val="black"/>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s</a:t>
            </a:r>
            <a:r>
              <a:rPr kumimoji="0" lang="en-US" sz="3800"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ee</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 IAC 199.9</a:t>
            </a:r>
          </a:p>
          <a:p>
            <a:pPr defTabSz="457200">
              <a:lnSpc>
                <a:spcPct val="107000"/>
              </a:lnSpc>
              <a:spcBef>
                <a:spcPts val="0"/>
              </a:spcBef>
              <a:buClrTx/>
              <a:defRPr/>
            </a:pPr>
            <a:endParaRPr lang="en-US"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Open Ditches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Passage of the Applicant's installation in a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horizontal plane five (5) feet below design grade of the drainage ditch, or deeper, as may be determined by the Board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 a justifiable and legitimate engineering reason in consultation with the Drainage Engineer. </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Tile Lines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All proposed installations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must be placed under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existing Drainage District tile lines,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unless</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such installations can be placed above the existing Drainage District tile lines while maintaining a minimum of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two (2)</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feet of separation between the installation and the existing Drainage District tile lines and a minimum of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48 inches of cover</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255456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 y="470018"/>
            <a:ext cx="8109958" cy="6259965"/>
          </a:xfrm>
        </p:spPr>
        <p:txBody>
          <a:bodyPr numCol="1">
            <a:normAutofit fontScale="475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Construction and Repair Standards</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Notice of Repair, Improvement, Maintenance or New Construction.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Board shall give the Applicant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at least ninety (90) days written notice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of the proposed repair, improvement, maintenance, or new construction of drainage facilities in a Drainage District that the Board believes may impact any of the Project facilities. The Board shall also give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at least twenty-four (24) hours verbal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(via telephone) notice of emergency maintenance repairs in the Drainage District that may expose, cover up or disturb any installation belonging to Applicant.</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Limitation on Liability.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 long as Applicant receives the notice set forth in Section 4(</a:t>
            </a:r>
            <a:r>
              <a:rPr kumimoji="0" lang="en-US" sz="380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above, the Board and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the Drainage District shall have no responsibility for damages to Applicant's property occasioned by any construction or maintenance operation of the Drainage District subsequent completion of the Project</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except for damages resulting from the willful misconduct or gross negligence of the Board and/or its representatives or agents.</a:t>
            </a:r>
          </a:p>
          <a:p>
            <a:pPr defTabSz="457200">
              <a:lnSpc>
                <a:spcPct val="107000"/>
              </a:lnSpc>
              <a:spcBef>
                <a:spcPts val="0"/>
              </a:spcBef>
              <a:buClrTx/>
              <a:defRPr/>
            </a:pPr>
            <a:endParaRPr lang="en-US"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7000"/>
              </a:lnSpc>
              <a:spcBef>
                <a:spcPts val="0"/>
              </a:spcBef>
              <a:buClrTx/>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Applicant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be responsible for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actual property damage caused by constructing and maintaining the Project</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These damages are separate and distinct from any payment made to the Drainage District or Board for expenses, Crossing Fees or easements. </a:t>
            </a:r>
          </a:p>
        </p:txBody>
      </p:sp>
    </p:spTree>
    <p:extLst>
      <p:ext uri="{BB962C8B-B14F-4D97-AF65-F5344CB8AC3E}">
        <p14:creationId xmlns:p14="http://schemas.microsoft.com/office/powerpoint/2010/main" val="297532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 y="470018"/>
            <a:ext cx="8109958" cy="6259965"/>
          </a:xfrm>
        </p:spPr>
        <p:txBody>
          <a:bodyPr numCol="1">
            <a:normAutofit fontScale="475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Insurance</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Insurance shall be written for not less than the following limits (These limits shall be adjusted every 10 years to reflect the changes over that time in the U.S. Bureau of Labor Statistics’ CPI-U index):</a:t>
            </a:r>
          </a:p>
          <a:p>
            <a:pPr marL="0" indent="0" defTabSz="457200">
              <a:lnSpc>
                <a:spcPct val="107000"/>
              </a:lnSpc>
              <a:spcBef>
                <a:spcPts val="0"/>
              </a:spcBef>
              <a:buClrTx/>
              <a:buNone/>
              <a:defRPr/>
            </a:pPr>
            <a:endParaRPr lang="en-US"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Workers’ Compensation						Statutory Limits</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Contractor’s Liability and Property Damage</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Bodily Injury							$1,000,000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person							$1,000,000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Accident							$5,000,000</a:t>
            </a:r>
          </a:p>
          <a:p>
            <a:pPr marL="0" indent="0" defTabSz="457200">
              <a:lnSpc>
                <a:spcPct val="107000"/>
              </a:lnSpc>
              <a:spcBef>
                <a:spcPts val="0"/>
              </a:spcBef>
              <a:buClrTx/>
              <a:buNone/>
              <a:defRPr/>
            </a:pPr>
            <a:endParaRPr lang="en-US"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Property Damage</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Accident Aggregate					$5,000,000</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Automobile</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Liability and Property Damage				$1,000,000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Bodily Injury							$5,000,000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Person							$1,000,000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Accident							$5,000,000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Property Damage						$1,000,000</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Accident Aggregate					$5,000,000</a:t>
            </a:r>
          </a:p>
          <a:p>
            <a:pPr defTabSz="457200">
              <a:lnSpc>
                <a:spcPct val="107000"/>
              </a:lnSpc>
              <a:spcBef>
                <a:spcPts val="0"/>
              </a:spcBef>
              <a:buClrTx/>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Commercial General Liability (CGL) and Umbrella</a:t>
            </a:r>
          </a:p>
          <a:p>
            <a:pPr lvl="1" defTabSz="457200">
              <a:lnSpc>
                <a:spcPct val="107000"/>
              </a:lnSpc>
              <a:spcBef>
                <a:spcPts val="0"/>
              </a:spcBef>
              <a:buClrTx/>
              <a:defRPr/>
            </a:pPr>
            <a:r>
              <a:rPr kumimoji="0" lang="en-US" sz="3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Liability Insurance						$10,000,000</a:t>
            </a:r>
          </a:p>
        </p:txBody>
      </p:sp>
    </p:spTree>
    <p:extLst>
      <p:ext uri="{BB962C8B-B14F-4D97-AF65-F5344CB8AC3E}">
        <p14:creationId xmlns:p14="http://schemas.microsoft.com/office/powerpoint/2010/main" val="188716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err="1">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IDDA</a:t>
            </a: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b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Model Resolution </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 y="470018"/>
            <a:ext cx="8109958" cy="6259965"/>
          </a:xfrm>
        </p:spPr>
        <p:txBody>
          <a:bodyPr numCol="1">
            <a:normAutofit fontScale="70000" lnSpcReduction="20000"/>
          </a:bodyPr>
          <a:lstStyle/>
          <a:p>
            <a:pPr marL="0" marR="0" lvl="0" indent="0" algn="l" defTabSz="457200" rtl="0" eaLnBrk="1" fontAlgn="auto" latinLnBrk="0" hangingPunct="1">
              <a:lnSpc>
                <a:spcPct val="107000"/>
              </a:lnSpc>
              <a:spcBef>
                <a:spcPts val="0"/>
              </a:spcBef>
              <a:spcAft>
                <a:spcPts val="0"/>
              </a:spcAft>
              <a:buClrTx/>
              <a:buSz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Insurance</a:t>
            </a:r>
          </a:p>
          <a:p>
            <a:pPr marL="0" marR="0" lvl="0" indent="0" algn="l" defTabSz="457200" rtl="0" eaLnBrk="1" fontAlgn="auto" latinLnBrk="0" hangingPunct="1">
              <a:lnSpc>
                <a:spcPct val="107000"/>
              </a:lnSpc>
              <a:spcBef>
                <a:spcPts val="0"/>
              </a:spcBef>
              <a:spcAft>
                <a:spcPts val="0"/>
              </a:spcAft>
              <a:buClrTx/>
              <a:buSzTx/>
              <a:buNone/>
              <a:tabLst/>
              <a:defRPr/>
            </a:pPr>
            <a:endPar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7000"/>
              </a:lnSpc>
              <a:spcBef>
                <a:spcPts val="0"/>
              </a:spcBef>
              <a:buClrTx/>
              <a:buNone/>
              <a:defRPr/>
            </a:pP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If the Project involves a pipeline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 defined under Iowa Code section 479, 479A, or 479B, Applicant shall obtain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coverage for liability arising from pollution, explosion, collapse, underground property damage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caused by Applicant, its employees, contractors, representatives, and agents to the extent of its indemnity obligations hereunder. Included in the CGL Policy or a separate Policy, Applicant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must have insurance for sudden and accidental environmental pollutant liability </a:t>
            </a:r>
            <a:r>
              <a:rPr kumimoji="0" lang="en-US" sz="3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caused by Applicant, its contractors, representatives, and agents in connection with the project and use of the easement. Coverage shall be maintained in an amount of </a:t>
            </a:r>
            <a:r>
              <a:rPr kumimoji="0" lang="en-US" sz="3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at least $10,000,000 per loss event.</a:t>
            </a:r>
            <a:endParaRPr kumimoji="0" lang="en-US" sz="3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2514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is a Drainage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367468"/>
            <a:ext cx="7781544" cy="6362515"/>
          </a:xfrm>
        </p:spPr>
        <p:txBody>
          <a:bodyPr numCol="1">
            <a:normAutofit/>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 organized drainage district is a </a:t>
            </a:r>
            <a:r>
              <a:rPr kumimoji="0" lang="en-US"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political subdivision of the county </a:t>
            </a: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which it is located, its purpose being to aid in the governmental functions of the county. It is a </a:t>
            </a:r>
            <a:r>
              <a:rPr kumimoji="0" lang="en-US"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legally identifiable political instrumentality.</a:t>
            </a: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lang="en-US" sz="2800" b="1" dirty="0">
              <a:solidFill>
                <a:prstClr val="black"/>
              </a:solidFill>
              <a:latin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r>
              <a:rPr lang="en-US" sz="2000" b="0" i="1" u="none" strike="noStrike" baseline="0" dirty="0">
                <a:solidFill>
                  <a:srgbClr val="000000"/>
                </a:solidFill>
                <a:latin typeface="Bookman Old Style" panose="02050604050505020204" pitchFamily="18" charset="0"/>
              </a:rPr>
              <a:t>State ex rel. Iowa Employment Security Commission v. Des Moines County</a:t>
            </a:r>
            <a:r>
              <a:rPr lang="en-US" sz="2000" b="0" i="0" u="none" strike="noStrike" baseline="0" dirty="0">
                <a:solidFill>
                  <a:srgbClr val="000000"/>
                </a:solidFill>
                <a:latin typeface="Bookman Old Style" panose="02050604050505020204" pitchFamily="18" charset="0"/>
              </a:rPr>
              <a:t>, 260 Iowa 341, 149 N.W.2d 288 (1967). </a:t>
            </a:r>
            <a:endParaRPr lang="en-US" dirty="0"/>
          </a:p>
        </p:txBody>
      </p:sp>
    </p:spTree>
    <p:extLst>
      <p:ext uri="{BB962C8B-B14F-4D97-AF65-F5344CB8AC3E}">
        <p14:creationId xmlns:p14="http://schemas.microsoft.com/office/powerpoint/2010/main" val="1577636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96553" y="470018"/>
            <a:ext cx="7913405" cy="6259965"/>
          </a:xfrm>
        </p:spPr>
        <p:txBody>
          <a:bodyPr numCol="1">
            <a:normAutofit/>
          </a:bodyPr>
          <a:lstStyle/>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hlinkClick r:id="rId2"/>
              </a:rPr>
              <a:t>http://www.iowadrainage.org/</a:t>
            </a:r>
            <a:endParaRPr lang="en-US" sz="3600" b="1" dirty="0">
              <a:latin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0"/>
              </a:spcAft>
              <a:buClrTx/>
              <a:buSzTx/>
              <a:buNone/>
              <a:tabLst/>
              <a:defRPr/>
            </a:pPr>
            <a:endParaRPr lang="en-US" sz="3600" b="1" dirty="0">
              <a:latin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rPr>
              <a:t>John Torbert, </a:t>
            </a:r>
            <a:r>
              <a:rPr lang="en-US" sz="3600" b="1" dirty="0" err="1">
                <a:latin typeface="Calibri" panose="020F0502020204030204" pitchFamily="34" charset="0"/>
                <a:cs typeface="Calibri" panose="020F0502020204030204" pitchFamily="34" charset="0"/>
              </a:rPr>
              <a:t>IDDA</a:t>
            </a:r>
            <a:r>
              <a:rPr lang="en-US" sz="3600" b="1" dirty="0">
                <a:latin typeface="Calibri" panose="020F0502020204030204" pitchFamily="34" charset="0"/>
                <a:cs typeface="Calibri" panose="020F0502020204030204" pitchFamily="34" charset="0"/>
              </a:rPr>
              <a:t> Executive Director</a:t>
            </a:r>
          </a:p>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rPr>
              <a:t>Phone: 515-336-5189</a:t>
            </a:r>
          </a:p>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rPr>
              <a:t>Cell: 515-707-7451</a:t>
            </a:r>
          </a:p>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rPr>
              <a:t>Fax: 515-598-7897</a:t>
            </a:r>
          </a:p>
          <a:p>
            <a:pPr marL="0" marR="0" lvl="0" indent="0" algn="ctr" defTabSz="457200" rtl="0" eaLnBrk="1" fontAlgn="auto" latinLnBrk="0" hangingPunct="1">
              <a:lnSpc>
                <a:spcPct val="107000"/>
              </a:lnSpc>
              <a:spcBef>
                <a:spcPts val="0"/>
              </a:spcBef>
              <a:spcAft>
                <a:spcPts val="0"/>
              </a:spcAft>
              <a:buClrTx/>
              <a:buSzTx/>
              <a:buNone/>
              <a:tabLst/>
              <a:defRPr/>
            </a:pPr>
            <a:r>
              <a:rPr lang="en-US" sz="3600" b="1" dirty="0">
                <a:latin typeface="Calibri" panose="020F0502020204030204" pitchFamily="34" charset="0"/>
                <a:cs typeface="Calibri" panose="020F0502020204030204" pitchFamily="34" charset="0"/>
                <a:hlinkClick r:id="rId3"/>
              </a:rPr>
              <a:t>jtorbertidda@gmail.com</a:t>
            </a:r>
            <a:endParaRPr lang="en-US" sz="3600" b="1" dirty="0">
              <a:latin typeface="Calibri" panose="020F0502020204030204" pitchFamily="34" charset="0"/>
              <a:cs typeface="Calibri" panose="020F0502020204030204" pitchFamily="34" charset="0"/>
            </a:endParaRPr>
          </a:p>
          <a:p>
            <a:pPr marL="0" marR="0" lvl="0" indent="0" algn="l" defTabSz="457200" rtl="0" eaLnBrk="1" fontAlgn="auto" latinLnBrk="0" hangingPunct="1">
              <a:lnSpc>
                <a:spcPct val="107000"/>
              </a:lnSpc>
              <a:spcBef>
                <a:spcPts val="0"/>
              </a:spcBef>
              <a:spcAft>
                <a:spcPts val="0"/>
              </a:spcAft>
              <a:buClrTx/>
              <a:buSzTx/>
              <a:buNone/>
              <a:tabLst/>
              <a:defRPr/>
            </a:pPr>
            <a:endParaRPr lang="en-US" sz="2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7699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18924F-9CE7-41A3-A496-E3F831BF87E0}"/>
              </a:ext>
            </a:extLst>
          </p:cNvPr>
          <p:cNvSpPr>
            <a:spLocks noGrp="1"/>
          </p:cNvSpPr>
          <p:nvPr>
            <p:ph idx="1"/>
          </p:nvPr>
        </p:nvSpPr>
        <p:spPr>
          <a:xfrm>
            <a:off x="1066800" y="1853967"/>
            <a:ext cx="10058400" cy="4361439"/>
          </a:xfrm>
        </p:spPr>
        <p:txBody>
          <a:bodyPr>
            <a:normAutofit/>
          </a:bodyPr>
          <a:lstStyle/>
          <a:p>
            <a:pPr marL="0" marR="0" lvl="0" indent="0" algn="ctr" defTabSz="914400" rtl="0" eaLnBrk="1" fontAlgn="base" latinLnBrk="0" hangingPunct="1">
              <a:lnSpc>
                <a:spcPct val="80000"/>
              </a:lnSpc>
              <a:spcBef>
                <a:spcPct val="20000"/>
              </a:spcBef>
              <a:spcAft>
                <a:spcPct val="0"/>
              </a:spcAft>
              <a:buClr>
                <a:srgbClr val="FFCC66"/>
              </a:buClr>
              <a:buSzPct val="65000"/>
              <a:buFont typeface="Wingdings" panose="05000000000000000000" pitchFamily="2" charset="2"/>
              <a:buNone/>
              <a:tabLst/>
              <a:defRPr/>
            </a:pPr>
            <a:endParaRPr lang="en-US" sz="5400" b="1" dirty="0">
              <a:solidFill>
                <a:srgbClr val="5CC6D6">
                  <a:lumMod val="75000"/>
                </a:srgbClr>
              </a:solidFill>
              <a:latin typeface="Century Gothic" panose="020F0302020204030204"/>
            </a:endParaRPr>
          </a:p>
          <a:p>
            <a:pPr marL="0" marR="0" lvl="0" indent="0" algn="ctr" defTabSz="914400" rtl="0" eaLnBrk="1" fontAlgn="base" latinLnBrk="0" hangingPunct="1">
              <a:lnSpc>
                <a:spcPct val="80000"/>
              </a:lnSpc>
              <a:spcBef>
                <a:spcPct val="20000"/>
              </a:spcBef>
              <a:spcAft>
                <a:spcPct val="0"/>
              </a:spcAft>
              <a:buClr>
                <a:srgbClr val="FFCC66"/>
              </a:buClr>
              <a:buSzPct val="65000"/>
              <a:buFont typeface="Wingdings" panose="05000000000000000000" pitchFamily="2" charset="2"/>
              <a:buNone/>
              <a:tabLst/>
              <a:defRPr/>
            </a:pPr>
            <a:r>
              <a:rPr kumimoji="0" lang="en-US" sz="5400" b="1" i="0" u="none" strike="noStrike" kern="1200" cap="none" spc="0" normalizeH="0" baseline="0" noProof="0" dirty="0">
                <a:ln>
                  <a:noFill/>
                </a:ln>
                <a:solidFill>
                  <a:srgbClr val="5CC6D6">
                    <a:lumMod val="75000"/>
                  </a:srgbClr>
                </a:solidFill>
                <a:effectLst/>
                <a:uLnTx/>
                <a:uFillTx/>
                <a:latin typeface="Century Gothic" panose="020F0302020204030204"/>
                <a:ea typeface="+mn-ea"/>
                <a:cs typeface="+mn-cs"/>
              </a:rPr>
              <a:t>Questions????</a:t>
            </a:r>
            <a:endParaRPr kumimoji="0" lang="en-US" sz="4000" b="1" i="0" u="none" strike="noStrike" kern="1200" cap="none" spc="0" normalizeH="0" baseline="0" noProof="0" dirty="0">
              <a:ln>
                <a:noFill/>
              </a:ln>
              <a:uLnTx/>
              <a:uFillTx/>
              <a:ea typeface="+mn-ea"/>
              <a:cs typeface="Arial"/>
            </a:endParaRPr>
          </a:p>
        </p:txBody>
      </p:sp>
    </p:spTree>
    <p:extLst>
      <p:ext uri="{BB962C8B-B14F-4D97-AF65-F5344CB8AC3E}">
        <p14:creationId xmlns:p14="http://schemas.microsoft.com/office/powerpoint/2010/main" val="416901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is a Drainage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367468"/>
            <a:ext cx="7781544" cy="6362515"/>
          </a:xfrm>
        </p:spPr>
        <p:txBody>
          <a:bodyPr numCol="1">
            <a:normAutofit/>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468.2 Presumption and construction of laws.</a:t>
            </a: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The drainage of surface waters from agricultural lands and all other lands, including state-owned lakes and wetlands, or the protection of such lands from overflow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be presumed to be a public benefit and conducive to the public health, convenience, and welfare.</a:t>
            </a: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The provisions of this subchapter and all other laws for the drainage and protection from overflow of agricultural or overflow lands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be liberally construed to promote leveeing, ditching, draining, and reclamation of wet, swampy, and overflow lands.</a:t>
            </a:r>
            <a:endParaRPr lang="en-US" dirty="0">
              <a:highlight>
                <a:srgbClr val="FFFF00"/>
              </a:highlight>
            </a:endParaRPr>
          </a:p>
        </p:txBody>
      </p:sp>
    </p:spTree>
    <p:extLst>
      <p:ext uri="{BB962C8B-B14F-4D97-AF65-F5344CB8AC3E}">
        <p14:creationId xmlns:p14="http://schemas.microsoft.com/office/powerpoint/2010/main" val="39381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is a Drainage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367468"/>
            <a:ext cx="7781544" cy="6362515"/>
          </a:xfrm>
        </p:spPr>
        <p:txBody>
          <a:bodyPr numCol="1">
            <a:normAutofit fontScale="77500" lnSpcReduction="2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Iowa Constitution Article I, Section 18</a:t>
            </a:r>
          </a:p>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Eminent domain — drainage ditches and levees. </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Private property shall not be taken for public use without just compensation first being made, or secured to be made to the owner thereof, as soon as the damages shall be assessed by a jury, who shall not take into consideration any advantages that may result to said owner on account of the improvement for which it is taken.</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a:t>
            </a:r>
            <a:r>
              <a:rPr kumimoji="0" lang="en-US" sz="26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general assembly, however, may pass laws permitting the owners of lands to construct drains, ditches, and levees for agricultural, sanitary or mining purposes across the lands of others,</a:t>
            </a: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provide for the organization of drainage districts, vest the proper authorities with power to construct and maintain levees, drains and ditches and to keep in repair all drains, ditches, and levees heretofore constructed under the laws of the state, by special assessments upon the property benefited thereby. </a:t>
            </a:r>
            <a:r>
              <a:rPr kumimoji="0" lang="en-US" sz="26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The general assembly may provide by law for the condemnation of such real estate as shall be necessary for the construction and maintenance of such drains, ditches and levees</a:t>
            </a: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prescribe the method of making such condemnation.</a:t>
            </a:r>
          </a:p>
        </p:txBody>
      </p:sp>
    </p:spTree>
    <p:extLst>
      <p:ext uri="{BB962C8B-B14F-4D97-AF65-F5344CB8AC3E}">
        <p14:creationId xmlns:p14="http://schemas.microsoft.com/office/powerpoint/2010/main" val="132230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n-US" sz="4000" b="1" dirty="0">
                <a:solidFill>
                  <a:schemeClr val="accent5">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is a Drainage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367468"/>
            <a:ext cx="7781544" cy="6362515"/>
          </a:xfrm>
        </p:spPr>
        <p:txBody>
          <a:bodyPr numCol="1">
            <a:normAutofit fontScale="92500" lnSpcReduction="2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468.126(6)</a:t>
            </a:r>
            <a:endParaRPr kumimoji="0" lang="en-US" sz="2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6. The governing body of the district may, by contract or conveyance, acquire, </a:t>
            </a:r>
            <a:r>
              <a:rPr kumimoji="0" lang="en-US" sz="26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within or without the district</a:t>
            </a: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necessary lands or easements for making repairs or improvements under this section, including easements for borrow and easements for meander, and in addition thereto, </a:t>
            </a:r>
            <a:r>
              <a:rPr kumimoji="0" lang="en-US" sz="26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the same may be obtained in the manner provided in the original establishment of the district, or </a:t>
            </a:r>
            <a:r>
              <a:rPr kumimoji="0" lang="en-US" sz="2600" i="0" u="sng"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by exercise of the power of eminent domain as provided for in chapter 6B</a:t>
            </a:r>
            <a:r>
              <a:rPr kumimoji="0" lang="en-US" sz="2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If additional right-of-way is required for any repair or improvement under this section, the same may be acquired in the same manner as provided for the acquisition of right-of-way in the original establishment of a district, except that where notice and hearing are not otherwise required under this section notice as provided in this subchapter, parts 1 through 5, to owners, lienholder of record, and occupants of the land from which right-of-way is to be acquired shall suffice.</a:t>
            </a:r>
          </a:p>
        </p:txBody>
      </p:sp>
    </p:spTree>
    <p:extLst>
      <p:ext uri="{BB962C8B-B14F-4D97-AF65-F5344CB8AC3E}">
        <p14:creationId xmlns:p14="http://schemas.microsoft.com/office/powerpoint/2010/main" val="199820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Drainage District Easements</a:t>
            </a:r>
            <a:b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br>
            <a:b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b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468.27(2)</a:t>
            </a:r>
            <a:b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Autofit/>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468.27 Dismissal or establishment — permanent easement.</a:t>
            </a:r>
          </a:p>
          <a:p>
            <a:pPr marL="274320" lvl="1" indent="0" defTabSz="457200">
              <a:lnSpc>
                <a:spcPct val="107000"/>
              </a:lnSpc>
              <a:spcBef>
                <a:spcPts val="0"/>
              </a:spcBef>
              <a:buClrTx/>
              <a:buNone/>
              <a:defRPr/>
            </a:pPr>
            <a:r>
              <a:rPr kumimoji="0" lang="en-US" sz="2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Following the establishment of the district, the drainage district is </a:t>
            </a:r>
            <a:r>
              <a:rPr kumimoji="0" lang="en-US" sz="20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deemed to have acquired by permanent easement all rights-of-way for drainage district ditches, tile lines, settling basins and other improvements,</a:t>
            </a:r>
            <a:r>
              <a:rPr kumimoji="0" lang="en-US" sz="2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unless the rights-of-way are acquired by fee simple, in the dimensions shown on the survey and report made in compliance with sections 468.11 and 468.12 or as shown on the permanent survey, plat, and profile, if one is made. Upon the establishment of the district, the petitioners shall file with the county auditor the survey and report or permanent survey, plat, and profile, as set forth in sections 468.172 and 468.173. This filing constitutes constructive notice to all persons of the rights conferred by this section. </a:t>
            </a:r>
            <a:r>
              <a:rPr kumimoji="0" lang="en-US" sz="20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The permanent easement includes the right of ingress and egress across adjoining land and the right of access for maintenance, repair, improvement, and inspection. </a:t>
            </a:r>
            <a:r>
              <a:rPr kumimoji="0" lang="en-US" sz="2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owner or lessee shall be reimbursed for any crop damages incurred in the maintenance, repair, improvement, and inspection except within the right-of-way of the drainage district.</a:t>
            </a:r>
            <a:endParaRPr lang="en-US" sz="2000" dirty="0"/>
          </a:p>
        </p:txBody>
      </p:sp>
    </p:spTree>
    <p:extLst>
      <p:ext uri="{BB962C8B-B14F-4D97-AF65-F5344CB8AC3E}">
        <p14:creationId xmlns:p14="http://schemas.microsoft.com/office/powerpoint/2010/main" val="411966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Injuring or Diverting</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rmAutofit lnSpcReduction="1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468.148 Injuring or diverting — damages.</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Any person who</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 shall willfully break down or through or injure any levee or bank of a settling basin, or who shall dam up, divert, obstruct, or willfully injure any ditch, drain, or other drainage improvement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authorized by law shall be liable to the person or persons owning or possessing the lands for which such improvements were constructed in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double the amount of damages sustained </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by such owner or person in possession; and in case of a subsequent offense by the same person, the person shall be liable in </a:t>
            </a:r>
            <a:r>
              <a:rPr kumimoji="0" lang="en-US" sz="2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treble</a:t>
            </a:r>
            <a:r>
              <a:rPr kumimoji="0" lang="en-US" sz="2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amount of such damages.</a:t>
            </a:r>
            <a:endParaRPr lang="en-US" dirty="0"/>
          </a:p>
        </p:txBody>
      </p:sp>
    </p:spTree>
    <p:extLst>
      <p:ext uri="{BB962C8B-B14F-4D97-AF65-F5344CB8AC3E}">
        <p14:creationId xmlns:p14="http://schemas.microsoft.com/office/powerpoint/2010/main" val="3622450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Obstructing or Damaging</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rmAutofit fontScale="77500" lnSpcReduction="2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468.149 Obstructing or damaging.</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A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person is guilty of a serious misdemeanor </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if, without legal authority, the person willfully does any of the following:</a:t>
            </a:r>
          </a:p>
          <a:p>
            <a:pPr marL="548640" lvl="2" indent="0" defTabSz="457200">
              <a:lnSpc>
                <a:spcPct val="107000"/>
              </a:lnSpc>
              <a:spcBef>
                <a:spcPts val="0"/>
              </a:spcBef>
              <a:buClrTx/>
              <a:buNone/>
              <a:defRPr/>
            </a:pPr>
            <a:r>
              <a:rPr kumimoji="0" lang="en-US" sz="23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 Diverts, obstructs, impedes, or fills up any ditch, drain, or watercourse.</a:t>
            </a:r>
          </a:p>
          <a:p>
            <a:pPr marL="548640" lvl="2" indent="0" defTabSz="457200">
              <a:lnSpc>
                <a:spcPct val="107000"/>
              </a:lnSpc>
              <a:spcBef>
                <a:spcPts val="0"/>
              </a:spcBef>
              <a:buClrTx/>
              <a:buNone/>
              <a:defRPr/>
            </a:pPr>
            <a:r>
              <a:rPr kumimoji="0" lang="en-US" sz="23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 Breaks down or injures any levee or the bank of any settling basin, established, constructed, and maintained under any provision of law.</a:t>
            </a:r>
          </a:p>
          <a:p>
            <a:pPr marL="548640" lvl="2" indent="0" defTabSz="457200">
              <a:lnSpc>
                <a:spcPct val="107000"/>
              </a:lnSpc>
              <a:spcBef>
                <a:spcPts val="0"/>
              </a:spcBef>
              <a:buClrTx/>
              <a:buNone/>
              <a:defRPr/>
            </a:pPr>
            <a:r>
              <a:rPr kumimoji="0" lang="en-US" sz="23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 Obstructs or engages in travel or agricultural practices upon the improvement or rights-of-way of a levee or drainage district which the governing body thereof has, by resolution, determined to be injurious to such improvement or to interfere with its proper preservation, operation, or maintenance, and has prohibited.</a:t>
            </a: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Any unlawful act described in subsection 1 is a nuisance and may be abated.</a:t>
            </a: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 governing body shall have the power to repair any ditch, drain, or watercourse, or any levee or bank of any settling basin, damaged by any person or persons in violation of a resolution of the governing body, after three days’ notice to such person or persons to make such repair. </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the event that there is a failure to make the repair, the expense of the repair shall be assessed to the person or persons and shall be certified and collected in the same manner as other taxes.</a:t>
            </a:r>
            <a:endParaRPr lang="en-US" dirty="0"/>
          </a:p>
        </p:txBody>
      </p:sp>
    </p:spTree>
    <p:extLst>
      <p:ext uri="{BB962C8B-B14F-4D97-AF65-F5344CB8AC3E}">
        <p14:creationId xmlns:p14="http://schemas.microsoft.com/office/powerpoint/2010/main" val="2721074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DF26C-7A7B-4143-9A6C-5B5B5C8F6567}"/>
              </a:ext>
            </a:extLst>
          </p:cNvPr>
          <p:cNvSpPr>
            <a:spLocks noGrp="1"/>
          </p:cNvSpPr>
          <p:nvPr>
            <p:ph type="title"/>
          </p:nvPr>
        </p:nvSpPr>
        <p:spPr>
          <a:xfrm>
            <a:off x="8458200" y="607392"/>
            <a:ext cx="3161963" cy="5683680"/>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kumimoji="0" lang="en-US" sz="4000" b="1" i="0" u="none" strike="noStrike" kern="1200" cap="none" spc="0" normalizeH="0" baseline="0" noProof="0" dirty="0">
                <a:ln>
                  <a:noFill/>
                </a:ln>
                <a:solidFill>
                  <a:schemeClr val="accent5">
                    <a:lumMod val="75000"/>
                  </a:schemeClr>
                </a:solidFill>
                <a:effectLst>
                  <a:outerShdw blurRad="38100" dist="38100" dir="2700000" algn="tl">
                    <a:srgbClr val="000000">
                      <a:alpha val="43137"/>
                    </a:srgbClr>
                  </a:outerShdw>
                </a:effectLst>
                <a:uLnTx/>
                <a:uFillTx/>
                <a:ea typeface="+mn-ea"/>
                <a:cs typeface="Calibri" panose="020F0502020204030204" pitchFamily="34" charset="0"/>
              </a:rPr>
              <a:t>468.186 Easements through a drainage or levee district.</a:t>
            </a: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b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7A825484-D27C-4133-B414-90155C754D94}"/>
              </a:ext>
            </a:extLst>
          </p:cNvPr>
          <p:cNvSpPr>
            <a:spLocks noGrp="1"/>
          </p:cNvSpPr>
          <p:nvPr>
            <p:ph idx="1"/>
          </p:nvPr>
        </p:nvSpPr>
        <p:spPr>
          <a:xfrm>
            <a:off x="173736" y="470018"/>
            <a:ext cx="7781544" cy="6259965"/>
          </a:xfrm>
        </p:spPr>
        <p:txBody>
          <a:bodyPr numCol="1">
            <a:normAutofit fontScale="85000" lnSpcReduction="10000"/>
          </a:bodyPr>
          <a:lstStyle/>
          <a:p>
            <a:pPr marL="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 used in this section, “person” shall mean any individual or group of individuals, corporation, firm, company, or association, except a railroad company.</a:t>
            </a:r>
          </a:p>
          <a:p>
            <a:pPr marL="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When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any person proposes to construct a pipeline</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electric transmission line, communication line, underground service line, or other similar installations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on, over, across, or beneath the right-of-way of any drainage or levee district</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such person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before beginning construction, obtain from the drainage or levee district an easement to cross the district’s right-of-way</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governing body of the district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require such person to agree to comply with subsection 3 of this section </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t>
            </a:r>
            <a:r>
              <a:rPr kumimoji="0" lang="en-US" sz="250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may, as a condition of granting such easement, attach thereto such additional conditions as they deem necessary.</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When the necessary easement has been obtained, such person </a:t>
            </a: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shall construct the installation at the</a:t>
            </a:r>
          </a:p>
          <a:p>
            <a:pPr marL="274320" lvl="1" indent="0" defTabSz="457200">
              <a:lnSpc>
                <a:spcPct val="107000"/>
              </a:lnSpc>
              <a:spcBef>
                <a:spcPts val="0"/>
              </a:spcBef>
              <a:buClrTx/>
              <a:buNone/>
              <a:defRPr/>
            </a:pPr>
            <a:r>
              <a:rPr kumimoji="0" lang="en-US" sz="25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person’s own expense and shall pay all costs of any reconstruction, relocation, modification, or reinstallation of the drainage or levee district’s facility which may be necessary </a:t>
            </a:r>
            <a:r>
              <a:rPr kumimoji="0" lang="en-US" sz="25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 a result of construction of the installation for which the easement was granted.</a:t>
            </a:r>
            <a:endParaRPr lang="en-US" dirty="0"/>
          </a:p>
        </p:txBody>
      </p:sp>
    </p:spTree>
    <p:extLst>
      <p:ext uri="{BB962C8B-B14F-4D97-AF65-F5344CB8AC3E}">
        <p14:creationId xmlns:p14="http://schemas.microsoft.com/office/powerpoint/2010/main" val="3758027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purl.org/dc/elements/1.1/"/>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6130</TotalTime>
  <Words>3103</Words>
  <Application>Microsoft Office PowerPoint</Application>
  <PresentationFormat>Widescreen</PresentationFormat>
  <Paragraphs>133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Bookman Old Style</vt:lpstr>
      <vt:lpstr>Calibri</vt:lpstr>
      <vt:lpstr>Century Gothic</vt:lpstr>
      <vt:lpstr>Garamond</vt:lpstr>
      <vt:lpstr>Wingdings</vt:lpstr>
      <vt:lpstr>SavonVTI</vt:lpstr>
      <vt:lpstr>Drainage Districts &amp; Pipelines </vt:lpstr>
      <vt:lpstr>What is a Drainage District   </vt:lpstr>
      <vt:lpstr>What is a Drainage District   </vt:lpstr>
      <vt:lpstr>What is a Drainage District   </vt:lpstr>
      <vt:lpstr>What is a Drainage District   </vt:lpstr>
      <vt:lpstr>Drainage District Easements  468.27(2)    </vt:lpstr>
      <vt:lpstr>Injuring or Diverting   </vt:lpstr>
      <vt:lpstr>Obstructing or Damaging   </vt:lpstr>
      <vt:lpstr>468.186 Easements through a drainage or levee district.   </vt:lpstr>
      <vt:lpstr>468.186 Easements through a drainage or levee district.   </vt:lpstr>
      <vt:lpstr>IDDA  Model Resolution    </vt:lpstr>
      <vt:lpstr>IDDA  Model Resolution    </vt:lpstr>
      <vt:lpstr>IDDA  Model Resolution    </vt:lpstr>
      <vt:lpstr>IDDA  Model Resolution    </vt:lpstr>
      <vt:lpstr>IDDA  Model Resolution    </vt:lpstr>
      <vt:lpstr>IDDA  Model Resolution    </vt:lpstr>
      <vt:lpstr>IDDA  Model Resolution    </vt:lpstr>
      <vt:lpstr>IDDA  Model Resolution    </vt:lpstr>
      <vt:lpstr>IDDA  Model Resolution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ICREA Legislative Update November 18, 2020</dc:title>
  <dc:creator>Doug Struyk</dc:creator>
  <cp:lastModifiedBy>Doug Struyk</cp:lastModifiedBy>
  <cp:revision>81</cp:revision>
  <cp:lastPrinted>2022-08-25T11:30:08Z</cp:lastPrinted>
  <dcterms:created xsi:type="dcterms:W3CDTF">2020-11-09T23:13:01Z</dcterms:created>
  <dcterms:modified xsi:type="dcterms:W3CDTF">2023-01-31T19:54:16Z</dcterms:modified>
</cp:coreProperties>
</file>