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96"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39AD-B8F9-7147-FDA6-C2178620C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B2F1E7-C0D0-5E4A-54C9-50B3B0296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8CA51-928F-E5EA-A544-0BBB2179AC7E}"/>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5" name="Footer Placeholder 4">
            <a:extLst>
              <a:ext uri="{FF2B5EF4-FFF2-40B4-BE49-F238E27FC236}">
                <a16:creationId xmlns:a16="http://schemas.microsoft.com/office/drawing/2014/main" id="{85C0764C-B9CC-13FC-BE09-FE182B2DCC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E27554-19EA-BEA6-0455-A5FBEE35ACDF}"/>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357426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4DF0-07BE-D3E0-1998-BB3192E335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3DE09-0A23-46FF-B396-0642F5F81F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B1B26-C3CA-2B00-0FC0-259460CEE1FB}"/>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5" name="Footer Placeholder 4">
            <a:extLst>
              <a:ext uri="{FF2B5EF4-FFF2-40B4-BE49-F238E27FC236}">
                <a16:creationId xmlns:a16="http://schemas.microsoft.com/office/drawing/2014/main" id="{B17AA0C8-C3D5-F6D1-ED79-41399594F0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1A6653-D9A0-419F-92CB-F7BC8157C3C2}"/>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93016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6C75F-90AB-1267-9F0C-59F1E478D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C05ADD-F4B6-0064-EF65-E31810FF6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47C05-B04E-9F7C-CBDF-B3EAFB6300FC}"/>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5" name="Footer Placeholder 4">
            <a:extLst>
              <a:ext uri="{FF2B5EF4-FFF2-40B4-BE49-F238E27FC236}">
                <a16:creationId xmlns:a16="http://schemas.microsoft.com/office/drawing/2014/main" id="{BF4F8507-F948-6E8F-E9E7-E73A8C0FDC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12BF9-0DF8-8179-1052-0A3C18B6B734}"/>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10590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FF4D-3AC0-B8A5-F13F-299AB308C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9F4AF-9A3E-3156-8DA8-19027ABBCA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52133-8D66-6666-CB76-65A82D3F9BD9}"/>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5" name="Footer Placeholder 4">
            <a:extLst>
              <a:ext uri="{FF2B5EF4-FFF2-40B4-BE49-F238E27FC236}">
                <a16:creationId xmlns:a16="http://schemas.microsoft.com/office/drawing/2014/main" id="{B5F1E847-810A-0526-C8BA-7B859E52C7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EA6476-3F2D-0B85-9AA6-110C794319C3}"/>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349336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44AC-BD53-DF52-1C01-AB4EF5B65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55FA3E-67DC-FD5A-49BB-91297BE929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0586EC-A01E-0D60-7CB5-E7912B6C5A2B}"/>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5" name="Footer Placeholder 4">
            <a:extLst>
              <a:ext uri="{FF2B5EF4-FFF2-40B4-BE49-F238E27FC236}">
                <a16:creationId xmlns:a16="http://schemas.microsoft.com/office/drawing/2014/main" id="{E11D75BF-0ACE-36E2-39E8-691ABEB7AA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06D37-4907-1E30-FE78-34DE86E029B8}"/>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84950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F312-B18F-2F40-80F0-8568DD712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456E70-A9D4-8DD9-C9BC-A2C32CD376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673C9B-27F7-99F5-9578-C71DD64DC0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C0260-39F0-5F40-768C-CB0AEF0BBCDB}"/>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6" name="Footer Placeholder 5">
            <a:extLst>
              <a:ext uri="{FF2B5EF4-FFF2-40B4-BE49-F238E27FC236}">
                <a16:creationId xmlns:a16="http://schemas.microsoft.com/office/drawing/2014/main" id="{A20A9554-1CFF-D454-8C82-3DE3E48E31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9BB16-867D-513E-1FFE-9E556F5245A9}"/>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66996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AAB4-245E-7044-FB39-FC9F933BB4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29A1FA-58C9-B1B2-DA7C-A1F5E82D8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C4F82-7507-74B1-18B2-00F42D74D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67223-1EAD-82D2-BEC3-4012EAA34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AD9C09-B01E-ADBD-2E00-A8CE2E5B6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9FECA-3184-8B87-56C1-BA8952A0EBBA}"/>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8" name="Footer Placeholder 7">
            <a:extLst>
              <a:ext uri="{FF2B5EF4-FFF2-40B4-BE49-F238E27FC236}">
                <a16:creationId xmlns:a16="http://schemas.microsoft.com/office/drawing/2014/main" id="{7D0F9EFD-FF7C-5ABE-C106-A5E2703A1E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9AF270-ED4F-B686-C6DB-A52F660B4EDC}"/>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304447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8BF4-5BB4-FB4D-4323-4AE769C18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83BBF1-B2CD-B4F5-B742-EEB36FE168B9}"/>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4" name="Footer Placeholder 3">
            <a:extLst>
              <a:ext uri="{FF2B5EF4-FFF2-40B4-BE49-F238E27FC236}">
                <a16:creationId xmlns:a16="http://schemas.microsoft.com/office/drawing/2014/main" id="{E4161FD2-1CD2-9A38-A46B-9751AF9CE9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76B687-AF39-11BA-597A-6E2F53B6AEC8}"/>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65531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FEED4-0E3B-734A-10C1-20D2DA70C4EB}"/>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3" name="Footer Placeholder 2">
            <a:extLst>
              <a:ext uri="{FF2B5EF4-FFF2-40B4-BE49-F238E27FC236}">
                <a16:creationId xmlns:a16="http://schemas.microsoft.com/office/drawing/2014/main" id="{D8E5B239-B55C-89CF-9E33-A9E6868C7C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251CBC-FFC5-DD5C-EC87-8D31425205FD}"/>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18156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DD67-F68A-5E34-6EB9-1D1EFD0D5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DC6A03-6213-FE0D-4D3E-2F09279CC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957F6-1F8C-42FA-CF19-FBD8E2D08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B6F36-CA94-4880-4C4F-D416D0FF93D6}"/>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6" name="Footer Placeholder 5">
            <a:extLst>
              <a:ext uri="{FF2B5EF4-FFF2-40B4-BE49-F238E27FC236}">
                <a16:creationId xmlns:a16="http://schemas.microsoft.com/office/drawing/2014/main" id="{4F079B85-9054-751D-BC71-FC04FC8AF2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FF93D8-83FD-16C1-D3BA-24223D30C54F}"/>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124007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C152-E7A8-9840-9E30-153CD4DF9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8FC84-50A0-DD45-3A0F-343E9BD27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4F6AE-2A5B-AC42-9655-51D213E8B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BA50A-07F6-EB09-06DD-56E0906F9894}"/>
              </a:ext>
            </a:extLst>
          </p:cNvPr>
          <p:cNvSpPr>
            <a:spLocks noGrp="1"/>
          </p:cNvSpPr>
          <p:nvPr>
            <p:ph type="dt" sz="half" idx="10"/>
          </p:nvPr>
        </p:nvSpPr>
        <p:spPr/>
        <p:txBody>
          <a:bodyPr/>
          <a:lstStyle/>
          <a:p>
            <a:fld id="{18C6DE61-C0D7-4C2A-9B40-0B6A45BF8E7E}" type="datetimeFigureOut">
              <a:rPr lang="en-US" smtClean="0"/>
              <a:t>1/17/2023</a:t>
            </a:fld>
            <a:endParaRPr lang="en-US" dirty="0"/>
          </a:p>
        </p:txBody>
      </p:sp>
      <p:sp>
        <p:nvSpPr>
          <p:cNvPr id="6" name="Footer Placeholder 5">
            <a:extLst>
              <a:ext uri="{FF2B5EF4-FFF2-40B4-BE49-F238E27FC236}">
                <a16:creationId xmlns:a16="http://schemas.microsoft.com/office/drawing/2014/main" id="{67ABC262-0C73-7F7E-F2BE-FAEE9EF062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95C548-424D-48D9-1356-226F626EADEE}"/>
              </a:ext>
            </a:extLst>
          </p:cNvPr>
          <p:cNvSpPr>
            <a:spLocks noGrp="1"/>
          </p:cNvSpPr>
          <p:nvPr>
            <p:ph type="sldNum" sz="quarter" idx="12"/>
          </p:nvPr>
        </p:nvSpPr>
        <p:spPr/>
        <p:txBody>
          <a:bodyPr/>
          <a:lstStyle/>
          <a:p>
            <a:fld id="{B45F92A2-5EA7-4962-A5F2-080942EDD6B3}" type="slidenum">
              <a:rPr lang="en-US" smtClean="0"/>
              <a:t>‹#›</a:t>
            </a:fld>
            <a:endParaRPr lang="en-US" dirty="0"/>
          </a:p>
        </p:txBody>
      </p:sp>
    </p:spTree>
    <p:extLst>
      <p:ext uri="{BB962C8B-B14F-4D97-AF65-F5344CB8AC3E}">
        <p14:creationId xmlns:p14="http://schemas.microsoft.com/office/powerpoint/2010/main" val="192789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3F04F-B2D9-C580-1329-0126D3537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A11A1-061B-8CAA-35F6-3F85C44B8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7E913-83B3-A2AF-C73B-1276C9090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6DE61-C0D7-4C2A-9B40-0B6A45BF8E7E}" type="datetimeFigureOut">
              <a:rPr lang="en-US" smtClean="0"/>
              <a:t>1/17/2023</a:t>
            </a:fld>
            <a:endParaRPr lang="en-US" dirty="0"/>
          </a:p>
        </p:txBody>
      </p:sp>
      <p:sp>
        <p:nvSpPr>
          <p:cNvPr id="5" name="Footer Placeholder 4">
            <a:extLst>
              <a:ext uri="{FF2B5EF4-FFF2-40B4-BE49-F238E27FC236}">
                <a16:creationId xmlns:a16="http://schemas.microsoft.com/office/drawing/2014/main" id="{14678E6A-41B4-5FC3-D91B-0E8B86E27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FB239F-E9ED-9E42-78E6-CA406D8EC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F92A2-5EA7-4962-A5F2-080942EDD6B3}" type="slidenum">
              <a:rPr lang="en-US" smtClean="0"/>
              <a:t>‹#›</a:t>
            </a:fld>
            <a:endParaRPr lang="en-US" dirty="0"/>
          </a:p>
        </p:txBody>
      </p:sp>
    </p:spTree>
    <p:extLst>
      <p:ext uri="{BB962C8B-B14F-4D97-AF65-F5344CB8AC3E}">
        <p14:creationId xmlns:p14="http://schemas.microsoft.com/office/powerpoint/2010/main" val="325515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7A20DED-576B-1DBC-DCFF-B58E1EAE6CAF}"/>
              </a:ext>
            </a:extLst>
          </p:cNvPr>
          <p:cNvSpPr>
            <a:spLocks noGrp="1"/>
          </p:cNvSpPr>
          <p:nvPr>
            <p:ph type="ctrTitle"/>
          </p:nvPr>
        </p:nvSpPr>
        <p:spPr>
          <a:xfrm>
            <a:off x="1098468" y="885651"/>
            <a:ext cx="3229803" cy="2543349"/>
          </a:xfrm>
        </p:spPr>
        <p:txBody>
          <a:bodyPr vert="horz" lIns="91440" tIns="45720" rIns="91440" bIns="45720" rtlCol="0" anchor="ctr">
            <a:normAutofit fontScale="90000"/>
          </a:bodyPr>
          <a:lstStyle/>
          <a:p>
            <a:r>
              <a:rPr lang="en-US" sz="4400" b="1" kern="1200" dirty="0">
                <a:solidFill>
                  <a:srgbClr val="FFFFFF"/>
                </a:solidFill>
                <a:latin typeface="+mj-lt"/>
                <a:ea typeface="+mj-ea"/>
                <a:cs typeface="+mj-cs"/>
              </a:rPr>
              <a:t>ALL ABOUT</a:t>
            </a:r>
            <a:br>
              <a:rPr lang="en-US" sz="4400" b="1" kern="1200" dirty="0">
                <a:solidFill>
                  <a:srgbClr val="FFFFFF"/>
                </a:solidFill>
                <a:latin typeface="+mj-lt"/>
                <a:ea typeface="+mj-ea"/>
                <a:cs typeface="+mj-cs"/>
              </a:rPr>
            </a:br>
            <a:r>
              <a:rPr lang="en-US" sz="4400" b="1" kern="1200" dirty="0">
                <a:solidFill>
                  <a:srgbClr val="FFFFFF"/>
                </a:solidFill>
                <a:latin typeface="+mj-lt"/>
                <a:ea typeface="+mj-ea"/>
                <a:cs typeface="+mj-cs"/>
              </a:rPr>
              <a:t>YOUR ASSOCIATIONS</a:t>
            </a:r>
            <a:br>
              <a:rPr lang="en-US" b="1"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9CF30F1D-B715-663D-5FB0-D3F1CCA8F3B1}"/>
              </a:ext>
            </a:extLst>
          </p:cNvPr>
          <p:cNvSpPr>
            <a:spLocks noGrp="1"/>
          </p:cNvSpPr>
          <p:nvPr>
            <p:ph type="subTitle" idx="1"/>
          </p:nvPr>
        </p:nvSpPr>
        <p:spPr>
          <a:xfrm>
            <a:off x="5107576" y="3905793"/>
            <a:ext cx="6113417" cy="1910685"/>
          </a:xfrm>
        </p:spPr>
        <p:txBody>
          <a:bodyPr vert="horz" lIns="91440" tIns="45720" rIns="91440" bIns="45720" rtlCol="0" anchor="ctr">
            <a:normAutofit fontScale="92500" lnSpcReduction="10000"/>
          </a:bodyPr>
          <a:lstStyle/>
          <a:p>
            <a:r>
              <a:rPr lang="en-US" dirty="0"/>
              <a:t>Presented by </a:t>
            </a:r>
          </a:p>
          <a:p>
            <a:r>
              <a:rPr lang="en-US" sz="3600" b="1" dirty="0"/>
              <a:t>Bill Peterson </a:t>
            </a:r>
          </a:p>
          <a:p>
            <a:r>
              <a:rPr lang="en-US" sz="3600" b="1" dirty="0"/>
              <a:t>ISAC Executive Director</a:t>
            </a:r>
          </a:p>
          <a:p>
            <a:r>
              <a:rPr lang="en-US" dirty="0"/>
              <a:t>January 18, 2023</a:t>
            </a:r>
          </a:p>
        </p:txBody>
      </p:sp>
      <p:pic>
        <p:nvPicPr>
          <p:cNvPr id="5" name="Picture 4" descr="A person in a suit pointing&#10;&#10;Description automatically generated with low confidence">
            <a:extLst>
              <a:ext uri="{FF2B5EF4-FFF2-40B4-BE49-F238E27FC236}">
                <a16:creationId xmlns:a16="http://schemas.microsoft.com/office/drawing/2014/main" id="{10D3F012-98C1-F0F6-FB94-C00FE454C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242" y="563918"/>
            <a:ext cx="4560426" cy="3038384"/>
          </a:xfrm>
          <a:prstGeom prst="rect">
            <a:avLst/>
          </a:prstGeom>
        </p:spPr>
      </p:pic>
      <p:pic>
        <p:nvPicPr>
          <p:cNvPr id="6" name="Picture 5" descr="Logo&#10;&#10;Description automatically generated">
            <a:extLst>
              <a:ext uri="{FF2B5EF4-FFF2-40B4-BE49-F238E27FC236}">
                <a16:creationId xmlns:a16="http://schemas.microsoft.com/office/drawing/2014/main" id="{5E06562C-439A-ED71-D87A-D7EFA7736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301" y="3160529"/>
            <a:ext cx="2509647" cy="657671"/>
          </a:xfrm>
          <a:prstGeom prst="rect">
            <a:avLst/>
          </a:prstGeom>
        </p:spPr>
      </p:pic>
      <p:pic>
        <p:nvPicPr>
          <p:cNvPr id="15" name="Picture 14" descr="Logo&#10;&#10;Description automatically generated">
            <a:extLst>
              <a:ext uri="{FF2B5EF4-FFF2-40B4-BE49-F238E27FC236}">
                <a16:creationId xmlns:a16="http://schemas.microsoft.com/office/drawing/2014/main" id="{5B1772EA-6D8D-13A8-46B1-D38BF0DD5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439" y="3839606"/>
            <a:ext cx="2531370" cy="1955466"/>
          </a:xfrm>
          <a:prstGeom prst="rect">
            <a:avLst/>
          </a:prstGeom>
        </p:spPr>
      </p:pic>
    </p:spTree>
    <p:extLst>
      <p:ext uri="{BB962C8B-B14F-4D97-AF65-F5344CB8AC3E}">
        <p14:creationId xmlns:p14="http://schemas.microsoft.com/office/powerpoint/2010/main" val="321786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9868104E-C8A6-3EB7-9AA6-C2CFE7C58C8D}"/>
              </a:ext>
            </a:extLst>
          </p:cNvPr>
          <p:cNvSpPr>
            <a:spLocks noGrp="1"/>
          </p:cNvSpPr>
          <p:nvPr>
            <p:ph type="title"/>
          </p:nvPr>
        </p:nvSpPr>
        <p:spPr>
          <a:xfrm>
            <a:off x="934872" y="963478"/>
            <a:ext cx="3388419" cy="2694122"/>
          </a:xfrm>
        </p:spPr>
        <p:txBody>
          <a:bodyPr>
            <a:normAutofit fontScale="90000"/>
          </a:bodyPr>
          <a:lstStyle/>
          <a:p>
            <a:pPr marL="0" marR="0">
              <a:spcBef>
                <a:spcPts val="0"/>
              </a:spcBef>
              <a:spcAft>
                <a:spcPts val="0"/>
              </a:spcAft>
            </a:pPr>
            <a:br>
              <a:rPr lang="en-US" sz="4000" b="1" u="sng"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en-US" sz="4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IOWA STATE ASSOCIATION OF COUNTIES (ISAC)</a:t>
            </a:r>
            <a:b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dirty="0">
              <a:solidFill>
                <a:srgbClr val="FFFFFF"/>
              </a:solidFill>
            </a:endParaRPr>
          </a:p>
        </p:txBody>
      </p:sp>
      <p:sp>
        <p:nvSpPr>
          <p:cNvPr id="3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B512CBA8-33E7-227C-F42F-9374E269C673}"/>
              </a:ext>
            </a:extLst>
          </p:cNvPr>
          <p:cNvSpPr>
            <a:spLocks noGrp="1"/>
          </p:cNvSpPr>
          <p:nvPr>
            <p:ph idx="1"/>
          </p:nvPr>
        </p:nvSpPr>
        <p:spPr>
          <a:xfrm>
            <a:off x="5221862" y="1946366"/>
            <a:ext cx="5948831" cy="4107881"/>
          </a:xfrm>
        </p:spPr>
        <p:txBody>
          <a:bodyPr anchor="ctr">
            <a:normAutofit/>
          </a:bodyPr>
          <a:lstStyle/>
          <a:p>
            <a:pPr marL="0" marR="0" indent="0">
              <a:spcBef>
                <a:spcPts val="0"/>
              </a:spcBef>
              <a:spcAft>
                <a:spcPts val="0"/>
              </a:spcAft>
              <a:buNone/>
            </a:pPr>
            <a:r>
              <a:rPr lang="en-US" sz="2400" u="sng"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VISION </a:t>
            </a:r>
          </a:p>
          <a:p>
            <a:pPr marL="0" marR="0" indent="0">
              <a:spcBef>
                <a:spcPts val="0"/>
              </a:spcBef>
              <a:spcAft>
                <a:spcPts val="0"/>
              </a:spcAft>
              <a:buNone/>
            </a:pP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TO BE THE PRINCIPAL, AUTHORITATIVE SOURCE OF REPRESENTATION, INFORMATION, AND SERVICES FOR AND ABOUT COUNTY GOVERNMENT IN IOWA.</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u="sng"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MISSION</a:t>
            </a:r>
          </a:p>
          <a:p>
            <a:pPr marL="0" marR="0" indent="0">
              <a:spcBef>
                <a:spcPts val="0"/>
              </a:spcBef>
              <a:spcAft>
                <a:spcPts val="0"/>
              </a:spcAft>
              <a:buNone/>
            </a:pP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TO PROMOTE EFFECTIVE AND RESPONSIBLE COUNTY GOVERNMENT FOR THE PEOPLE OF IOWA.</a:t>
            </a:r>
          </a:p>
          <a:p>
            <a:pPr marL="0" marR="0" indent="0">
              <a:spcBef>
                <a:spcPts val="0"/>
              </a:spcBef>
              <a:spcAft>
                <a:spcPts val="0"/>
              </a:spcAft>
              <a:buNone/>
            </a:pPr>
            <a:endParaRPr lang="en-US" sz="2400" dirty="0">
              <a:solidFill>
                <a:srgbClr val="FEFFFF"/>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u="sng"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WWW.IOWACOUNTIES.ORG</a:t>
            </a:r>
            <a:endParaRPr lang="en-US" sz="2400" u="sng"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solidFill>
                <a:srgbClr val="FEFFFF"/>
              </a:solidFill>
            </a:endParaRPr>
          </a:p>
        </p:txBody>
      </p:sp>
      <p:pic>
        <p:nvPicPr>
          <p:cNvPr id="3" name="Picture 2" descr="Logo&#10;&#10;Description automatically generated">
            <a:extLst>
              <a:ext uri="{FF2B5EF4-FFF2-40B4-BE49-F238E27FC236}">
                <a16:creationId xmlns:a16="http://schemas.microsoft.com/office/drawing/2014/main" id="{B6E34FEF-F1E4-65C6-53E4-275D34A09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86" y="4294323"/>
            <a:ext cx="3113265" cy="815854"/>
          </a:xfrm>
          <a:prstGeom prst="rect">
            <a:avLst/>
          </a:prstGeom>
        </p:spPr>
      </p:pic>
    </p:spTree>
    <p:extLst>
      <p:ext uri="{BB962C8B-B14F-4D97-AF65-F5344CB8AC3E}">
        <p14:creationId xmlns:p14="http://schemas.microsoft.com/office/powerpoint/2010/main" val="405094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25395AC-D3AB-BBE2-CA3C-AF11F38BE305}"/>
              </a:ext>
            </a:extLst>
          </p:cNvPr>
          <p:cNvSpPr>
            <a:spLocks noGrp="1"/>
          </p:cNvSpPr>
          <p:nvPr>
            <p:ph idx="1"/>
          </p:nvPr>
        </p:nvSpPr>
        <p:spPr>
          <a:xfrm>
            <a:off x="1367624" y="2490436"/>
            <a:ext cx="9708995" cy="3567173"/>
          </a:xfrm>
        </p:spPr>
        <p:txBody>
          <a:bodyPr anchor="ctr">
            <a:normAutofit/>
          </a:bodyPr>
          <a:lstStyle/>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The Iowa State Association of Counties (ISAC) serves approximately 600 elected officials, 1000 appointed county officials, and 15,000 county employees in the state of Iowa. Incorporated in 1964, ISAC’s purpose is to:</a:t>
            </a:r>
          </a:p>
          <a:p>
            <a:pPr marL="800100" lvl="1" indent="-342900">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Represent the interests of counties and their citizens at both the state and federal level through advocacy of member adopted policies.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Provide a forum for the exchange of information, ideas, and experiences about local government services.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Assist county officials with the development of efficient and standardized administrative practices in order to reduce the cost of operations.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Develop and promote county official education to maximize their ability to efficiently serve their citizens.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Perform all other things necessary, proper, and fitting to provide appropriate services to member counties.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pic>
        <p:nvPicPr>
          <p:cNvPr id="4" name="Picture 3" descr="Logo&#10;&#10;Description automatically generated">
            <a:extLst>
              <a:ext uri="{FF2B5EF4-FFF2-40B4-BE49-F238E27FC236}">
                <a16:creationId xmlns:a16="http://schemas.microsoft.com/office/drawing/2014/main" id="{813C2EE0-3086-18EF-64E1-C0F181345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667" y="1022350"/>
            <a:ext cx="2747288" cy="719947"/>
          </a:xfrm>
          <a:prstGeom prst="rect">
            <a:avLst/>
          </a:prstGeom>
        </p:spPr>
      </p:pic>
    </p:spTree>
    <p:extLst>
      <p:ext uri="{BB962C8B-B14F-4D97-AF65-F5344CB8AC3E}">
        <p14:creationId xmlns:p14="http://schemas.microsoft.com/office/powerpoint/2010/main" val="254530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68391B3-FDAB-9726-640F-3874048A9CB4}"/>
              </a:ext>
            </a:extLst>
          </p:cNvPr>
          <p:cNvSpPr>
            <a:spLocks noGrp="1"/>
          </p:cNvSpPr>
          <p:nvPr>
            <p:ph idx="1"/>
          </p:nvPr>
        </p:nvSpPr>
        <p:spPr>
          <a:xfrm>
            <a:off x="1367624" y="2490436"/>
            <a:ext cx="9708995" cy="3567173"/>
          </a:xfrm>
        </p:spPr>
        <p:txBody>
          <a:bodyPr anchor="ctr">
            <a:normAutofit/>
          </a:bodyPr>
          <a:lstStyle/>
          <a:p>
            <a:pPr marL="0" marR="0" indent="0">
              <a:spcBef>
                <a:spcPts val="0"/>
              </a:spcBef>
              <a:spcAft>
                <a:spcPts val="600"/>
              </a:spcAft>
              <a:buNone/>
            </a:pPr>
            <a:r>
              <a:rPr lang="en-US" sz="2200" dirty="0">
                <a:effectLst/>
                <a:latin typeface="Calibri" panose="020F0502020204030204" pitchFamily="34" charset="0"/>
                <a:ea typeface="Calibri" panose="020F0502020204030204" pitchFamily="34" charset="0"/>
                <a:cs typeface="Calibri" panose="020F0502020204030204" pitchFamily="34" charset="0"/>
              </a:rPr>
              <a:t>ISAC is governed by a 21-member board of directors elected or appointed to represent each of ISAC’s 16 affiliate organizations. There are six elected affiliates and 10 appointed affiliates, all representing county  offices or departments.</a:t>
            </a:r>
          </a:p>
          <a:p>
            <a:pPr marL="0" marR="0" indent="0">
              <a:spcBef>
                <a:spcPts val="0"/>
              </a:spcBef>
              <a:spcAft>
                <a:spcPts val="600"/>
              </a:spcAft>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r>
              <a:rPr lang="en-US" sz="2200" u="sng" dirty="0">
                <a:latin typeface="Calibri" panose="020F0502020204030204" pitchFamily="34" charset="0"/>
                <a:ea typeface="Calibri" panose="020F0502020204030204" pitchFamily="34" charset="0"/>
                <a:cs typeface="Calibri" panose="020F0502020204030204" pitchFamily="34" charset="0"/>
              </a:rPr>
              <a:t>Elected Affiliates</a:t>
            </a:r>
            <a:r>
              <a:rPr lang="en-US" sz="2200" dirty="0">
                <a:latin typeface="Calibri" panose="020F0502020204030204" pitchFamily="34" charset="0"/>
                <a:ea typeface="Calibri" panose="020F0502020204030204" pitchFamily="34" charset="0"/>
                <a:cs typeface="Calibri" panose="020F0502020204030204" pitchFamily="34" charset="0"/>
              </a:rPr>
              <a:t> – Auditors, Treasurers, Recorders, Sheriffs, County Attorneys, Supervisors</a:t>
            </a:r>
          </a:p>
          <a:p>
            <a:pPr marL="0" marR="0" indent="0">
              <a:spcBef>
                <a:spcPts val="0"/>
              </a:spcBef>
              <a:spcAft>
                <a:spcPts val="600"/>
              </a:spcAft>
              <a:buNone/>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r>
              <a:rPr lang="en-US" sz="2200" u="sng" dirty="0">
                <a:latin typeface="Calibri" panose="020F0502020204030204" pitchFamily="34" charset="0"/>
                <a:ea typeface="Calibri" panose="020F0502020204030204" pitchFamily="34" charset="0"/>
                <a:cs typeface="Calibri" panose="020F0502020204030204" pitchFamily="34" charset="0"/>
              </a:rPr>
              <a:t>Appointed Affiliates</a:t>
            </a:r>
            <a:r>
              <a:rPr lang="en-US" sz="2200" dirty="0">
                <a:latin typeface="Calibri" panose="020F0502020204030204" pitchFamily="34" charset="0"/>
                <a:ea typeface="Calibri" panose="020F0502020204030204" pitchFamily="34" charset="0"/>
                <a:cs typeface="Calibri" panose="020F0502020204030204" pitchFamily="34" charset="0"/>
              </a:rPr>
              <a:t> – Assessors, Community Services, Conservation, Emergency Management, Engineers, Environmental Health, Information Technology, Planning and Zoning, Public Health, Veterans Affairs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F9F377D-7920-41FF-4EA6-E71336168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667" y="1022350"/>
            <a:ext cx="2747288" cy="719947"/>
          </a:xfrm>
          <a:prstGeom prst="rect">
            <a:avLst/>
          </a:prstGeom>
        </p:spPr>
      </p:pic>
    </p:spTree>
    <p:extLst>
      <p:ext uri="{BB962C8B-B14F-4D97-AF65-F5344CB8AC3E}">
        <p14:creationId xmlns:p14="http://schemas.microsoft.com/office/powerpoint/2010/main" val="203307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D3175AB-96A0-2DAA-9FB8-38A33D798789}"/>
              </a:ext>
            </a:extLst>
          </p:cNvPr>
          <p:cNvSpPr>
            <a:spLocks noGrp="1"/>
          </p:cNvSpPr>
          <p:nvPr>
            <p:ph type="title"/>
          </p:nvPr>
        </p:nvSpPr>
        <p:spPr>
          <a:xfrm>
            <a:off x="1098468" y="885652"/>
            <a:ext cx="3229803" cy="2719698"/>
          </a:xfrm>
        </p:spPr>
        <p:txBody>
          <a:bodyPr>
            <a:normAutofit fontScale="90000"/>
          </a:bodyPr>
          <a:lstStyle/>
          <a:p>
            <a:pPr marL="0" marR="0">
              <a:spcBef>
                <a:spcPts val="0"/>
              </a:spcBef>
              <a:spcAft>
                <a:spcPts val="0"/>
              </a:spcAft>
            </a:pPr>
            <a:br>
              <a:rPr lang="en-US" sz="4100" dirty="0">
                <a:solidFill>
                  <a:srgbClr val="FFFFFF"/>
                </a:solidFill>
              </a:rPr>
            </a:br>
            <a:r>
              <a:rPr lang="en-US" sz="4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NATIONAL ASSOCIATION OF COUNTIES (NACo)</a:t>
            </a:r>
            <a:br>
              <a:rPr lang="en-US" sz="4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100" dirty="0">
              <a:solidFill>
                <a:srgbClr val="FFFFFF"/>
              </a:solidFill>
            </a:endParaRPr>
          </a:p>
        </p:txBody>
      </p:sp>
      <p:sp>
        <p:nvSpPr>
          <p:cNvPr id="3" name="Content Placeholder 2">
            <a:extLst>
              <a:ext uri="{FF2B5EF4-FFF2-40B4-BE49-F238E27FC236}">
                <a16:creationId xmlns:a16="http://schemas.microsoft.com/office/drawing/2014/main" id="{682F886F-1952-2162-7F70-C93A6C38336B}"/>
              </a:ext>
            </a:extLst>
          </p:cNvPr>
          <p:cNvSpPr>
            <a:spLocks noGrp="1"/>
          </p:cNvSpPr>
          <p:nvPr>
            <p:ph idx="1"/>
          </p:nvPr>
        </p:nvSpPr>
        <p:spPr>
          <a:xfrm>
            <a:off x="4978708" y="831567"/>
            <a:ext cx="6525220" cy="4879842"/>
          </a:xfrm>
        </p:spPr>
        <p:txBody>
          <a:bodyPr anchor="ctr">
            <a:normAutofit/>
          </a:bodyPr>
          <a:lstStyle/>
          <a:p>
            <a:pPr marL="0" marR="0" indent="0">
              <a:spcBef>
                <a:spcPts val="0"/>
              </a:spcBef>
              <a:spcAft>
                <a:spcPts val="0"/>
              </a:spcAft>
              <a:buNone/>
            </a:pPr>
            <a:r>
              <a:rPr lang="en-US" sz="1900" u="sng" dirty="0">
                <a:effectLst/>
                <a:latin typeface="Calibri" panose="020F0502020204030204" pitchFamily="34" charset="0"/>
                <a:ea typeface="Calibri" panose="020F0502020204030204" pitchFamily="34" charset="0"/>
                <a:cs typeface="Calibri" panose="020F0502020204030204" pitchFamily="34" charset="0"/>
              </a:rPr>
              <a:t>VISION</a:t>
            </a:r>
            <a:r>
              <a:rPr lang="en-US" sz="19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HEALTHY, SAFE AND VIBRANT COUNTIES ACROSS AMERICA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u="sng" dirty="0">
                <a:effectLst/>
                <a:latin typeface="Calibri" panose="020F0502020204030204" pitchFamily="34" charset="0"/>
                <a:ea typeface="Calibri" panose="020F0502020204030204" pitchFamily="34" charset="0"/>
                <a:cs typeface="Calibri" panose="020F0502020204030204" pitchFamily="34" charset="0"/>
              </a:rPr>
              <a:t>MISSION</a:t>
            </a: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STRENGTHEN AMERICA’S COUNTIES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The National Association of Counties (NACo) strengthens America’s counties, serving nearly 40,000 county elected officials and 3.6 million county employees. Founded in 1935, NACo unites county officials to: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sz="1900" dirty="0">
                <a:effectLst/>
                <a:latin typeface="Calibri" panose="020F0502020204030204" pitchFamily="34" charset="0"/>
                <a:ea typeface="Calibri" panose="020F0502020204030204" pitchFamily="34" charset="0"/>
                <a:cs typeface="Calibri" panose="020F0502020204030204" pitchFamily="34" charset="0"/>
              </a:rPr>
              <a:t>• Advocate county priorities in federal policymaking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sz="1900" dirty="0">
                <a:effectLst/>
                <a:latin typeface="Calibri" panose="020F0502020204030204" pitchFamily="34" charset="0"/>
                <a:ea typeface="Calibri" panose="020F0502020204030204" pitchFamily="34" charset="0"/>
                <a:cs typeface="Calibri" panose="020F0502020204030204" pitchFamily="34" charset="0"/>
              </a:rPr>
              <a:t>• Promote exemplary county policies and practices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sz="1900" dirty="0">
                <a:effectLst/>
                <a:latin typeface="Calibri" panose="020F0502020204030204" pitchFamily="34" charset="0"/>
                <a:ea typeface="Calibri" panose="020F0502020204030204" pitchFamily="34" charset="0"/>
                <a:cs typeface="Calibri" panose="020F0502020204030204" pitchFamily="34" charset="0"/>
              </a:rPr>
              <a:t>• Nurture leadership skills and expand knowledge networks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sz="1900" dirty="0">
                <a:effectLst/>
                <a:latin typeface="Calibri" panose="020F0502020204030204" pitchFamily="34" charset="0"/>
                <a:ea typeface="Calibri" panose="020F0502020204030204" pitchFamily="34" charset="0"/>
                <a:cs typeface="Calibri" panose="020F0502020204030204" pitchFamily="34" charset="0"/>
              </a:rPr>
              <a:t>• Optimize county and taxpayer resources and cost savings • Enrich the public’s understanding of county government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900" dirty="0"/>
          </a:p>
          <a:p>
            <a:pPr marL="0" indent="0">
              <a:buNone/>
            </a:pPr>
            <a:r>
              <a:rPr lang="en-US" sz="1900" u="sng" dirty="0"/>
              <a:t>WWW.NACO.ORG</a:t>
            </a:r>
          </a:p>
        </p:txBody>
      </p:sp>
      <p:pic>
        <p:nvPicPr>
          <p:cNvPr id="9" name="Picture 8" descr="Logo&#10;&#10;Description automatically generated">
            <a:extLst>
              <a:ext uri="{FF2B5EF4-FFF2-40B4-BE49-F238E27FC236}">
                <a16:creationId xmlns:a16="http://schemas.microsoft.com/office/drawing/2014/main" id="{5C107748-685D-FF99-FACB-1D85706F4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849" y="3429000"/>
            <a:ext cx="3113422" cy="2405097"/>
          </a:xfrm>
          <a:prstGeom prst="rect">
            <a:avLst/>
          </a:prstGeom>
        </p:spPr>
      </p:pic>
    </p:spTree>
    <p:extLst>
      <p:ext uri="{BB962C8B-B14F-4D97-AF65-F5344CB8AC3E}">
        <p14:creationId xmlns:p14="http://schemas.microsoft.com/office/powerpoint/2010/main" val="371972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E7137F-4BCB-F8D5-D224-8BD55FB820FC}"/>
              </a:ext>
            </a:extLst>
          </p:cNvPr>
          <p:cNvSpPr>
            <a:spLocks noGrp="1"/>
          </p:cNvSpPr>
          <p:nvPr>
            <p:ph type="title"/>
          </p:nvPr>
        </p:nvSpPr>
        <p:spPr>
          <a:xfrm>
            <a:off x="934872" y="982272"/>
            <a:ext cx="3388419" cy="4608631"/>
          </a:xfrm>
        </p:spPr>
        <p:txBody>
          <a:bodyPr>
            <a:normAutofit/>
          </a:bodyPr>
          <a:lstStyle/>
          <a:p>
            <a:pPr marL="0" marR="0">
              <a:spcBef>
                <a:spcPts val="0"/>
              </a:spcBef>
              <a:spcAft>
                <a:spcPts val="0"/>
              </a:spcAft>
            </a:pPr>
            <a:r>
              <a:rPr lang="en-US" sz="4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Five greatest benefits to active members of ISAC and NACo</a:t>
            </a:r>
            <a:b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dirty="0">
              <a:solidFill>
                <a:srgbClr val="FFFFFF"/>
              </a:solidFill>
            </a:endParaRPr>
          </a:p>
        </p:txBody>
      </p:sp>
      <p:sp>
        <p:nvSpPr>
          <p:cNvPr id="3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589FDDC-F54B-FDC6-37D6-3DBB1EC1FFD3}"/>
              </a:ext>
            </a:extLst>
          </p:cNvPr>
          <p:cNvSpPr>
            <a:spLocks noGrp="1"/>
          </p:cNvSpPr>
          <p:nvPr>
            <p:ph idx="1"/>
          </p:nvPr>
        </p:nvSpPr>
        <p:spPr>
          <a:xfrm>
            <a:off x="5221862" y="1719618"/>
            <a:ext cx="5948831" cy="4334629"/>
          </a:xfrm>
        </p:spPr>
        <p:txBody>
          <a:bodyPr anchor="ctr">
            <a:normAutofit/>
          </a:bodyPr>
          <a:lstStyle/>
          <a:p>
            <a:pPr marL="342900" marR="0" lvl="0" indent="-342900">
              <a:spcBef>
                <a:spcPts val="0"/>
              </a:spcBef>
              <a:spcAft>
                <a:spcPts val="0"/>
              </a:spcAft>
              <a:buFont typeface="Symbol" panose="05050102010706020507" pitchFamily="18" charset="2"/>
              <a:buChar char=""/>
              <a:tabLst>
                <a:tab pos="457200" algn="l"/>
              </a:tabLst>
            </a:pP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Membership Community and Networking Opportunities</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dirty="0">
                <a:solidFill>
                  <a:srgbClr val="FEFFFF"/>
                </a:solidFill>
                <a:latin typeface="Calibri" panose="020F0502020204030204" pitchFamily="34" charset="0"/>
                <a:ea typeface="Calibri" panose="020F0502020204030204" pitchFamily="34" charset="0"/>
                <a:cs typeface="Calibri" panose="020F0502020204030204" pitchFamily="34" charset="0"/>
              </a:rPr>
              <a:t>Resources Providing Knowledge and Information Sharing</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Conferences and Workshops Providing Professional and Leadership Development Opportunities - Both in-Person and Virtual</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Membership</a:t>
            </a:r>
            <a:r>
              <a:rPr lang="en-US" sz="2400" dirty="0">
                <a:solidFill>
                  <a:srgbClr val="FEFFFF"/>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Programs and Services that Provide Cost Savings</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dirty="0">
                <a:solidFill>
                  <a:srgbClr val="FEFFFF"/>
                </a:solidFill>
                <a:latin typeface="Calibri" panose="020F0502020204030204" pitchFamily="34" charset="0"/>
                <a:ea typeface="Calibri" panose="020F0502020204030204" pitchFamily="34" charset="0"/>
                <a:cs typeface="Calibri" panose="020F0502020204030204" pitchFamily="34" charset="0"/>
              </a:rPr>
              <a:t>Advocacy of the Public’s Interest</a:t>
            </a:r>
            <a:endParaRPr lang="en-US" sz="24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rgbClr val="FEFFFF"/>
              </a:solidFill>
            </a:endParaRPr>
          </a:p>
        </p:txBody>
      </p:sp>
      <p:pic>
        <p:nvPicPr>
          <p:cNvPr id="4" name="Picture 3" descr="Logo&#10;&#10;Description automatically generated">
            <a:extLst>
              <a:ext uri="{FF2B5EF4-FFF2-40B4-BE49-F238E27FC236}">
                <a16:creationId xmlns:a16="http://schemas.microsoft.com/office/drawing/2014/main" id="{DA9436A3-F69D-4341-D40E-0C6E8395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455" y="150792"/>
            <a:ext cx="1941233" cy="1500044"/>
          </a:xfrm>
          <a:prstGeom prst="rect">
            <a:avLst/>
          </a:prstGeom>
        </p:spPr>
      </p:pic>
      <p:pic>
        <p:nvPicPr>
          <p:cNvPr id="6" name="Picture 5" descr="Logo&#10;&#10;Description automatically generated">
            <a:extLst>
              <a:ext uri="{FF2B5EF4-FFF2-40B4-BE49-F238E27FC236}">
                <a16:creationId xmlns:a16="http://schemas.microsoft.com/office/drawing/2014/main" id="{CC53AA35-41D2-9A69-458F-9F6ED73C6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233" y="586680"/>
            <a:ext cx="2411915" cy="631847"/>
          </a:xfrm>
          <a:prstGeom prst="rect">
            <a:avLst/>
          </a:prstGeom>
        </p:spPr>
      </p:pic>
    </p:spTree>
    <p:extLst>
      <p:ext uri="{BB962C8B-B14F-4D97-AF65-F5344CB8AC3E}">
        <p14:creationId xmlns:p14="http://schemas.microsoft.com/office/powerpoint/2010/main" val="3643249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437</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Symbol</vt:lpstr>
      <vt:lpstr>Office Theme</vt:lpstr>
      <vt:lpstr>ALL ABOUT YOUR ASSOCIATIONS </vt:lpstr>
      <vt:lpstr> IOWA STATE ASSOCIATION OF COUNTIES (ISAC) </vt:lpstr>
      <vt:lpstr>PowerPoint Presentation</vt:lpstr>
      <vt:lpstr>PowerPoint Presentation</vt:lpstr>
      <vt:lpstr> NATIONAL ASSOCIATION OF COUNTIES (NACo) </vt:lpstr>
      <vt:lpstr>Five greatest benefits to active members of ISAC and NACo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ISAC and NACo </dc:title>
  <dc:creator>Bill Peterson</dc:creator>
  <cp:lastModifiedBy>Rachel Bennett</cp:lastModifiedBy>
  <cp:revision>10</cp:revision>
  <dcterms:created xsi:type="dcterms:W3CDTF">2023-01-17T17:47:47Z</dcterms:created>
  <dcterms:modified xsi:type="dcterms:W3CDTF">2023-01-17T21:12:50Z</dcterms:modified>
</cp:coreProperties>
</file>