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6"/>
  </p:notesMasterIdLst>
  <p:sldIdLst>
    <p:sldId id="256" r:id="rId2"/>
    <p:sldId id="259" r:id="rId3"/>
    <p:sldId id="260" r:id="rId4"/>
    <p:sldId id="261" r:id="rId5"/>
    <p:sldId id="262" r:id="rId6"/>
    <p:sldId id="264" r:id="rId7"/>
    <p:sldId id="307" r:id="rId8"/>
    <p:sldId id="263" r:id="rId9"/>
    <p:sldId id="265" r:id="rId10"/>
    <p:sldId id="266" r:id="rId11"/>
    <p:sldId id="267" r:id="rId12"/>
    <p:sldId id="268" r:id="rId13"/>
    <p:sldId id="269" r:id="rId14"/>
    <p:sldId id="311" r:id="rId15"/>
    <p:sldId id="270" r:id="rId16"/>
    <p:sldId id="271" r:id="rId17"/>
    <p:sldId id="272" r:id="rId18"/>
    <p:sldId id="273" r:id="rId19"/>
    <p:sldId id="274" r:id="rId20"/>
    <p:sldId id="275" r:id="rId21"/>
    <p:sldId id="276" r:id="rId22"/>
    <p:sldId id="277" r:id="rId23"/>
    <p:sldId id="308" r:id="rId24"/>
    <p:sldId id="278" r:id="rId25"/>
    <p:sldId id="279" r:id="rId26"/>
    <p:sldId id="309" r:id="rId27"/>
    <p:sldId id="280" r:id="rId28"/>
    <p:sldId id="282" r:id="rId29"/>
    <p:sldId id="283" r:id="rId30"/>
    <p:sldId id="284" r:id="rId31"/>
    <p:sldId id="310" r:id="rId32"/>
    <p:sldId id="285" r:id="rId33"/>
    <p:sldId id="286" r:id="rId34"/>
    <p:sldId id="281"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nson, Margaret [IPIB]" initials="J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varScale="1">
        <p:scale>
          <a:sx n="74" d="100"/>
          <a:sy n="74" d="100"/>
        </p:scale>
        <p:origin x="1133" y="67"/>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66" d="100"/>
        <a:sy n="66" d="100"/>
      </p:scale>
      <p:origin x="0" y="270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6-16T10:55:12.743" idx="3">
    <p:pos x="10" y="10"/>
    <p:text>new 2016: Members can't be excluded from a closed session unless conflict of interst</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9CA136-D53D-4DEB-B2E8-CE4B54F09BBC}" type="datetimeFigureOut">
              <a:rPr lang="en-US" smtClean="0"/>
              <a:pPr/>
              <a:t>12/12/2022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9EC781-3611-490F-A0F9-757BEBA072C1}" type="slidenum">
              <a:rPr lang="en-US" smtClean="0"/>
              <a:pPr/>
              <a:t>‹#›</a:t>
            </a:fld>
            <a:endParaRPr lang="en-US"/>
          </a:p>
        </p:txBody>
      </p:sp>
    </p:spTree>
    <p:extLst>
      <p:ext uri="{BB962C8B-B14F-4D97-AF65-F5344CB8AC3E}">
        <p14:creationId xmlns:p14="http://schemas.microsoft.com/office/powerpoint/2010/main" val="1477322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27E7077-0234-4630-92E5-DE179E54C9F6}" type="datetimeFigureOut">
              <a:rPr lang="en-US" smtClean="0"/>
              <a:pPr/>
              <a:t>12/12/2022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EA1E0F9-67DC-498D-8F41-99D9AE85EB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27E7077-0234-4630-92E5-DE179E54C9F6}" type="datetimeFigureOut">
              <a:rPr lang="en-US" smtClean="0"/>
              <a:pPr/>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1E0F9-67DC-498D-8F41-99D9AE85EB90}"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27E7077-0234-4630-92E5-DE179E54C9F6}" type="datetimeFigureOut">
              <a:rPr lang="en-US" smtClean="0"/>
              <a:pPr/>
              <a:t>12/12/2022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EA1E0F9-67DC-498D-8F41-99D9AE85EB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C27E7077-0234-4630-92E5-DE179E54C9F6}" type="datetimeFigureOut">
              <a:rPr lang="en-US" smtClean="0"/>
              <a:pPr/>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EA1E0F9-67DC-498D-8F41-99D9AE85EB90}"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C27E7077-0234-4630-92E5-DE179E54C9F6}" type="datetimeFigureOut">
              <a:rPr lang="en-US" smtClean="0"/>
              <a:pPr/>
              <a:t>12/12/2022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EA1E0F9-67DC-498D-8F41-99D9AE85EB90}"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C27E7077-0234-4630-92E5-DE179E54C9F6}" type="datetimeFigureOut">
              <a:rPr lang="en-US" smtClean="0"/>
              <a:pPr/>
              <a:t>12/12/2022</a:t>
            </a:fld>
            <a:endParaRPr lang="en-US"/>
          </a:p>
        </p:txBody>
      </p:sp>
      <p:sp>
        <p:nvSpPr>
          <p:cNvPr id="10" name="Slide Number Placeholder 9"/>
          <p:cNvSpPr>
            <a:spLocks noGrp="1"/>
          </p:cNvSpPr>
          <p:nvPr>
            <p:ph type="sldNum" sz="quarter" idx="16"/>
          </p:nvPr>
        </p:nvSpPr>
        <p:spPr/>
        <p:txBody>
          <a:bodyPr rtlCol="0"/>
          <a:lstStyle/>
          <a:p>
            <a:fld id="{5EA1E0F9-67DC-498D-8F41-99D9AE85EB90}"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C27E7077-0234-4630-92E5-DE179E54C9F6}" type="datetimeFigureOut">
              <a:rPr lang="en-US" smtClean="0"/>
              <a:pPr/>
              <a:t>12/12/2022</a:t>
            </a:fld>
            <a:endParaRPr lang="en-US"/>
          </a:p>
        </p:txBody>
      </p:sp>
      <p:sp>
        <p:nvSpPr>
          <p:cNvPr id="12" name="Slide Number Placeholder 11"/>
          <p:cNvSpPr>
            <a:spLocks noGrp="1"/>
          </p:cNvSpPr>
          <p:nvPr>
            <p:ph type="sldNum" sz="quarter" idx="16"/>
          </p:nvPr>
        </p:nvSpPr>
        <p:spPr/>
        <p:txBody>
          <a:bodyPr rtlCol="0"/>
          <a:lstStyle/>
          <a:p>
            <a:fld id="{5EA1E0F9-67DC-498D-8F41-99D9AE85EB90}"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27E7077-0234-4630-92E5-DE179E54C9F6}" type="datetimeFigureOut">
              <a:rPr lang="en-US" smtClean="0"/>
              <a:pPr/>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EA1E0F9-67DC-498D-8F41-99D9AE85EB90}"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E7077-0234-4630-92E5-DE179E54C9F6}" type="datetimeFigureOut">
              <a:rPr lang="en-US" smtClean="0"/>
              <a:pPr/>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EA1E0F9-67DC-498D-8F41-99D9AE85EB90}"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C27E7077-0234-4630-92E5-DE179E54C9F6}" type="datetimeFigureOut">
              <a:rPr lang="en-US" smtClean="0"/>
              <a:pPr/>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EA1E0F9-67DC-498D-8F41-99D9AE85EB90}"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27E7077-0234-4630-92E5-DE179E54C9F6}" type="datetimeFigureOut">
              <a:rPr lang="en-US" smtClean="0"/>
              <a:pPr/>
              <a:t>12/12/2022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EA1E0F9-67DC-498D-8F41-99D9AE85EB90}"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27E7077-0234-4630-92E5-DE179E54C9F6}" type="datetimeFigureOut">
              <a:rPr lang="en-US" smtClean="0"/>
              <a:pPr/>
              <a:t>12/12/2022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EA1E0F9-67DC-498D-8F41-99D9AE85EB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fade thruBlk="1"/>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hyperlink" Target="http://www.ipib.iowa.gov/" TargetMode="External"/><Relationship Id="rId2" Type="http://schemas.openxmlformats.org/officeDocument/2006/relationships/notesSlide" Target="../notesSlides/notesSlide52.xml"/><Relationship Id="rId1" Type="http://schemas.openxmlformats.org/officeDocument/2006/relationships/slideLayout" Target="../slideLayouts/slideLayout3.xml"/><Relationship Id="rId4" Type="http://schemas.openxmlformats.org/officeDocument/2006/relationships/hyperlink" Target="mailto:IPIB@iowa.gov"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www.legis.iowa.gov/ombudsman" TargetMode="External"/><Relationship Id="rId2" Type="http://schemas.openxmlformats.org/officeDocument/2006/relationships/notesSlide" Target="../notesSlides/notesSlide53.xml"/><Relationship Id="rId1" Type="http://schemas.openxmlformats.org/officeDocument/2006/relationships/slideLayout" Target="../slideLayouts/slideLayout3.xml"/><Relationship Id="rId5" Type="http://schemas.openxmlformats.org/officeDocument/2006/relationships/hyperlink" Target="mailto:kathleen.richardson@drake.edu" TargetMode="External"/><Relationship Id="rId4" Type="http://schemas.openxmlformats.org/officeDocument/2006/relationships/hyperlink" Target="http://www.iowaattorneygeneral.gov/"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www.iowaleague.org/" TargetMode="External"/><Relationship Id="rId7" Type="http://schemas.openxmlformats.org/officeDocument/2006/relationships/hyperlink" Target="http://www.inanews.com/" TargetMode="External"/><Relationship Id="rId2" Type="http://schemas.openxmlformats.org/officeDocument/2006/relationships/notesSlide" Target="../notesSlides/notesSlide54.xml"/><Relationship Id="rId1" Type="http://schemas.openxmlformats.org/officeDocument/2006/relationships/slideLayout" Target="../slideLayouts/slideLayout3.xml"/><Relationship Id="rId6" Type="http://schemas.openxmlformats.org/officeDocument/2006/relationships/hyperlink" Target="http://www.judicial.state.ia.us/" TargetMode="External"/><Relationship Id="rId5" Type="http://schemas.openxmlformats.org/officeDocument/2006/relationships/hyperlink" Target="http://www.ia-sb.org/" TargetMode="External"/><Relationship Id="rId4" Type="http://schemas.openxmlformats.org/officeDocument/2006/relationships/hyperlink" Target="http://www.iowacounties.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7200" y="381000"/>
            <a:ext cx="8229600" cy="1828800"/>
          </a:xfrm>
        </p:spPr>
        <p:txBody>
          <a:bodyPr/>
          <a:lstStyle/>
          <a:p>
            <a:r>
              <a:rPr lang="en-US" dirty="0"/>
              <a:t>Sunshine Laws</a:t>
            </a:r>
          </a:p>
        </p:txBody>
      </p:sp>
      <p:sp>
        <p:nvSpPr>
          <p:cNvPr id="7" name="Subtitle 6"/>
          <p:cNvSpPr>
            <a:spLocks noGrp="1"/>
          </p:cNvSpPr>
          <p:nvPr>
            <p:ph type="subTitle" idx="1"/>
          </p:nvPr>
        </p:nvSpPr>
        <p:spPr>
          <a:xfrm>
            <a:off x="1371600" y="2514600"/>
            <a:ext cx="6781800" cy="1087902"/>
          </a:xfrm>
        </p:spPr>
        <p:txBody>
          <a:bodyPr>
            <a:normAutofit/>
          </a:bodyPr>
          <a:lstStyle/>
          <a:p>
            <a:r>
              <a:rPr lang="en-US" dirty="0"/>
              <a:t>Open Meetings and Open Records in Iowa</a:t>
            </a:r>
          </a:p>
        </p:txBody>
      </p:sp>
      <p:pic>
        <p:nvPicPr>
          <p:cNvPr id="1026" name="Picture 2" descr="C:\Users\jmartin\Downloads\Attachment-1.jpeg"/>
          <p:cNvPicPr>
            <a:picLocks noChangeAspect="1" noChangeArrowheads="1"/>
          </p:cNvPicPr>
          <p:nvPr/>
        </p:nvPicPr>
        <p:blipFill>
          <a:blip r:embed="rId3" cstate="print"/>
          <a:srcRect/>
          <a:stretch>
            <a:fillRect/>
          </a:stretch>
        </p:blipFill>
        <p:spPr bwMode="auto">
          <a:xfrm>
            <a:off x="3657600" y="4495800"/>
            <a:ext cx="1981200" cy="1096513"/>
          </a:xfrm>
          <a:prstGeom prst="rect">
            <a:avLst/>
          </a:prstGeom>
          <a:noFill/>
        </p:spPr>
      </p:pic>
      <p:sp>
        <p:nvSpPr>
          <p:cNvPr id="9" name="TextBox 8"/>
          <p:cNvSpPr txBox="1"/>
          <p:nvPr/>
        </p:nvSpPr>
        <p:spPr>
          <a:xfrm>
            <a:off x="990600" y="3581400"/>
            <a:ext cx="7239000" cy="584775"/>
          </a:xfrm>
          <a:prstGeom prst="rect">
            <a:avLst/>
          </a:prstGeom>
          <a:noFill/>
        </p:spPr>
        <p:txBody>
          <a:bodyPr wrap="square" rtlCol="0">
            <a:spAutoFit/>
          </a:bodyPr>
          <a:lstStyle/>
          <a:p>
            <a:pPr algn="ctr"/>
            <a:r>
              <a:rPr lang="en-US" sz="3200" dirty="0">
                <a:solidFill>
                  <a:schemeClr val="accent2"/>
                </a:solidFill>
              </a:rPr>
              <a:t>Government Belongs to the People</a:t>
            </a:r>
            <a:r>
              <a:rPr lang="en-US" sz="3200" dirty="0">
                <a:solidFill>
                  <a:srgbClr val="FF0000"/>
                </a:solidFill>
              </a:rPr>
              <a:t> </a:t>
            </a:r>
            <a:r>
              <a:rPr lang="en-US" dirty="0"/>
              <a:t>.</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Best Practices</a:t>
            </a:r>
          </a:p>
        </p:txBody>
      </p:sp>
      <p:sp>
        <p:nvSpPr>
          <p:cNvPr id="3" name="TextBox 2"/>
          <p:cNvSpPr txBox="1"/>
          <p:nvPr/>
        </p:nvSpPr>
        <p:spPr>
          <a:xfrm>
            <a:off x="685800" y="1676400"/>
            <a:ext cx="8229600" cy="2308324"/>
          </a:xfrm>
          <a:prstGeom prst="rect">
            <a:avLst/>
          </a:prstGeom>
          <a:noFill/>
        </p:spPr>
        <p:txBody>
          <a:bodyPr wrap="square" rtlCol="0">
            <a:spAutoFit/>
          </a:bodyPr>
          <a:lstStyle/>
          <a:p>
            <a:pPr lvl="1"/>
            <a:r>
              <a:rPr lang="en-US" dirty="0">
                <a:solidFill>
                  <a:schemeClr val="tx2"/>
                </a:solidFill>
              </a:rPr>
              <a:t>While some ad hoc committees, advisory board or task forces may not be required to be open, they are often encouraged to do so as a matter of good public policy. Allowing the public to observe the deliberations will add to the “buy in” necessary to enact any decision or recommendation made by the group.</a:t>
            </a:r>
          </a:p>
          <a:p>
            <a:pPr lvl="1"/>
            <a:endParaRPr lang="en-US" dirty="0">
              <a:solidFill>
                <a:schemeClr val="tx2"/>
              </a:solidFill>
            </a:endParaRPr>
          </a:p>
          <a:p>
            <a:pPr lvl="1"/>
            <a:endParaRPr lang="en-US" dirty="0">
              <a:solidFill>
                <a:schemeClr val="tx2"/>
              </a:solidFill>
            </a:endParaRPr>
          </a:p>
          <a:p>
            <a:endParaRPr lang="en-US" dirty="0"/>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Defining a Meeting</a:t>
            </a:r>
          </a:p>
        </p:txBody>
      </p:sp>
      <p:sp>
        <p:nvSpPr>
          <p:cNvPr id="3" name="TextBox 2"/>
          <p:cNvSpPr txBox="1"/>
          <p:nvPr/>
        </p:nvSpPr>
        <p:spPr>
          <a:xfrm>
            <a:off x="685800" y="1676400"/>
            <a:ext cx="8229600" cy="2769989"/>
          </a:xfrm>
          <a:prstGeom prst="rect">
            <a:avLst/>
          </a:prstGeom>
          <a:noFill/>
        </p:spPr>
        <p:txBody>
          <a:bodyPr wrap="square" rtlCol="0">
            <a:spAutoFit/>
          </a:bodyPr>
          <a:lstStyle/>
          <a:p>
            <a:endParaRPr lang="en-US" sz="2400" dirty="0">
              <a:solidFill>
                <a:schemeClr val="tx2"/>
              </a:solidFill>
            </a:endParaRPr>
          </a:p>
          <a:p>
            <a:r>
              <a:rPr lang="en-US" sz="2400" dirty="0">
                <a:solidFill>
                  <a:schemeClr val="tx2"/>
                </a:solidFill>
              </a:rPr>
              <a:t>“…a gathering in person or by electronic means, formal or informal, of a majority of the members of a governmental body where there is deliberation or action upon any matter within the scope of the governmental body’s policy–making duties.”	</a:t>
            </a:r>
          </a:p>
          <a:p>
            <a:r>
              <a:rPr lang="en-US" sz="1200" dirty="0">
                <a:solidFill>
                  <a:schemeClr val="tx2"/>
                </a:solidFill>
              </a:rPr>
              <a:t>(Section 21.2 (2))</a:t>
            </a:r>
          </a:p>
          <a:p>
            <a:endParaRPr lang="en-US" dirty="0"/>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FAQ</a:t>
            </a:r>
          </a:p>
        </p:txBody>
      </p:sp>
      <p:sp>
        <p:nvSpPr>
          <p:cNvPr id="3" name="TextBox 2"/>
          <p:cNvSpPr txBox="1"/>
          <p:nvPr/>
        </p:nvSpPr>
        <p:spPr>
          <a:xfrm>
            <a:off x="609600" y="1676400"/>
            <a:ext cx="8229600" cy="3323987"/>
          </a:xfrm>
          <a:prstGeom prst="rect">
            <a:avLst/>
          </a:prstGeom>
          <a:noFill/>
        </p:spPr>
        <p:txBody>
          <a:bodyPr wrap="square" rtlCol="0">
            <a:spAutoFit/>
          </a:bodyPr>
          <a:lstStyle/>
          <a:p>
            <a:endParaRPr lang="en-US" sz="2400" dirty="0">
              <a:solidFill>
                <a:schemeClr val="accent2"/>
              </a:solidFill>
            </a:endParaRPr>
          </a:p>
          <a:p>
            <a:r>
              <a:rPr lang="en-US" sz="2400" dirty="0">
                <a:solidFill>
                  <a:schemeClr val="accent2"/>
                </a:solidFill>
              </a:rPr>
              <a:t>Can members get together socially?</a:t>
            </a:r>
          </a:p>
          <a:p>
            <a:r>
              <a:rPr lang="en-US" dirty="0"/>
              <a:t>	 </a:t>
            </a:r>
          </a:p>
          <a:p>
            <a:r>
              <a:rPr lang="en-US" dirty="0">
                <a:solidFill>
                  <a:schemeClr val="tx2"/>
                </a:solidFill>
              </a:rPr>
              <a:t>Yes, but they cannot discuss business. The Attorney General has said that a gathering becomes a “meeting” when a quorum of officials engage in discussion on matters over which they exercise judgment.</a:t>
            </a:r>
          </a:p>
          <a:p>
            <a:endParaRPr lang="en-US" dirty="0">
              <a:solidFill>
                <a:schemeClr val="tx2"/>
              </a:solidFill>
            </a:endParaRPr>
          </a:p>
          <a:p>
            <a:r>
              <a:rPr lang="en-US" dirty="0">
                <a:solidFill>
                  <a:schemeClr val="tx2"/>
                </a:solidFill>
              </a:rPr>
              <a:t>The purpose of the law is to allow citizens to see how their officials arrive at a decision. Citizens need to see the discussion and hear the opinions. Even retreats are public meetings if a quorum is present and policy is discussed.</a:t>
            </a:r>
          </a:p>
          <a:p>
            <a:endParaRPr lang="en-US" dirty="0"/>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FAQ</a:t>
            </a:r>
          </a:p>
        </p:txBody>
      </p:sp>
      <p:sp>
        <p:nvSpPr>
          <p:cNvPr id="3" name="TextBox 2"/>
          <p:cNvSpPr txBox="1"/>
          <p:nvPr/>
        </p:nvSpPr>
        <p:spPr>
          <a:xfrm>
            <a:off x="609600" y="1676400"/>
            <a:ext cx="8229600" cy="2308324"/>
          </a:xfrm>
          <a:prstGeom prst="rect">
            <a:avLst/>
          </a:prstGeom>
          <a:noFill/>
        </p:spPr>
        <p:txBody>
          <a:bodyPr wrap="square" rtlCol="0">
            <a:spAutoFit/>
          </a:bodyPr>
          <a:lstStyle/>
          <a:p>
            <a:r>
              <a:rPr lang="en-US" sz="2400" b="1" dirty="0">
                <a:solidFill>
                  <a:schemeClr val="accent2"/>
                </a:solidFill>
              </a:rPr>
              <a:t>Can members e-mail each other concerning governmental business?</a:t>
            </a:r>
          </a:p>
          <a:p>
            <a:endParaRPr lang="en-US" sz="1400" dirty="0">
              <a:solidFill>
                <a:schemeClr val="tx2"/>
              </a:solidFill>
            </a:endParaRPr>
          </a:p>
          <a:p>
            <a:r>
              <a:rPr lang="en-US" sz="1600" dirty="0">
                <a:solidFill>
                  <a:schemeClr val="accent6"/>
                </a:solidFill>
              </a:rPr>
              <a:t>Every situation is fact specific, and it is easy to send an e-mail to all members just to share relevant information on a topic without the intent to avoid the Open Meetings Law.  However, if members want to share an opinion or debate policy, they should save that discussion for the open session. </a:t>
            </a:r>
          </a:p>
          <a:p>
            <a:endParaRPr lang="en-US" dirty="0"/>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Best Practices</a:t>
            </a:r>
          </a:p>
        </p:txBody>
      </p:sp>
      <p:sp>
        <p:nvSpPr>
          <p:cNvPr id="3" name="TextBox 2"/>
          <p:cNvSpPr txBox="1"/>
          <p:nvPr/>
        </p:nvSpPr>
        <p:spPr>
          <a:xfrm>
            <a:off x="609600" y="1676400"/>
            <a:ext cx="8229600" cy="2554545"/>
          </a:xfrm>
          <a:prstGeom prst="rect">
            <a:avLst/>
          </a:prstGeom>
          <a:noFill/>
        </p:spPr>
        <p:txBody>
          <a:bodyPr wrap="square" rtlCol="0">
            <a:spAutoFit/>
          </a:bodyPr>
          <a:lstStyle/>
          <a:p>
            <a:endParaRPr lang="en-US" sz="1400" dirty="0">
              <a:solidFill>
                <a:schemeClr val="tx2"/>
              </a:solidFill>
            </a:endParaRPr>
          </a:p>
          <a:p>
            <a:pPr>
              <a:buFont typeface="Wingdings" pitchFamily="2" charset="2"/>
              <a:buChar char="ü"/>
            </a:pPr>
            <a:r>
              <a:rPr lang="en-US" sz="1600" dirty="0">
                <a:solidFill>
                  <a:schemeClr val="tx2"/>
                </a:solidFill>
              </a:rPr>
              <a:t>Save discussion and opinion of any subject for open meetings.</a:t>
            </a:r>
          </a:p>
          <a:p>
            <a:pPr>
              <a:buFont typeface="Wingdings" pitchFamily="2" charset="2"/>
              <a:buChar char="ü"/>
            </a:pPr>
            <a:endParaRPr lang="en-US" sz="1600" dirty="0">
              <a:solidFill>
                <a:schemeClr val="tx2"/>
              </a:solidFill>
            </a:endParaRPr>
          </a:p>
          <a:p>
            <a:pPr>
              <a:buFont typeface="Wingdings" pitchFamily="2" charset="2"/>
              <a:buChar char="ü"/>
            </a:pPr>
            <a:r>
              <a:rPr lang="en-US" sz="1600" dirty="0">
                <a:solidFill>
                  <a:schemeClr val="tx2"/>
                </a:solidFill>
              </a:rPr>
              <a:t>Electronic communication concerning public business is a public record.</a:t>
            </a:r>
          </a:p>
          <a:p>
            <a:pPr>
              <a:buFont typeface="Wingdings" pitchFamily="2" charset="2"/>
              <a:buChar char="ü"/>
            </a:pPr>
            <a:endParaRPr lang="en-US" sz="1600" dirty="0">
              <a:solidFill>
                <a:schemeClr val="tx2"/>
              </a:solidFill>
            </a:endParaRPr>
          </a:p>
          <a:p>
            <a:r>
              <a:rPr lang="en-US" sz="1600" dirty="0">
                <a:solidFill>
                  <a:schemeClr val="tx2"/>
                </a:solidFill>
              </a:rPr>
              <a:t>Note: Proposed legislation that would prohibit “walking quorums” – serial communication among individual members of a government body, either in person or electronically, with the intent to skirt the open meetings law – has been the topic of much discussion at the Statehouse in recent years.</a:t>
            </a:r>
          </a:p>
          <a:p>
            <a:endParaRPr lang="en-US" dirty="0"/>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FAQ</a:t>
            </a:r>
          </a:p>
        </p:txBody>
      </p:sp>
      <p:sp>
        <p:nvSpPr>
          <p:cNvPr id="3" name="TextBox 2"/>
          <p:cNvSpPr txBox="1"/>
          <p:nvPr/>
        </p:nvSpPr>
        <p:spPr>
          <a:xfrm>
            <a:off x="609600" y="1676400"/>
            <a:ext cx="8229600" cy="3323987"/>
          </a:xfrm>
          <a:prstGeom prst="rect">
            <a:avLst/>
          </a:prstGeom>
          <a:noFill/>
        </p:spPr>
        <p:txBody>
          <a:bodyPr wrap="square" rtlCol="0">
            <a:spAutoFit/>
          </a:bodyPr>
          <a:lstStyle/>
          <a:p>
            <a:endParaRPr lang="en-US" sz="2400" b="1" dirty="0">
              <a:solidFill>
                <a:schemeClr val="accent2"/>
              </a:solidFill>
            </a:endParaRPr>
          </a:p>
          <a:p>
            <a:r>
              <a:rPr lang="en-US" sz="2400" b="1" dirty="0">
                <a:solidFill>
                  <a:schemeClr val="accent2"/>
                </a:solidFill>
              </a:rPr>
              <a:t>Do members of the public have the right to speak at an open meeting?</a:t>
            </a:r>
          </a:p>
          <a:p>
            <a:endParaRPr lang="en-US" sz="2400" dirty="0">
              <a:solidFill>
                <a:schemeClr val="tx2"/>
              </a:solidFill>
            </a:endParaRPr>
          </a:p>
          <a:p>
            <a:r>
              <a:rPr lang="en-US" sz="2400" dirty="0">
                <a:solidFill>
                  <a:schemeClr val="tx2"/>
                </a:solidFill>
              </a:rPr>
              <a:t>While most bodies have a time noted on their agendas for public comment, members of the public have no right to participate in the discussion of an item unless they are on the agenda.</a:t>
            </a:r>
          </a:p>
          <a:p>
            <a:endParaRPr lang="en-US" dirty="0"/>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Preparing For a Meeting</a:t>
            </a:r>
          </a:p>
        </p:txBody>
      </p:sp>
      <p:sp>
        <p:nvSpPr>
          <p:cNvPr id="3" name="TextBox 2"/>
          <p:cNvSpPr txBox="1"/>
          <p:nvPr/>
        </p:nvSpPr>
        <p:spPr>
          <a:xfrm>
            <a:off x="609600" y="1676400"/>
            <a:ext cx="8229600" cy="3508653"/>
          </a:xfrm>
          <a:prstGeom prst="rect">
            <a:avLst/>
          </a:prstGeom>
          <a:noFill/>
        </p:spPr>
        <p:txBody>
          <a:bodyPr wrap="square" rtlCol="0">
            <a:spAutoFit/>
          </a:bodyPr>
          <a:lstStyle/>
          <a:p>
            <a:r>
              <a:rPr lang="en-US" sz="2400" dirty="0">
                <a:solidFill>
                  <a:schemeClr val="accent2"/>
                </a:solidFill>
              </a:rPr>
              <a:t>Meetings must – </a:t>
            </a:r>
          </a:p>
          <a:p>
            <a:endParaRPr lang="en-US" dirty="0">
              <a:solidFill>
                <a:schemeClr val="tx2"/>
              </a:solidFill>
            </a:endParaRPr>
          </a:p>
          <a:p>
            <a:r>
              <a:rPr lang="en-US" dirty="0">
                <a:solidFill>
                  <a:schemeClr val="tx2"/>
                </a:solidFill>
              </a:rPr>
              <a:t>Be preceded by a public notice of at least 24 hours giving the date, time, place and a tentative agenda.</a:t>
            </a:r>
          </a:p>
          <a:p>
            <a:r>
              <a:rPr lang="en-US" dirty="0">
                <a:solidFill>
                  <a:schemeClr val="tx2"/>
                </a:solidFill>
              </a:rPr>
              <a:t>	</a:t>
            </a:r>
          </a:p>
          <a:p>
            <a:r>
              <a:rPr lang="en-US" dirty="0">
                <a:solidFill>
                  <a:schemeClr val="tx2"/>
                </a:solidFill>
              </a:rPr>
              <a:t>Notice of the meeting must be sent to any news organization requesting it. </a:t>
            </a:r>
          </a:p>
          <a:p>
            <a:endParaRPr lang="en-US" dirty="0">
              <a:solidFill>
                <a:schemeClr val="tx2"/>
              </a:solidFill>
            </a:endParaRPr>
          </a:p>
          <a:p>
            <a:r>
              <a:rPr lang="en-US" dirty="0">
                <a:solidFill>
                  <a:schemeClr val="tx2"/>
                </a:solidFill>
              </a:rPr>
              <a:t>The notice must be posted in a prominent place accessible to the public at the government office. If no office is available, notice should be prominently placed where the meeting will be held.</a:t>
            </a:r>
          </a:p>
          <a:p>
            <a:endParaRPr lang="en-US" sz="2400" dirty="0"/>
          </a:p>
          <a:p>
            <a:r>
              <a:rPr lang="en-US" sz="1200" dirty="0">
                <a:solidFill>
                  <a:schemeClr val="accent6"/>
                </a:solidFill>
              </a:rPr>
              <a:t>(Sections 21.3, 21.4)</a:t>
            </a:r>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Best Practices</a:t>
            </a:r>
          </a:p>
        </p:txBody>
      </p:sp>
      <p:sp>
        <p:nvSpPr>
          <p:cNvPr id="3" name="TextBox 2"/>
          <p:cNvSpPr txBox="1"/>
          <p:nvPr/>
        </p:nvSpPr>
        <p:spPr>
          <a:xfrm>
            <a:off x="609600" y="1676400"/>
            <a:ext cx="8229600" cy="2585323"/>
          </a:xfrm>
          <a:prstGeom prst="rect">
            <a:avLst/>
          </a:prstGeom>
          <a:noFill/>
        </p:spPr>
        <p:txBody>
          <a:bodyPr wrap="square" rtlCol="0">
            <a:spAutoFit/>
          </a:bodyPr>
          <a:lstStyle/>
          <a:p>
            <a:endParaRPr lang="en-US" dirty="0">
              <a:solidFill>
                <a:schemeClr val="tx2"/>
              </a:solidFill>
            </a:endParaRPr>
          </a:p>
          <a:p>
            <a:pPr>
              <a:buFont typeface="Wingdings" pitchFamily="2" charset="2"/>
              <a:buChar char="ü"/>
            </a:pPr>
            <a:r>
              <a:rPr lang="en-US" dirty="0">
                <a:solidFill>
                  <a:schemeClr val="tx2"/>
                </a:solidFill>
              </a:rPr>
              <a:t>E-mail a copy to members of the public who request it and place it on your website.</a:t>
            </a:r>
          </a:p>
          <a:p>
            <a:pPr>
              <a:buFont typeface="Wingdings" pitchFamily="2" charset="2"/>
              <a:buChar char="ü"/>
            </a:pPr>
            <a:endParaRPr lang="en-US" dirty="0">
              <a:solidFill>
                <a:schemeClr val="tx2"/>
              </a:solidFill>
            </a:endParaRPr>
          </a:p>
          <a:p>
            <a:pPr>
              <a:buFont typeface="Wingdings" pitchFamily="2" charset="2"/>
              <a:buChar char="ü"/>
            </a:pPr>
            <a:r>
              <a:rPr lang="en-US" dirty="0">
                <a:solidFill>
                  <a:schemeClr val="tx2"/>
                </a:solidFill>
              </a:rPr>
              <a:t>Post any notice in an area, door, bulletin board, etc. where the public is most likely to see it for </a:t>
            </a:r>
            <a:r>
              <a:rPr lang="en-US" b="1" u="sng" dirty="0">
                <a:solidFill>
                  <a:schemeClr val="tx2"/>
                </a:solidFill>
              </a:rPr>
              <a:t>at least 24 hours </a:t>
            </a:r>
            <a:r>
              <a:rPr lang="en-US" dirty="0">
                <a:solidFill>
                  <a:schemeClr val="tx2"/>
                </a:solidFill>
              </a:rPr>
              <a:t>preceding a meeting. The posting should have continuous access if at all possible.</a:t>
            </a:r>
          </a:p>
          <a:p>
            <a:endParaRPr lang="en-US" sz="2400" dirty="0"/>
          </a:p>
          <a:p>
            <a:endParaRPr lang="en-US" sz="1200" dirty="0"/>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FAQ</a:t>
            </a:r>
          </a:p>
        </p:txBody>
      </p:sp>
      <p:sp>
        <p:nvSpPr>
          <p:cNvPr id="3" name="TextBox 2"/>
          <p:cNvSpPr txBox="1"/>
          <p:nvPr/>
        </p:nvSpPr>
        <p:spPr>
          <a:xfrm>
            <a:off x="609600" y="1676400"/>
            <a:ext cx="8229600" cy="4801314"/>
          </a:xfrm>
          <a:prstGeom prst="rect">
            <a:avLst/>
          </a:prstGeom>
          <a:noFill/>
        </p:spPr>
        <p:txBody>
          <a:bodyPr wrap="square" rtlCol="0">
            <a:spAutoFit/>
          </a:bodyPr>
          <a:lstStyle/>
          <a:p>
            <a:endParaRPr lang="en-US" sz="2400" b="1" dirty="0">
              <a:solidFill>
                <a:schemeClr val="accent2"/>
              </a:solidFill>
            </a:endParaRPr>
          </a:p>
          <a:p>
            <a:r>
              <a:rPr lang="en-US" sz="2400" b="1" dirty="0">
                <a:solidFill>
                  <a:schemeClr val="accent2"/>
                </a:solidFill>
              </a:rPr>
              <a:t>What needs to be included in the agenda?</a:t>
            </a:r>
          </a:p>
          <a:p>
            <a:r>
              <a:rPr lang="en-US" dirty="0">
                <a:solidFill>
                  <a:schemeClr val="tx2"/>
                </a:solidFill>
              </a:rPr>
              <a:t>Barebones agenda information such as “approval of old minutes, old business, new business” would </a:t>
            </a:r>
            <a:r>
              <a:rPr lang="en-US" b="1" u="sng" dirty="0">
                <a:solidFill>
                  <a:schemeClr val="tx2"/>
                </a:solidFill>
              </a:rPr>
              <a:t>not</a:t>
            </a:r>
            <a:r>
              <a:rPr lang="en-US" dirty="0">
                <a:solidFill>
                  <a:schemeClr val="tx2"/>
                </a:solidFill>
              </a:rPr>
              <a:t> be sufficient, nor would using the same agenda for meeting after meeting.</a:t>
            </a:r>
          </a:p>
          <a:p>
            <a:endParaRPr lang="en-US" dirty="0">
              <a:solidFill>
                <a:schemeClr val="tx2"/>
              </a:solidFill>
            </a:endParaRPr>
          </a:p>
          <a:p>
            <a:r>
              <a:rPr lang="en-US" dirty="0">
                <a:solidFill>
                  <a:schemeClr val="tx2"/>
                </a:solidFill>
              </a:rPr>
              <a:t>Guidelines provided by the Iowa Supreme Court </a:t>
            </a:r>
          </a:p>
          <a:p>
            <a:r>
              <a:rPr lang="en-US" sz="1200" dirty="0">
                <a:solidFill>
                  <a:schemeClr val="tx2"/>
                </a:solidFill>
              </a:rPr>
              <a:t>(</a:t>
            </a:r>
            <a:r>
              <a:rPr lang="en-US" sz="1200" u="sng" dirty="0">
                <a:solidFill>
                  <a:schemeClr val="tx2"/>
                </a:solidFill>
              </a:rPr>
              <a:t>KCOB/KLVN v. Jasper County Board of Supervisors</a:t>
            </a:r>
            <a:r>
              <a:rPr lang="en-US" sz="1200" dirty="0">
                <a:solidFill>
                  <a:schemeClr val="tx2"/>
                </a:solidFill>
              </a:rPr>
              <a:t>, 1991, and </a:t>
            </a:r>
            <a:r>
              <a:rPr lang="en-US" sz="1200" u="sng" dirty="0">
                <a:solidFill>
                  <a:schemeClr val="tx2"/>
                </a:solidFill>
              </a:rPr>
              <a:t>Barrett v. Lode</a:t>
            </a:r>
            <a:r>
              <a:rPr lang="en-US" sz="1200" dirty="0">
                <a:solidFill>
                  <a:schemeClr val="tx2"/>
                </a:solidFill>
              </a:rPr>
              <a:t>, 1999):</a:t>
            </a:r>
          </a:p>
          <a:p>
            <a:pPr lvl="1">
              <a:buFont typeface="Wingdings" pitchFamily="2" charset="2"/>
              <a:buChar char="ü"/>
            </a:pPr>
            <a:r>
              <a:rPr lang="en-US" dirty="0">
                <a:solidFill>
                  <a:schemeClr val="tx2"/>
                </a:solidFill>
              </a:rPr>
              <a:t>The tentative agenda can be subject to change under certain circumstances.</a:t>
            </a:r>
          </a:p>
          <a:p>
            <a:pPr lvl="1">
              <a:buFont typeface="Wingdings" pitchFamily="2" charset="2"/>
              <a:buChar char="ü"/>
            </a:pPr>
            <a:r>
              <a:rPr lang="en-US" dirty="0">
                <a:solidFill>
                  <a:schemeClr val="tx2"/>
                </a:solidFill>
              </a:rPr>
              <a:t>The law allows discussion and action on emergency items, but if action can reasonably be deferred to a later meeting, it should be. </a:t>
            </a:r>
          </a:p>
          <a:p>
            <a:pPr lvl="1">
              <a:buFont typeface="Wingdings" pitchFamily="2" charset="2"/>
              <a:buChar char="ü"/>
            </a:pPr>
            <a:r>
              <a:rPr lang="en-US" dirty="0">
                <a:solidFill>
                  <a:schemeClr val="tx2"/>
                </a:solidFill>
              </a:rPr>
              <a:t>The information on the agenda must be reasonably sufficient to alert interested people as to the subject matter to be considered. </a:t>
            </a:r>
          </a:p>
          <a:p>
            <a:pPr lvl="1">
              <a:buFont typeface="Wingdings" pitchFamily="2" charset="2"/>
              <a:buChar char="ü"/>
            </a:pPr>
            <a:r>
              <a:rPr lang="en-US" dirty="0">
                <a:solidFill>
                  <a:schemeClr val="tx2"/>
                </a:solidFill>
              </a:rPr>
              <a:t>The agenda must specifically state any issues the board intends to discuss in open or in closed sessions.</a:t>
            </a:r>
          </a:p>
          <a:p>
            <a:endParaRPr lang="en-US" sz="1200" dirty="0"/>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Minutes</a:t>
            </a:r>
          </a:p>
        </p:txBody>
      </p:sp>
      <p:sp>
        <p:nvSpPr>
          <p:cNvPr id="3" name="TextBox 2"/>
          <p:cNvSpPr txBox="1"/>
          <p:nvPr/>
        </p:nvSpPr>
        <p:spPr>
          <a:xfrm>
            <a:off x="609600" y="1676400"/>
            <a:ext cx="8229600" cy="2585323"/>
          </a:xfrm>
          <a:prstGeom prst="rect">
            <a:avLst/>
          </a:prstGeom>
          <a:noFill/>
        </p:spPr>
        <p:txBody>
          <a:bodyPr wrap="square" rtlCol="0">
            <a:spAutoFit/>
          </a:bodyPr>
          <a:lstStyle/>
          <a:p>
            <a:endParaRPr lang="en-US" dirty="0">
              <a:solidFill>
                <a:schemeClr val="tx2"/>
              </a:solidFill>
            </a:endParaRPr>
          </a:p>
          <a:p>
            <a:r>
              <a:rPr lang="en-US" dirty="0">
                <a:solidFill>
                  <a:schemeClr val="tx2"/>
                </a:solidFill>
              </a:rPr>
              <a:t>Minutes should show, at a minimum, the date, time and place, the members present and the action taken at any meeting. Votes by each member must be noted individually but a unanimous vote can be so noted as long as all present vote. Minutes become public record as soon as they are complete and must be published as required by law, in the appropriate newspaper. Although not a substitute to publishing, minutes can also be made available online.</a:t>
            </a:r>
          </a:p>
          <a:p>
            <a:endParaRPr lang="en-US" sz="2400" dirty="0">
              <a:solidFill>
                <a:schemeClr val="tx2"/>
              </a:solidFill>
            </a:endParaRPr>
          </a:p>
          <a:p>
            <a:r>
              <a:rPr lang="en-US" sz="1200" dirty="0">
                <a:solidFill>
                  <a:schemeClr val="tx2"/>
                </a:solidFill>
              </a:rPr>
              <a:t>(Section 21.3)</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25000" lnSpcReduction="20000"/>
          </a:bodyPr>
          <a:lstStyle/>
          <a:p>
            <a:r>
              <a:rPr lang="en-US" sz="12800" b="1" dirty="0">
                <a:ln w="6350">
                  <a:noFill/>
                </a:ln>
                <a:solidFill>
                  <a:schemeClr val="accent2"/>
                </a:solidFill>
                <a:latin typeface="+mj-lt"/>
              </a:rPr>
              <a:t>“Whenever the people are well-informed, they can be trusted with their own government.”</a:t>
            </a:r>
          </a:p>
          <a:p>
            <a:r>
              <a:rPr lang="en-US" b="1" dirty="0">
                <a:ln w="6350">
                  <a:noFill/>
                </a:ln>
                <a:solidFill>
                  <a:schemeClr val="accent2"/>
                </a:solidFill>
                <a:latin typeface="+mj-lt"/>
              </a:rPr>
              <a:t>	</a:t>
            </a:r>
            <a:r>
              <a:rPr lang="en-US" sz="7200" b="1" dirty="0">
                <a:ln w="6350">
                  <a:noFill/>
                </a:ln>
                <a:solidFill>
                  <a:schemeClr val="accent2"/>
                </a:solidFill>
                <a:latin typeface="+mj-lt"/>
              </a:rPr>
              <a:t>Thomas Jefferson</a:t>
            </a:r>
            <a:endParaRPr kumimoji="0" lang="en-US" sz="7200" b="1" kern="1200" cap="none" baseline="0" dirty="0">
              <a:ln w="6350">
                <a:noFill/>
              </a:ln>
              <a:solidFill>
                <a:schemeClr val="accent2"/>
              </a:solidFill>
              <a:latin typeface="+mj-lt"/>
              <a:ea typeface="+mj-ea"/>
              <a:cs typeface="+mj-cs"/>
            </a:endParaRPr>
          </a:p>
          <a:p>
            <a:pPr lvl="0"/>
            <a:endParaRPr kumimoji="0" lang="en-US" sz="4800" b="1" kern="1200" cap="none" baseline="0" dirty="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endParaRPr>
          </a:p>
          <a:p>
            <a:pPr lvl="0"/>
            <a:endParaRPr kumimoji="0" lang="en-US" sz="4800" b="1" kern="1200" cap="none" baseline="0" dirty="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FAQ</a:t>
            </a:r>
          </a:p>
        </p:txBody>
      </p:sp>
      <p:sp>
        <p:nvSpPr>
          <p:cNvPr id="3" name="TextBox 2"/>
          <p:cNvSpPr txBox="1"/>
          <p:nvPr/>
        </p:nvSpPr>
        <p:spPr>
          <a:xfrm>
            <a:off x="609600" y="1676400"/>
            <a:ext cx="8229600" cy="1661993"/>
          </a:xfrm>
          <a:prstGeom prst="rect">
            <a:avLst/>
          </a:prstGeom>
          <a:noFill/>
        </p:spPr>
        <p:txBody>
          <a:bodyPr wrap="square" rtlCol="0">
            <a:spAutoFit/>
          </a:bodyPr>
          <a:lstStyle/>
          <a:p>
            <a:endParaRPr lang="en-US" sz="2400" b="1" dirty="0">
              <a:solidFill>
                <a:schemeClr val="accent2"/>
              </a:solidFill>
            </a:endParaRPr>
          </a:p>
          <a:p>
            <a:r>
              <a:rPr lang="en-US" sz="2400" b="1" dirty="0">
                <a:solidFill>
                  <a:schemeClr val="accent2"/>
                </a:solidFill>
              </a:rPr>
              <a:t>Can secret or preliminary votes be taken?</a:t>
            </a:r>
          </a:p>
          <a:p>
            <a:r>
              <a:rPr lang="en-US" sz="2400" dirty="0"/>
              <a:t>		</a:t>
            </a:r>
          </a:p>
          <a:p>
            <a:r>
              <a:rPr lang="en-US" b="1" u="sng" dirty="0">
                <a:solidFill>
                  <a:schemeClr val="tx2"/>
                </a:solidFill>
              </a:rPr>
              <a:t>No</a:t>
            </a:r>
            <a:r>
              <a:rPr lang="en-US" dirty="0">
                <a:solidFill>
                  <a:schemeClr val="tx2"/>
                </a:solidFill>
              </a:rPr>
              <a:t>, all votes must be recorded.</a:t>
            </a:r>
          </a:p>
          <a:p>
            <a:endParaRPr lang="en-US" sz="1200" dirty="0"/>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Closed Sessions</a:t>
            </a:r>
          </a:p>
        </p:txBody>
      </p:sp>
      <p:sp>
        <p:nvSpPr>
          <p:cNvPr id="3" name="TextBox 2"/>
          <p:cNvSpPr txBox="1"/>
          <p:nvPr/>
        </p:nvSpPr>
        <p:spPr>
          <a:xfrm>
            <a:off x="609600" y="1676400"/>
            <a:ext cx="8229600" cy="4801314"/>
          </a:xfrm>
          <a:prstGeom prst="rect">
            <a:avLst/>
          </a:prstGeom>
          <a:noFill/>
        </p:spPr>
        <p:txBody>
          <a:bodyPr wrap="square" rtlCol="0">
            <a:spAutoFit/>
          </a:bodyPr>
          <a:lstStyle/>
          <a:p>
            <a:endParaRPr lang="en-US" dirty="0">
              <a:solidFill>
                <a:schemeClr val="tx2"/>
              </a:solidFill>
            </a:endParaRPr>
          </a:p>
          <a:p>
            <a:r>
              <a:rPr lang="en-US" dirty="0">
                <a:solidFill>
                  <a:schemeClr val="tx2"/>
                </a:solidFill>
              </a:rPr>
              <a:t>Closed sessions may be held </a:t>
            </a:r>
            <a:r>
              <a:rPr lang="en-US" b="1" u="sng" dirty="0">
                <a:solidFill>
                  <a:schemeClr val="tx2"/>
                </a:solidFill>
              </a:rPr>
              <a:t>only</a:t>
            </a:r>
            <a:r>
              <a:rPr lang="en-US" dirty="0">
                <a:solidFill>
                  <a:schemeClr val="tx2"/>
                </a:solidFill>
              </a:rPr>
              <a:t> by the vote in open session of </a:t>
            </a:r>
            <a:r>
              <a:rPr lang="en-US" b="1" u="sng" dirty="0">
                <a:solidFill>
                  <a:schemeClr val="tx2"/>
                </a:solidFill>
              </a:rPr>
              <a:t>two-thirds</a:t>
            </a:r>
            <a:r>
              <a:rPr lang="en-US" dirty="0">
                <a:solidFill>
                  <a:schemeClr val="tx2"/>
                </a:solidFill>
              </a:rPr>
              <a:t> of the members of the body or all members present and only after citing one of the following reasons-</a:t>
            </a:r>
          </a:p>
          <a:p>
            <a:endParaRPr lang="en-US" dirty="0">
              <a:solidFill>
                <a:schemeClr val="tx2"/>
              </a:solidFill>
            </a:endParaRPr>
          </a:p>
          <a:p>
            <a:pPr lvl="2">
              <a:buFont typeface="Wingdings" pitchFamily="2" charset="2"/>
              <a:buChar char="ü"/>
            </a:pPr>
            <a:r>
              <a:rPr lang="en-US" dirty="0">
                <a:solidFill>
                  <a:schemeClr val="tx2"/>
                </a:solidFill>
              </a:rPr>
              <a:t>To review or discuss a record which is required or authorized by state or federal law to be kept confidential or as a condition to retain federal funding. (a)</a:t>
            </a:r>
          </a:p>
          <a:p>
            <a:pPr lvl="2">
              <a:buFont typeface="Wingdings" pitchFamily="2" charset="2"/>
              <a:buChar char="ü"/>
            </a:pPr>
            <a:endParaRPr lang="en-US" dirty="0">
              <a:solidFill>
                <a:schemeClr val="tx2"/>
              </a:solidFill>
            </a:endParaRPr>
          </a:p>
          <a:p>
            <a:pPr lvl="2">
              <a:buFont typeface="Wingdings" pitchFamily="2" charset="2"/>
              <a:buChar char="ü"/>
            </a:pPr>
            <a:r>
              <a:rPr lang="en-US" dirty="0">
                <a:solidFill>
                  <a:schemeClr val="tx2"/>
                </a:solidFill>
              </a:rPr>
              <a:t>To discuss application for a patent. (b)</a:t>
            </a:r>
          </a:p>
          <a:p>
            <a:pPr lvl="2">
              <a:buFont typeface="Wingdings" pitchFamily="2" charset="2"/>
              <a:buChar char="ü"/>
            </a:pPr>
            <a:endParaRPr lang="en-US" dirty="0">
              <a:solidFill>
                <a:schemeClr val="tx2"/>
              </a:solidFill>
            </a:endParaRPr>
          </a:p>
          <a:p>
            <a:pPr lvl="2">
              <a:buFont typeface="Wingdings" pitchFamily="2" charset="2"/>
              <a:buChar char="ü"/>
            </a:pPr>
            <a:r>
              <a:rPr lang="en-US" dirty="0">
                <a:solidFill>
                  <a:schemeClr val="tx2"/>
                </a:solidFill>
              </a:rPr>
              <a:t>To discuss strategy with counsel on matters that are currently or may imminently be in litigation. (c)</a:t>
            </a:r>
          </a:p>
          <a:p>
            <a:pPr lvl="2">
              <a:buFont typeface="Wingdings" pitchFamily="2" charset="2"/>
              <a:buChar char="ü"/>
            </a:pPr>
            <a:endParaRPr lang="en-US" dirty="0">
              <a:solidFill>
                <a:schemeClr val="tx2"/>
              </a:solidFill>
            </a:endParaRPr>
          </a:p>
          <a:p>
            <a:pPr lvl="2">
              <a:buFont typeface="Wingdings" pitchFamily="2" charset="2"/>
              <a:buChar char="ü"/>
            </a:pPr>
            <a:r>
              <a:rPr lang="en-US" dirty="0">
                <a:solidFill>
                  <a:schemeClr val="tx2"/>
                </a:solidFill>
              </a:rPr>
              <a:t>To discuss contents of a licensing examination, initiate disciplinary investigation or proceeding if the body is involved with licensing or examining. (d)</a:t>
            </a:r>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Closed Sessions</a:t>
            </a:r>
          </a:p>
        </p:txBody>
      </p:sp>
      <p:sp>
        <p:nvSpPr>
          <p:cNvPr id="3" name="TextBox 2"/>
          <p:cNvSpPr txBox="1"/>
          <p:nvPr/>
        </p:nvSpPr>
        <p:spPr>
          <a:xfrm>
            <a:off x="685800" y="1676400"/>
            <a:ext cx="8229600" cy="4308872"/>
          </a:xfrm>
          <a:prstGeom prst="rect">
            <a:avLst/>
          </a:prstGeom>
          <a:noFill/>
        </p:spPr>
        <p:txBody>
          <a:bodyPr wrap="square" rtlCol="0">
            <a:spAutoFit/>
          </a:bodyPr>
          <a:lstStyle/>
          <a:p>
            <a:pPr marL="457200" lvl="3">
              <a:buFont typeface="Wingdings" pitchFamily="2" charset="2"/>
              <a:buChar char="ü"/>
            </a:pPr>
            <a:endParaRPr lang="en-US" dirty="0">
              <a:solidFill>
                <a:schemeClr val="tx2"/>
              </a:solidFill>
            </a:endParaRPr>
          </a:p>
          <a:p>
            <a:pPr marL="457200" lvl="3">
              <a:buFont typeface="Wingdings" pitchFamily="2" charset="2"/>
              <a:buChar char="ü"/>
            </a:pPr>
            <a:r>
              <a:rPr lang="en-US" sz="1600" dirty="0">
                <a:solidFill>
                  <a:schemeClr val="tx2"/>
                </a:solidFill>
              </a:rPr>
              <a:t>To conduct a hearing or discuss whether to conduct a hearing to suspend or expel a student unless the student and/or parent wants the meeting to remain open. (e)</a:t>
            </a:r>
          </a:p>
          <a:p>
            <a:pPr marL="457200" lvl="3">
              <a:buFont typeface="Wingdings" pitchFamily="2" charset="2"/>
              <a:buChar char="ü"/>
            </a:pPr>
            <a:endParaRPr lang="en-US" sz="1600" dirty="0">
              <a:solidFill>
                <a:schemeClr val="tx2"/>
              </a:solidFill>
            </a:endParaRPr>
          </a:p>
          <a:p>
            <a:pPr marL="457200" lvl="3">
              <a:buFont typeface="Wingdings" pitchFamily="2" charset="2"/>
              <a:buChar char="ü"/>
            </a:pPr>
            <a:r>
              <a:rPr lang="en-US" sz="1600" dirty="0">
                <a:solidFill>
                  <a:schemeClr val="tx2"/>
                </a:solidFill>
              </a:rPr>
              <a:t>To discuss the decision to be rendered in a contested case. (f)</a:t>
            </a:r>
          </a:p>
          <a:p>
            <a:pPr marL="457200" lvl="3">
              <a:buFont typeface="Wingdings" pitchFamily="2" charset="2"/>
              <a:buChar char="ü"/>
            </a:pPr>
            <a:endParaRPr lang="en-US" sz="1600" dirty="0">
              <a:solidFill>
                <a:schemeClr val="tx2"/>
              </a:solidFill>
            </a:endParaRPr>
          </a:p>
          <a:p>
            <a:pPr marL="457200" lvl="3">
              <a:buFont typeface="Wingdings" pitchFamily="2" charset="2"/>
              <a:buChar char="ü"/>
            </a:pPr>
            <a:r>
              <a:rPr lang="en-US" sz="1600" dirty="0">
                <a:solidFill>
                  <a:schemeClr val="tx2"/>
                </a:solidFill>
              </a:rPr>
              <a:t>To avoid disclosure of specific law enforcement matters which if disclosed would enable law violators to avoid detection or facilitate disregard of requirements imposed by law. (</a:t>
            </a:r>
            <a:r>
              <a:rPr lang="en-US" sz="1600" dirty="0" err="1">
                <a:solidFill>
                  <a:schemeClr val="tx2"/>
                </a:solidFill>
              </a:rPr>
              <a:t>g,h</a:t>
            </a:r>
            <a:r>
              <a:rPr lang="en-US" sz="1600" dirty="0">
                <a:solidFill>
                  <a:schemeClr val="tx2"/>
                </a:solidFill>
              </a:rPr>
              <a:t>)</a:t>
            </a:r>
          </a:p>
          <a:p>
            <a:pPr marL="457200" lvl="3">
              <a:buFont typeface="Wingdings" pitchFamily="2" charset="2"/>
              <a:buChar char="ü"/>
            </a:pPr>
            <a:endParaRPr lang="en-US" sz="1600" dirty="0">
              <a:solidFill>
                <a:schemeClr val="tx2"/>
              </a:solidFill>
            </a:endParaRPr>
          </a:p>
          <a:p>
            <a:pPr lvl="1">
              <a:buFont typeface="Wingdings" pitchFamily="2" charset="2"/>
              <a:buChar char="ü"/>
            </a:pPr>
            <a:r>
              <a:rPr lang="en-US" sz="1600" dirty="0">
                <a:solidFill>
                  <a:schemeClr val="tx2"/>
                </a:solidFill>
              </a:rPr>
              <a:t>To evaluate the professional competency of an individual whose appointment, hiring, performance, or discharge is being considered. The individual must request a closed session. (</a:t>
            </a:r>
            <a:r>
              <a:rPr lang="en-US" sz="1600" dirty="0" err="1">
                <a:solidFill>
                  <a:schemeClr val="tx2"/>
                </a:solidFill>
              </a:rPr>
              <a:t>i</a:t>
            </a:r>
            <a:r>
              <a:rPr lang="en-US" sz="1600" dirty="0">
                <a:solidFill>
                  <a:schemeClr val="tx2"/>
                </a:solidFill>
              </a:rPr>
              <a:t>)</a:t>
            </a:r>
          </a:p>
          <a:p>
            <a:pPr lvl="1">
              <a:buFont typeface="Wingdings" pitchFamily="2" charset="2"/>
              <a:buChar char="ü"/>
            </a:pPr>
            <a:endParaRPr lang="en-US" sz="1600" dirty="0">
              <a:solidFill>
                <a:schemeClr val="tx2"/>
              </a:solidFill>
            </a:endParaRPr>
          </a:p>
          <a:p>
            <a:pPr lvl="1">
              <a:buFont typeface="Wingdings" pitchFamily="2" charset="2"/>
              <a:buChar char="ü"/>
            </a:pPr>
            <a:r>
              <a:rPr lang="en-US" sz="1600" dirty="0">
                <a:solidFill>
                  <a:schemeClr val="tx2"/>
                </a:solidFill>
              </a:rPr>
              <a:t>To discuss the purchase or sale of real estate. The minutes and audio recording of the closed session shall be made available when the transaction is dropped or completed. (j)  Noteworthy: this section may require an entity to retain the closed session records longer than as required in 21.5</a:t>
            </a:r>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Closed Sessions</a:t>
            </a:r>
          </a:p>
        </p:txBody>
      </p:sp>
      <p:sp>
        <p:nvSpPr>
          <p:cNvPr id="3" name="TextBox 2"/>
          <p:cNvSpPr txBox="1"/>
          <p:nvPr/>
        </p:nvSpPr>
        <p:spPr>
          <a:xfrm>
            <a:off x="609600" y="1600200"/>
            <a:ext cx="8229600" cy="3877985"/>
          </a:xfrm>
          <a:prstGeom prst="rect">
            <a:avLst/>
          </a:prstGeom>
          <a:noFill/>
        </p:spPr>
        <p:txBody>
          <a:bodyPr wrap="square" rtlCol="0">
            <a:spAutoFit/>
          </a:bodyPr>
          <a:lstStyle/>
          <a:p>
            <a:pPr marL="457200" lvl="3">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To discuss records concerning security procedures and emergency preparedness for the protection of government employees, visitors, people under the care and protection of the government and its property. (k)</a:t>
            </a:r>
          </a:p>
          <a:p>
            <a:pPr lvl="1">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To discuss patient care quality and process improvement initiatives in a meeting of a public hospital that if disclosed might harm the hospital’s competitive position. (l)</a:t>
            </a:r>
          </a:p>
          <a:p>
            <a:pPr lvl="1">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Other sections of the Iowa Code may permit a government agency to close a meeting OR exempt meetings from the requirements of the open meetings law. (For example, Ch. 279 exempts some meetings and records involving the termination of a teacher from the sunshine laws.)</a:t>
            </a:r>
          </a:p>
          <a:p>
            <a:endParaRPr lang="en-US" sz="1200" dirty="0"/>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chemeClr val="accent5"/>
                </a:solidFill>
              </a:rPr>
              <a:t>Procedure During Closed Session</a:t>
            </a:r>
          </a:p>
        </p:txBody>
      </p:sp>
      <p:sp>
        <p:nvSpPr>
          <p:cNvPr id="3" name="TextBox 2"/>
          <p:cNvSpPr txBox="1"/>
          <p:nvPr/>
        </p:nvSpPr>
        <p:spPr>
          <a:xfrm>
            <a:off x="609600" y="1600200"/>
            <a:ext cx="8229600" cy="3139321"/>
          </a:xfrm>
          <a:prstGeom prst="rect">
            <a:avLst/>
          </a:prstGeom>
          <a:noFill/>
        </p:spPr>
        <p:txBody>
          <a:bodyPr wrap="square" rtlCol="0">
            <a:spAutoFit/>
          </a:bodyPr>
          <a:lstStyle/>
          <a:p>
            <a:pPr>
              <a:buFont typeface="Wingdings" pitchFamily="2" charset="2"/>
              <a:buChar char="ü"/>
            </a:pPr>
            <a:endParaRPr lang="en-US" dirty="0">
              <a:solidFill>
                <a:schemeClr val="tx2"/>
              </a:solidFill>
            </a:endParaRPr>
          </a:p>
          <a:p>
            <a:pPr>
              <a:buFont typeface="Wingdings" pitchFamily="2" charset="2"/>
              <a:buChar char="ü"/>
            </a:pPr>
            <a:r>
              <a:rPr lang="en-US" dirty="0">
                <a:solidFill>
                  <a:schemeClr val="tx2"/>
                </a:solidFill>
              </a:rPr>
              <a:t>No additional topics can be discussed.</a:t>
            </a:r>
          </a:p>
          <a:p>
            <a:pPr>
              <a:buFont typeface="Wingdings" pitchFamily="2" charset="2"/>
              <a:buChar char="ü"/>
            </a:pPr>
            <a:endParaRPr lang="en-US" dirty="0">
              <a:solidFill>
                <a:schemeClr val="tx2"/>
              </a:solidFill>
            </a:endParaRPr>
          </a:p>
          <a:p>
            <a:pPr>
              <a:buFont typeface="Wingdings" pitchFamily="2" charset="2"/>
              <a:buChar char="ü"/>
            </a:pPr>
            <a:r>
              <a:rPr lang="en-US" dirty="0">
                <a:solidFill>
                  <a:schemeClr val="tx2"/>
                </a:solidFill>
              </a:rPr>
              <a:t>The session must be recorded and “detailed minutes” must be taken. These records must be retained for </a:t>
            </a:r>
            <a:r>
              <a:rPr lang="en-US" u="sng" dirty="0">
                <a:solidFill>
                  <a:schemeClr val="tx2"/>
                </a:solidFill>
              </a:rPr>
              <a:t>at least</a:t>
            </a:r>
            <a:r>
              <a:rPr lang="en-US" dirty="0">
                <a:solidFill>
                  <a:schemeClr val="tx2"/>
                </a:solidFill>
              </a:rPr>
              <a:t> one year and are not public record.   Members who would have otherwise had access to the closed session may get access to the closed session recording and minutes.</a:t>
            </a:r>
          </a:p>
          <a:p>
            <a:pPr>
              <a:buFont typeface="Wingdings" pitchFamily="2" charset="2"/>
              <a:buChar char="ü"/>
            </a:pPr>
            <a:endParaRPr lang="en-US" dirty="0">
              <a:solidFill>
                <a:schemeClr val="tx2"/>
              </a:solidFill>
            </a:endParaRPr>
          </a:p>
          <a:p>
            <a:pPr>
              <a:buFont typeface="Wingdings" pitchFamily="2" charset="2"/>
              <a:buChar char="ü"/>
            </a:pPr>
            <a:r>
              <a:rPr lang="en-US" dirty="0">
                <a:solidFill>
                  <a:schemeClr val="tx2"/>
                </a:solidFill>
              </a:rPr>
              <a:t>Final action must happen in open session.</a:t>
            </a:r>
          </a:p>
          <a:p>
            <a:pPr>
              <a:buFont typeface="Wingdings" pitchFamily="2" charset="2"/>
              <a:buChar char="ü"/>
            </a:pPr>
            <a:endParaRPr lang="en-US" dirty="0">
              <a:solidFill>
                <a:schemeClr val="tx2"/>
              </a:solidFill>
            </a:endParaRPr>
          </a:p>
          <a:p>
            <a:pPr>
              <a:buFont typeface="Wingdings" pitchFamily="2" charset="2"/>
              <a:buChar char="ü"/>
            </a:pPr>
            <a:endParaRPr lang="en-US" dirty="0">
              <a:solidFill>
                <a:schemeClr val="tx2"/>
              </a:solidFill>
            </a:endParaRPr>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600200"/>
            <a:ext cx="8229600" cy="1754326"/>
          </a:xfrm>
          <a:prstGeom prst="rect">
            <a:avLst/>
          </a:prstGeom>
          <a:noFill/>
        </p:spPr>
        <p:txBody>
          <a:bodyPr wrap="square" rtlCol="0">
            <a:spAutoFit/>
          </a:bodyPr>
          <a:lstStyle/>
          <a:p>
            <a:r>
              <a:rPr lang="en-US" sz="2400" b="1" dirty="0">
                <a:solidFill>
                  <a:schemeClr val="accent2"/>
                </a:solidFill>
              </a:rPr>
              <a:t>But perhaps the most important thing to remember-</a:t>
            </a:r>
            <a:endParaRPr lang="en-US" sz="2400" dirty="0">
              <a:solidFill>
                <a:schemeClr val="accent2"/>
              </a:solidFill>
            </a:endParaRPr>
          </a:p>
          <a:p>
            <a:endParaRPr lang="en-US" b="1" u="sng" dirty="0">
              <a:solidFill>
                <a:schemeClr val="tx2"/>
              </a:solidFill>
            </a:endParaRPr>
          </a:p>
          <a:p>
            <a:r>
              <a:rPr lang="en-US" b="1" u="sng" dirty="0">
                <a:solidFill>
                  <a:schemeClr val="tx2"/>
                </a:solidFill>
              </a:rPr>
              <a:t>Nothing</a:t>
            </a:r>
            <a:r>
              <a:rPr lang="en-US" dirty="0">
                <a:solidFill>
                  <a:schemeClr val="tx2"/>
                </a:solidFill>
              </a:rPr>
              <a:t> in this law requires a governmental body to hold a closed session to discuss or act upon any matter. </a:t>
            </a:r>
          </a:p>
          <a:p>
            <a:endParaRPr lang="en-US" dirty="0">
              <a:solidFill>
                <a:schemeClr val="tx2"/>
              </a:solidFill>
            </a:endParaRPr>
          </a:p>
          <a:p>
            <a:r>
              <a:rPr lang="en-US" sz="1200" dirty="0">
                <a:solidFill>
                  <a:schemeClr val="tx2"/>
                </a:solidFill>
              </a:rPr>
              <a:t>(Section 21.5(5))</a:t>
            </a:r>
          </a:p>
        </p:txBody>
      </p:sp>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Open records 101</a:t>
            </a:r>
          </a:p>
        </p:txBody>
      </p:sp>
    </p:spTree>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Definitions</a:t>
            </a:r>
          </a:p>
        </p:txBody>
      </p:sp>
      <p:sp>
        <p:nvSpPr>
          <p:cNvPr id="3" name="TextBox 2"/>
          <p:cNvSpPr txBox="1"/>
          <p:nvPr/>
        </p:nvSpPr>
        <p:spPr>
          <a:xfrm>
            <a:off x="609600" y="1600200"/>
            <a:ext cx="8229600" cy="3508653"/>
          </a:xfrm>
          <a:prstGeom prst="rect">
            <a:avLst/>
          </a:prstGeom>
          <a:noFill/>
        </p:spPr>
        <p:txBody>
          <a:bodyPr wrap="square" rtlCol="0">
            <a:spAutoFit/>
          </a:bodyPr>
          <a:lstStyle/>
          <a:p>
            <a:endParaRPr lang="en-US" sz="2400" dirty="0"/>
          </a:p>
          <a:p>
            <a:r>
              <a:rPr lang="en-US" dirty="0">
                <a:solidFill>
                  <a:schemeClr val="tx2"/>
                </a:solidFill>
              </a:rPr>
              <a:t>All governmental bodies, officials and employees are covered by Chapter 22, examination of public records.</a:t>
            </a:r>
          </a:p>
          <a:p>
            <a:endParaRPr lang="en-US" dirty="0">
              <a:solidFill>
                <a:schemeClr val="tx2"/>
              </a:solidFill>
            </a:endParaRPr>
          </a:p>
          <a:p>
            <a:r>
              <a:rPr lang="en-US" dirty="0">
                <a:solidFill>
                  <a:schemeClr val="tx2"/>
                </a:solidFill>
              </a:rPr>
              <a:t>Each body must designate a “lawful custodian” for its records and must </a:t>
            </a:r>
            <a:r>
              <a:rPr lang="en-US" b="1" u="sng" dirty="0">
                <a:solidFill>
                  <a:schemeClr val="tx2"/>
                </a:solidFill>
              </a:rPr>
              <a:t>publicly</a:t>
            </a:r>
            <a:r>
              <a:rPr lang="en-US" dirty="0">
                <a:solidFill>
                  <a:schemeClr val="tx2"/>
                </a:solidFill>
              </a:rPr>
              <a:t> announce who holds that responsibility.</a:t>
            </a:r>
          </a:p>
          <a:p>
            <a:endParaRPr lang="en-US" dirty="0">
              <a:solidFill>
                <a:schemeClr val="tx2"/>
              </a:solidFill>
            </a:endParaRPr>
          </a:p>
          <a:p>
            <a:r>
              <a:rPr lang="en-US" dirty="0">
                <a:solidFill>
                  <a:schemeClr val="tx2"/>
                </a:solidFill>
              </a:rPr>
              <a:t>The term “record” includes all documents, tape or other information stored or preserved in any medium of or belonging to a governmental body. It also includes all records relating to the investment of public funds. It includes electronic communication such as e-mails, websites or blogs.</a:t>
            </a:r>
          </a:p>
          <a:p>
            <a:endParaRPr lang="en-US" dirty="0">
              <a:solidFill>
                <a:schemeClr val="tx2"/>
              </a:solidFill>
            </a:endParaRPr>
          </a:p>
        </p:txBody>
      </p:sp>
    </p:spTree>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FAQ</a:t>
            </a:r>
          </a:p>
        </p:txBody>
      </p:sp>
      <p:sp>
        <p:nvSpPr>
          <p:cNvPr id="3" name="TextBox 2"/>
          <p:cNvSpPr txBox="1"/>
          <p:nvPr/>
        </p:nvSpPr>
        <p:spPr>
          <a:xfrm>
            <a:off x="609600" y="1600200"/>
            <a:ext cx="8229600" cy="4616648"/>
          </a:xfrm>
          <a:prstGeom prst="rect">
            <a:avLst/>
          </a:prstGeom>
          <a:noFill/>
        </p:spPr>
        <p:txBody>
          <a:bodyPr wrap="square" rtlCol="0">
            <a:spAutoFit/>
          </a:bodyPr>
          <a:lstStyle/>
          <a:p>
            <a:r>
              <a:rPr lang="en-US" sz="2400" b="1" dirty="0">
                <a:solidFill>
                  <a:schemeClr val="accent2"/>
                </a:solidFill>
              </a:rPr>
              <a:t>Who has the right to examine public records? </a:t>
            </a:r>
            <a:endParaRPr lang="en-US" sz="1200" b="1" dirty="0">
              <a:solidFill>
                <a:schemeClr val="tx2"/>
              </a:solidFill>
            </a:endParaRPr>
          </a:p>
          <a:p>
            <a:endParaRPr lang="en-US" sz="1200" b="1" dirty="0">
              <a:solidFill>
                <a:schemeClr val="tx2"/>
              </a:solidFill>
            </a:endParaRPr>
          </a:p>
          <a:p>
            <a:r>
              <a:rPr lang="en-US" dirty="0">
                <a:solidFill>
                  <a:schemeClr val="tx2"/>
                </a:solidFill>
              </a:rPr>
              <a:t>Anyone can examine, photograph or copy a public record without charge while the public record is in the physical possession of the custodian.</a:t>
            </a:r>
          </a:p>
          <a:p>
            <a:endParaRPr lang="en-US" dirty="0">
              <a:solidFill>
                <a:schemeClr val="tx2"/>
              </a:solidFill>
            </a:endParaRPr>
          </a:p>
          <a:p>
            <a:r>
              <a:rPr lang="en-US" dirty="0">
                <a:solidFill>
                  <a:schemeClr val="tx2"/>
                </a:solidFill>
              </a:rPr>
              <a:t>The governmental body cannot prevent examination of the records by contracting with a nongovernmental entity to create, hold or store those records. </a:t>
            </a:r>
            <a:r>
              <a:rPr lang="en-US" sz="1200" dirty="0">
                <a:solidFill>
                  <a:schemeClr val="tx2"/>
                </a:solidFill>
              </a:rPr>
              <a:t>(Section 22.2 (6))</a:t>
            </a:r>
          </a:p>
          <a:p>
            <a:endParaRPr lang="en-US" sz="1200" dirty="0">
              <a:solidFill>
                <a:schemeClr val="tx2"/>
              </a:solidFill>
            </a:endParaRPr>
          </a:p>
          <a:p>
            <a:r>
              <a:rPr lang="en-US" dirty="0">
                <a:solidFill>
                  <a:schemeClr val="tx2"/>
                </a:solidFill>
              </a:rPr>
              <a:t>There are two exceptions-</a:t>
            </a:r>
          </a:p>
          <a:p>
            <a:endParaRPr lang="en-US" dirty="0">
              <a:solidFill>
                <a:schemeClr val="tx2"/>
              </a:solidFill>
            </a:endParaRPr>
          </a:p>
          <a:p>
            <a:pPr lvl="1"/>
            <a:r>
              <a:rPr lang="en-US" dirty="0">
                <a:solidFill>
                  <a:schemeClr val="tx2"/>
                </a:solidFill>
              </a:rPr>
              <a:t>Governmental bodies can control the terms and conditions of the examination of non-confidential records stored within geographic computer databases. Bodies must establish reasonable rates for the examination of these records. </a:t>
            </a:r>
            <a:r>
              <a:rPr lang="en-US" sz="1200" dirty="0">
                <a:solidFill>
                  <a:schemeClr val="tx2"/>
                </a:solidFill>
              </a:rPr>
              <a:t>(Section 22.2(3)(a)</a:t>
            </a:r>
          </a:p>
          <a:p>
            <a:pPr lvl="1"/>
            <a:endParaRPr lang="en-US" sz="1200" dirty="0">
              <a:solidFill>
                <a:schemeClr val="tx2"/>
              </a:solidFill>
            </a:endParaRPr>
          </a:p>
          <a:p>
            <a:pPr lvl="1"/>
            <a:r>
              <a:rPr lang="en-US" dirty="0">
                <a:solidFill>
                  <a:schemeClr val="tx2"/>
                </a:solidFill>
              </a:rPr>
              <a:t>Data processing software. </a:t>
            </a:r>
            <a:r>
              <a:rPr lang="en-US" sz="1200" dirty="0">
                <a:solidFill>
                  <a:schemeClr val="tx2"/>
                </a:solidFill>
              </a:rPr>
              <a:t>(Section 22.2(3)(b)</a:t>
            </a:r>
          </a:p>
        </p:txBody>
      </p:sp>
    </p:spTree>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FAQ</a:t>
            </a:r>
          </a:p>
        </p:txBody>
      </p:sp>
      <p:sp>
        <p:nvSpPr>
          <p:cNvPr id="3" name="TextBox 2"/>
          <p:cNvSpPr txBox="1"/>
          <p:nvPr/>
        </p:nvSpPr>
        <p:spPr>
          <a:xfrm>
            <a:off x="609600" y="1600200"/>
            <a:ext cx="8229600" cy="3416320"/>
          </a:xfrm>
          <a:prstGeom prst="rect">
            <a:avLst/>
          </a:prstGeom>
          <a:noFill/>
        </p:spPr>
        <p:txBody>
          <a:bodyPr wrap="square" rtlCol="0">
            <a:spAutoFit/>
          </a:bodyPr>
          <a:lstStyle/>
          <a:p>
            <a:endParaRPr lang="en-US" sz="2400" b="1" dirty="0">
              <a:solidFill>
                <a:schemeClr val="accent2"/>
              </a:solidFill>
            </a:endParaRPr>
          </a:p>
          <a:p>
            <a:r>
              <a:rPr lang="en-US" sz="2400" b="1" dirty="0">
                <a:solidFill>
                  <a:schemeClr val="accent2"/>
                </a:solidFill>
              </a:rPr>
              <a:t>When must records be made available?</a:t>
            </a:r>
          </a:p>
          <a:p>
            <a:endParaRPr lang="en-US" sz="2400" dirty="0"/>
          </a:p>
          <a:p>
            <a:r>
              <a:rPr lang="en-US" dirty="0">
                <a:solidFill>
                  <a:schemeClr val="tx2"/>
                </a:solidFill>
              </a:rPr>
              <a:t>During customary office hours of the lawful custodian.</a:t>
            </a:r>
          </a:p>
          <a:p>
            <a:endParaRPr lang="en-US" dirty="0">
              <a:solidFill>
                <a:schemeClr val="tx2"/>
              </a:solidFill>
            </a:endParaRPr>
          </a:p>
          <a:p>
            <a:r>
              <a:rPr lang="en-US" dirty="0">
                <a:solidFill>
                  <a:schemeClr val="tx2"/>
                </a:solidFill>
              </a:rPr>
              <a:t>If the custodian does not have customary office hours of at least thirty hours per week, such rights “…may be exercised at any time from 9:00 a.m. to noon and from 1:00 p.m. to 4:00 p.m. Monday through Friday, excluding legal holidays, unless the person exercising such right and the lawful custodian agree on a different time.” </a:t>
            </a:r>
            <a:r>
              <a:rPr lang="en-US" sz="1200" dirty="0">
                <a:solidFill>
                  <a:schemeClr val="tx2"/>
                </a:solidFill>
              </a:rPr>
              <a:t>(Section 22.4)</a:t>
            </a:r>
          </a:p>
          <a:p>
            <a:pPr lvl="1"/>
            <a:endParaRPr lang="en-US" dirty="0">
              <a:solidFill>
                <a:schemeClr val="tx2"/>
              </a:solidFill>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lnSpcReduction="10000"/>
          </a:bodyPr>
          <a:lstStyle/>
          <a:p>
            <a:r>
              <a:rPr lang="en-US" b="1" kern="0" dirty="0">
                <a:solidFill>
                  <a:schemeClr val="accent2"/>
                </a:solidFill>
                <a:ea typeface="Times New Roman"/>
                <a:cs typeface="Times New Roman"/>
              </a:rPr>
              <a:t>“The liberties of a people never were, nor ever will be, secure, when the transactions of their rulers may be concealed from them.”</a:t>
            </a:r>
          </a:p>
          <a:p>
            <a:r>
              <a:rPr lang="en-US" sz="1050" dirty="0">
                <a:solidFill>
                  <a:schemeClr val="accent2"/>
                </a:solidFill>
                <a:ea typeface="Calibri"/>
                <a:cs typeface="Times New Roman"/>
              </a:rPr>
              <a:t>	</a:t>
            </a:r>
            <a:r>
              <a:rPr lang="en-US" sz="1600" dirty="0">
                <a:solidFill>
                  <a:schemeClr val="accent2"/>
                </a:solidFill>
                <a:ea typeface="Calibri"/>
                <a:cs typeface="Times New Roman"/>
              </a:rPr>
              <a:t>Patrick Henry</a:t>
            </a:r>
          </a:p>
          <a:p>
            <a:endParaRPr lang="en-US" dirty="0"/>
          </a:p>
        </p:txBody>
      </p:sp>
    </p:spTree>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Confidential Records</a:t>
            </a:r>
          </a:p>
        </p:txBody>
      </p:sp>
      <p:sp>
        <p:nvSpPr>
          <p:cNvPr id="3" name="TextBox 2"/>
          <p:cNvSpPr txBox="1"/>
          <p:nvPr/>
        </p:nvSpPr>
        <p:spPr>
          <a:xfrm>
            <a:off x="609600" y="1600200"/>
            <a:ext cx="8229600" cy="4708981"/>
          </a:xfrm>
          <a:prstGeom prst="rect">
            <a:avLst/>
          </a:prstGeom>
          <a:noFill/>
        </p:spPr>
        <p:txBody>
          <a:bodyPr wrap="square" rtlCol="0">
            <a:spAutoFit/>
          </a:bodyPr>
          <a:lstStyle/>
          <a:p>
            <a:r>
              <a:rPr lang="en-US" dirty="0">
                <a:solidFill>
                  <a:schemeClr val="tx2"/>
                </a:solidFill>
              </a:rPr>
              <a:t>There is a list of records that shall be kept confidential under 22.7 of the open records law. Other sections of the Iowa Code and federal law also may contain provisions mandating confidentiality. Know your records and the laws relating to them.</a:t>
            </a:r>
            <a:endParaRPr lang="en-US" i="1" dirty="0">
              <a:solidFill>
                <a:schemeClr val="tx2"/>
              </a:solidFill>
            </a:endParaRPr>
          </a:p>
          <a:p>
            <a:endParaRPr lang="en-US" dirty="0">
              <a:solidFill>
                <a:schemeClr val="tx2"/>
              </a:solidFill>
            </a:endParaRPr>
          </a:p>
          <a:p>
            <a:r>
              <a:rPr lang="en-US" dirty="0">
                <a:solidFill>
                  <a:schemeClr val="tx2"/>
                </a:solidFill>
              </a:rPr>
              <a:t>The most common confidential records are-</a:t>
            </a:r>
          </a:p>
          <a:p>
            <a:pPr lvl="1">
              <a:buFont typeface="Wingdings" pitchFamily="2" charset="2"/>
              <a:buChar char="ü"/>
            </a:pPr>
            <a:r>
              <a:rPr lang="en-US" sz="1600" dirty="0">
                <a:solidFill>
                  <a:schemeClr val="tx2"/>
                </a:solidFill>
              </a:rPr>
              <a:t>Medical records. (2)</a:t>
            </a:r>
          </a:p>
          <a:p>
            <a:pPr lvl="1">
              <a:buFont typeface="Wingdings" pitchFamily="2" charset="2"/>
              <a:buChar char="ü"/>
            </a:pPr>
            <a:endParaRPr lang="en-US" sz="1600" dirty="0">
              <a:solidFill>
                <a:schemeClr val="tx2"/>
              </a:solidFill>
            </a:endParaRPr>
          </a:p>
          <a:p>
            <a:pPr lvl="1">
              <a:buFont typeface="Wingdings" pitchFamily="2" charset="2"/>
              <a:buChar char="ü"/>
            </a:pPr>
            <a:r>
              <a:rPr lang="en-US" sz="1600" dirty="0">
                <a:solidFill>
                  <a:schemeClr val="tx2"/>
                </a:solidFill>
              </a:rPr>
              <a:t>Trade secrets protected by law. (Trade secrets are defined in Iowa Code Chapter 550),(3)</a:t>
            </a:r>
          </a:p>
          <a:p>
            <a:pPr lvl="1">
              <a:buFont typeface="Wingdings" pitchFamily="2" charset="2"/>
              <a:buChar char="ü"/>
            </a:pPr>
            <a:endParaRPr lang="en-US" sz="1600" dirty="0">
              <a:solidFill>
                <a:schemeClr val="tx2"/>
              </a:solidFill>
            </a:endParaRPr>
          </a:p>
          <a:p>
            <a:pPr lvl="1">
              <a:buFont typeface="Wingdings" pitchFamily="2" charset="2"/>
              <a:buChar char="ü"/>
            </a:pPr>
            <a:r>
              <a:rPr lang="en-US" sz="1600" dirty="0">
                <a:solidFill>
                  <a:schemeClr val="tx2"/>
                </a:solidFill>
              </a:rPr>
              <a:t>The work product of an attorney related to litigation by or against a public body. (4)</a:t>
            </a:r>
          </a:p>
          <a:p>
            <a:pPr lvl="1">
              <a:buFont typeface="Wingdings" pitchFamily="2" charset="2"/>
              <a:buChar char="ü"/>
            </a:pPr>
            <a:endParaRPr lang="en-US" sz="1600" dirty="0">
              <a:solidFill>
                <a:schemeClr val="tx2"/>
              </a:solidFill>
            </a:endParaRPr>
          </a:p>
          <a:p>
            <a:pPr lvl="1">
              <a:buFont typeface="Wingdings" pitchFamily="2" charset="2"/>
              <a:buChar char="ü"/>
            </a:pPr>
            <a:r>
              <a:rPr lang="en-US" sz="1600" dirty="0">
                <a:solidFill>
                  <a:schemeClr val="tx2"/>
                </a:solidFill>
              </a:rPr>
              <a:t>Peace officers’ investigative reports, except for date, time, specific location, and immediate facts and circumstances surrounding a crime or incident. (5) </a:t>
            </a:r>
          </a:p>
          <a:p>
            <a:pPr lvl="1">
              <a:buFont typeface="Wingdings" pitchFamily="2" charset="2"/>
              <a:buChar char="ü"/>
            </a:pPr>
            <a:endParaRPr lang="en-US" sz="1600" dirty="0">
              <a:solidFill>
                <a:schemeClr val="tx2"/>
              </a:solidFill>
            </a:endParaRPr>
          </a:p>
          <a:p>
            <a:pPr lvl="1">
              <a:buFont typeface="Wingdings" pitchFamily="2" charset="2"/>
              <a:buChar char="ü"/>
            </a:pPr>
            <a:r>
              <a:rPr lang="en-US" sz="1600" dirty="0">
                <a:solidFill>
                  <a:schemeClr val="tx2"/>
                </a:solidFill>
              </a:rPr>
              <a:t>Appraisal information concerning the sale or purchase of property for public purposes </a:t>
            </a:r>
            <a:r>
              <a:rPr lang="en-US" sz="1600" u="sng" dirty="0">
                <a:solidFill>
                  <a:schemeClr val="tx2"/>
                </a:solidFill>
              </a:rPr>
              <a:t>prior</a:t>
            </a:r>
            <a:r>
              <a:rPr lang="en-US" sz="1600" dirty="0">
                <a:solidFill>
                  <a:schemeClr val="tx2"/>
                </a:solidFill>
              </a:rPr>
              <a:t> to announcement of the project. (7)</a:t>
            </a:r>
          </a:p>
        </p:txBody>
      </p:sp>
    </p:spTree>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Confidential Records</a:t>
            </a:r>
          </a:p>
        </p:txBody>
      </p:sp>
      <p:sp>
        <p:nvSpPr>
          <p:cNvPr id="3" name="TextBox 2"/>
          <p:cNvSpPr txBox="1"/>
          <p:nvPr/>
        </p:nvSpPr>
        <p:spPr>
          <a:xfrm>
            <a:off x="609600" y="1600200"/>
            <a:ext cx="8229600" cy="3539430"/>
          </a:xfrm>
          <a:prstGeom prst="rect">
            <a:avLst/>
          </a:prstGeom>
          <a:noFill/>
        </p:spPr>
        <p:txBody>
          <a:bodyPr wrap="square" rtlCol="0">
            <a:spAutoFit/>
          </a:bodyPr>
          <a:lstStyle/>
          <a:p>
            <a:pPr lvl="1">
              <a:buFont typeface="Wingdings" pitchFamily="2" charset="2"/>
              <a:buChar char="ü"/>
            </a:pPr>
            <a:endParaRPr lang="en-US" sz="1600" dirty="0">
              <a:solidFill>
                <a:schemeClr val="tx2"/>
              </a:solidFill>
            </a:endParaRPr>
          </a:p>
          <a:p>
            <a:pPr lvl="1">
              <a:buFont typeface="Wingdings" pitchFamily="2" charset="2"/>
              <a:buChar char="ü"/>
            </a:pPr>
            <a:endParaRPr lang="en-US" sz="1600" dirty="0">
              <a:solidFill>
                <a:schemeClr val="tx2"/>
              </a:solidFill>
            </a:endParaRPr>
          </a:p>
          <a:p>
            <a:pPr lvl="1">
              <a:buFont typeface="Wingdings" pitchFamily="2" charset="2"/>
              <a:buChar char="ü"/>
            </a:pPr>
            <a:r>
              <a:rPr lang="en-US" sz="1600" dirty="0">
                <a:solidFill>
                  <a:schemeClr val="tx2"/>
                </a:solidFill>
              </a:rPr>
              <a:t>Certain personal information such as age, race, sex, address and Social Security, home telephone numbers, reason for sick leave held in confidential personnel records of government employees.  This does not include the dates and times of use of sick or vacation leave. 22.7(11) and (32) </a:t>
            </a:r>
          </a:p>
          <a:p>
            <a:pPr lvl="1">
              <a:buFont typeface="Wingdings" pitchFamily="2" charset="2"/>
              <a:buChar char="ü"/>
            </a:pPr>
            <a:endParaRPr lang="en-US" sz="1600" dirty="0">
              <a:solidFill>
                <a:schemeClr val="tx2"/>
              </a:solidFill>
            </a:endParaRPr>
          </a:p>
          <a:p>
            <a:pPr lvl="1">
              <a:buFont typeface="Wingdings" pitchFamily="2" charset="2"/>
              <a:buChar char="ü"/>
            </a:pPr>
            <a:r>
              <a:rPr lang="en-US" sz="1600" dirty="0">
                <a:solidFill>
                  <a:schemeClr val="tx2"/>
                </a:solidFill>
              </a:rPr>
              <a:t>Information that if released would cause the loss of federal funding (22.9)</a:t>
            </a:r>
          </a:p>
          <a:p>
            <a:pPr lvl="1">
              <a:buFont typeface="Wingdings" pitchFamily="2" charset="2"/>
              <a:buChar char="ü"/>
            </a:pPr>
            <a:endParaRPr lang="en-US" sz="1600" dirty="0">
              <a:solidFill>
                <a:schemeClr val="tx2"/>
              </a:solidFill>
            </a:endParaRPr>
          </a:p>
          <a:p>
            <a:pPr lvl="1">
              <a:buFont typeface="Wingdings" pitchFamily="2" charset="2"/>
              <a:buChar char="ü"/>
            </a:pPr>
            <a:r>
              <a:rPr lang="en-US" sz="1600" dirty="0">
                <a:solidFill>
                  <a:schemeClr val="tx2"/>
                </a:solidFill>
              </a:rPr>
              <a:t>Information submitted which is not required by law and submitted from someone outside government, and the lawful custodian could reasonably believe those persons would be discouraged from submitting. Unless the person consents to its release or the identifying information can be redacted to keep the identity of the individual confidential. 22.7(18)</a:t>
            </a:r>
          </a:p>
          <a:p>
            <a:pPr lvl="1">
              <a:buFont typeface="Wingdings" pitchFamily="2" charset="2"/>
              <a:buChar char="ü"/>
            </a:pPr>
            <a:endParaRPr lang="en-US" sz="1600" dirty="0">
              <a:solidFill>
                <a:schemeClr val="tx2"/>
              </a:solidFill>
            </a:endParaRPr>
          </a:p>
        </p:txBody>
      </p:sp>
    </p:spTree>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Confidential Records</a:t>
            </a:r>
          </a:p>
        </p:txBody>
      </p:sp>
      <p:sp>
        <p:nvSpPr>
          <p:cNvPr id="3" name="TextBox 2"/>
          <p:cNvSpPr txBox="1"/>
          <p:nvPr/>
        </p:nvSpPr>
        <p:spPr>
          <a:xfrm>
            <a:off x="609600" y="1600200"/>
            <a:ext cx="8229600" cy="3693319"/>
          </a:xfrm>
          <a:prstGeom prst="rect">
            <a:avLst/>
          </a:prstGeom>
          <a:noFill/>
        </p:spPr>
        <p:txBody>
          <a:bodyPr wrap="square" rtlCol="0">
            <a:spAutoFit/>
          </a:bodyPr>
          <a:lstStyle/>
          <a:p>
            <a:r>
              <a:rPr lang="en-US" dirty="0">
                <a:solidFill>
                  <a:schemeClr val="tx2"/>
                </a:solidFill>
              </a:rPr>
              <a:t>In 2011, the Legislature amended Ch. 22.7(11) to require the following information to be made public:</a:t>
            </a:r>
          </a:p>
          <a:p>
            <a:endParaRPr lang="en-US" dirty="0">
              <a:solidFill>
                <a:schemeClr val="tx2"/>
              </a:solidFill>
            </a:endParaRPr>
          </a:p>
          <a:p>
            <a:pPr lvl="1">
              <a:buFont typeface="Wingdings" pitchFamily="2" charset="2"/>
              <a:buChar char="ü"/>
            </a:pPr>
            <a:r>
              <a:rPr lang="en-US" dirty="0">
                <a:solidFill>
                  <a:schemeClr val="tx2"/>
                </a:solidFill>
              </a:rPr>
              <a:t>The name and detailed information about compensation of an employee, including any written agreement about terms of employment. This covers anything of value given to an employee, including pay, benefits, vacation, severance payments and retirement benefits.</a:t>
            </a:r>
          </a:p>
          <a:p>
            <a:pPr lvl="1">
              <a:buFont typeface="Wingdings" pitchFamily="2" charset="2"/>
              <a:buChar char="ü"/>
            </a:pPr>
            <a:r>
              <a:rPr lang="en-US" dirty="0">
                <a:solidFill>
                  <a:schemeClr val="tx2"/>
                </a:solidFill>
              </a:rPr>
              <a:t>Employment dates, positions held, educational background and previous employment.</a:t>
            </a:r>
          </a:p>
          <a:p>
            <a:pPr lvl="1">
              <a:buFont typeface="Wingdings" pitchFamily="2" charset="2"/>
              <a:buChar char="ü"/>
            </a:pPr>
            <a:r>
              <a:rPr lang="en-US" dirty="0">
                <a:solidFill>
                  <a:schemeClr val="tx2"/>
                </a:solidFill>
              </a:rPr>
              <a:t>The fact that the employee was discharged as the result of a disciplinary action.</a:t>
            </a:r>
          </a:p>
          <a:p>
            <a:pPr lvl="1">
              <a:buFont typeface="Wingdings" pitchFamily="2" charset="2"/>
              <a:buChar char="ü"/>
            </a:pPr>
            <a:endParaRPr lang="en-US" dirty="0">
              <a:solidFill>
                <a:schemeClr val="tx2"/>
              </a:solidFill>
            </a:endParaRPr>
          </a:p>
          <a:p>
            <a:r>
              <a:rPr lang="en-US" dirty="0">
                <a:solidFill>
                  <a:schemeClr val="tx2"/>
                </a:solidFill>
              </a:rPr>
              <a:t>In 2002, Legislature enacted several exemptions related to homeland security</a:t>
            </a:r>
            <a:r>
              <a:rPr lang="en-US" dirty="0"/>
              <a:t>. </a:t>
            </a:r>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Confidential Records</a:t>
            </a:r>
          </a:p>
        </p:txBody>
      </p:sp>
      <p:sp>
        <p:nvSpPr>
          <p:cNvPr id="3" name="TextBox 2"/>
          <p:cNvSpPr txBox="1"/>
          <p:nvPr/>
        </p:nvSpPr>
        <p:spPr>
          <a:xfrm>
            <a:off x="609600" y="1600200"/>
            <a:ext cx="8229600" cy="1200329"/>
          </a:xfrm>
          <a:prstGeom prst="rect">
            <a:avLst/>
          </a:prstGeom>
          <a:noFill/>
        </p:spPr>
        <p:txBody>
          <a:bodyPr wrap="square" rtlCol="0">
            <a:spAutoFit/>
          </a:bodyPr>
          <a:lstStyle/>
          <a:p>
            <a:endParaRPr lang="en-US" dirty="0"/>
          </a:p>
          <a:p>
            <a:r>
              <a:rPr lang="en-US" dirty="0">
                <a:solidFill>
                  <a:schemeClr val="tx2"/>
                </a:solidFill>
              </a:rPr>
              <a:t>The public records law allows the release of confidential information when “ordered by a court, by the lawful custodian of the records, or by another person duly authorized to release such information…”</a:t>
            </a:r>
          </a:p>
        </p:txBody>
      </p:sp>
    </p:spTree>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Confidential Records</a:t>
            </a:r>
          </a:p>
        </p:txBody>
      </p:sp>
      <p:sp>
        <p:nvSpPr>
          <p:cNvPr id="3" name="TextBox 2"/>
          <p:cNvSpPr txBox="1"/>
          <p:nvPr/>
        </p:nvSpPr>
        <p:spPr>
          <a:xfrm>
            <a:off x="609600" y="1600200"/>
            <a:ext cx="8229600" cy="3600986"/>
          </a:xfrm>
          <a:prstGeom prst="rect">
            <a:avLst/>
          </a:prstGeom>
          <a:noFill/>
        </p:spPr>
        <p:txBody>
          <a:bodyPr wrap="square" rtlCol="0">
            <a:spAutoFit/>
          </a:bodyPr>
          <a:lstStyle/>
          <a:p>
            <a:endParaRPr lang="en-US" dirty="0">
              <a:solidFill>
                <a:schemeClr val="tx2"/>
              </a:solidFill>
            </a:endParaRPr>
          </a:p>
          <a:p>
            <a:r>
              <a:rPr lang="en-US" dirty="0">
                <a:solidFill>
                  <a:schemeClr val="tx2"/>
                </a:solidFill>
              </a:rPr>
              <a:t>When a government entity is involved in a legal dispute, including an allegation that the entity violated a rule or statute, after the dispute is resolved, the government body must prepare a summary that indicates the identity of the parties involved, the nature of the dispute and the terms of the settlement. This summary and the settlement agreement are public records. </a:t>
            </a:r>
            <a:r>
              <a:rPr lang="en-US" sz="1200" dirty="0">
                <a:solidFill>
                  <a:schemeClr val="tx2"/>
                </a:solidFill>
              </a:rPr>
              <a:t>(Section 22.13</a:t>
            </a:r>
            <a:r>
              <a:rPr lang="en-US" dirty="0">
                <a:solidFill>
                  <a:schemeClr val="tx2"/>
                </a:solidFill>
              </a:rPr>
              <a:t>)</a:t>
            </a:r>
          </a:p>
          <a:p>
            <a:pPr lvl="1"/>
            <a:endParaRPr lang="en-US" dirty="0">
              <a:solidFill>
                <a:schemeClr val="tx2"/>
              </a:solidFill>
            </a:endParaRPr>
          </a:p>
          <a:p>
            <a:r>
              <a:rPr lang="en-US" dirty="0">
                <a:solidFill>
                  <a:schemeClr val="tx2"/>
                </a:solidFill>
              </a:rPr>
              <a:t>Records custodians can withhold “tentative, preliminary, draft, speculative, or research material, prior to its completion for the purpose for which it is intended.” However, this exception does not apply to public records that are actually submitted for use by government bodies or that are used in the formulation, recommendation, adoption of government policy or action. </a:t>
            </a:r>
            <a:r>
              <a:rPr lang="en-US" sz="1200" i="1" dirty="0">
                <a:solidFill>
                  <a:schemeClr val="tx2"/>
                </a:solidFill>
              </a:rPr>
              <a:t>(22.7(65), effective July 1, 2013)</a:t>
            </a:r>
            <a:endParaRPr lang="en-US" sz="1200" dirty="0">
              <a:solidFill>
                <a:schemeClr val="tx2"/>
              </a:solidFill>
            </a:endParaRPr>
          </a:p>
        </p:txBody>
      </p:sp>
    </p:spTree>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FAQ</a:t>
            </a:r>
          </a:p>
        </p:txBody>
      </p:sp>
      <p:sp>
        <p:nvSpPr>
          <p:cNvPr id="3" name="TextBox 2"/>
          <p:cNvSpPr txBox="1"/>
          <p:nvPr/>
        </p:nvSpPr>
        <p:spPr>
          <a:xfrm>
            <a:off x="609600" y="1600200"/>
            <a:ext cx="8229600" cy="4524315"/>
          </a:xfrm>
          <a:prstGeom prst="rect">
            <a:avLst/>
          </a:prstGeom>
          <a:noFill/>
        </p:spPr>
        <p:txBody>
          <a:bodyPr wrap="square" rtlCol="0">
            <a:spAutoFit/>
          </a:bodyPr>
          <a:lstStyle/>
          <a:p>
            <a:endParaRPr lang="en-US" sz="2400" b="1" dirty="0">
              <a:solidFill>
                <a:schemeClr val="accent2"/>
              </a:solidFill>
            </a:endParaRPr>
          </a:p>
          <a:p>
            <a:r>
              <a:rPr lang="en-US" sz="2400" b="1" dirty="0">
                <a:solidFill>
                  <a:schemeClr val="accent2"/>
                </a:solidFill>
              </a:rPr>
              <a:t>How much time does a custodian have to respond to a record request?</a:t>
            </a:r>
          </a:p>
          <a:p>
            <a:endParaRPr lang="en-US" dirty="0">
              <a:solidFill>
                <a:schemeClr val="tx2"/>
              </a:solidFill>
            </a:endParaRPr>
          </a:p>
          <a:p>
            <a:r>
              <a:rPr lang="en-US" dirty="0">
                <a:solidFill>
                  <a:schemeClr val="tx2"/>
                </a:solidFill>
              </a:rPr>
              <a:t>Most requests are routine and will be handled immediately or as soon as practically possible.</a:t>
            </a:r>
          </a:p>
          <a:p>
            <a:endParaRPr lang="en-US" dirty="0">
              <a:solidFill>
                <a:schemeClr val="tx2"/>
              </a:solidFill>
            </a:endParaRPr>
          </a:p>
          <a:p>
            <a:r>
              <a:rPr lang="en-US" dirty="0">
                <a:solidFill>
                  <a:schemeClr val="tx2"/>
                </a:solidFill>
              </a:rPr>
              <a:t>However, a good faith delay is allowed to determine whether the record in question is a public record or confidential.  </a:t>
            </a:r>
            <a:r>
              <a:rPr lang="en-US" sz="1200" i="1" dirty="0">
                <a:solidFill>
                  <a:schemeClr val="tx2"/>
                </a:solidFill>
              </a:rPr>
              <a:t>(Section 22.8(4))</a:t>
            </a:r>
            <a:endParaRPr lang="en-US" sz="1200" dirty="0">
              <a:solidFill>
                <a:schemeClr val="tx2"/>
              </a:solidFill>
            </a:endParaRPr>
          </a:p>
          <a:p>
            <a:endParaRPr lang="en-US" dirty="0">
              <a:solidFill>
                <a:schemeClr val="tx2"/>
              </a:solidFill>
            </a:endParaRPr>
          </a:p>
          <a:p>
            <a:r>
              <a:rPr lang="en-US" dirty="0">
                <a:solidFill>
                  <a:schemeClr val="tx2"/>
                </a:solidFill>
              </a:rPr>
              <a:t>A reasonable delay for this purpose ordinarily should not exceed 10 business days and cannot exceed 20 calendar days.  </a:t>
            </a:r>
            <a:r>
              <a:rPr lang="en-US" sz="1200" i="1" dirty="0">
                <a:solidFill>
                  <a:schemeClr val="tx2"/>
                </a:solidFill>
              </a:rPr>
              <a:t>(Section 22.8(4))</a:t>
            </a:r>
            <a:endParaRPr lang="en-US" sz="1200" dirty="0">
              <a:solidFill>
                <a:schemeClr val="tx2"/>
              </a:solidFill>
            </a:endParaRPr>
          </a:p>
          <a:p>
            <a:endParaRPr lang="en-US" dirty="0">
              <a:solidFill>
                <a:schemeClr val="tx2"/>
              </a:solidFill>
            </a:endParaRPr>
          </a:p>
          <a:p>
            <a:r>
              <a:rPr lang="en-US" dirty="0">
                <a:solidFill>
                  <a:schemeClr val="tx2"/>
                </a:solidFill>
              </a:rPr>
              <a:t>Record custodians should work with requesters to ensure that the correct records are released in as timely a manner as possible.</a:t>
            </a:r>
          </a:p>
        </p:txBody>
      </p:sp>
    </p:spTree>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FAQ</a:t>
            </a:r>
          </a:p>
        </p:txBody>
      </p:sp>
      <p:sp>
        <p:nvSpPr>
          <p:cNvPr id="3" name="TextBox 2"/>
          <p:cNvSpPr txBox="1"/>
          <p:nvPr/>
        </p:nvSpPr>
        <p:spPr>
          <a:xfrm>
            <a:off x="609600" y="1600200"/>
            <a:ext cx="8229600" cy="3323987"/>
          </a:xfrm>
          <a:prstGeom prst="rect">
            <a:avLst/>
          </a:prstGeom>
          <a:noFill/>
        </p:spPr>
        <p:txBody>
          <a:bodyPr wrap="square" rtlCol="0">
            <a:spAutoFit/>
          </a:bodyPr>
          <a:lstStyle/>
          <a:p>
            <a:endParaRPr lang="en-US" sz="2400" b="1" dirty="0">
              <a:solidFill>
                <a:schemeClr val="accent2"/>
              </a:solidFill>
            </a:endParaRPr>
          </a:p>
          <a:p>
            <a:r>
              <a:rPr lang="en-US" sz="2400" b="1" dirty="0">
                <a:solidFill>
                  <a:schemeClr val="accent2"/>
                </a:solidFill>
              </a:rPr>
              <a:t>What about records held on databases?</a:t>
            </a:r>
          </a:p>
          <a:p>
            <a:endParaRPr lang="en-US" dirty="0">
              <a:solidFill>
                <a:schemeClr val="tx2"/>
              </a:solidFill>
            </a:endParaRPr>
          </a:p>
          <a:p>
            <a:r>
              <a:rPr lang="en-US" dirty="0">
                <a:solidFill>
                  <a:schemeClr val="tx2"/>
                </a:solidFill>
              </a:rPr>
              <a:t>While the software used to run a database is confidential, the records contained on a database can be open or a combination of open and closed.</a:t>
            </a:r>
          </a:p>
          <a:p>
            <a:endParaRPr lang="en-US" dirty="0">
              <a:solidFill>
                <a:schemeClr val="tx2"/>
              </a:solidFill>
            </a:endParaRPr>
          </a:p>
          <a:p>
            <a:r>
              <a:rPr lang="en-US" dirty="0">
                <a:solidFill>
                  <a:schemeClr val="tx2"/>
                </a:solidFill>
              </a:rPr>
              <a:t>Records cannot be withheld because they contain both non-confidential and confidential material. Bodies cannot acquire any system that impairs the examination of a public record and therefore need to find a way to remove or redact confidential material from any record requested. </a:t>
            </a:r>
            <a:r>
              <a:rPr lang="en-US" sz="1200" dirty="0">
                <a:solidFill>
                  <a:schemeClr val="tx2"/>
                </a:solidFill>
              </a:rPr>
              <a:t>(Section 22.3A(2))</a:t>
            </a:r>
          </a:p>
          <a:p>
            <a:r>
              <a:rPr lang="en-US" dirty="0">
                <a:solidFill>
                  <a:schemeClr val="tx2"/>
                </a:solidFill>
              </a:rPr>
              <a:t>.</a:t>
            </a:r>
          </a:p>
        </p:txBody>
      </p:sp>
    </p:spTree>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Supervision and Fees</a:t>
            </a:r>
          </a:p>
        </p:txBody>
      </p:sp>
      <p:sp>
        <p:nvSpPr>
          <p:cNvPr id="3" name="TextBox 2"/>
          <p:cNvSpPr txBox="1"/>
          <p:nvPr/>
        </p:nvSpPr>
        <p:spPr>
          <a:xfrm>
            <a:off x="609600" y="1600200"/>
            <a:ext cx="8229600" cy="4524315"/>
          </a:xfrm>
          <a:prstGeom prst="rect">
            <a:avLst/>
          </a:prstGeom>
          <a:noFill/>
        </p:spPr>
        <p:txBody>
          <a:bodyPr wrap="square" rtlCol="0">
            <a:spAutoFit/>
          </a:bodyPr>
          <a:lstStyle/>
          <a:p>
            <a:endParaRPr lang="en-US" sz="1200" dirty="0">
              <a:solidFill>
                <a:schemeClr val="tx2"/>
              </a:solidFill>
            </a:endParaRPr>
          </a:p>
          <a:p>
            <a:r>
              <a:rPr lang="en-US" dirty="0">
                <a:solidFill>
                  <a:schemeClr val="tx2"/>
                </a:solidFill>
              </a:rPr>
              <a:t>Record requests do not have to be made in person; officials shall fulfill requests made in writing, by telephone or by electronic means.</a:t>
            </a:r>
          </a:p>
          <a:p>
            <a:r>
              <a:rPr lang="en-US" dirty="0">
                <a:solidFill>
                  <a:schemeClr val="tx2"/>
                </a:solidFill>
              </a:rPr>
              <a:t> </a:t>
            </a:r>
          </a:p>
          <a:p>
            <a:r>
              <a:rPr lang="en-US" dirty="0">
                <a:solidFill>
                  <a:schemeClr val="tx2"/>
                </a:solidFill>
              </a:rPr>
              <a:t>Examination and copying shall be done under the supervision of the record custodian</a:t>
            </a:r>
            <a:r>
              <a:rPr lang="en-US" i="1" dirty="0">
                <a:solidFill>
                  <a:schemeClr val="tx2"/>
                </a:solidFill>
              </a:rPr>
              <a:t>; </a:t>
            </a:r>
            <a:r>
              <a:rPr lang="en-US" dirty="0">
                <a:solidFill>
                  <a:schemeClr val="tx2"/>
                </a:solidFill>
              </a:rPr>
              <a:t>the custodian should not relinquish control of the records. </a:t>
            </a:r>
            <a:r>
              <a:rPr lang="en-US" sz="1200" i="1" dirty="0">
                <a:solidFill>
                  <a:schemeClr val="tx2"/>
                </a:solidFill>
              </a:rPr>
              <a:t>(1982 Op. </a:t>
            </a:r>
            <a:r>
              <a:rPr lang="en-US" sz="1200" i="1" dirty="0" err="1">
                <a:solidFill>
                  <a:schemeClr val="tx2"/>
                </a:solidFill>
              </a:rPr>
              <a:t>Att’y</a:t>
            </a:r>
            <a:r>
              <a:rPr lang="en-US" sz="1200" i="1" dirty="0">
                <a:solidFill>
                  <a:schemeClr val="tx2"/>
                </a:solidFill>
              </a:rPr>
              <a:t>. Gen. 76)</a:t>
            </a:r>
          </a:p>
          <a:p>
            <a:endParaRPr lang="en-US" sz="1200" dirty="0">
              <a:solidFill>
                <a:schemeClr val="tx2"/>
              </a:solidFill>
            </a:endParaRPr>
          </a:p>
          <a:p>
            <a:r>
              <a:rPr lang="en-US" dirty="0">
                <a:solidFill>
                  <a:schemeClr val="tx2"/>
                </a:solidFill>
              </a:rPr>
              <a:t>The lawful custodian shall adopt reasonable rules to safeguard the records.</a:t>
            </a:r>
          </a:p>
          <a:p>
            <a:endParaRPr lang="en-US" dirty="0">
              <a:solidFill>
                <a:schemeClr val="tx2"/>
              </a:solidFill>
            </a:endParaRPr>
          </a:p>
          <a:p>
            <a:r>
              <a:rPr lang="en-US" dirty="0">
                <a:solidFill>
                  <a:schemeClr val="tx2"/>
                </a:solidFill>
              </a:rPr>
              <a:t>The custodian shall provide a suitable place for the work or move to a separate location, if necessary.</a:t>
            </a:r>
          </a:p>
          <a:p>
            <a:endParaRPr lang="en-US" dirty="0">
              <a:solidFill>
                <a:schemeClr val="tx2"/>
              </a:solidFill>
            </a:endParaRPr>
          </a:p>
          <a:p>
            <a:r>
              <a:rPr lang="en-US" dirty="0">
                <a:solidFill>
                  <a:schemeClr val="tx2"/>
                </a:solidFill>
              </a:rPr>
              <a:t>The custodian shall provide a reasonable number of copies. Most governmental bodies fulfill a simple request for free. </a:t>
            </a:r>
          </a:p>
          <a:p>
            <a:endParaRPr lang="en-US" dirty="0"/>
          </a:p>
          <a:p>
            <a:endParaRPr lang="en-US" dirty="0"/>
          </a:p>
        </p:txBody>
      </p:sp>
    </p:spTree>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Supervision and Fees</a:t>
            </a:r>
          </a:p>
        </p:txBody>
      </p:sp>
      <p:sp>
        <p:nvSpPr>
          <p:cNvPr id="3" name="TextBox 2"/>
          <p:cNvSpPr txBox="1"/>
          <p:nvPr/>
        </p:nvSpPr>
        <p:spPr>
          <a:xfrm>
            <a:off x="609600" y="1600200"/>
            <a:ext cx="8229600" cy="3139321"/>
          </a:xfrm>
          <a:prstGeom prst="rect">
            <a:avLst/>
          </a:prstGeom>
          <a:noFill/>
        </p:spPr>
        <p:txBody>
          <a:bodyPr wrap="square" rtlCol="0">
            <a:spAutoFit/>
          </a:bodyPr>
          <a:lstStyle/>
          <a:p>
            <a:endParaRPr lang="en-US" dirty="0"/>
          </a:p>
          <a:p>
            <a:r>
              <a:rPr lang="en-US" dirty="0">
                <a:solidFill>
                  <a:schemeClr val="tx2"/>
                </a:solidFill>
              </a:rPr>
              <a:t>The lawful custodian may charge a reasonable fee for the services of the custodian and for the copies. Any fees should be applied uniformly.</a:t>
            </a:r>
          </a:p>
          <a:p>
            <a:endParaRPr lang="en-US" dirty="0">
              <a:solidFill>
                <a:schemeClr val="tx2"/>
              </a:solidFill>
            </a:endParaRPr>
          </a:p>
          <a:p>
            <a:r>
              <a:rPr lang="en-US" dirty="0">
                <a:solidFill>
                  <a:schemeClr val="tx2"/>
                </a:solidFill>
              </a:rPr>
              <a:t>Fulfillment of a request may be made contingent upon payment of a fee and estimated expenses shall be communicated to the requestor.</a:t>
            </a:r>
          </a:p>
          <a:p>
            <a:endParaRPr lang="en-US" dirty="0">
              <a:solidFill>
                <a:schemeClr val="tx2"/>
              </a:solidFill>
            </a:endParaRPr>
          </a:p>
          <a:p>
            <a:r>
              <a:rPr lang="en-US" dirty="0">
                <a:solidFill>
                  <a:schemeClr val="tx2"/>
                </a:solidFill>
              </a:rPr>
              <a:t>Fees cannot exceed the actual cost of providing the service and cannot include the costs of ordinary expenses such as employment benefits, depreciation, maintenance, electricity or insurance associated with the administration of the office.</a:t>
            </a:r>
          </a:p>
        </p:txBody>
      </p:sp>
    </p:spTree>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Data Manipulation</a:t>
            </a:r>
          </a:p>
        </p:txBody>
      </p:sp>
      <p:sp>
        <p:nvSpPr>
          <p:cNvPr id="3" name="TextBox 2"/>
          <p:cNvSpPr txBox="1"/>
          <p:nvPr/>
        </p:nvSpPr>
        <p:spPr>
          <a:xfrm>
            <a:off x="609600" y="1524000"/>
            <a:ext cx="8229600" cy="3693319"/>
          </a:xfrm>
          <a:prstGeom prst="rect">
            <a:avLst/>
          </a:prstGeom>
          <a:noFill/>
        </p:spPr>
        <p:txBody>
          <a:bodyPr wrap="square" rtlCol="0">
            <a:spAutoFit/>
          </a:bodyPr>
          <a:lstStyle/>
          <a:p>
            <a:endParaRPr lang="en-US" sz="2400" b="1" dirty="0">
              <a:solidFill>
                <a:schemeClr val="accent2"/>
              </a:solidFill>
            </a:endParaRPr>
          </a:p>
          <a:p>
            <a:r>
              <a:rPr lang="en-US" b="1" dirty="0">
                <a:solidFill>
                  <a:schemeClr val="tx2"/>
                </a:solidFill>
              </a:rPr>
              <a:t>“</a:t>
            </a:r>
            <a:r>
              <a:rPr lang="en-US" dirty="0">
                <a:solidFill>
                  <a:schemeClr val="tx2"/>
                </a:solidFill>
              </a:rPr>
              <a:t>If it is necessary to separate a public record from data processing software in order to permit the examination or copying of the public record, the government body shall bear the cost of separation of the public record…” </a:t>
            </a:r>
            <a:r>
              <a:rPr lang="en-US" sz="1200" dirty="0">
                <a:solidFill>
                  <a:schemeClr val="tx2"/>
                </a:solidFill>
              </a:rPr>
              <a:t>(Section 2.3A(2))</a:t>
            </a:r>
          </a:p>
          <a:p>
            <a:endParaRPr lang="en-US" sz="1200" dirty="0">
              <a:solidFill>
                <a:schemeClr val="tx2"/>
              </a:solidFill>
            </a:endParaRPr>
          </a:p>
          <a:p>
            <a:r>
              <a:rPr lang="en-US" dirty="0">
                <a:solidFill>
                  <a:schemeClr val="tx2"/>
                </a:solidFill>
              </a:rPr>
              <a:t>However…”The amount charged for access to a public record shall be not more than that required to recover direct publication costs, including but not limited to editing, compilation, and media production costs, incurred by the government body in developing the data processing software and preparing the data processing software for transfer to the person.” </a:t>
            </a:r>
            <a:r>
              <a:rPr lang="en-US" sz="1200" dirty="0">
                <a:solidFill>
                  <a:schemeClr val="tx2"/>
                </a:solidFill>
              </a:rPr>
              <a:t>(Section 22.3A(2))(a))</a:t>
            </a:r>
          </a:p>
          <a:p>
            <a:endParaRPr lang="en-US" dirty="0">
              <a:solidFill>
                <a:schemeClr val="tx2"/>
              </a:solidFill>
            </a:endParaRPr>
          </a:p>
          <a:p>
            <a:r>
              <a:rPr lang="en-US" dirty="0">
                <a:solidFill>
                  <a:schemeClr val="tx2"/>
                </a:solidFill>
              </a:rPr>
              <a:t>“The government body shall, if requested, provide documentation which explains and justifies the amount charged.” </a:t>
            </a:r>
            <a:r>
              <a:rPr lang="en-US" sz="1200" dirty="0">
                <a:solidFill>
                  <a:schemeClr val="tx2"/>
                </a:solidFill>
              </a:rPr>
              <a:t>(Section 22.3A(2)(a))</a:t>
            </a: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85000" lnSpcReduction="10000"/>
          </a:bodyPr>
          <a:lstStyle/>
          <a:p>
            <a:r>
              <a:rPr lang="en-US" b="1" kern="0" dirty="0">
                <a:solidFill>
                  <a:schemeClr val="accent2"/>
                </a:solidFill>
                <a:ea typeface="Times New Roman"/>
                <a:cs typeface="Times New Roman"/>
              </a:rPr>
              <a:t>“A popular government, without popular information, or the means of acquiring it, is but a prologue to a farce or a tragedy; or, perhaps both.”</a:t>
            </a:r>
          </a:p>
          <a:p>
            <a:r>
              <a:rPr lang="en-US" dirty="0">
                <a:solidFill>
                  <a:schemeClr val="accent2"/>
                </a:solidFill>
                <a:ea typeface="Calibri"/>
                <a:cs typeface="Times New Roman"/>
              </a:rPr>
              <a:t>	</a:t>
            </a:r>
            <a:r>
              <a:rPr lang="en-US" sz="1600" dirty="0">
                <a:solidFill>
                  <a:schemeClr val="accent2"/>
                </a:solidFill>
                <a:ea typeface="Calibri"/>
                <a:cs typeface="Times New Roman"/>
              </a:rPr>
              <a:t>James Madison</a:t>
            </a:r>
          </a:p>
          <a:p>
            <a:endParaRPr lang="en-US" dirty="0"/>
          </a:p>
        </p:txBody>
      </p:sp>
    </p:spTree>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Fair Information Practices</a:t>
            </a:r>
          </a:p>
        </p:txBody>
      </p:sp>
      <p:sp>
        <p:nvSpPr>
          <p:cNvPr id="3" name="TextBox 2"/>
          <p:cNvSpPr txBox="1"/>
          <p:nvPr/>
        </p:nvSpPr>
        <p:spPr>
          <a:xfrm>
            <a:off x="609600" y="1600200"/>
            <a:ext cx="8229600" cy="4985980"/>
          </a:xfrm>
          <a:prstGeom prst="rect">
            <a:avLst/>
          </a:prstGeom>
          <a:noFill/>
        </p:spPr>
        <p:txBody>
          <a:bodyPr wrap="square" rtlCol="0">
            <a:spAutoFit/>
          </a:bodyPr>
          <a:lstStyle/>
          <a:p>
            <a:endParaRPr lang="en-US" dirty="0"/>
          </a:p>
          <a:p>
            <a:r>
              <a:rPr lang="en-US" dirty="0">
                <a:solidFill>
                  <a:schemeClr val="tx2"/>
                </a:solidFill>
              </a:rPr>
              <a:t>State agencies are required and local governments are strongly encouraged to create an information policy that includes the following-</a:t>
            </a:r>
          </a:p>
          <a:p>
            <a:pPr lvl="1">
              <a:buFont typeface="Wingdings" pitchFamily="2" charset="2"/>
              <a:buChar char="ü"/>
            </a:pPr>
            <a:r>
              <a:rPr lang="en-US" dirty="0">
                <a:solidFill>
                  <a:schemeClr val="tx2"/>
                </a:solidFill>
              </a:rPr>
              <a:t>They must be clearly defined and subject to public review and comment.</a:t>
            </a:r>
          </a:p>
          <a:p>
            <a:pPr lvl="1">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The nature and extent of the personally identifiable information collected, its legal authority to do so, and a description of how it will be stored. </a:t>
            </a:r>
            <a:r>
              <a:rPr lang="en-US" sz="1200" dirty="0">
                <a:solidFill>
                  <a:schemeClr val="tx2"/>
                </a:solidFill>
              </a:rPr>
              <a:t>(Section 22.11(1)(a))</a:t>
            </a:r>
          </a:p>
          <a:p>
            <a:pPr lvl="1">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A description of which of its records are public, confidential or a combination of the two. </a:t>
            </a:r>
            <a:r>
              <a:rPr lang="en-US" sz="1200" dirty="0">
                <a:solidFill>
                  <a:schemeClr val="tx2"/>
                </a:solidFill>
              </a:rPr>
              <a:t>(Section 22.11(1)(b))</a:t>
            </a:r>
          </a:p>
          <a:p>
            <a:pPr lvl="1">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Procedure for providing access to the public records. </a:t>
            </a:r>
            <a:r>
              <a:rPr lang="en-US" sz="1200" dirty="0">
                <a:solidFill>
                  <a:schemeClr val="tx2"/>
                </a:solidFill>
              </a:rPr>
              <a:t>(Section 22.11(1)(c))</a:t>
            </a:r>
          </a:p>
          <a:p>
            <a:pPr lvl="1">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A procedure to allow a person to review the records about that person and have additions, dissents or objections entered in that record unless the review is prohibited by statute. </a:t>
            </a:r>
            <a:r>
              <a:rPr lang="en-US" sz="1200" dirty="0">
                <a:solidFill>
                  <a:schemeClr val="tx2"/>
                </a:solidFill>
              </a:rPr>
              <a:t>(Section 22.11(1)(d))</a:t>
            </a:r>
          </a:p>
          <a:p>
            <a:pPr lvl="1"/>
            <a:endParaRPr lang="en-US" dirty="0"/>
          </a:p>
        </p:txBody>
      </p:sp>
    </p:spTree>
  </p:cSld>
  <p:clrMapOvr>
    <a:masterClrMapping/>
  </p:clrMapOvr>
  <p:transition>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Fair Information Practices</a:t>
            </a:r>
          </a:p>
        </p:txBody>
      </p:sp>
      <p:sp>
        <p:nvSpPr>
          <p:cNvPr id="3" name="TextBox 2"/>
          <p:cNvSpPr txBox="1"/>
          <p:nvPr/>
        </p:nvSpPr>
        <p:spPr>
          <a:xfrm>
            <a:off x="609600" y="1600200"/>
            <a:ext cx="8229600" cy="3139321"/>
          </a:xfrm>
          <a:prstGeom prst="rect">
            <a:avLst/>
          </a:prstGeom>
          <a:noFill/>
        </p:spPr>
        <p:txBody>
          <a:bodyPr wrap="square" rtlCol="0">
            <a:spAutoFit/>
          </a:bodyPr>
          <a:lstStyle/>
          <a:p>
            <a:pPr lvl="1"/>
            <a:endParaRPr lang="en-US" dirty="0"/>
          </a:p>
          <a:p>
            <a:pPr lvl="1">
              <a:buFont typeface="Wingdings" pitchFamily="2" charset="2"/>
              <a:buChar char="ü"/>
            </a:pPr>
            <a:r>
              <a:rPr lang="en-US" dirty="0">
                <a:solidFill>
                  <a:schemeClr val="tx2"/>
                </a:solidFill>
              </a:rPr>
              <a:t>A procedure where the subject of a confidential record can have the record released to a named third party. </a:t>
            </a:r>
            <a:r>
              <a:rPr lang="en-US" sz="1200" dirty="0">
                <a:solidFill>
                  <a:schemeClr val="tx2"/>
                </a:solidFill>
              </a:rPr>
              <a:t>(Section 22.11 (1)(e))</a:t>
            </a:r>
          </a:p>
          <a:p>
            <a:pPr lvl="1">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A procedure that notifies the persons supplying information to the agency of its use. </a:t>
            </a:r>
            <a:r>
              <a:rPr lang="en-US" sz="1200" dirty="0">
                <a:solidFill>
                  <a:schemeClr val="tx2"/>
                </a:solidFill>
              </a:rPr>
              <a:t>(Section 22.11 (1)(f))</a:t>
            </a:r>
          </a:p>
          <a:p>
            <a:pPr lvl="1">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Whether a data processing system matches, collates, or permits the comparison of personally identifiable information in one record system with personally identifiable information in another record system. </a:t>
            </a:r>
            <a:r>
              <a:rPr lang="en-US" sz="1200" dirty="0">
                <a:solidFill>
                  <a:schemeClr val="tx2"/>
                </a:solidFill>
              </a:rPr>
              <a:t>(Section 22.11 (1)(g))</a:t>
            </a:r>
          </a:p>
          <a:p>
            <a:pPr lvl="2"/>
            <a:endParaRPr lang="en-US" dirty="0"/>
          </a:p>
        </p:txBody>
      </p:sp>
    </p:spTree>
  </p:cSld>
  <p:clrMapOvr>
    <a:masterClrMapping/>
  </p:clrMapOvr>
  <p:transition>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Fair Information Practices</a:t>
            </a:r>
          </a:p>
        </p:txBody>
      </p:sp>
      <p:sp>
        <p:nvSpPr>
          <p:cNvPr id="3" name="TextBox 2"/>
          <p:cNvSpPr txBox="1"/>
          <p:nvPr/>
        </p:nvSpPr>
        <p:spPr>
          <a:xfrm>
            <a:off x="609600" y="1600200"/>
            <a:ext cx="8229600" cy="1938992"/>
          </a:xfrm>
          <a:prstGeom prst="rect">
            <a:avLst/>
          </a:prstGeom>
          <a:noFill/>
        </p:spPr>
        <p:txBody>
          <a:bodyPr wrap="square" rtlCol="0">
            <a:spAutoFit/>
          </a:bodyPr>
          <a:lstStyle/>
          <a:p>
            <a:pPr lvl="2"/>
            <a:endParaRPr lang="en-US" dirty="0"/>
          </a:p>
          <a:p>
            <a:r>
              <a:rPr lang="en-US" dirty="0">
                <a:solidFill>
                  <a:schemeClr val="tx2"/>
                </a:solidFill>
              </a:rPr>
              <a:t>Other bodies that are not state agencies may choose to adopt this practice, but the policies must be adopted by the elected governing body, and the policies, if adopted by the elected governing body, must be kept in certain offices of that body. </a:t>
            </a:r>
          </a:p>
          <a:p>
            <a:endParaRPr lang="en-US" dirty="0">
              <a:solidFill>
                <a:schemeClr val="tx2"/>
              </a:solidFill>
            </a:endParaRPr>
          </a:p>
          <a:p>
            <a:r>
              <a:rPr lang="en-US" sz="1200" dirty="0">
                <a:solidFill>
                  <a:schemeClr val="tx2"/>
                </a:solidFill>
              </a:rPr>
              <a:t>(Section 22.12)</a:t>
            </a:r>
          </a:p>
        </p:txBody>
      </p:sp>
    </p:spTree>
  </p:cSld>
  <p:clrMapOvr>
    <a:masterClrMapping/>
  </p:clrMapOvr>
  <p:transition>
    <p:fade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chemeClr val="accent5"/>
                </a:solidFill>
              </a:rPr>
              <a:t>Penalties</a:t>
            </a:r>
          </a:p>
        </p:txBody>
      </p:sp>
      <p:sp>
        <p:nvSpPr>
          <p:cNvPr id="3" name="TextBox 2"/>
          <p:cNvSpPr txBox="1"/>
          <p:nvPr/>
        </p:nvSpPr>
        <p:spPr>
          <a:xfrm>
            <a:off x="609600" y="1600200"/>
            <a:ext cx="8229600" cy="3877985"/>
          </a:xfrm>
          <a:prstGeom prst="rect">
            <a:avLst/>
          </a:prstGeom>
          <a:noFill/>
        </p:spPr>
        <p:txBody>
          <a:bodyPr wrap="square" rtlCol="0">
            <a:spAutoFit/>
          </a:bodyPr>
          <a:lstStyle/>
          <a:p>
            <a:pPr lvl="1">
              <a:buFont typeface="Wingdings" pitchFamily="2" charset="2"/>
              <a:buChar char="ü"/>
            </a:pPr>
            <a:r>
              <a:rPr lang="en-US" sz="1600" dirty="0">
                <a:solidFill>
                  <a:schemeClr val="tx2"/>
                </a:solidFill>
              </a:rPr>
              <a:t>The law provides for civil lawsuits.</a:t>
            </a:r>
          </a:p>
          <a:p>
            <a:pPr lvl="1">
              <a:buFont typeface="Wingdings" pitchFamily="2" charset="2"/>
              <a:buChar char="ü"/>
            </a:pPr>
            <a:endParaRPr lang="en-US" dirty="0">
              <a:solidFill>
                <a:schemeClr val="tx2"/>
              </a:solidFill>
            </a:endParaRPr>
          </a:p>
          <a:p>
            <a:pPr lvl="1">
              <a:buFont typeface="Wingdings" pitchFamily="2" charset="2"/>
              <a:buChar char="ü"/>
            </a:pPr>
            <a:r>
              <a:rPr lang="en-US" sz="1600" dirty="0">
                <a:solidFill>
                  <a:schemeClr val="tx2"/>
                </a:solidFill>
              </a:rPr>
              <a:t>A court can issue an injunction ordering a government body to comply, assess damages between $100 and $500, order payment of costs and attorney fees, and remove repeat violators from office. </a:t>
            </a:r>
            <a:r>
              <a:rPr lang="en-US" sz="1200" dirty="0">
                <a:solidFill>
                  <a:schemeClr val="tx2"/>
                </a:solidFill>
              </a:rPr>
              <a:t>(Section 22.10(3))</a:t>
            </a:r>
          </a:p>
          <a:p>
            <a:pPr lvl="1">
              <a:buFont typeface="Wingdings" pitchFamily="2" charset="2"/>
              <a:buChar char="ü"/>
            </a:pPr>
            <a:endParaRPr lang="en-US" sz="1600" dirty="0">
              <a:solidFill>
                <a:schemeClr val="tx2"/>
              </a:solidFill>
            </a:endParaRPr>
          </a:p>
          <a:p>
            <a:pPr lvl="1">
              <a:buFont typeface="Wingdings" pitchFamily="2" charset="2"/>
              <a:buChar char="ü"/>
            </a:pPr>
            <a:r>
              <a:rPr lang="en-US" sz="1600" dirty="0">
                <a:solidFill>
                  <a:schemeClr val="tx2"/>
                </a:solidFill>
              </a:rPr>
              <a:t>If a member of a governmental body knowingly participated in a violation, damages increase to $1,000-$2,500. </a:t>
            </a:r>
            <a:r>
              <a:rPr lang="en-US" sz="1000" dirty="0">
                <a:solidFill>
                  <a:schemeClr val="tx2"/>
                </a:solidFill>
              </a:rPr>
              <a:t>(Section 22.10(3)(b))</a:t>
            </a:r>
          </a:p>
          <a:p>
            <a:pPr lvl="1">
              <a:buFont typeface="Wingdings" pitchFamily="2" charset="2"/>
              <a:buChar char="ü"/>
            </a:pPr>
            <a:endParaRPr lang="en-US" dirty="0">
              <a:solidFill>
                <a:schemeClr val="tx2"/>
              </a:solidFill>
            </a:endParaRPr>
          </a:p>
          <a:p>
            <a:pPr lvl="1">
              <a:buFont typeface="Wingdings" pitchFamily="2" charset="2"/>
              <a:buChar char="ü"/>
            </a:pPr>
            <a:r>
              <a:rPr lang="en-US" sz="1600" dirty="0">
                <a:solidFill>
                  <a:schemeClr val="tx2"/>
                </a:solidFill>
              </a:rPr>
              <a:t>Ignorance of the law is not a defense, but damages will not be assessed against officials who voted against the violation, refused to participate in the violation, engaged in efforts to resist the violation, or relied upon a formal opinion of the attorney general, or the advice of an attorney provided in writing or memorialized in a meeting. Government officials who rely on advice from the Iowa Public Information Board </a:t>
            </a:r>
            <a:r>
              <a:rPr lang="en-US" sz="1600">
                <a:solidFill>
                  <a:schemeClr val="tx2"/>
                </a:solidFill>
              </a:rPr>
              <a:t>are also protected</a:t>
            </a:r>
            <a:r>
              <a:rPr lang="en-US" sz="1600" dirty="0">
                <a:solidFill>
                  <a:schemeClr val="tx2"/>
                </a:solidFill>
              </a:rPr>
              <a:t>. </a:t>
            </a:r>
            <a:r>
              <a:rPr lang="en-US" sz="1200" dirty="0">
                <a:solidFill>
                  <a:schemeClr val="tx2"/>
                </a:solidFill>
              </a:rPr>
              <a:t>(Section 22.10(3)(b))</a:t>
            </a:r>
          </a:p>
          <a:p>
            <a:pPr lvl="1">
              <a:buFont typeface="Wingdings" pitchFamily="2" charset="2"/>
              <a:buChar char="ü"/>
            </a:pPr>
            <a:endParaRPr lang="en-US" dirty="0">
              <a:solidFill>
                <a:schemeClr val="tx2"/>
              </a:solidFill>
            </a:endParaRPr>
          </a:p>
        </p:txBody>
      </p:sp>
    </p:spTree>
  </p:cSld>
  <p:clrMapOvr>
    <a:masterClrMapping/>
  </p:clrMapOvr>
  <p:transition>
    <p:fade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The Iowa Public Information Board</a:t>
            </a:r>
          </a:p>
        </p:txBody>
      </p:sp>
      <p:sp>
        <p:nvSpPr>
          <p:cNvPr id="3" name="TextBox 2"/>
          <p:cNvSpPr txBox="1"/>
          <p:nvPr/>
        </p:nvSpPr>
        <p:spPr>
          <a:xfrm>
            <a:off x="609600" y="1600200"/>
            <a:ext cx="8229600" cy="2400657"/>
          </a:xfrm>
          <a:prstGeom prst="rect">
            <a:avLst/>
          </a:prstGeom>
          <a:noFill/>
        </p:spPr>
        <p:txBody>
          <a:bodyPr wrap="square" rtlCol="0">
            <a:spAutoFit/>
          </a:bodyPr>
          <a:lstStyle/>
          <a:p>
            <a:endParaRPr lang="en-US" dirty="0">
              <a:solidFill>
                <a:schemeClr val="tx2"/>
              </a:solidFill>
            </a:endParaRPr>
          </a:p>
          <a:p>
            <a:r>
              <a:rPr lang="en-US" dirty="0">
                <a:solidFill>
                  <a:schemeClr val="tx2"/>
                </a:solidFill>
              </a:rPr>
              <a:t>The Iowa Public Information Board provides an official, efficient and free legal resource for citizens and government officials with questions about Iowa open meetings and records laws, and for citizens with complaints about alleged violations of the laws. The board is also one of the few such agencies in the nation with the authority to not only advise but to enforce the state sunshine laws.</a:t>
            </a:r>
          </a:p>
          <a:p>
            <a:endParaRPr lang="en-US" sz="2400" dirty="0"/>
          </a:p>
        </p:txBody>
      </p:sp>
      <p:sp>
        <p:nvSpPr>
          <p:cNvPr id="4" name="Footer Placeholder 3"/>
          <p:cNvSpPr>
            <a:spLocks noGrp="1"/>
          </p:cNvSpPr>
          <p:nvPr>
            <p:ph type="ftr" sz="quarter" idx="11"/>
          </p:nvPr>
        </p:nvSpPr>
        <p:spPr/>
        <p:txBody>
          <a:bodyPr/>
          <a:lstStyle/>
          <a:p>
            <a:pPr algn="l"/>
            <a:r>
              <a:rPr lang="en-US" sz="1200" dirty="0"/>
              <a:t>Iowa Code Section 23</a:t>
            </a:r>
          </a:p>
        </p:txBody>
      </p:sp>
    </p:spTree>
  </p:cSld>
  <p:clrMapOvr>
    <a:masterClrMapping/>
  </p:clrMapOvr>
  <p:transition>
    <p:fade thruBlk="1"/>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The Iowa Public Information Board</a:t>
            </a:r>
          </a:p>
        </p:txBody>
      </p:sp>
      <p:sp>
        <p:nvSpPr>
          <p:cNvPr id="3" name="TextBox 2"/>
          <p:cNvSpPr txBox="1"/>
          <p:nvPr/>
        </p:nvSpPr>
        <p:spPr>
          <a:xfrm>
            <a:off x="609600" y="1600200"/>
            <a:ext cx="8229600" cy="2585323"/>
          </a:xfrm>
          <a:prstGeom prst="rect">
            <a:avLst/>
          </a:prstGeom>
          <a:noFill/>
        </p:spPr>
        <p:txBody>
          <a:bodyPr wrap="square" rtlCol="0">
            <a:spAutoFit/>
          </a:bodyPr>
          <a:lstStyle/>
          <a:p>
            <a:r>
              <a:rPr lang="en-US" dirty="0">
                <a:solidFill>
                  <a:schemeClr val="tx2"/>
                </a:solidFill>
              </a:rPr>
              <a:t>The nine board members are appointed by the governor subject to confirmation by the Iowa Senate. No more than three members shall represent the media, and not more than three represent cities, counties or other local governments. The members serve staggered four-year terms, and the board is balanced by political party and gender. The board appoints a chair from among its members, and it is authorized to hire at least one employee, an attorney who serves as executive director.</a:t>
            </a:r>
          </a:p>
          <a:p>
            <a:endParaRPr lang="en-US" dirty="0">
              <a:solidFill>
                <a:schemeClr val="tx2"/>
              </a:solidFill>
            </a:endParaRPr>
          </a:p>
          <a:p>
            <a:r>
              <a:rPr lang="en-US" dirty="0">
                <a:solidFill>
                  <a:schemeClr val="tx2"/>
                </a:solidFill>
              </a:rPr>
              <a:t>The board is an independent agency.</a:t>
            </a:r>
          </a:p>
        </p:txBody>
      </p:sp>
      <p:sp>
        <p:nvSpPr>
          <p:cNvPr id="4" name="Footer Placeholder 3"/>
          <p:cNvSpPr>
            <a:spLocks noGrp="1"/>
          </p:cNvSpPr>
          <p:nvPr>
            <p:ph type="ftr" sz="quarter" idx="11"/>
          </p:nvPr>
        </p:nvSpPr>
        <p:spPr/>
        <p:txBody>
          <a:bodyPr/>
          <a:lstStyle/>
          <a:p>
            <a:pPr algn="l"/>
            <a:r>
              <a:rPr lang="en-US" sz="1200" dirty="0"/>
              <a:t>Iowa Code Section 23</a:t>
            </a:r>
          </a:p>
        </p:txBody>
      </p:sp>
    </p:spTree>
  </p:cSld>
  <p:clrMapOvr>
    <a:masterClrMapping/>
  </p:clrMapOvr>
  <p:transition>
    <p:fade thruBlk="1"/>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The Iowa Public Information Board</a:t>
            </a:r>
          </a:p>
        </p:txBody>
      </p:sp>
      <p:sp>
        <p:nvSpPr>
          <p:cNvPr id="3" name="TextBox 2"/>
          <p:cNvSpPr txBox="1"/>
          <p:nvPr/>
        </p:nvSpPr>
        <p:spPr>
          <a:xfrm>
            <a:off x="609600" y="1600200"/>
            <a:ext cx="8229600" cy="3600986"/>
          </a:xfrm>
          <a:prstGeom prst="rect">
            <a:avLst/>
          </a:prstGeom>
          <a:noFill/>
        </p:spPr>
        <p:txBody>
          <a:bodyPr wrap="square" rtlCol="0">
            <a:spAutoFit/>
          </a:bodyPr>
          <a:lstStyle/>
          <a:p>
            <a:r>
              <a:rPr lang="en-US" sz="2400" b="1" dirty="0">
                <a:solidFill>
                  <a:schemeClr val="accent2"/>
                </a:solidFill>
              </a:rPr>
              <a:t>The board is authorized by statute 23.6 …</a:t>
            </a:r>
          </a:p>
          <a:p>
            <a:endParaRPr lang="en-US" sz="2400" dirty="0"/>
          </a:p>
          <a:p>
            <a:pPr lvl="1">
              <a:buFont typeface="Wingdings" pitchFamily="2" charset="2"/>
              <a:buChar char="ü"/>
            </a:pPr>
            <a:r>
              <a:rPr lang="en-US" dirty="0">
                <a:solidFill>
                  <a:schemeClr val="tx2"/>
                </a:solidFill>
              </a:rPr>
              <a:t>To issue advice, or declaratory orders with the force of law, regarding the applicability of the open records and open meetings laws.</a:t>
            </a:r>
          </a:p>
          <a:p>
            <a:pPr lvl="1">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To receive and investigate complaints alleging violations of the laws and seek resolution through informal assistance, mediation and settlement.</a:t>
            </a:r>
          </a:p>
          <a:p>
            <a:pPr lvl="1">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If a complaint cannot be resolved informally, and the board has probable cause to believe the law has been violated, to prosecute the government body or official in a contested-case proceeding under the Administrative Procedures Act.</a:t>
            </a:r>
            <a:endParaRPr lang="en-US" sz="2400" dirty="0"/>
          </a:p>
        </p:txBody>
      </p:sp>
      <p:sp>
        <p:nvSpPr>
          <p:cNvPr id="4" name="Footer Placeholder 3"/>
          <p:cNvSpPr>
            <a:spLocks noGrp="1"/>
          </p:cNvSpPr>
          <p:nvPr>
            <p:ph type="ftr" sz="quarter" idx="11"/>
          </p:nvPr>
        </p:nvSpPr>
        <p:spPr/>
        <p:txBody>
          <a:bodyPr/>
          <a:lstStyle/>
          <a:p>
            <a:pPr algn="l"/>
            <a:r>
              <a:rPr lang="en-US" sz="1200" dirty="0"/>
              <a:t>Iowa Code Section 23</a:t>
            </a:r>
          </a:p>
        </p:txBody>
      </p:sp>
    </p:spTree>
  </p:cSld>
  <p:clrMapOvr>
    <a:masterClrMapping/>
  </p:clrMapOvr>
  <p:transition>
    <p:fade thruBlk="1"/>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The Iowa Public Information Board</a:t>
            </a:r>
          </a:p>
        </p:txBody>
      </p:sp>
      <p:sp>
        <p:nvSpPr>
          <p:cNvPr id="3" name="TextBox 2"/>
          <p:cNvSpPr txBox="1"/>
          <p:nvPr/>
        </p:nvSpPr>
        <p:spPr>
          <a:xfrm>
            <a:off x="609600" y="1600200"/>
            <a:ext cx="8229600" cy="2954655"/>
          </a:xfrm>
          <a:prstGeom prst="rect">
            <a:avLst/>
          </a:prstGeom>
          <a:noFill/>
        </p:spPr>
        <p:txBody>
          <a:bodyPr wrap="square" rtlCol="0">
            <a:spAutoFit/>
          </a:bodyPr>
          <a:lstStyle/>
          <a:p>
            <a:r>
              <a:rPr lang="en-US" sz="2400" b="1" dirty="0">
                <a:solidFill>
                  <a:schemeClr val="accent2"/>
                </a:solidFill>
              </a:rPr>
              <a:t>The board is authorized by statute 23.6 …</a:t>
            </a:r>
          </a:p>
          <a:p>
            <a:pPr lvl="1"/>
            <a:endParaRPr lang="en-US" dirty="0">
              <a:solidFill>
                <a:schemeClr val="tx2"/>
              </a:solidFill>
            </a:endParaRPr>
          </a:p>
          <a:p>
            <a:pPr lvl="1">
              <a:buFont typeface="Wingdings" pitchFamily="2" charset="2"/>
              <a:buChar char="ü"/>
            </a:pPr>
            <a:r>
              <a:rPr lang="en-US" dirty="0">
                <a:solidFill>
                  <a:schemeClr val="tx2"/>
                </a:solidFill>
              </a:rPr>
              <a:t>To issue subpoenas to investigate complaints and prosecute cases, and to issue orders with the force of law to require compliance with the sunshine laws.</a:t>
            </a:r>
          </a:p>
          <a:p>
            <a:pPr lvl="1">
              <a:buFont typeface="Wingdings" pitchFamily="2" charset="2"/>
              <a:buChar char="ü"/>
            </a:pPr>
            <a:endParaRPr lang="en-US" dirty="0">
              <a:solidFill>
                <a:schemeClr val="tx2"/>
              </a:solidFill>
            </a:endParaRPr>
          </a:p>
          <a:p>
            <a:pPr lvl="1">
              <a:buFont typeface="Wingdings" pitchFamily="2" charset="2"/>
              <a:buChar char="ü"/>
            </a:pPr>
            <a:r>
              <a:rPr lang="en-US" dirty="0">
                <a:solidFill>
                  <a:schemeClr val="tx2"/>
                </a:solidFill>
              </a:rPr>
              <a:t>To offer training in Chapters 21 and 22 to government bodies, to disseminate information to the public, and to submit an annual report to the governor and Legislature, making recommendations relating to access to government information.</a:t>
            </a:r>
          </a:p>
        </p:txBody>
      </p:sp>
      <p:sp>
        <p:nvSpPr>
          <p:cNvPr id="4" name="Footer Placeholder 3"/>
          <p:cNvSpPr>
            <a:spLocks noGrp="1"/>
          </p:cNvSpPr>
          <p:nvPr>
            <p:ph type="ftr" sz="quarter" idx="11"/>
          </p:nvPr>
        </p:nvSpPr>
        <p:spPr/>
        <p:txBody>
          <a:bodyPr/>
          <a:lstStyle/>
          <a:p>
            <a:pPr algn="l"/>
            <a:r>
              <a:rPr lang="en-US" sz="1200" dirty="0"/>
              <a:t>Iowa Code Section 23</a:t>
            </a:r>
          </a:p>
        </p:txBody>
      </p:sp>
    </p:spTree>
  </p:cSld>
  <p:clrMapOvr>
    <a:masterClrMapping/>
  </p:clrMapOvr>
  <p:transition>
    <p:fade thruBlk="1"/>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The Iowa Public Information Board</a:t>
            </a:r>
          </a:p>
        </p:txBody>
      </p:sp>
      <p:sp>
        <p:nvSpPr>
          <p:cNvPr id="3" name="TextBox 2"/>
          <p:cNvSpPr txBox="1"/>
          <p:nvPr/>
        </p:nvSpPr>
        <p:spPr>
          <a:xfrm>
            <a:off x="609600" y="1600200"/>
            <a:ext cx="8229600" cy="3046988"/>
          </a:xfrm>
          <a:prstGeom prst="rect">
            <a:avLst/>
          </a:prstGeom>
          <a:noFill/>
        </p:spPr>
        <p:txBody>
          <a:bodyPr wrap="square" rtlCol="0">
            <a:spAutoFit/>
          </a:bodyPr>
          <a:lstStyle/>
          <a:p>
            <a:r>
              <a:rPr lang="en-US" dirty="0">
                <a:solidFill>
                  <a:schemeClr val="tx2"/>
                </a:solidFill>
              </a:rPr>
              <a:t>The board does not have jurisdiction over the judicial or legislative branches, or over the governor and governor’s office. </a:t>
            </a:r>
            <a:r>
              <a:rPr lang="en-US" sz="1200" dirty="0">
                <a:solidFill>
                  <a:schemeClr val="tx2"/>
                </a:solidFill>
              </a:rPr>
              <a:t>23.12</a:t>
            </a:r>
          </a:p>
          <a:p>
            <a:endParaRPr lang="en-US" sz="1200" dirty="0">
              <a:solidFill>
                <a:schemeClr val="tx2"/>
              </a:solidFill>
            </a:endParaRPr>
          </a:p>
          <a:p>
            <a:r>
              <a:rPr lang="en-US" dirty="0">
                <a:solidFill>
                  <a:schemeClr val="tx2"/>
                </a:solidFill>
              </a:rPr>
              <a:t>The board also is limited to addressing issues involving Chapters 21 and 22 of the Iowa Code </a:t>
            </a:r>
            <a:r>
              <a:rPr lang="en-US" sz="1200" dirty="0">
                <a:solidFill>
                  <a:schemeClr val="tx2"/>
                </a:solidFill>
              </a:rPr>
              <a:t>23.1</a:t>
            </a:r>
          </a:p>
          <a:p>
            <a:endParaRPr lang="en-US" sz="1200" dirty="0">
              <a:solidFill>
                <a:schemeClr val="tx2"/>
              </a:solidFill>
            </a:endParaRPr>
          </a:p>
          <a:p>
            <a:r>
              <a:rPr lang="en-US" dirty="0">
                <a:solidFill>
                  <a:schemeClr val="tx2"/>
                </a:solidFill>
              </a:rPr>
              <a:t>Complaints must be made within 60 days of the alleged violation of those laws </a:t>
            </a:r>
            <a:r>
              <a:rPr lang="en-US" sz="1200" dirty="0">
                <a:solidFill>
                  <a:schemeClr val="tx2"/>
                </a:solidFill>
              </a:rPr>
              <a:t>23.7 (1)</a:t>
            </a:r>
          </a:p>
          <a:p>
            <a:endParaRPr lang="en-US" sz="1200" dirty="0">
              <a:solidFill>
                <a:schemeClr val="tx2"/>
              </a:solidFill>
            </a:endParaRPr>
          </a:p>
          <a:p>
            <a:r>
              <a:rPr lang="en-US" dirty="0">
                <a:solidFill>
                  <a:schemeClr val="tx2"/>
                </a:solidFill>
              </a:rPr>
              <a:t>Declaratory orders issued by the board, determining the applicability of the open meetings or records law to specific fact situations, have the force of law. </a:t>
            </a:r>
          </a:p>
          <a:p>
            <a:endParaRPr lang="en-US" dirty="0">
              <a:solidFill>
                <a:schemeClr val="tx2"/>
              </a:solidFill>
            </a:endParaRPr>
          </a:p>
        </p:txBody>
      </p:sp>
      <p:sp>
        <p:nvSpPr>
          <p:cNvPr id="4" name="Footer Placeholder 3"/>
          <p:cNvSpPr>
            <a:spLocks noGrp="1"/>
          </p:cNvSpPr>
          <p:nvPr>
            <p:ph type="ftr" sz="quarter" idx="11"/>
          </p:nvPr>
        </p:nvSpPr>
        <p:spPr/>
        <p:txBody>
          <a:bodyPr/>
          <a:lstStyle/>
          <a:p>
            <a:pPr algn="l"/>
            <a:r>
              <a:rPr lang="en-US" sz="1200" dirty="0"/>
              <a:t>Iowa Code Section 23</a:t>
            </a:r>
          </a:p>
        </p:txBody>
      </p:sp>
    </p:spTree>
  </p:cSld>
  <p:clrMapOvr>
    <a:masterClrMapping/>
  </p:clrMapOvr>
  <p:transition>
    <p:fade thruBlk="1"/>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The Iowa Public Information Board</a:t>
            </a:r>
          </a:p>
        </p:txBody>
      </p:sp>
      <p:sp>
        <p:nvSpPr>
          <p:cNvPr id="3" name="TextBox 2"/>
          <p:cNvSpPr txBox="1"/>
          <p:nvPr/>
        </p:nvSpPr>
        <p:spPr>
          <a:xfrm>
            <a:off x="609600" y="1600200"/>
            <a:ext cx="8229600" cy="3970318"/>
          </a:xfrm>
          <a:prstGeom prst="rect">
            <a:avLst/>
          </a:prstGeom>
          <a:noFill/>
        </p:spPr>
        <p:txBody>
          <a:bodyPr wrap="square" rtlCol="0">
            <a:spAutoFit/>
          </a:bodyPr>
          <a:lstStyle/>
          <a:p>
            <a:r>
              <a:rPr lang="en-US" dirty="0">
                <a:solidFill>
                  <a:schemeClr val="tx2"/>
                </a:solidFill>
              </a:rPr>
              <a:t>Amendments to both Chapter 21 and 22 provide protection to government officials who rely on written advice of the Public Information Board, the attorney general or the government body’s attorney.</a:t>
            </a:r>
          </a:p>
          <a:p>
            <a:endParaRPr lang="en-US" dirty="0">
              <a:solidFill>
                <a:schemeClr val="tx2"/>
              </a:solidFill>
            </a:endParaRPr>
          </a:p>
          <a:p>
            <a:r>
              <a:rPr lang="en-US" dirty="0">
                <a:solidFill>
                  <a:schemeClr val="tx2"/>
                </a:solidFill>
              </a:rPr>
              <a:t>The board can assess damages, void action taken in violation of the open meetings law, and require a government body or official to take any appropriate remedial action. </a:t>
            </a:r>
            <a:r>
              <a:rPr lang="en-US" sz="1200" dirty="0">
                <a:solidFill>
                  <a:schemeClr val="tx2"/>
                </a:solidFill>
              </a:rPr>
              <a:t>23.10(3)(b)</a:t>
            </a:r>
          </a:p>
          <a:p>
            <a:endParaRPr lang="en-US" dirty="0">
              <a:solidFill>
                <a:schemeClr val="tx2"/>
              </a:solidFill>
            </a:endParaRPr>
          </a:p>
          <a:p>
            <a:r>
              <a:rPr lang="en-US" dirty="0">
                <a:solidFill>
                  <a:schemeClr val="tx2"/>
                </a:solidFill>
              </a:rPr>
              <a:t>The board does not have the authority to unilaterally remove a person from office, but it may file an action to remove someone from office under Chapters 21 or 22, which include “two strikes and you’re out” provisions that direct the court to order the removal of an official upon his or her second violation during a term</a:t>
            </a:r>
            <a:r>
              <a:rPr lang="en-US" sz="1200" dirty="0">
                <a:solidFill>
                  <a:schemeClr val="tx2"/>
                </a:solidFill>
              </a:rPr>
              <a:t>. 23.10(3)(c)</a:t>
            </a:r>
          </a:p>
          <a:p>
            <a:endParaRPr lang="en-US" dirty="0">
              <a:solidFill>
                <a:schemeClr val="tx2"/>
              </a:solidFill>
            </a:endParaRPr>
          </a:p>
        </p:txBody>
      </p:sp>
      <p:sp>
        <p:nvSpPr>
          <p:cNvPr id="4" name="Footer Placeholder 3"/>
          <p:cNvSpPr>
            <a:spLocks noGrp="1"/>
          </p:cNvSpPr>
          <p:nvPr>
            <p:ph type="ftr" sz="quarter" idx="11"/>
          </p:nvPr>
        </p:nvSpPr>
        <p:spPr/>
        <p:txBody>
          <a:bodyPr/>
          <a:lstStyle/>
          <a:p>
            <a:pPr algn="l"/>
            <a:r>
              <a:rPr lang="en-US" sz="1200" dirty="0"/>
              <a:t>Iowa Code Section 23</a:t>
            </a: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p>
        </p:txBody>
      </p:sp>
      <p:sp>
        <p:nvSpPr>
          <p:cNvPr id="3" name="Content Placeholder 2"/>
          <p:cNvSpPr>
            <a:spLocks noGrp="1"/>
          </p:cNvSpPr>
          <p:nvPr>
            <p:ph sz="quarter" idx="1"/>
          </p:nvPr>
        </p:nvSpPr>
        <p:spPr/>
        <p:txBody>
          <a:bodyPr>
            <a:normAutofit fontScale="92500" lnSpcReduction="10000"/>
          </a:bodyPr>
          <a:lstStyle/>
          <a:p>
            <a:pPr>
              <a:buNone/>
            </a:pPr>
            <a:r>
              <a:rPr lang="en-US" b="1" u="sng" dirty="0">
                <a:solidFill>
                  <a:schemeClr val="tx2"/>
                </a:solidFill>
              </a:rPr>
              <a:t>Presumption of Openness</a:t>
            </a:r>
          </a:p>
          <a:p>
            <a:pPr>
              <a:buNone/>
            </a:pPr>
            <a:endParaRPr lang="en-US" dirty="0"/>
          </a:p>
          <a:p>
            <a:pPr algn="ctr">
              <a:buNone/>
            </a:pPr>
            <a:r>
              <a:rPr lang="en-US" sz="4000" dirty="0">
                <a:solidFill>
                  <a:schemeClr val="accent2"/>
                </a:solidFill>
              </a:rPr>
              <a:t>“Ambiguity in the construction or application of this chapter should be resolved in </a:t>
            </a:r>
          </a:p>
          <a:p>
            <a:pPr algn="ctr">
              <a:buNone/>
            </a:pPr>
            <a:r>
              <a:rPr lang="en-US" sz="4000" dirty="0">
                <a:solidFill>
                  <a:schemeClr val="accent2"/>
                </a:solidFill>
              </a:rPr>
              <a:t>favor of openness.”</a:t>
            </a:r>
          </a:p>
          <a:p>
            <a:pPr algn="ctr">
              <a:buNone/>
            </a:pPr>
            <a:endParaRPr lang="en-US" sz="4000" dirty="0">
              <a:solidFill>
                <a:srgbClr val="FF0000"/>
              </a:solidFill>
            </a:endParaRPr>
          </a:p>
          <a:p>
            <a:pPr>
              <a:buNone/>
            </a:pPr>
            <a:r>
              <a:rPr lang="en-US" dirty="0">
                <a:solidFill>
                  <a:srgbClr val="FF0000"/>
                </a:solidFill>
              </a:rPr>
              <a:t> </a:t>
            </a:r>
            <a:r>
              <a:rPr lang="en-US" sz="1200" dirty="0"/>
              <a:t>(Iowa Code Section 21.1)</a:t>
            </a:r>
          </a:p>
        </p:txBody>
      </p:sp>
    </p:spTree>
  </p:cSld>
  <p:clrMapOvr>
    <a:masterClrMapping/>
  </p:clrMapOvr>
  <p:transition>
    <p:fade thruBlk="1"/>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The Iowa Public Information Board</a:t>
            </a:r>
          </a:p>
        </p:txBody>
      </p:sp>
      <p:sp>
        <p:nvSpPr>
          <p:cNvPr id="3" name="TextBox 2"/>
          <p:cNvSpPr txBox="1"/>
          <p:nvPr/>
        </p:nvSpPr>
        <p:spPr>
          <a:xfrm>
            <a:off x="609600" y="1600200"/>
            <a:ext cx="8229600" cy="2031325"/>
          </a:xfrm>
          <a:prstGeom prst="rect">
            <a:avLst/>
          </a:prstGeom>
          <a:noFill/>
        </p:spPr>
        <p:txBody>
          <a:bodyPr wrap="square" rtlCol="0">
            <a:spAutoFit/>
          </a:bodyPr>
          <a:lstStyle/>
          <a:p>
            <a:endParaRPr lang="en-US" dirty="0">
              <a:solidFill>
                <a:schemeClr val="tx2"/>
              </a:solidFill>
            </a:endParaRPr>
          </a:p>
          <a:p>
            <a:r>
              <a:rPr lang="en-US" dirty="0">
                <a:solidFill>
                  <a:schemeClr val="tx2"/>
                </a:solidFill>
              </a:rPr>
              <a:t>Any person, the attorney general or county attorney seeking to enforce open meetings and records laws can bring the complaint before the board, or the individual can bring an action in state district court, as under current law. If more than one party simultaneously brings an action before the board and in court, the court shall stay the case pending resolution of the complaint by the board. A final board order is subject to judicial review. </a:t>
            </a:r>
            <a:r>
              <a:rPr lang="en-US" sz="1200" dirty="0">
                <a:solidFill>
                  <a:schemeClr val="tx2"/>
                </a:solidFill>
              </a:rPr>
              <a:t>23.5</a:t>
            </a:r>
          </a:p>
        </p:txBody>
      </p:sp>
      <p:sp>
        <p:nvSpPr>
          <p:cNvPr id="4" name="Footer Placeholder 3"/>
          <p:cNvSpPr>
            <a:spLocks noGrp="1"/>
          </p:cNvSpPr>
          <p:nvPr>
            <p:ph type="ftr" sz="quarter" idx="11"/>
          </p:nvPr>
        </p:nvSpPr>
        <p:spPr/>
        <p:txBody>
          <a:bodyPr/>
          <a:lstStyle/>
          <a:p>
            <a:pPr algn="l"/>
            <a:r>
              <a:rPr lang="en-US" sz="1200" dirty="0"/>
              <a:t>Iowa Code Section 23</a:t>
            </a:r>
          </a:p>
        </p:txBody>
      </p:sp>
    </p:spTree>
  </p:cSld>
  <p:clrMapOvr>
    <a:masterClrMapping/>
  </p:clrMapOvr>
  <p:transition>
    <p:fade thruBlk="1"/>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40000" lnSpcReduction="20000"/>
          </a:bodyPr>
          <a:lstStyle/>
          <a:p>
            <a:r>
              <a:rPr lang="en-US" sz="4500" b="1" dirty="0">
                <a:solidFill>
                  <a:schemeClr val="accent5"/>
                </a:solidFill>
              </a:rPr>
              <a:t>To repeat-</a:t>
            </a:r>
            <a:endParaRPr lang="en-US" sz="4500" dirty="0">
              <a:solidFill>
                <a:schemeClr val="accent5"/>
              </a:solidFill>
            </a:endParaRPr>
          </a:p>
          <a:p>
            <a:r>
              <a:rPr lang="en-US" sz="8000" b="1" dirty="0">
                <a:solidFill>
                  <a:schemeClr val="accent2"/>
                </a:solidFill>
              </a:rPr>
              <a:t>“Ambiguity in the construction or application of </a:t>
            </a:r>
            <a:r>
              <a:rPr lang="en-US" sz="8000" dirty="0">
                <a:solidFill>
                  <a:schemeClr val="accent2"/>
                </a:solidFill>
              </a:rPr>
              <a:t> </a:t>
            </a:r>
            <a:r>
              <a:rPr lang="en-US" sz="8000" b="1" dirty="0">
                <a:solidFill>
                  <a:schemeClr val="accent2"/>
                </a:solidFill>
              </a:rPr>
              <a:t>this chapter should be resolved in favor of openness.”</a:t>
            </a:r>
            <a:endParaRPr lang="en-US" sz="8000" dirty="0">
              <a:solidFill>
                <a:schemeClr val="accent2"/>
              </a:solidFill>
            </a:endParaRPr>
          </a:p>
          <a:p>
            <a:endParaRPr lang="en-US" dirty="0"/>
          </a:p>
        </p:txBody>
      </p:sp>
    </p:spTree>
  </p:cSld>
  <p:clrMapOvr>
    <a:masterClrMapping/>
  </p:clrMapOvr>
  <p:transition>
    <p:fade thruBlk="1"/>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543800" cy="3810000"/>
          </a:xfrm>
        </p:spPr>
        <p:txBody>
          <a:bodyPr>
            <a:noAutofit/>
          </a:bodyPr>
          <a:lstStyle/>
          <a:p>
            <a:r>
              <a:rPr lang="en-US" sz="1800" dirty="0"/>
              <a:t>Iowa Public Information Board</a:t>
            </a:r>
          </a:p>
          <a:p>
            <a:r>
              <a:rPr lang="en-US" sz="1800" dirty="0"/>
              <a:t>Website </a:t>
            </a:r>
            <a:r>
              <a:rPr lang="en-US" sz="1800" u="sng" dirty="0">
                <a:hlinkClick r:id="rId3"/>
              </a:rPr>
              <a:t>www.ipib.iowa.gov</a:t>
            </a:r>
            <a:r>
              <a:rPr lang="en-US" sz="1800" dirty="0"/>
              <a:t> ;</a:t>
            </a:r>
          </a:p>
          <a:p>
            <a:r>
              <a:rPr lang="en-US" sz="1800" dirty="0"/>
              <a:t>email </a:t>
            </a:r>
            <a:r>
              <a:rPr lang="en-US" sz="1800" u="sng" dirty="0">
                <a:hlinkClick r:id="rId4"/>
              </a:rPr>
              <a:t>IPIB@iowa.gov</a:t>
            </a:r>
            <a:r>
              <a:rPr lang="en-US" sz="1800" dirty="0"/>
              <a:t> or phone 515-725-1781</a:t>
            </a:r>
          </a:p>
          <a:p>
            <a:r>
              <a:rPr lang="en-US" sz="1800" b="1" dirty="0"/>
              <a:t>	</a:t>
            </a:r>
            <a:endParaRPr lang="en-US" sz="1800" dirty="0"/>
          </a:p>
          <a:p>
            <a:r>
              <a:rPr lang="en-US" sz="1800" dirty="0"/>
              <a:t>The attorney for the government body or government association</a:t>
            </a:r>
          </a:p>
          <a:p>
            <a:endParaRPr lang="en-US" sz="1800" dirty="0"/>
          </a:p>
          <a:p>
            <a:r>
              <a:rPr lang="en-US" sz="1800" dirty="0"/>
              <a:t>The county attorney</a:t>
            </a:r>
          </a:p>
          <a:p>
            <a:endParaRPr lang="en-US" sz="1800" dirty="0"/>
          </a:p>
        </p:txBody>
      </p:sp>
      <p:sp>
        <p:nvSpPr>
          <p:cNvPr id="5" name="TextBox 4"/>
          <p:cNvSpPr txBox="1"/>
          <p:nvPr/>
        </p:nvSpPr>
        <p:spPr>
          <a:xfrm>
            <a:off x="1524000" y="1828800"/>
            <a:ext cx="7239000" cy="800219"/>
          </a:xfrm>
          <a:prstGeom prst="rect">
            <a:avLst/>
          </a:prstGeom>
          <a:noFill/>
        </p:spPr>
        <p:txBody>
          <a:bodyPr wrap="square" rtlCol="0">
            <a:spAutoFit/>
          </a:bodyPr>
          <a:lstStyle/>
          <a:p>
            <a:r>
              <a:rPr lang="en-US" sz="2800" b="1" dirty="0">
                <a:solidFill>
                  <a:schemeClr val="accent2">
                    <a:lumMod val="75000"/>
                  </a:schemeClr>
                </a:solidFill>
              </a:rPr>
              <a:t>Suggested Iowa Resources</a:t>
            </a:r>
            <a:endParaRPr lang="en-US" sz="2800" dirty="0">
              <a:solidFill>
                <a:schemeClr val="accent2">
                  <a:lumMod val="75000"/>
                </a:schemeClr>
              </a:solidFill>
            </a:endParaRPr>
          </a:p>
          <a:p>
            <a:endParaRPr lang="en-US" dirty="0"/>
          </a:p>
        </p:txBody>
      </p:sp>
    </p:spTree>
  </p:cSld>
  <p:clrMapOvr>
    <a:masterClrMapping/>
  </p:clrMapOvr>
  <p:transition>
    <p:fade thruBlk="1"/>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543800" cy="3810000"/>
          </a:xfrm>
        </p:spPr>
        <p:txBody>
          <a:bodyPr>
            <a:noAutofit/>
          </a:bodyPr>
          <a:lstStyle/>
          <a:p>
            <a:r>
              <a:rPr lang="en-US" sz="1800" dirty="0"/>
              <a:t>Iowa Office of Ombudsman: 888-426-6283. </a:t>
            </a:r>
            <a:r>
              <a:rPr lang="en-US" sz="1800" dirty="0">
                <a:hlinkClick r:id="rId3"/>
              </a:rPr>
              <a:t>www.legis.iowa.gov/ombudsman</a:t>
            </a:r>
            <a:r>
              <a:rPr lang="en-US" sz="1800" dirty="0"/>
              <a:t> </a:t>
            </a:r>
          </a:p>
          <a:p>
            <a:endParaRPr lang="en-US" sz="1800" dirty="0"/>
          </a:p>
          <a:p>
            <a:r>
              <a:rPr lang="en-US" sz="1800" dirty="0"/>
              <a:t>Office of the Iowa Attorney General: 515-281-5165 or </a:t>
            </a:r>
            <a:r>
              <a:rPr lang="en-US" sz="1800" u="sng" dirty="0">
                <a:hlinkClick r:id="rId4"/>
              </a:rPr>
              <a:t>www.IowaAttorneyGeneral.gov</a:t>
            </a:r>
            <a:r>
              <a:rPr lang="en-US" sz="1800" dirty="0"/>
              <a:t> . The Attorney General’s website also includes copies of the office’s “Sunshine Advisories” on open meetings and records issues, and outlines of Chapters 21 and 22 with applicable case and AG’s opinion citations. </a:t>
            </a:r>
          </a:p>
          <a:p>
            <a:endParaRPr lang="en-US" sz="1800" dirty="0"/>
          </a:p>
          <a:p>
            <a:r>
              <a:rPr lang="en-US" sz="1800" dirty="0"/>
              <a:t>The Iowa Freedom of Information Council: Kathleen Richardson, executive director; 515-271-2295 or </a:t>
            </a:r>
            <a:r>
              <a:rPr lang="en-US" sz="1800" u="sng" dirty="0">
                <a:hlinkClick r:id="rId5"/>
              </a:rPr>
              <a:t>kathleen.richardson@drake.edu</a:t>
            </a:r>
            <a:r>
              <a:rPr lang="en-US" sz="1800" dirty="0"/>
              <a:t>; www.ifoic.org</a:t>
            </a:r>
          </a:p>
        </p:txBody>
      </p:sp>
      <p:sp>
        <p:nvSpPr>
          <p:cNvPr id="5" name="TextBox 4"/>
          <p:cNvSpPr txBox="1"/>
          <p:nvPr/>
        </p:nvSpPr>
        <p:spPr>
          <a:xfrm>
            <a:off x="1524000" y="1828800"/>
            <a:ext cx="7239000" cy="800219"/>
          </a:xfrm>
          <a:prstGeom prst="rect">
            <a:avLst/>
          </a:prstGeom>
          <a:noFill/>
        </p:spPr>
        <p:txBody>
          <a:bodyPr wrap="square" rtlCol="0">
            <a:spAutoFit/>
          </a:bodyPr>
          <a:lstStyle/>
          <a:p>
            <a:r>
              <a:rPr lang="en-US" sz="2800" b="1" dirty="0">
                <a:solidFill>
                  <a:schemeClr val="accent2">
                    <a:lumMod val="75000"/>
                  </a:schemeClr>
                </a:solidFill>
              </a:rPr>
              <a:t>Suggested Iowa Resources</a:t>
            </a:r>
            <a:endParaRPr lang="en-US" sz="2800" dirty="0">
              <a:solidFill>
                <a:schemeClr val="accent2">
                  <a:lumMod val="75000"/>
                </a:schemeClr>
              </a:solidFill>
            </a:endParaRPr>
          </a:p>
          <a:p>
            <a:endParaRPr lang="en-US" dirty="0"/>
          </a:p>
        </p:txBody>
      </p:sp>
    </p:spTree>
  </p:cSld>
  <p:clrMapOvr>
    <a:masterClrMapping/>
  </p:clrMapOvr>
  <p:transition>
    <p:fade thruBlk="1"/>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543800" cy="3810000"/>
          </a:xfrm>
        </p:spPr>
        <p:txBody>
          <a:bodyPr>
            <a:noAutofit/>
          </a:bodyPr>
          <a:lstStyle/>
          <a:p>
            <a:r>
              <a:rPr lang="en-US" sz="1800" dirty="0"/>
              <a:t>Iowa League of Cities: 515-244-7282 or </a:t>
            </a:r>
            <a:r>
              <a:rPr lang="en-US" sz="1800" u="sng" dirty="0">
                <a:hlinkClick r:id="rId3"/>
              </a:rPr>
              <a:t>www.iowaleague.org</a:t>
            </a:r>
            <a:r>
              <a:rPr lang="en-US" sz="1800" dirty="0"/>
              <a:t> </a:t>
            </a:r>
          </a:p>
          <a:p>
            <a:r>
              <a:rPr lang="en-US" sz="1800" dirty="0"/>
              <a:t>	    </a:t>
            </a:r>
          </a:p>
          <a:p>
            <a:r>
              <a:rPr lang="en-US" sz="1800" dirty="0"/>
              <a:t>Iowa State Association of Counties: 515-244-7181 or </a:t>
            </a:r>
            <a:r>
              <a:rPr lang="en-US" sz="1800" u="sng" dirty="0">
                <a:hlinkClick r:id="rId4"/>
              </a:rPr>
              <a:t>www.iowacounties.org</a:t>
            </a:r>
            <a:endParaRPr lang="en-US" sz="1800" u="sng" dirty="0"/>
          </a:p>
          <a:p>
            <a:r>
              <a:rPr lang="en-US" sz="1800" dirty="0"/>
              <a:t> </a:t>
            </a:r>
          </a:p>
          <a:p>
            <a:r>
              <a:rPr lang="en-US" sz="1800" dirty="0"/>
              <a:t>Iowa Association of School Boards: 1-800-795-4272 or </a:t>
            </a:r>
            <a:r>
              <a:rPr lang="en-US" sz="1800" u="sng" dirty="0">
                <a:hlinkClick r:id="rId5"/>
              </a:rPr>
              <a:t>www.ia-sb.org</a:t>
            </a:r>
            <a:endParaRPr lang="en-US" sz="1800" dirty="0"/>
          </a:p>
          <a:p>
            <a:r>
              <a:rPr lang="en-US" sz="1800" dirty="0"/>
              <a:t> </a:t>
            </a:r>
          </a:p>
          <a:p>
            <a:r>
              <a:rPr lang="en-US" sz="1800" dirty="0"/>
              <a:t>Iowa judicial branch: </a:t>
            </a:r>
            <a:r>
              <a:rPr lang="en-US" sz="1800" u="sng" dirty="0">
                <a:hlinkClick r:id="rId6"/>
              </a:rPr>
              <a:t>www.judicial.state.ia.us</a:t>
            </a:r>
            <a:endParaRPr lang="en-US" sz="1800" u="sng" dirty="0"/>
          </a:p>
          <a:p>
            <a:endParaRPr lang="en-US" sz="1800" u="sng" dirty="0"/>
          </a:p>
          <a:p>
            <a:r>
              <a:rPr lang="en-US" sz="1800" dirty="0"/>
              <a:t>Iowa Newspaper Association (INA): 515-244-2145 </a:t>
            </a:r>
            <a:r>
              <a:rPr lang="en-US" sz="1800" dirty="0">
                <a:hlinkClick r:id="rId7"/>
              </a:rPr>
              <a:t>www.inanews.com</a:t>
            </a:r>
            <a:r>
              <a:rPr lang="en-US" sz="1800" dirty="0"/>
              <a:t> </a:t>
            </a:r>
          </a:p>
          <a:p>
            <a:r>
              <a:rPr lang="en-US" sz="1800" dirty="0"/>
              <a:t> </a:t>
            </a:r>
          </a:p>
        </p:txBody>
      </p:sp>
      <p:sp>
        <p:nvSpPr>
          <p:cNvPr id="5" name="TextBox 4"/>
          <p:cNvSpPr txBox="1"/>
          <p:nvPr/>
        </p:nvSpPr>
        <p:spPr>
          <a:xfrm>
            <a:off x="1524000" y="1828800"/>
            <a:ext cx="7239000" cy="800219"/>
          </a:xfrm>
          <a:prstGeom prst="rect">
            <a:avLst/>
          </a:prstGeom>
          <a:noFill/>
        </p:spPr>
        <p:txBody>
          <a:bodyPr wrap="square" rtlCol="0">
            <a:spAutoFit/>
          </a:bodyPr>
          <a:lstStyle/>
          <a:p>
            <a:r>
              <a:rPr lang="en-US" sz="2800" b="1" dirty="0">
                <a:solidFill>
                  <a:schemeClr val="accent2">
                    <a:lumMod val="75000"/>
                  </a:schemeClr>
                </a:solidFill>
              </a:rPr>
              <a:t>Suggested Iowa Resources</a:t>
            </a:r>
            <a:endParaRPr lang="en-US" sz="2800" dirty="0">
              <a:solidFill>
                <a:schemeClr val="accent2">
                  <a:lumMod val="75000"/>
                </a:schemeClr>
              </a:solidFill>
            </a:endParaRPr>
          </a:p>
          <a:p>
            <a:endParaRPr lang="en-US" dirty="0"/>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p>
        </p:txBody>
      </p:sp>
      <p:sp>
        <p:nvSpPr>
          <p:cNvPr id="3" name="Content Placeholder 2"/>
          <p:cNvSpPr>
            <a:spLocks noGrp="1"/>
          </p:cNvSpPr>
          <p:nvPr>
            <p:ph sz="quarter" idx="1"/>
          </p:nvPr>
        </p:nvSpPr>
        <p:spPr/>
        <p:txBody>
          <a:bodyPr>
            <a:normAutofit lnSpcReduction="10000"/>
          </a:bodyPr>
          <a:lstStyle/>
          <a:p>
            <a:pPr>
              <a:lnSpc>
                <a:spcPct val="110000"/>
              </a:lnSpc>
              <a:spcBef>
                <a:spcPts val="0"/>
              </a:spcBef>
              <a:buNone/>
            </a:pPr>
            <a:r>
              <a:rPr lang="en-US" dirty="0">
                <a:solidFill>
                  <a:schemeClr val="tx2"/>
                </a:solidFill>
              </a:rPr>
              <a:t>First enacted July 1, 1967</a:t>
            </a:r>
          </a:p>
          <a:p>
            <a:pPr>
              <a:lnSpc>
                <a:spcPct val="110000"/>
              </a:lnSpc>
              <a:spcBef>
                <a:spcPts val="0"/>
              </a:spcBef>
              <a:buNone/>
            </a:pPr>
            <a:endParaRPr lang="en-US" dirty="0">
              <a:solidFill>
                <a:schemeClr val="tx2"/>
              </a:solidFill>
            </a:endParaRPr>
          </a:p>
          <a:p>
            <a:pPr>
              <a:lnSpc>
                <a:spcPct val="110000"/>
              </a:lnSpc>
              <a:spcBef>
                <a:spcPts val="0"/>
              </a:spcBef>
              <a:buNone/>
            </a:pPr>
            <a:r>
              <a:rPr lang="en-US" dirty="0">
                <a:solidFill>
                  <a:schemeClr val="tx2"/>
                </a:solidFill>
              </a:rPr>
              <a:t>Tweaked from the 1970’s on</a:t>
            </a:r>
          </a:p>
          <a:p>
            <a:pPr>
              <a:lnSpc>
                <a:spcPct val="110000"/>
              </a:lnSpc>
              <a:spcBef>
                <a:spcPts val="0"/>
              </a:spcBef>
              <a:buNone/>
            </a:pPr>
            <a:endParaRPr lang="en-US" dirty="0">
              <a:solidFill>
                <a:schemeClr val="tx2"/>
              </a:solidFill>
            </a:endParaRPr>
          </a:p>
          <a:p>
            <a:pPr>
              <a:lnSpc>
                <a:spcPct val="110000"/>
              </a:lnSpc>
              <a:spcBef>
                <a:spcPts val="0"/>
              </a:spcBef>
              <a:buNone/>
            </a:pPr>
            <a:r>
              <a:rPr lang="en-US" dirty="0">
                <a:solidFill>
                  <a:schemeClr val="tx2"/>
                </a:solidFill>
              </a:rPr>
              <a:t>Iowa Public Information Board </a:t>
            </a:r>
          </a:p>
          <a:p>
            <a:pPr>
              <a:buNone/>
            </a:pPr>
            <a:r>
              <a:rPr lang="en-US" sz="2200" dirty="0">
                <a:solidFill>
                  <a:schemeClr val="tx2"/>
                </a:solidFill>
              </a:rPr>
              <a:t>		Created July 1, 2012 and activated July 1, 2013</a:t>
            </a:r>
          </a:p>
          <a:p>
            <a:pPr lvl="1">
              <a:buNone/>
            </a:pPr>
            <a:r>
              <a:rPr lang="en-US" sz="1900" dirty="0">
                <a:solidFill>
                  <a:schemeClr val="tx2"/>
                </a:solidFill>
              </a:rPr>
              <a:t>		To provide “an alternative means by which to secure compliance      	with and enforcement of the requirements of chapters 21 and 22” </a:t>
            </a:r>
            <a:endParaRPr lang="en-US" sz="1200" dirty="0">
              <a:solidFill>
                <a:schemeClr val="tx2"/>
              </a:solidFill>
            </a:endParaRPr>
          </a:p>
          <a:p>
            <a:pPr lvl="1">
              <a:buNone/>
            </a:pPr>
            <a:r>
              <a:rPr lang="en-US" sz="1900" dirty="0">
                <a:solidFill>
                  <a:schemeClr val="tx2"/>
                </a:solidFill>
              </a:rPr>
              <a:t>		But to secure it in “an efficient, informal and cost-effective” 	process</a:t>
            </a:r>
          </a:p>
          <a:p>
            <a:pPr lvl="1">
              <a:buNone/>
            </a:pPr>
            <a:r>
              <a:rPr lang="en-US" sz="1200" dirty="0">
                <a:solidFill>
                  <a:schemeClr val="tx2"/>
                </a:solidFill>
              </a:rPr>
              <a:t> 		(Iowa Code Section 23.1)</a:t>
            </a: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Open meetings 101</a:t>
            </a:r>
          </a:p>
        </p:txBody>
      </p:sp>
      <p:sp>
        <p:nvSpPr>
          <p:cNvPr id="3" name="Subtitle 2"/>
          <p:cNvSpPr>
            <a:spLocks noGrp="1"/>
          </p:cNvSpPr>
          <p:nvPr>
            <p:ph type="subTitle" idx="1"/>
          </p:nvPr>
        </p:nvSpPr>
        <p:spPr/>
        <p:txBody>
          <a:bodyPr/>
          <a:lstStyle/>
          <a:p>
            <a:endParaRPr lang="en-US"/>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Defining a Government Body</a:t>
            </a:r>
          </a:p>
        </p:txBody>
      </p:sp>
      <p:sp>
        <p:nvSpPr>
          <p:cNvPr id="3" name="TextBox 2"/>
          <p:cNvSpPr txBox="1"/>
          <p:nvPr/>
        </p:nvSpPr>
        <p:spPr>
          <a:xfrm>
            <a:off x="609600" y="1595021"/>
            <a:ext cx="8229600" cy="5262979"/>
          </a:xfrm>
          <a:prstGeom prst="rect">
            <a:avLst/>
          </a:prstGeom>
          <a:noFill/>
        </p:spPr>
        <p:txBody>
          <a:bodyPr wrap="square" rtlCol="0">
            <a:spAutoFit/>
          </a:bodyPr>
          <a:lstStyle/>
          <a:p>
            <a:r>
              <a:rPr lang="en-US" b="1" dirty="0">
                <a:solidFill>
                  <a:schemeClr val="accent2"/>
                </a:solidFill>
              </a:rPr>
              <a:t>Governmental Bodies are:</a:t>
            </a:r>
          </a:p>
          <a:p>
            <a:pPr lvl="2">
              <a:buFont typeface="Wingdings" pitchFamily="2" charset="2"/>
              <a:buChar char="ü"/>
            </a:pPr>
            <a:r>
              <a:rPr lang="en-US" sz="1600" i="1" dirty="0">
                <a:solidFill>
                  <a:schemeClr val="tx2"/>
                </a:solidFill>
              </a:rPr>
              <a:t>Boards, Councils and Commissions created by law or appointed by other governing bodies such as city councils, county boards of supervisors, school boards (</a:t>
            </a:r>
            <a:r>
              <a:rPr lang="en-US" sz="1600" i="1" dirty="0" err="1">
                <a:solidFill>
                  <a:schemeClr val="tx2"/>
                </a:solidFill>
              </a:rPr>
              <a:t>a,b,c</a:t>
            </a:r>
            <a:r>
              <a:rPr lang="en-US" sz="1600" i="1" dirty="0">
                <a:solidFill>
                  <a:schemeClr val="tx2"/>
                </a:solidFill>
              </a:rPr>
              <a:t>)</a:t>
            </a:r>
            <a:endParaRPr lang="en-US" sz="1600" dirty="0">
              <a:solidFill>
                <a:schemeClr val="tx2"/>
              </a:solidFill>
            </a:endParaRPr>
          </a:p>
          <a:p>
            <a:pPr lvl="2">
              <a:buFont typeface="Wingdings" pitchFamily="2" charset="2"/>
              <a:buChar char="ü"/>
            </a:pPr>
            <a:r>
              <a:rPr lang="en-US" sz="1600" i="1" dirty="0">
                <a:solidFill>
                  <a:schemeClr val="tx2"/>
                </a:solidFill>
              </a:rPr>
              <a:t>Bodies created by the Board of Regents or a president of a university charged with management or control of athletic programs at the state universities (d)</a:t>
            </a:r>
            <a:endParaRPr lang="en-US" sz="1600" dirty="0">
              <a:solidFill>
                <a:schemeClr val="tx2"/>
              </a:solidFill>
            </a:endParaRPr>
          </a:p>
          <a:p>
            <a:pPr lvl="2">
              <a:buFont typeface="Wingdings" pitchFamily="2" charset="2"/>
              <a:buChar char="ü"/>
            </a:pPr>
            <a:r>
              <a:rPr lang="en-US" sz="1600" i="1" dirty="0">
                <a:solidFill>
                  <a:schemeClr val="tx2"/>
                </a:solidFill>
              </a:rPr>
              <a:t>Advisory boards, advisory commissions and task forces created by state or local governments to develop and make recommendations on public policy (e)</a:t>
            </a:r>
            <a:endParaRPr lang="en-US" sz="1600" dirty="0">
              <a:solidFill>
                <a:schemeClr val="tx2"/>
              </a:solidFill>
            </a:endParaRPr>
          </a:p>
          <a:p>
            <a:pPr lvl="2">
              <a:buFont typeface="Wingdings" pitchFamily="2" charset="2"/>
              <a:buChar char="ü"/>
            </a:pPr>
            <a:r>
              <a:rPr lang="en-US" sz="1600" i="1" dirty="0">
                <a:solidFill>
                  <a:schemeClr val="tx2"/>
                </a:solidFill>
              </a:rPr>
              <a:t>Non-profit corporations (other than a fair) who are supported with property tax revenue and licensed to conduct </a:t>
            </a:r>
            <a:r>
              <a:rPr lang="en-US" sz="1600" i="1" dirty="0" err="1">
                <a:solidFill>
                  <a:schemeClr val="tx2"/>
                </a:solidFill>
              </a:rPr>
              <a:t>pari</a:t>
            </a:r>
            <a:r>
              <a:rPr lang="en-US" sz="1600" i="1" dirty="0">
                <a:solidFill>
                  <a:schemeClr val="tx2"/>
                </a:solidFill>
              </a:rPr>
              <a:t>-mutual betting (f)</a:t>
            </a:r>
            <a:endParaRPr lang="en-US" sz="1600" dirty="0">
              <a:solidFill>
                <a:schemeClr val="tx2"/>
              </a:solidFill>
            </a:endParaRPr>
          </a:p>
          <a:p>
            <a:pPr lvl="2">
              <a:buFont typeface="Wingdings" pitchFamily="2" charset="2"/>
              <a:buChar char="ü"/>
            </a:pPr>
            <a:r>
              <a:rPr lang="en-US" sz="1600" i="1" dirty="0">
                <a:solidFill>
                  <a:schemeClr val="tx2"/>
                </a:solidFill>
              </a:rPr>
              <a:t>Non-profit corporations licensed to conduct gambling games pursuant to chapter 99F (g)</a:t>
            </a:r>
            <a:endParaRPr lang="en-US" sz="1600" dirty="0">
              <a:solidFill>
                <a:schemeClr val="tx2"/>
              </a:solidFill>
            </a:endParaRPr>
          </a:p>
          <a:p>
            <a:pPr lvl="2">
              <a:buFont typeface="Wingdings" pitchFamily="2" charset="2"/>
              <a:buChar char="ü"/>
            </a:pPr>
            <a:r>
              <a:rPr lang="en-US" sz="1600" i="1" dirty="0">
                <a:solidFill>
                  <a:schemeClr val="tx2"/>
                </a:solidFill>
              </a:rPr>
              <a:t>Governing bodies of drainage or levee districts (</a:t>
            </a:r>
            <a:r>
              <a:rPr lang="en-US" sz="1600" i="1" dirty="0" err="1">
                <a:solidFill>
                  <a:schemeClr val="tx2"/>
                </a:solidFill>
              </a:rPr>
              <a:t>i</a:t>
            </a:r>
            <a:r>
              <a:rPr lang="en-US" sz="1600" i="1" dirty="0">
                <a:solidFill>
                  <a:schemeClr val="tx2"/>
                </a:solidFill>
              </a:rPr>
              <a:t>)</a:t>
            </a:r>
            <a:endParaRPr lang="en-US" sz="1600" dirty="0">
              <a:solidFill>
                <a:schemeClr val="tx2"/>
              </a:solidFill>
            </a:endParaRPr>
          </a:p>
          <a:p>
            <a:pPr lvl="2">
              <a:buFont typeface="Wingdings" pitchFamily="2" charset="2"/>
              <a:buChar char="ü"/>
            </a:pPr>
            <a:r>
              <a:rPr lang="en-US" sz="1600" i="1" dirty="0">
                <a:solidFill>
                  <a:schemeClr val="tx2"/>
                </a:solidFill>
              </a:rPr>
              <a:t>Advisory boards, advisory commissions, advisory committees, task forces created through 28E agreements or by statute or executive order of state or subdivision to develop and make recommendations on public policy (</a:t>
            </a:r>
            <a:r>
              <a:rPr lang="en-US" sz="1600" i="1" dirty="0" err="1">
                <a:solidFill>
                  <a:schemeClr val="tx2"/>
                </a:solidFill>
              </a:rPr>
              <a:t>h,j</a:t>
            </a:r>
            <a:r>
              <a:rPr lang="en-US" sz="1600" i="1" dirty="0">
                <a:solidFill>
                  <a:schemeClr val="tx2"/>
                </a:solidFill>
              </a:rPr>
              <a:t>)</a:t>
            </a:r>
            <a:endParaRPr lang="en-US" sz="1600" dirty="0">
              <a:solidFill>
                <a:schemeClr val="tx2"/>
              </a:solidFill>
            </a:endParaRPr>
          </a:p>
          <a:p>
            <a:pPr lvl="2">
              <a:buFont typeface="Wingdings" pitchFamily="2" charset="2"/>
              <a:buChar char="ü"/>
            </a:pPr>
            <a:r>
              <a:rPr lang="en-US" sz="1600" i="1" dirty="0">
                <a:solidFill>
                  <a:schemeClr val="tx2"/>
                </a:solidFill>
              </a:rPr>
              <a:t> Advisory boards of General Assembly and Governor by executive order (e)</a:t>
            </a:r>
          </a:p>
          <a:p>
            <a:pPr lvl="2"/>
            <a:endParaRPr lang="en-US" sz="1600" i="1" dirty="0">
              <a:solidFill>
                <a:schemeClr val="tx2"/>
              </a:solidFill>
            </a:endParaRPr>
          </a:p>
          <a:p>
            <a:pPr lvl="2"/>
            <a:r>
              <a:rPr lang="en-US" sz="1200" b="1" dirty="0">
                <a:solidFill>
                  <a:schemeClr val="tx2"/>
                </a:solidFill>
              </a:rPr>
              <a:t>(Section 21.2)</a:t>
            </a:r>
            <a:endParaRPr lang="en-US" sz="1200" dirty="0">
              <a:solidFill>
                <a:schemeClr val="tx2"/>
              </a:solidFill>
            </a:endParaRP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3">
                                            <p:txEl>
                                              <p:pRg st="0" end="0"/>
                                            </p:txEl>
                                          </p:spTgt>
                                        </p:tgtEl>
                                        <p:attrNameLst>
                                          <p:attrName>style.opacity</p:attrName>
                                        </p:attrNameLst>
                                      </p:cBhvr>
                                      <p:to>
                                        <p:strVal val="0.5"/>
                                      </p:to>
                                    </p:set>
                                    <p:animEffect filter="image" prLst="opacity: 0.5">
                                      <p:cBhvr rctx="IE">
                                        <p:cTn id="7" dur="indefinite"/>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0" nodeType="clickEffect">
                                  <p:stCondLst>
                                    <p:cond delay="0"/>
                                  </p:stCondLst>
                                  <p:childTnLst>
                                    <p:set>
                                      <p:cBhvr rctx="PPT">
                                        <p:cTn id="11" dur="indefinite"/>
                                        <p:tgtEl>
                                          <p:spTgt spid="3">
                                            <p:txEl>
                                              <p:pRg st="2" end="2"/>
                                            </p:txEl>
                                          </p:spTgt>
                                        </p:tgtEl>
                                        <p:attrNameLst>
                                          <p:attrName>style.opacity</p:attrName>
                                        </p:attrNameLst>
                                      </p:cBhvr>
                                      <p:to>
                                        <p:strVal val="0.5"/>
                                      </p:to>
                                    </p:set>
                                    <p:animEffect filter="image" prLst="opacity: 0.5">
                                      <p:cBhvr rctx="IE">
                                        <p:cTn id="12" dur="indefinite"/>
                                        <p:tgtEl>
                                          <p:spTgt spid="3">
                                            <p:txEl>
                                              <p:pRg st="2" end="2"/>
                                            </p:txEl>
                                          </p:spTgt>
                                        </p:tgtEl>
                                      </p:cBhvr>
                                    </p:animEffect>
                                  </p:childTnLst>
                                  <p:subTnLst>
                                    <p:set>
                                      <p:cBhvr override="childStyle">
                                        <p:cTn dur="1" fill="hold" display="0" masterRel="sameClick" afterEffect="1">
                                          <p:stCondLst>
                                            <p:cond evt="end" delay="0">
                                              <p:tn val="10"/>
                                            </p:cond>
                                          </p:stCondLst>
                                        </p:cTn>
                                        <p:tgtEl>
                                          <p:spTgt spid="3">
                                            <p:txEl>
                                              <p:pRg st="2" end="2"/>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9" presetClass="emph" presetSubtype="0" grpId="0" nodeType="clickEffect">
                                  <p:stCondLst>
                                    <p:cond delay="0"/>
                                  </p:stCondLst>
                                  <p:childTnLst>
                                    <p:set>
                                      <p:cBhvr rctx="PPT">
                                        <p:cTn id="16" dur="indefinite"/>
                                        <p:tgtEl>
                                          <p:spTgt spid="3">
                                            <p:txEl>
                                              <p:pRg st="3" end="3"/>
                                            </p:txEl>
                                          </p:spTgt>
                                        </p:tgtEl>
                                        <p:attrNameLst>
                                          <p:attrName>style.opacity</p:attrName>
                                        </p:attrNameLst>
                                      </p:cBhvr>
                                      <p:to>
                                        <p:strVal val="0.5"/>
                                      </p:to>
                                    </p:set>
                                    <p:animEffect filter="image" prLst="opacity: 0.5">
                                      <p:cBhvr rctx="IE">
                                        <p:cTn id="17" dur="indefinite"/>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grpId="0" nodeType="clickEffect">
                                  <p:stCondLst>
                                    <p:cond delay="0"/>
                                  </p:stCondLst>
                                  <p:childTnLst>
                                    <p:set>
                                      <p:cBhvr rctx="PPT">
                                        <p:cTn id="21" dur="indefinite"/>
                                        <p:tgtEl>
                                          <p:spTgt spid="3">
                                            <p:txEl>
                                              <p:pRg st="4" end="4"/>
                                            </p:txEl>
                                          </p:spTgt>
                                        </p:tgtEl>
                                        <p:attrNameLst>
                                          <p:attrName>style.opacity</p:attrName>
                                        </p:attrNameLst>
                                      </p:cBhvr>
                                      <p:to>
                                        <p:strVal val="0.5"/>
                                      </p:to>
                                    </p:set>
                                    <p:animEffect filter="image" prLst="opacity: 0.5">
                                      <p:cBhvr rctx="IE">
                                        <p:cTn id="22" dur="indefinite"/>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grpId="0" nodeType="clickEffect">
                                  <p:stCondLst>
                                    <p:cond delay="0"/>
                                  </p:stCondLst>
                                  <p:childTnLst>
                                    <p:set>
                                      <p:cBhvr rctx="PPT">
                                        <p:cTn id="26" dur="indefinite"/>
                                        <p:tgtEl>
                                          <p:spTgt spid="3">
                                            <p:txEl>
                                              <p:pRg st="5" end="5"/>
                                            </p:txEl>
                                          </p:spTgt>
                                        </p:tgtEl>
                                        <p:attrNameLst>
                                          <p:attrName>style.opacity</p:attrName>
                                        </p:attrNameLst>
                                      </p:cBhvr>
                                      <p:to>
                                        <p:strVal val="0.5"/>
                                      </p:to>
                                    </p:set>
                                    <p:animEffect filter="image" prLst="opacity: 0.5">
                                      <p:cBhvr rctx="IE">
                                        <p:cTn id="27" dur="indefinite"/>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mph" presetSubtype="0" grpId="0" nodeType="clickEffect">
                                  <p:stCondLst>
                                    <p:cond delay="0"/>
                                  </p:stCondLst>
                                  <p:childTnLst>
                                    <p:set>
                                      <p:cBhvr rctx="PPT">
                                        <p:cTn id="31" dur="indefinite"/>
                                        <p:tgtEl>
                                          <p:spTgt spid="3">
                                            <p:txEl>
                                              <p:pRg st="6" end="6"/>
                                            </p:txEl>
                                          </p:spTgt>
                                        </p:tgtEl>
                                        <p:attrNameLst>
                                          <p:attrName>style.opacity</p:attrName>
                                        </p:attrNameLst>
                                      </p:cBhvr>
                                      <p:to>
                                        <p:strVal val="0.5"/>
                                      </p:to>
                                    </p:set>
                                    <p:animEffect filter="image" prLst="opacity: 0.5">
                                      <p:cBhvr rctx="IE">
                                        <p:cTn id="32" dur="indefinite"/>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mph" presetSubtype="0" grpId="0" nodeType="clickEffect">
                                  <p:stCondLst>
                                    <p:cond delay="0"/>
                                  </p:stCondLst>
                                  <p:childTnLst>
                                    <p:set>
                                      <p:cBhvr rctx="PPT">
                                        <p:cTn id="36" dur="indefinite"/>
                                        <p:tgtEl>
                                          <p:spTgt spid="3">
                                            <p:txEl>
                                              <p:pRg st="7" end="7"/>
                                            </p:txEl>
                                          </p:spTgt>
                                        </p:tgtEl>
                                        <p:attrNameLst>
                                          <p:attrName>style.opacity</p:attrName>
                                        </p:attrNameLst>
                                      </p:cBhvr>
                                      <p:to>
                                        <p:strVal val="0.5"/>
                                      </p:to>
                                    </p:set>
                                    <p:animEffect filter="image" prLst="opacity: 0.5">
                                      <p:cBhvr rctx="IE">
                                        <p:cTn id="37" dur="indefinite"/>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mph" presetSubtype="0" grpId="0" nodeType="clickEffect">
                                  <p:stCondLst>
                                    <p:cond delay="0"/>
                                  </p:stCondLst>
                                  <p:childTnLst>
                                    <p:set>
                                      <p:cBhvr rctx="PPT">
                                        <p:cTn id="41" dur="indefinite"/>
                                        <p:tgtEl>
                                          <p:spTgt spid="3">
                                            <p:txEl>
                                              <p:pRg st="8" end="8"/>
                                            </p:txEl>
                                          </p:spTgt>
                                        </p:tgtEl>
                                        <p:attrNameLst>
                                          <p:attrName>style.opacity</p:attrName>
                                        </p:attrNameLst>
                                      </p:cBhvr>
                                      <p:to>
                                        <p:strVal val="0.5"/>
                                      </p:to>
                                    </p:set>
                                    <p:animEffect filter="image" prLst="opacity: 0.5">
                                      <p:cBhvr rctx="IE">
                                        <p:cTn id="42" dur="indefinite"/>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mph" presetSubtype="0" grpId="0" nodeType="clickEffect">
                                  <p:stCondLst>
                                    <p:cond delay="0"/>
                                  </p:stCondLst>
                                  <p:childTnLst>
                                    <p:set>
                                      <p:cBhvr rctx="PPT">
                                        <p:cTn id="46" dur="indefinite"/>
                                        <p:tgtEl>
                                          <p:spTgt spid="3">
                                            <p:txEl>
                                              <p:pRg st="10" end="10"/>
                                            </p:txEl>
                                          </p:spTgt>
                                        </p:tgtEl>
                                        <p:attrNameLst>
                                          <p:attrName>style.opacity</p:attrName>
                                        </p:attrNameLst>
                                      </p:cBhvr>
                                      <p:to>
                                        <p:strVal val="0.5"/>
                                      </p:to>
                                    </p:set>
                                    <p:animEffect filter="image" prLst="opacity: 0.5">
                                      <p:cBhvr rctx="IE">
                                        <p:cTn id="47" dur="indefinite"/>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FAQ</a:t>
            </a:r>
          </a:p>
        </p:txBody>
      </p:sp>
      <p:sp>
        <p:nvSpPr>
          <p:cNvPr id="3" name="TextBox 2"/>
          <p:cNvSpPr txBox="1"/>
          <p:nvPr/>
        </p:nvSpPr>
        <p:spPr>
          <a:xfrm>
            <a:off x="685800" y="1600200"/>
            <a:ext cx="8229600" cy="3970318"/>
          </a:xfrm>
          <a:prstGeom prst="rect">
            <a:avLst/>
          </a:prstGeom>
          <a:noFill/>
        </p:spPr>
        <p:txBody>
          <a:bodyPr wrap="square" rtlCol="0">
            <a:spAutoFit/>
          </a:bodyPr>
          <a:lstStyle/>
          <a:p>
            <a:r>
              <a:rPr lang="en-US" b="1" dirty="0">
                <a:solidFill>
                  <a:schemeClr val="accent2"/>
                </a:solidFill>
              </a:rPr>
              <a:t>Does the definition apply to all task forces, subcommittees, etc?</a:t>
            </a:r>
          </a:p>
          <a:p>
            <a:r>
              <a:rPr lang="en-US" b="1" dirty="0">
                <a:solidFill>
                  <a:schemeClr val="tx2"/>
                </a:solidFill>
              </a:rPr>
              <a:t>Yes</a:t>
            </a:r>
            <a:r>
              <a:rPr lang="en-US" dirty="0">
                <a:solidFill>
                  <a:schemeClr val="tx2"/>
                </a:solidFill>
              </a:rPr>
              <a:t>, if membership includes a quorum of the main body, the group is likely to be covered by the law.</a:t>
            </a:r>
          </a:p>
          <a:p>
            <a:endParaRPr lang="en-US" dirty="0">
              <a:solidFill>
                <a:schemeClr val="tx2"/>
              </a:solidFill>
            </a:endParaRPr>
          </a:p>
          <a:p>
            <a:r>
              <a:rPr lang="en-US" dirty="0">
                <a:solidFill>
                  <a:schemeClr val="tx2"/>
                </a:solidFill>
              </a:rPr>
              <a:t>Legal guidelines include the following-</a:t>
            </a:r>
          </a:p>
          <a:p>
            <a:pPr lvl="1">
              <a:buFont typeface="Wingdings" pitchFamily="2" charset="2"/>
              <a:buChar char="ü"/>
            </a:pPr>
            <a:r>
              <a:rPr lang="en-US" sz="1600" dirty="0">
                <a:solidFill>
                  <a:schemeClr val="tx2"/>
                </a:solidFill>
              </a:rPr>
              <a:t>“Advisory bodies created by school boards and county boards of supervisors and other governmental agencies by executive order to develop and make recommendations on public policy issues” are subject to the provisions of the open meetings law. (Tabor to </a:t>
            </a:r>
            <a:r>
              <a:rPr lang="en-US" sz="1600" dirty="0" err="1">
                <a:solidFill>
                  <a:schemeClr val="tx2"/>
                </a:solidFill>
              </a:rPr>
              <a:t>Stilwill</a:t>
            </a:r>
            <a:r>
              <a:rPr lang="en-US" sz="1600" dirty="0">
                <a:solidFill>
                  <a:schemeClr val="tx2"/>
                </a:solidFill>
              </a:rPr>
              <a:t> and </a:t>
            </a:r>
            <a:r>
              <a:rPr lang="en-US" sz="1600" dirty="0" err="1">
                <a:solidFill>
                  <a:schemeClr val="tx2"/>
                </a:solidFill>
              </a:rPr>
              <a:t>Sarcone</a:t>
            </a:r>
            <a:r>
              <a:rPr lang="en-US" sz="1600" dirty="0">
                <a:solidFill>
                  <a:schemeClr val="tx2"/>
                </a:solidFill>
              </a:rPr>
              <a:t>, 93-11-5)</a:t>
            </a:r>
          </a:p>
          <a:p>
            <a:pPr lvl="1">
              <a:buFont typeface="Wingdings" pitchFamily="2" charset="2"/>
              <a:buChar char="ü"/>
            </a:pPr>
            <a:r>
              <a:rPr lang="en-US" sz="1600" dirty="0">
                <a:solidFill>
                  <a:schemeClr val="tx2"/>
                </a:solidFill>
              </a:rPr>
              <a:t>The Iowa Supreme Court has said that policy-making “is more than recommending or advising what should be done. Policy-making is deciding with authority a course of action.” </a:t>
            </a:r>
            <a:r>
              <a:rPr lang="en-US" sz="1600" u="sng" dirty="0">
                <a:solidFill>
                  <a:schemeClr val="tx2"/>
                </a:solidFill>
              </a:rPr>
              <a:t>Mason v. Vision Iowa </a:t>
            </a:r>
            <a:r>
              <a:rPr lang="en-US" sz="1600" u="sng" dirty="0" err="1">
                <a:solidFill>
                  <a:schemeClr val="tx2"/>
                </a:solidFill>
              </a:rPr>
              <a:t>Bd</a:t>
            </a:r>
            <a:r>
              <a:rPr lang="en-US" sz="1600" dirty="0">
                <a:solidFill>
                  <a:schemeClr val="tx2"/>
                </a:solidFill>
              </a:rPr>
              <a:t>, 2005</a:t>
            </a:r>
          </a:p>
          <a:p>
            <a:pPr lvl="1">
              <a:buFont typeface="Wingdings" pitchFamily="2" charset="2"/>
              <a:buChar char="ü"/>
            </a:pPr>
            <a:r>
              <a:rPr lang="en-US" sz="1600" dirty="0">
                <a:solidFill>
                  <a:schemeClr val="tx2"/>
                </a:solidFill>
              </a:rPr>
              <a:t>If they are acting within scope of duty to develop and make recommendations  </a:t>
            </a:r>
            <a:r>
              <a:rPr lang="en-US" sz="1600" u="sng" dirty="0">
                <a:solidFill>
                  <a:schemeClr val="tx2"/>
                </a:solidFill>
              </a:rPr>
              <a:t>Mason v. Vision Iowa Bd</a:t>
            </a:r>
            <a:r>
              <a:rPr lang="en-US" sz="1600" dirty="0">
                <a:solidFill>
                  <a:schemeClr val="tx2"/>
                </a:solidFill>
              </a:rPr>
              <a:t>.</a:t>
            </a:r>
          </a:p>
          <a:p>
            <a:endParaRPr lang="en-US" dirty="0"/>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845</TotalTime>
  <Words>4732</Words>
  <Application>Microsoft Office PowerPoint</Application>
  <PresentationFormat>On-screen Show (4:3)</PresentationFormat>
  <Paragraphs>420</Paragraphs>
  <Slides>54</Slides>
  <Notes>54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Calibri</vt:lpstr>
      <vt:lpstr>Tw Cen MT</vt:lpstr>
      <vt:lpstr>Wingdings</vt:lpstr>
      <vt:lpstr>Wingdings 2</vt:lpstr>
      <vt:lpstr>Median</vt:lpstr>
      <vt:lpstr>Sunshine Laws</vt:lpstr>
      <vt:lpstr>PowerPoint Presentation</vt:lpstr>
      <vt:lpstr>PowerPoint Presentation</vt:lpstr>
      <vt:lpstr>PowerPoint Presentation</vt:lpstr>
      <vt:lpstr>History</vt:lpstr>
      <vt:lpstr>History</vt:lpstr>
      <vt:lpstr>Open meetings 101</vt:lpstr>
      <vt:lpstr>Defining a Government Body</vt:lpstr>
      <vt:lpstr>FAQ</vt:lpstr>
      <vt:lpstr>Best Practices</vt:lpstr>
      <vt:lpstr>Defining a Meeting</vt:lpstr>
      <vt:lpstr>FAQ</vt:lpstr>
      <vt:lpstr>FAQ</vt:lpstr>
      <vt:lpstr>Best Practices</vt:lpstr>
      <vt:lpstr>FAQ</vt:lpstr>
      <vt:lpstr>Preparing For a Meeting</vt:lpstr>
      <vt:lpstr>Best Practices</vt:lpstr>
      <vt:lpstr>FAQ</vt:lpstr>
      <vt:lpstr>Minutes</vt:lpstr>
      <vt:lpstr>FAQ</vt:lpstr>
      <vt:lpstr>Closed Sessions</vt:lpstr>
      <vt:lpstr>Closed Sessions</vt:lpstr>
      <vt:lpstr>Closed Sessions</vt:lpstr>
      <vt:lpstr>Procedure During Closed Session</vt:lpstr>
      <vt:lpstr>PowerPoint Presentation</vt:lpstr>
      <vt:lpstr>Open records 101</vt:lpstr>
      <vt:lpstr>Definitions</vt:lpstr>
      <vt:lpstr>FAQ</vt:lpstr>
      <vt:lpstr>FAQ</vt:lpstr>
      <vt:lpstr>Confidential Records</vt:lpstr>
      <vt:lpstr>Confidential Records</vt:lpstr>
      <vt:lpstr>Confidential Records</vt:lpstr>
      <vt:lpstr>Confidential Records</vt:lpstr>
      <vt:lpstr>Confidential Records</vt:lpstr>
      <vt:lpstr>FAQ</vt:lpstr>
      <vt:lpstr>FAQ</vt:lpstr>
      <vt:lpstr>Supervision and Fees</vt:lpstr>
      <vt:lpstr>Supervision and Fees</vt:lpstr>
      <vt:lpstr>Data Manipulation</vt:lpstr>
      <vt:lpstr>Fair Information Practices</vt:lpstr>
      <vt:lpstr>Fair Information Practices</vt:lpstr>
      <vt:lpstr>Fair Information Practices</vt:lpstr>
      <vt:lpstr>Penalties</vt:lpstr>
      <vt:lpstr>The Iowa Public Information Board</vt:lpstr>
      <vt:lpstr>The Iowa Public Information Board</vt:lpstr>
      <vt:lpstr>The Iowa Public Information Board</vt:lpstr>
      <vt:lpstr>The Iowa Public Information Board</vt:lpstr>
      <vt:lpstr>The Iowa Public Information Board</vt:lpstr>
      <vt:lpstr>The Iowa Public Information Board</vt:lpstr>
      <vt:lpstr>The Iowa Public Information Board</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Iowa Sunshine Laws</dc:title>
  <dc:creator>jmartin</dc:creator>
  <cp:lastModifiedBy>Kelsey Sebern</cp:lastModifiedBy>
  <cp:revision>94</cp:revision>
  <dcterms:created xsi:type="dcterms:W3CDTF">2013-11-07T18:47:23Z</dcterms:created>
  <dcterms:modified xsi:type="dcterms:W3CDTF">2022-12-12T14:22:19Z</dcterms:modified>
</cp:coreProperties>
</file>