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71"/>
  </p:notesMasterIdLst>
  <p:handoutMasterIdLst>
    <p:handoutMasterId r:id="rId7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321" r:id="rId44"/>
    <p:sldId id="322" r:id="rId45"/>
    <p:sldId id="323" r:id="rId46"/>
    <p:sldId id="324" r:id="rId47"/>
    <p:sldId id="325" r:id="rId48"/>
    <p:sldId id="300" r:id="rId49"/>
    <p:sldId id="301" r:id="rId50"/>
    <p:sldId id="302" r:id="rId51"/>
    <p:sldId id="303" r:id="rId52"/>
    <p:sldId id="304" r:id="rId53"/>
    <p:sldId id="305" r:id="rId54"/>
    <p:sldId id="306" r:id="rId55"/>
    <p:sldId id="307" r:id="rId56"/>
    <p:sldId id="309" r:id="rId57"/>
    <p:sldId id="310" r:id="rId58"/>
    <p:sldId id="311" r:id="rId59"/>
    <p:sldId id="318" r:id="rId60"/>
    <p:sldId id="312" r:id="rId61"/>
    <p:sldId id="313" r:id="rId62"/>
    <p:sldId id="315" r:id="rId63"/>
    <p:sldId id="326" r:id="rId64"/>
    <p:sldId id="327" r:id="rId65"/>
    <p:sldId id="328" r:id="rId66"/>
    <p:sldId id="316" r:id="rId67"/>
    <p:sldId id="319" r:id="rId68"/>
    <p:sldId id="329" r:id="rId69"/>
    <p:sldId id="317" r:id="rId70"/>
  </p:sldIdLst>
  <p:sldSz cx="12192000" cy="6858000"/>
  <p:notesSz cx="7315200" cy="9601200"/>
  <p:embeddedFontLst>
    <p:embeddedFont>
      <p:font typeface="Calibri" panose="020F0502020204030204" pitchFamily="34" charset="0"/>
      <p:regular r:id="rId73"/>
      <p:bold r:id="rId74"/>
      <p:italic r:id="rId75"/>
      <p:boldItalic r:id="rId76"/>
    </p:embeddedFont>
    <p:embeddedFont>
      <p:font typeface="Century Gothic" panose="020B0502020202020204" pitchFamily="34" charset="0"/>
      <p:regular r:id="rId77"/>
      <p:bold r:id="rId78"/>
      <p:italic r:id="rId79"/>
      <p:boldItalic r:id="rId80"/>
    </p:embeddedFont>
    <p:embeddedFont>
      <p:font typeface="Wingdings 2" panose="05020102010507070707" pitchFamily="18" charset="2"/>
      <p:regular r:id="rId81"/>
    </p:embeddedFont>
    <p:embeddedFont>
      <p:font typeface="Wingdings 3" panose="05040102010807070707" pitchFamily="18" charset="2"/>
      <p:regular r:id="rId8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79070" autoAdjust="0"/>
  </p:normalViewPr>
  <p:slideViewPr>
    <p:cSldViewPr snapToGrid="0">
      <p:cViewPr varScale="1">
        <p:scale>
          <a:sx n="65" d="100"/>
          <a:sy n="65" d="100"/>
        </p:scale>
        <p:origin x="1277"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8C2CE-0133-4B38-8631-A70298126926}" type="doc">
      <dgm:prSet loTypeId="urn:microsoft.com/office/officeart/2005/8/layout/hierarchy3" loCatId="list" qsTypeId="urn:microsoft.com/office/officeart/2005/8/quickstyle/simple1#4" qsCatId="simple" csTypeId="urn:microsoft.com/office/officeart/2005/8/colors/accent1_2#4" csCatId="accent1" phldr="1"/>
      <dgm:spPr/>
      <dgm:t>
        <a:bodyPr/>
        <a:lstStyle/>
        <a:p>
          <a:endParaRPr lang="en-US"/>
        </a:p>
      </dgm:t>
    </dgm:pt>
    <dgm:pt modelId="{E3B35C1B-A6B4-4BB6-8BDE-CA5ECFAB1E8A}">
      <dgm:prSet phldrT="[Text]"/>
      <dgm:spPr/>
      <dgm:t>
        <a:bodyPr/>
        <a:lstStyle/>
        <a:p>
          <a:r>
            <a:rPr lang="en-US" dirty="0"/>
            <a:t>Budget Goals</a:t>
          </a:r>
        </a:p>
      </dgm:t>
    </dgm:pt>
    <dgm:pt modelId="{D7878A11-1A28-4B21-87AE-EDCD59DC605B}" type="parTrans" cxnId="{0E91C467-1A6A-4FFD-8286-4830799DD5CD}">
      <dgm:prSet/>
      <dgm:spPr/>
      <dgm:t>
        <a:bodyPr/>
        <a:lstStyle/>
        <a:p>
          <a:endParaRPr lang="en-US"/>
        </a:p>
      </dgm:t>
    </dgm:pt>
    <dgm:pt modelId="{068C21E0-834A-431F-9C64-D93BF4417F93}" type="sibTrans" cxnId="{0E91C467-1A6A-4FFD-8286-4830799DD5CD}">
      <dgm:prSet/>
      <dgm:spPr/>
      <dgm:t>
        <a:bodyPr/>
        <a:lstStyle/>
        <a:p>
          <a:endParaRPr lang="en-US"/>
        </a:p>
      </dgm:t>
    </dgm:pt>
    <dgm:pt modelId="{8ECC764C-4F15-4746-ABCC-CE7B2994EE30}">
      <dgm:prSet phldrT="[Text]"/>
      <dgm:spPr/>
      <dgm:t>
        <a:bodyPr/>
        <a:lstStyle/>
        <a:p>
          <a:r>
            <a:rPr lang="en-US" dirty="0"/>
            <a:t>Strategic Plans</a:t>
          </a:r>
        </a:p>
      </dgm:t>
    </dgm:pt>
    <dgm:pt modelId="{3847F700-3C1A-4F08-9A0B-E82DD6F0D5AF}" type="parTrans" cxnId="{97570636-1573-47F1-9CBC-77575D2C48F7}">
      <dgm:prSet/>
      <dgm:spPr/>
      <dgm:t>
        <a:bodyPr/>
        <a:lstStyle/>
        <a:p>
          <a:endParaRPr lang="en-US"/>
        </a:p>
      </dgm:t>
    </dgm:pt>
    <dgm:pt modelId="{43EA72BD-2BDA-4229-9123-BF897DEBA4CA}" type="sibTrans" cxnId="{97570636-1573-47F1-9CBC-77575D2C48F7}">
      <dgm:prSet/>
      <dgm:spPr/>
      <dgm:t>
        <a:bodyPr/>
        <a:lstStyle/>
        <a:p>
          <a:endParaRPr lang="en-US"/>
        </a:p>
      </dgm:t>
    </dgm:pt>
    <dgm:pt modelId="{B8B024BE-DE96-40B2-BE6A-219E719E69C0}">
      <dgm:prSet phldrT="[Text]"/>
      <dgm:spPr/>
      <dgm:t>
        <a:bodyPr/>
        <a:lstStyle/>
        <a:p>
          <a:r>
            <a:rPr lang="en-US" dirty="0"/>
            <a:t>Capital Improvement Planning</a:t>
          </a:r>
        </a:p>
      </dgm:t>
    </dgm:pt>
    <dgm:pt modelId="{CCA1ECEF-2A4F-41C5-A735-A02359C75031}" type="parTrans" cxnId="{89F2B72C-57C6-4CE1-875A-2F9AC5723AA7}">
      <dgm:prSet/>
      <dgm:spPr/>
      <dgm:t>
        <a:bodyPr/>
        <a:lstStyle/>
        <a:p>
          <a:endParaRPr lang="en-US"/>
        </a:p>
      </dgm:t>
    </dgm:pt>
    <dgm:pt modelId="{4AD22D58-3F10-4291-8A79-6127B45F3001}" type="sibTrans" cxnId="{89F2B72C-57C6-4CE1-875A-2F9AC5723AA7}">
      <dgm:prSet/>
      <dgm:spPr/>
      <dgm:t>
        <a:bodyPr/>
        <a:lstStyle/>
        <a:p>
          <a:endParaRPr lang="en-US"/>
        </a:p>
      </dgm:t>
    </dgm:pt>
    <dgm:pt modelId="{F0AE7CC4-2F37-44A3-A922-87CD5DF2570F}">
      <dgm:prSet phldrT="[Text]"/>
      <dgm:spPr/>
      <dgm:t>
        <a:bodyPr/>
        <a:lstStyle/>
        <a:p>
          <a:r>
            <a:rPr lang="en-US" dirty="0"/>
            <a:t>Townhall </a:t>
          </a:r>
        </a:p>
      </dgm:t>
    </dgm:pt>
    <dgm:pt modelId="{BA9AF03A-B9C5-40F1-9C8E-1EC3F4AF148C}" type="parTrans" cxnId="{FC0A1B8F-A558-4B53-A829-DB80A4D64F15}">
      <dgm:prSet/>
      <dgm:spPr/>
      <dgm:t>
        <a:bodyPr/>
        <a:lstStyle/>
        <a:p>
          <a:endParaRPr lang="en-US"/>
        </a:p>
      </dgm:t>
    </dgm:pt>
    <dgm:pt modelId="{BC8A71DB-1622-4B4A-B37F-C37BDEB1075C}" type="sibTrans" cxnId="{FC0A1B8F-A558-4B53-A829-DB80A4D64F15}">
      <dgm:prSet/>
      <dgm:spPr/>
      <dgm:t>
        <a:bodyPr/>
        <a:lstStyle/>
        <a:p>
          <a:endParaRPr lang="en-US"/>
        </a:p>
      </dgm:t>
    </dgm:pt>
    <dgm:pt modelId="{8DC73F28-2A1E-46DE-8D3F-D0A36ACCF31C}">
      <dgm:prSet phldrT="[Text]"/>
      <dgm:spPr/>
      <dgm:t>
        <a:bodyPr/>
        <a:lstStyle/>
        <a:p>
          <a:r>
            <a:rPr lang="en-US" dirty="0"/>
            <a:t>Tax Levy Rates</a:t>
          </a:r>
        </a:p>
      </dgm:t>
    </dgm:pt>
    <dgm:pt modelId="{C39B18A8-41BD-4386-8E53-1572D5CA26D8}" type="parTrans" cxnId="{5BC81D6A-E181-475F-91FB-83E33355096D}">
      <dgm:prSet/>
      <dgm:spPr/>
      <dgm:t>
        <a:bodyPr/>
        <a:lstStyle/>
        <a:p>
          <a:endParaRPr lang="en-US"/>
        </a:p>
      </dgm:t>
    </dgm:pt>
    <dgm:pt modelId="{F2938ABF-6F83-4927-9F4A-172AD618550E}" type="sibTrans" cxnId="{5BC81D6A-E181-475F-91FB-83E33355096D}">
      <dgm:prSet/>
      <dgm:spPr/>
      <dgm:t>
        <a:bodyPr/>
        <a:lstStyle/>
        <a:p>
          <a:endParaRPr lang="en-US"/>
        </a:p>
      </dgm:t>
    </dgm:pt>
    <dgm:pt modelId="{D21DCCD9-BDDB-452D-9D31-8F492D1C50A2}">
      <dgm:prSet phldrT="[Text]"/>
      <dgm:spPr/>
      <dgm:t>
        <a:bodyPr/>
        <a:lstStyle/>
        <a:p>
          <a:r>
            <a:rPr lang="en-US" dirty="0"/>
            <a:t>Budget Amendments</a:t>
          </a:r>
        </a:p>
      </dgm:t>
    </dgm:pt>
    <dgm:pt modelId="{24152B00-455A-4171-8BEE-3B36BE0DCA29}" type="parTrans" cxnId="{908DBF52-F77C-401E-A642-D178A7798163}">
      <dgm:prSet/>
      <dgm:spPr/>
      <dgm:t>
        <a:bodyPr/>
        <a:lstStyle/>
        <a:p>
          <a:endParaRPr lang="en-US"/>
        </a:p>
      </dgm:t>
    </dgm:pt>
    <dgm:pt modelId="{D3E69AC2-29AB-4CF7-B5C3-DD7887BE1D5B}" type="sibTrans" cxnId="{908DBF52-F77C-401E-A642-D178A7798163}">
      <dgm:prSet/>
      <dgm:spPr/>
      <dgm:t>
        <a:bodyPr/>
        <a:lstStyle/>
        <a:p>
          <a:endParaRPr lang="en-US"/>
        </a:p>
      </dgm:t>
    </dgm:pt>
    <dgm:pt modelId="{6437BA4B-B5E6-4840-B9AE-A88C7657A4B0}">
      <dgm:prSet phldrT="[Text]"/>
      <dgm:spPr/>
      <dgm:t>
        <a:bodyPr/>
        <a:lstStyle/>
        <a:p>
          <a:r>
            <a:rPr lang="en-US" dirty="0"/>
            <a:t>Before May 31</a:t>
          </a:r>
        </a:p>
      </dgm:t>
    </dgm:pt>
    <dgm:pt modelId="{141F96D6-64CD-493E-93CA-DF9C88136668}" type="parTrans" cxnId="{AC068B67-9C30-47BA-9DFE-B1DD7E50EF80}">
      <dgm:prSet/>
      <dgm:spPr/>
      <dgm:t>
        <a:bodyPr/>
        <a:lstStyle/>
        <a:p>
          <a:endParaRPr lang="en-US"/>
        </a:p>
      </dgm:t>
    </dgm:pt>
    <dgm:pt modelId="{822D7B8D-738D-4CEA-8F8B-01F691BA1881}" type="sibTrans" cxnId="{AC068B67-9C30-47BA-9DFE-B1DD7E50EF80}">
      <dgm:prSet/>
      <dgm:spPr/>
      <dgm:t>
        <a:bodyPr/>
        <a:lstStyle/>
        <a:p>
          <a:endParaRPr lang="en-US"/>
        </a:p>
      </dgm:t>
    </dgm:pt>
    <dgm:pt modelId="{C0D5239D-9EB4-497B-9BE8-A2239475D0FE}">
      <dgm:prSet phldrT="[Text]"/>
      <dgm:spPr/>
      <dgm:t>
        <a:bodyPr/>
        <a:lstStyle/>
        <a:p>
          <a:r>
            <a:rPr lang="en-US" dirty="0"/>
            <a:t>All County Official newspapers</a:t>
          </a:r>
        </a:p>
      </dgm:t>
    </dgm:pt>
    <dgm:pt modelId="{FDA64ADD-E873-4145-B09F-1B4372242908}" type="parTrans" cxnId="{5ACBC1AA-43ED-4C0E-8FB5-09AF35D1F3DF}">
      <dgm:prSet/>
      <dgm:spPr/>
      <dgm:t>
        <a:bodyPr/>
        <a:lstStyle/>
        <a:p>
          <a:endParaRPr lang="en-US"/>
        </a:p>
      </dgm:t>
    </dgm:pt>
    <dgm:pt modelId="{9E16F957-5E80-4749-83EA-B526FE6891ED}" type="sibTrans" cxnId="{5ACBC1AA-43ED-4C0E-8FB5-09AF35D1F3DF}">
      <dgm:prSet/>
      <dgm:spPr/>
      <dgm:t>
        <a:bodyPr/>
        <a:lstStyle/>
        <a:p>
          <a:endParaRPr lang="en-US"/>
        </a:p>
      </dgm:t>
    </dgm:pt>
    <dgm:pt modelId="{04DF5D66-A62C-46C6-A338-331ED6A012E2}">
      <dgm:prSet phldrT="[Text]"/>
      <dgm:spPr/>
      <dgm:t>
        <a:bodyPr/>
        <a:lstStyle/>
        <a:p>
          <a:r>
            <a:rPr lang="en-US" dirty="0"/>
            <a:t>Long Range Forecasting</a:t>
          </a:r>
        </a:p>
      </dgm:t>
    </dgm:pt>
    <dgm:pt modelId="{30947F13-58CD-42B7-B7B8-83B439F81FBA}" type="parTrans" cxnId="{94A334DA-619C-47D1-8E48-214421C8619E}">
      <dgm:prSet/>
      <dgm:spPr/>
      <dgm:t>
        <a:bodyPr/>
        <a:lstStyle/>
        <a:p>
          <a:endParaRPr lang="en-US"/>
        </a:p>
      </dgm:t>
    </dgm:pt>
    <dgm:pt modelId="{C7431663-CABA-47CD-9223-01A13DCCBE4B}" type="sibTrans" cxnId="{94A334DA-619C-47D1-8E48-214421C8619E}">
      <dgm:prSet/>
      <dgm:spPr/>
      <dgm:t>
        <a:bodyPr/>
        <a:lstStyle/>
        <a:p>
          <a:endParaRPr lang="en-US"/>
        </a:p>
      </dgm:t>
    </dgm:pt>
    <dgm:pt modelId="{8CB13D61-D180-4E6C-A100-F21C1FEC0DA4}">
      <dgm:prSet phldrT="[Text]"/>
      <dgm:spPr/>
      <dgm:t>
        <a:bodyPr/>
        <a:lstStyle/>
        <a:p>
          <a:r>
            <a:rPr lang="en-US" dirty="0"/>
            <a:t>Change in Services</a:t>
          </a:r>
        </a:p>
      </dgm:t>
    </dgm:pt>
    <dgm:pt modelId="{41FA5100-73BB-49B0-BAA1-5DBDBC67FD19}" type="parTrans" cxnId="{D80FD57F-2BB0-471B-8B14-2643101D9A41}">
      <dgm:prSet/>
      <dgm:spPr/>
      <dgm:t>
        <a:bodyPr/>
        <a:lstStyle/>
        <a:p>
          <a:endParaRPr lang="en-US"/>
        </a:p>
      </dgm:t>
    </dgm:pt>
    <dgm:pt modelId="{0A1AE395-BE3E-4660-9BA0-49BFAF4AE208}" type="sibTrans" cxnId="{D80FD57F-2BB0-471B-8B14-2643101D9A41}">
      <dgm:prSet/>
      <dgm:spPr/>
      <dgm:t>
        <a:bodyPr/>
        <a:lstStyle/>
        <a:p>
          <a:endParaRPr lang="en-US"/>
        </a:p>
      </dgm:t>
    </dgm:pt>
    <dgm:pt modelId="{A687149A-3614-4AE5-BA63-C0EF7755D9F5}">
      <dgm:prSet phldrT="[Text]"/>
      <dgm:spPr/>
      <dgm:t>
        <a:bodyPr/>
        <a:lstStyle/>
        <a:p>
          <a:r>
            <a:rPr lang="en-US" dirty="0"/>
            <a:t>Impacts to homeowners / businesses</a:t>
          </a:r>
        </a:p>
      </dgm:t>
    </dgm:pt>
    <dgm:pt modelId="{0B035562-AA51-472E-809D-75A6F9697DF0}" type="parTrans" cxnId="{E4938AE4-71E1-49D6-B12F-88E6AD8953E5}">
      <dgm:prSet/>
      <dgm:spPr/>
      <dgm:t>
        <a:bodyPr/>
        <a:lstStyle/>
        <a:p>
          <a:endParaRPr lang="en-US"/>
        </a:p>
      </dgm:t>
    </dgm:pt>
    <dgm:pt modelId="{0209BCE0-A69F-445C-84D9-FF4E70B5AB4A}" type="sibTrans" cxnId="{E4938AE4-71E1-49D6-B12F-88E6AD8953E5}">
      <dgm:prSet/>
      <dgm:spPr/>
      <dgm:t>
        <a:bodyPr/>
        <a:lstStyle/>
        <a:p>
          <a:endParaRPr lang="en-US"/>
        </a:p>
      </dgm:t>
    </dgm:pt>
    <dgm:pt modelId="{E1F8E80D-0EBB-4DFF-8318-6482E800CB39}">
      <dgm:prSet phldrT="[Text]"/>
      <dgm:spPr/>
      <dgm:t>
        <a:bodyPr/>
        <a:lstStyle/>
        <a:p>
          <a:r>
            <a:rPr lang="en-US" dirty="0"/>
            <a:t>Overall Health</a:t>
          </a:r>
        </a:p>
      </dgm:t>
    </dgm:pt>
    <dgm:pt modelId="{DC68257E-CC2E-42EE-8441-5A23FBCCEDA8}" type="parTrans" cxnId="{18ED38F6-C633-449B-813C-8ADC6AA64D15}">
      <dgm:prSet/>
      <dgm:spPr/>
      <dgm:t>
        <a:bodyPr/>
        <a:lstStyle/>
        <a:p>
          <a:endParaRPr lang="en-US"/>
        </a:p>
      </dgm:t>
    </dgm:pt>
    <dgm:pt modelId="{B80FAC7A-E03C-4F47-BD91-AA759CCDEF02}" type="sibTrans" cxnId="{18ED38F6-C633-449B-813C-8ADC6AA64D15}">
      <dgm:prSet/>
      <dgm:spPr/>
      <dgm:t>
        <a:bodyPr/>
        <a:lstStyle/>
        <a:p>
          <a:endParaRPr lang="en-US"/>
        </a:p>
      </dgm:t>
    </dgm:pt>
    <dgm:pt modelId="{E6DAE5DF-86D1-4C26-87CC-41444637F94B}">
      <dgm:prSet phldrT="[Text]"/>
      <dgm:spPr/>
      <dgm:t>
        <a:bodyPr/>
        <a:lstStyle/>
        <a:p>
          <a:r>
            <a:rPr lang="en-US" dirty="0"/>
            <a:t>Published not less than 10 nor more than 20 days</a:t>
          </a:r>
        </a:p>
      </dgm:t>
    </dgm:pt>
    <dgm:pt modelId="{7B874884-CF2B-4780-B4B2-EF4280B67C14}" type="parTrans" cxnId="{40D08238-FD06-4E56-9A9B-A595A2F8A7DD}">
      <dgm:prSet/>
      <dgm:spPr/>
      <dgm:t>
        <a:bodyPr/>
        <a:lstStyle/>
        <a:p>
          <a:endParaRPr lang="en-US"/>
        </a:p>
      </dgm:t>
    </dgm:pt>
    <dgm:pt modelId="{677C3D7A-647E-492F-9328-5E2BBC809179}" type="sibTrans" cxnId="{40D08238-FD06-4E56-9A9B-A595A2F8A7DD}">
      <dgm:prSet/>
      <dgm:spPr/>
      <dgm:t>
        <a:bodyPr/>
        <a:lstStyle/>
        <a:p>
          <a:endParaRPr lang="en-US"/>
        </a:p>
      </dgm:t>
    </dgm:pt>
    <dgm:pt modelId="{BD5E166D-6546-41AB-BD9B-CCA4535C3B48}">
      <dgm:prSet phldrT="[Text]"/>
      <dgm:spPr/>
      <dgm:t>
        <a:bodyPr/>
        <a:lstStyle/>
        <a:p>
          <a:r>
            <a:rPr lang="en-US" dirty="0"/>
            <a:t>Increases in any of 10 major classes of expenditures</a:t>
          </a:r>
        </a:p>
      </dgm:t>
    </dgm:pt>
    <dgm:pt modelId="{897844C9-A47F-40D8-990B-2941BB719124}" type="parTrans" cxnId="{41D265F8-28E1-4065-A373-C28DE1006EA8}">
      <dgm:prSet/>
      <dgm:spPr/>
      <dgm:t>
        <a:bodyPr/>
        <a:lstStyle/>
        <a:p>
          <a:endParaRPr lang="en-US"/>
        </a:p>
      </dgm:t>
    </dgm:pt>
    <dgm:pt modelId="{0A795DA7-23F9-4FA4-BED4-6605D5DA6D81}" type="sibTrans" cxnId="{41D265F8-28E1-4065-A373-C28DE1006EA8}">
      <dgm:prSet/>
      <dgm:spPr/>
      <dgm:t>
        <a:bodyPr/>
        <a:lstStyle/>
        <a:p>
          <a:endParaRPr lang="en-US"/>
        </a:p>
      </dgm:t>
    </dgm:pt>
    <dgm:pt modelId="{F9E3B33F-175C-4DBB-8197-CE8C3508A4D7}">
      <dgm:prSet phldrT="[Text]"/>
      <dgm:spPr/>
      <dgm:t>
        <a:bodyPr/>
        <a:lstStyle/>
        <a:p>
          <a:r>
            <a:rPr lang="en-US" dirty="0"/>
            <a:t>Annual Reports</a:t>
          </a:r>
        </a:p>
      </dgm:t>
    </dgm:pt>
    <dgm:pt modelId="{B9991DE7-981D-4B00-A9F2-D99DC4A8ECD7}" type="parTrans" cxnId="{3D178A43-D6D0-4411-9B15-626021EAA018}">
      <dgm:prSet/>
      <dgm:spPr/>
      <dgm:t>
        <a:bodyPr/>
        <a:lstStyle/>
        <a:p>
          <a:endParaRPr lang="en-US"/>
        </a:p>
      </dgm:t>
    </dgm:pt>
    <dgm:pt modelId="{0DDE8505-F834-4F6F-AD52-AE76F236F6FC}" type="sibTrans" cxnId="{3D178A43-D6D0-4411-9B15-626021EAA018}">
      <dgm:prSet/>
      <dgm:spPr/>
      <dgm:t>
        <a:bodyPr/>
        <a:lstStyle/>
        <a:p>
          <a:endParaRPr lang="en-US"/>
        </a:p>
      </dgm:t>
    </dgm:pt>
    <dgm:pt modelId="{E1088108-4030-4081-8066-517F2D839206}">
      <dgm:prSet phldrT="[Text]"/>
      <dgm:spPr/>
      <dgm:t>
        <a:bodyPr/>
        <a:lstStyle/>
        <a:p>
          <a:r>
            <a:rPr lang="en-US" dirty="0"/>
            <a:t>Audited Financial Statements</a:t>
          </a:r>
        </a:p>
      </dgm:t>
    </dgm:pt>
    <dgm:pt modelId="{3B467432-DEE9-4F51-8A79-0CEDE8E3BEFC}" type="parTrans" cxnId="{50B215C0-C833-49B7-9C50-3894FB777F3B}">
      <dgm:prSet/>
      <dgm:spPr/>
      <dgm:t>
        <a:bodyPr/>
        <a:lstStyle/>
        <a:p>
          <a:endParaRPr lang="en-US"/>
        </a:p>
      </dgm:t>
    </dgm:pt>
    <dgm:pt modelId="{D68ADDBA-1BF5-4454-99E5-14AEA19B0EA9}" type="sibTrans" cxnId="{50B215C0-C833-49B7-9C50-3894FB777F3B}">
      <dgm:prSet/>
      <dgm:spPr/>
      <dgm:t>
        <a:bodyPr/>
        <a:lstStyle/>
        <a:p>
          <a:endParaRPr lang="en-US"/>
        </a:p>
      </dgm:t>
    </dgm:pt>
    <dgm:pt modelId="{A4AF5CF0-FCF6-4ACC-A6E5-CA3AF630ED0E}">
      <dgm:prSet phldrT="[Text]"/>
      <dgm:spPr/>
      <dgm:t>
        <a:bodyPr/>
        <a:lstStyle/>
        <a:p>
          <a:r>
            <a:rPr lang="en-US" dirty="0"/>
            <a:t>State Annual Financial Report</a:t>
          </a:r>
        </a:p>
      </dgm:t>
    </dgm:pt>
    <dgm:pt modelId="{13436179-600C-43FB-A879-02E2E87FCEC7}" type="parTrans" cxnId="{FC684164-442D-4508-BEDD-B5291AED70C7}">
      <dgm:prSet/>
      <dgm:spPr/>
      <dgm:t>
        <a:bodyPr/>
        <a:lstStyle/>
        <a:p>
          <a:endParaRPr lang="en-US"/>
        </a:p>
      </dgm:t>
    </dgm:pt>
    <dgm:pt modelId="{FE5E49AB-083A-498C-8CC1-0E936A7EBCBF}" type="sibTrans" cxnId="{FC684164-442D-4508-BEDD-B5291AED70C7}">
      <dgm:prSet/>
      <dgm:spPr/>
      <dgm:t>
        <a:bodyPr/>
        <a:lstStyle/>
        <a:p>
          <a:endParaRPr lang="en-US"/>
        </a:p>
      </dgm:t>
    </dgm:pt>
    <dgm:pt modelId="{B0327269-B175-4410-9EE0-7D1F9A23CC76}">
      <dgm:prSet phldrT="[Text]"/>
      <dgm:spPr/>
      <dgm:t>
        <a:bodyPr/>
        <a:lstStyle/>
        <a:p>
          <a:r>
            <a:rPr lang="en-US" dirty="0"/>
            <a:t>Published by December 1</a:t>
          </a:r>
        </a:p>
      </dgm:t>
    </dgm:pt>
    <dgm:pt modelId="{CDDF00D3-5381-4B2F-B40B-877D4956DE17}" type="parTrans" cxnId="{62E593F7-6D80-418A-9082-2B17E48488A4}">
      <dgm:prSet/>
      <dgm:spPr/>
      <dgm:t>
        <a:bodyPr/>
        <a:lstStyle/>
        <a:p>
          <a:endParaRPr lang="en-US"/>
        </a:p>
      </dgm:t>
    </dgm:pt>
    <dgm:pt modelId="{39115931-2C01-4063-9BD2-BF8938D4D4F1}" type="sibTrans" cxnId="{62E593F7-6D80-418A-9082-2B17E48488A4}">
      <dgm:prSet/>
      <dgm:spPr/>
      <dgm:t>
        <a:bodyPr/>
        <a:lstStyle/>
        <a:p>
          <a:endParaRPr lang="en-US"/>
        </a:p>
      </dgm:t>
    </dgm:pt>
    <dgm:pt modelId="{751A9F2A-A8D5-4FFD-B368-2936A6CEF467}">
      <dgm:prSet phldrT="[Text]"/>
      <dgm:spPr/>
      <dgm:t>
        <a:bodyPr/>
        <a:lstStyle/>
        <a:p>
          <a:r>
            <a:rPr lang="en-US" dirty="0"/>
            <a:t>Single Audit</a:t>
          </a:r>
        </a:p>
      </dgm:t>
    </dgm:pt>
    <dgm:pt modelId="{CCF162EB-CB79-47EA-A97B-3270E7920BEF}" type="parTrans" cxnId="{436A75E9-4439-49E9-B203-FD12A7EFF0BE}">
      <dgm:prSet/>
      <dgm:spPr/>
      <dgm:t>
        <a:bodyPr/>
        <a:lstStyle/>
        <a:p>
          <a:endParaRPr lang="en-US"/>
        </a:p>
      </dgm:t>
    </dgm:pt>
    <dgm:pt modelId="{75CA0030-1649-4D3C-8FF4-FD9ADE297872}" type="sibTrans" cxnId="{436A75E9-4439-49E9-B203-FD12A7EFF0BE}">
      <dgm:prSet/>
      <dgm:spPr/>
      <dgm:t>
        <a:bodyPr/>
        <a:lstStyle/>
        <a:p>
          <a:endParaRPr lang="en-US"/>
        </a:p>
      </dgm:t>
    </dgm:pt>
    <dgm:pt modelId="{76A7632F-2D55-4E30-B323-A8372CAF6677}">
      <dgm:prSet phldrT="[Text]"/>
      <dgm:spPr/>
      <dgm:t>
        <a:bodyPr/>
        <a:lstStyle/>
        <a:p>
          <a:r>
            <a:rPr lang="en-US" dirty="0"/>
            <a:t>Other - Treasurer’s Annual Statement, REAP, Secondary Roads, Self Insurance</a:t>
          </a:r>
        </a:p>
      </dgm:t>
    </dgm:pt>
    <dgm:pt modelId="{2F37169F-120F-462E-B84A-5C81F6AEE527}" type="parTrans" cxnId="{3B9E0D43-4A8C-46BC-A4EE-61A08DCA2147}">
      <dgm:prSet/>
      <dgm:spPr/>
      <dgm:t>
        <a:bodyPr/>
        <a:lstStyle/>
        <a:p>
          <a:endParaRPr lang="en-US"/>
        </a:p>
      </dgm:t>
    </dgm:pt>
    <dgm:pt modelId="{ACCB8C90-E5C3-4C08-BDB0-76078199D24F}" type="sibTrans" cxnId="{3B9E0D43-4A8C-46BC-A4EE-61A08DCA2147}">
      <dgm:prSet/>
      <dgm:spPr/>
      <dgm:t>
        <a:bodyPr/>
        <a:lstStyle/>
        <a:p>
          <a:endParaRPr lang="en-US"/>
        </a:p>
      </dgm:t>
    </dgm:pt>
    <dgm:pt modelId="{CBB17A9D-AFDA-4B05-8310-A97F1C5F8DDD}">
      <dgm:prSet phldrT="[Text]"/>
      <dgm:spPr/>
      <dgm:t>
        <a:bodyPr/>
        <a:lstStyle/>
        <a:p>
          <a:r>
            <a:rPr lang="en-US" dirty="0"/>
            <a:t>Tools</a:t>
          </a:r>
        </a:p>
      </dgm:t>
    </dgm:pt>
    <dgm:pt modelId="{498DE67A-A743-40EB-83C9-32273AB58F92}" type="parTrans" cxnId="{A98044F3-7EF8-45E7-93D1-B51E52DA893A}">
      <dgm:prSet/>
      <dgm:spPr/>
      <dgm:t>
        <a:bodyPr/>
        <a:lstStyle/>
        <a:p>
          <a:endParaRPr lang="en-US"/>
        </a:p>
      </dgm:t>
    </dgm:pt>
    <dgm:pt modelId="{8BF4D9C6-74E7-4148-9C56-4549FBB87B99}" type="sibTrans" cxnId="{A98044F3-7EF8-45E7-93D1-B51E52DA893A}">
      <dgm:prSet/>
      <dgm:spPr/>
      <dgm:t>
        <a:bodyPr/>
        <a:lstStyle/>
        <a:p>
          <a:endParaRPr lang="en-US"/>
        </a:p>
      </dgm:t>
    </dgm:pt>
    <dgm:pt modelId="{86A2591E-4B54-447A-AA42-D84AD711F2A7}">
      <dgm:prSet phldrT="[Text]"/>
      <dgm:spPr/>
      <dgm:t>
        <a:bodyPr/>
        <a:lstStyle/>
        <a:p>
          <a:r>
            <a:rPr lang="en-US" dirty="0"/>
            <a:t>Budget Goals</a:t>
          </a:r>
        </a:p>
      </dgm:t>
    </dgm:pt>
    <dgm:pt modelId="{6B2773C1-DF73-4563-9122-BBDC23E6E24E}" type="parTrans" cxnId="{B0B1C847-7EC5-416D-A9C6-44ECFB2E0826}">
      <dgm:prSet/>
      <dgm:spPr/>
      <dgm:t>
        <a:bodyPr/>
        <a:lstStyle/>
        <a:p>
          <a:endParaRPr lang="en-US"/>
        </a:p>
      </dgm:t>
    </dgm:pt>
    <dgm:pt modelId="{B92DF835-884A-4BB9-8517-187BF38213D1}" type="sibTrans" cxnId="{B0B1C847-7EC5-416D-A9C6-44ECFB2E0826}">
      <dgm:prSet/>
      <dgm:spPr/>
      <dgm:t>
        <a:bodyPr/>
        <a:lstStyle/>
        <a:p>
          <a:endParaRPr lang="en-US"/>
        </a:p>
      </dgm:t>
    </dgm:pt>
    <dgm:pt modelId="{F98A1B31-5C52-44C1-909F-DB1F1A4E0A28}">
      <dgm:prSet phldrT="[Text]"/>
      <dgm:spPr/>
      <dgm:t>
        <a:bodyPr/>
        <a:lstStyle/>
        <a:p>
          <a:r>
            <a:rPr lang="en-US" dirty="0"/>
            <a:t>Historical Analysis</a:t>
          </a:r>
        </a:p>
      </dgm:t>
    </dgm:pt>
    <dgm:pt modelId="{2D95A7A0-BFBE-48B9-888B-CA52D62561B1}" type="parTrans" cxnId="{4D88D3A8-429D-45CA-B1A3-77C93816D109}">
      <dgm:prSet/>
      <dgm:spPr/>
      <dgm:t>
        <a:bodyPr/>
        <a:lstStyle/>
        <a:p>
          <a:endParaRPr lang="en-US"/>
        </a:p>
      </dgm:t>
    </dgm:pt>
    <dgm:pt modelId="{410F2CCE-9FC6-4037-BB3A-4D46B98B9E3A}" type="sibTrans" cxnId="{4D88D3A8-429D-45CA-B1A3-77C93816D109}">
      <dgm:prSet/>
      <dgm:spPr/>
      <dgm:t>
        <a:bodyPr/>
        <a:lstStyle/>
        <a:p>
          <a:endParaRPr lang="en-US"/>
        </a:p>
      </dgm:t>
    </dgm:pt>
    <dgm:pt modelId="{904D920B-B893-442E-B7CB-5E07E861C197}">
      <dgm:prSet phldrT="[Text]"/>
      <dgm:spPr/>
      <dgm:t>
        <a:bodyPr/>
        <a:lstStyle/>
        <a:p>
          <a:r>
            <a:rPr lang="en-US" dirty="0"/>
            <a:t>Budgeting Methodology</a:t>
          </a:r>
        </a:p>
      </dgm:t>
    </dgm:pt>
    <dgm:pt modelId="{EC8B5E54-4050-4438-8B2F-1599FFE09DE6}" type="parTrans" cxnId="{E4D3D15F-7DFE-4725-B64F-311380AC1CEB}">
      <dgm:prSet/>
      <dgm:spPr/>
      <dgm:t>
        <a:bodyPr/>
        <a:lstStyle/>
        <a:p>
          <a:endParaRPr lang="en-US"/>
        </a:p>
      </dgm:t>
    </dgm:pt>
    <dgm:pt modelId="{55C6D115-B4C4-49AA-A285-D3FAB2B9D86B}" type="sibTrans" cxnId="{E4D3D15F-7DFE-4725-B64F-311380AC1CEB}">
      <dgm:prSet/>
      <dgm:spPr/>
      <dgm:t>
        <a:bodyPr/>
        <a:lstStyle/>
        <a:p>
          <a:endParaRPr lang="en-US"/>
        </a:p>
      </dgm:t>
    </dgm:pt>
    <dgm:pt modelId="{7B4969C0-CF76-4CB1-9631-7306D4FF3BC2}">
      <dgm:prSet phldrT="[Text]"/>
      <dgm:spPr/>
      <dgm:t>
        <a:bodyPr/>
        <a:lstStyle/>
        <a:p>
          <a:r>
            <a:rPr lang="en-US" dirty="0"/>
            <a:t>Organizational charts</a:t>
          </a:r>
        </a:p>
      </dgm:t>
    </dgm:pt>
    <dgm:pt modelId="{87BD5FB9-5061-4DF2-94B9-F62C6181B638}" type="parTrans" cxnId="{13F9CD34-7200-4C44-8BC6-E85BD8286DA3}">
      <dgm:prSet/>
      <dgm:spPr/>
      <dgm:t>
        <a:bodyPr/>
        <a:lstStyle/>
        <a:p>
          <a:endParaRPr lang="en-US"/>
        </a:p>
      </dgm:t>
    </dgm:pt>
    <dgm:pt modelId="{06A39C01-A689-42D5-8D03-12B38BC162B4}" type="sibTrans" cxnId="{13F9CD34-7200-4C44-8BC6-E85BD8286DA3}">
      <dgm:prSet/>
      <dgm:spPr/>
      <dgm:t>
        <a:bodyPr/>
        <a:lstStyle/>
        <a:p>
          <a:endParaRPr lang="en-US"/>
        </a:p>
      </dgm:t>
    </dgm:pt>
    <dgm:pt modelId="{A1C6E13B-E705-468F-8CC7-CCC552DEECA4}" type="pres">
      <dgm:prSet presAssocID="{5AB8C2CE-0133-4B38-8631-A70298126926}" presName="diagram" presStyleCnt="0">
        <dgm:presLayoutVars>
          <dgm:chPref val="1"/>
          <dgm:dir/>
          <dgm:animOne val="branch"/>
          <dgm:animLvl val="lvl"/>
          <dgm:resizeHandles/>
        </dgm:presLayoutVars>
      </dgm:prSet>
      <dgm:spPr/>
    </dgm:pt>
    <dgm:pt modelId="{B085D2B8-D1C9-4398-9D9B-7D6B5B671294}" type="pres">
      <dgm:prSet presAssocID="{E3B35C1B-A6B4-4BB6-8BDE-CA5ECFAB1E8A}" presName="root" presStyleCnt="0"/>
      <dgm:spPr/>
    </dgm:pt>
    <dgm:pt modelId="{746608A4-CCBF-45F9-BA52-772B9AE23D1B}" type="pres">
      <dgm:prSet presAssocID="{E3B35C1B-A6B4-4BB6-8BDE-CA5ECFAB1E8A}" presName="rootComposite" presStyleCnt="0"/>
      <dgm:spPr/>
    </dgm:pt>
    <dgm:pt modelId="{51497B13-CE6C-4FB7-BBA3-B05FAC62D145}" type="pres">
      <dgm:prSet presAssocID="{E3B35C1B-A6B4-4BB6-8BDE-CA5ECFAB1E8A}" presName="rootText" presStyleLbl="node1" presStyleIdx="0" presStyleCnt="5"/>
      <dgm:spPr/>
    </dgm:pt>
    <dgm:pt modelId="{CBDDBBC2-AD32-4FEE-AE82-B14A1F0CD2CF}" type="pres">
      <dgm:prSet presAssocID="{E3B35C1B-A6B4-4BB6-8BDE-CA5ECFAB1E8A}" presName="rootConnector" presStyleLbl="node1" presStyleIdx="0" presStyleCnt="5"/>
      <dgm:spPr/>
    </dgm:pt>
    <dgm:pt modelId="{5BE1CE31-5CAF-4234-B433-C67485C457A9}" type="pres">
      <dgm:prSet presAssocID="{E3B35C1B-A6B4-4BB6-8BDE-CA5ECFAB1E8A}" presName="childShape" presStyleCnt="0"/>
      <dgm:spPr/>
    </dgm:pt>
    <dgm:pt modelId="{133794B5-F957-47DE-9E6A-F73EA338C9C4}" type="pres">
      <dgm:prSet presAssocID="{3847F700-3C1A-4F08-9A0B-E82DD6F0D5AF}" presName="Name13" presStyleLbl="parChTrans1D2" presStyleIdx="0" presStyleCnt="19"/>
      <dgm:spPr/>
    </dgm:pt>
    <dgm:pt modelId="{2D9BE391-67A3-431F-8F77-5FE0D47F3A25}" type="pres">
      <dgm:prSet presAssocID="{8ECC764C-4F15-4746-ABCC-CE7B2994EE30}" presName="childText" presStyleLbl="bgAcc1" presStyleIdx="0" presStyleCnt="19">
        <dgm:presLayoutVars>
          <dgm:bulletEnabled val="1"/>
        </dgm:presLayoutVars>
      </dgm:prSet>
      <dgm:spPr/>
    </dgm:pt>
    <dgm:pt modelId="{F2163EBB-0431-45D4-99E6-F096492C2382}" type="pres">
      <dgm:prSet presAssocID="{30947F13-58CD-42B7-B7B8-83B439F81FBA}" presName="Name13" presStyleLbl="parChTrans1D2" presStyleIdx="1" presStyleCnt="19"/>
      <dgm:spPr/>
    </dgm:pt>
    <dgm:pt modelId="{C28C1479-B61E-42E3-A4E9-1C4A2C89B5B1}" type="pres">
      <dgm:prSet presAssocID="{04DF5D66-A62C-46C6-A338-331ED6A012E2}" presName="childText" presStyleLbl="bgAcc1" presStyleIdx="1" presStyleCnt="19">
        <dgm:presLayoutVars>
          <dgm:bulletEnabled val="1"/>
        </dgm:presLayoutVars>
      </dgm:prSet>
      <dgm:spPr/>
    </dgm:pt>
    <dgm:pt modelId="{469215A5-E072-420D-A2A9-9A5462F55CF9}" type="pres">
      <dgm:prSet presAssocID="{CCA1ECEF-2A4F-41C5-A735-A02359C75031}" presName="Name13" presStyleLbl="parChTrans1D2" presStyleIdx="2" presStyleCnt="19"/>
      <dgm:spPr/>
    </dgm:pt>
    <dgm:pt modelId="{CC64255C-8104-436E-97ED-317F2496D347}" type="pres">
      <dgm:prSet presAssocID="{B8B024BE-DE96-40B2-BE6A-219E719E69C0}" presName="childText" presStyleLbl="bgAcc1" presStyleIdx="2" presStyleCnt="19">
        <dgm:presLayoutVars>
          <dgm:bulletEnabled val="1"/>
        </dgm:presLayoutVars>
      </dgm:prSet>
      <dgm:spPr/>
    </dgm:pt>
    <dgm:pt modelId="{EABED0B5-1EB5-47C3-ABB1-445E3C341F31}" type="pres">
      <dgm:prSet presAssocID="{CBB17A9D-AFDA-4B05-8310-A97F1C5F8DDD}" presName="root" presStyleCnt="0"/>
      <dgm:spPr/>
    </dgm:pt>
    <dgm:pt modelId="{F4591D69-0C08-47C5-ACCA-2975E01251D9}" type="pres">
      <dgm:prSet presAssocID="{CBB17A9D-AFDA-4B05-8310-A97F1C5F8DDD}" presName="rootComposite" presStyleCnt="0"/>
      <dgm:spPr/>
    </dgm:pt>
    <dgm:pt modelId="{8CEA1720-C992-4271-805C-489BCE92B669}" type="pres">
      <dgm:prSet presAssocID="{CBB17A9D-AFDA-4B05-8310-A97F1C5F8DDD}" presName="rootText" presStyleLbl="node1" presStyleIdx="1" presStyleCnt="5"/>
      <dgm:spPr/>
    </dgm:pt>
    <dgm:pt modelId="{0461F010-4479-4CCE-9840-3EB619CCFDC4}" type="pres">
      <dgm:prSet presAssocID="{CBB17A9D-AFDA-4B05-8310-A97F1C5F8DDD}" presName="rootConnector" presStyleLbl="node1" presStyleIdx="1" presStyleCnt="5"/>
      <dgm:spPr/>
    </dgm:pt>
    <dgm:pt modelId="{804A0B7A-8769-4D5D-8D81-FC2D58E25A2D}" type="pres">
      <dgm:prSet presAssocID="{CBB17A9D-AFDA-4B05-8310-A97F1C5F8DDD}" presName="childShape" presStyleCnt="0"/>
      <dgm:spPr/>
    </dgm:pt>
    <dgm:pt modelId="{F6EE0B76-6719-41F3-B4CD-8BC8A65D1F22}" type="pres">
      <dgm:prSet presAssocID="{6B2773C1-DF73-4563-9122-BBDC23E6E24E}" presName="Name13" presStyleLbl="parChTrans1D2" presStyleIdx="3" presStyleCnt="19"/>
      <dgm:spPr/>
    </dgm:pt>
    <dgm:pt modelId="{957DEECD-9D12-4CF1-AAB9-B13561490BA9}" type="pres">
      <dgm:prSet presAssocID="{86A2591E-4B54-447A-AA42-D84AD711F2A7}" presName="childText" presStyleLbl="bgAcc1" presStyleIdx="3" presStyleCnt="19">
        <dgm:presLayoutVars>
          <dgm:bulletEnabled val="1"/>
        </dgm:presLayoutVars>
      </dgm:prSet>
      <dgm:spPr/>
    </dgm:pt>
    <dgm:pt modelId="{906A0A29-81D9-43C8-A3CB-797AAFDD4629}" type="pres">
      <dgm:prSet presAssocID="{87BD5FB9-5061-4DF2-94B9-F62C6181B638}" presName="Name13" presStyleLbl="parChTrans1D2" presStyleIdx="4" presStyleCnt="19"/>
      <dgm:spPr/>
    </dgm:pt>
    <dgm:pt modelId="{CC8619D6-315B-4EF9-9238-8F50EDCDC39B}" type="pres">
      <dgm:prSet presAssocID="{7B4969C0-CF76-4CB1-9631-7306D4FF3BC2}" presName="childText" presStyleLbl="bgAcc1" presStyleIdx="4" presStyleCnt="19">
        <dgm:presLayoutVars>
          <dgm:bulletEnabled val="1"/>
        </dgm:presLayoutVars>
      </dgm:prSet>
      <dgm:spPr/>
    </dgm:pt>
    <dgm:pt modelId="{129EBF03-6563-4F3F-84C4-406BC7CAB0D3}" type="pres">
      <dgm:prSet presAssocID="{2D95A7A0-BFBE-48B9-888B-CA52D62561B1}" presName="Name13" presStyleLbl="parChTrans1D2" presStyleIdx="5" presStyleCnt="19"/>
      <dgm:spPr/>
    </dgm:pt>
    <dgm:pt modelId="{BEAA200E-AC19-4F0E-B06F-5A58AA6DCE5B}" type="pres">
      <dgm:prSet presAssocID="{F98A1B31-5C52-44C1-909F-DB1F1A4E0A28}" presName="childText" presStyleLbl="bgAcc1" presStyleIdx="5" presStyleCnt="19">
        <dgm:presLayoutVars>
          <dgm:bulletEnabled val="1"/>
        </dgm:presLayoutVars>
      </dgm:prSet>
      <dgm:spPr/>
    </dgm:pt>
    <dgm:pt modelId="{D72B11BA-06B1-41E1-A0A1-7CFD45BFC61D}" type="pres">
      <dgm:prSet presAssocID="{EC8B5E54-4050-4438-8B2F-1599FFE09DE6}" presName="Name13" presStyleLbl="parChTrans1D2" presStyleIdx="6" presStyleCnt="19"/>
      <dgm:spPr/>
    </dgm:pt>
    <dgm:pt modelId="{9690FB8F-0F57-4D35-B8C0-CFC4F597DF59}" type="pres">
      <dgm:prSet presAssocID="{904D920B-B893-442E-B7CB-5E07E861C197}" presName="childText" presStyleLbl="bgAcc1" presStyleIdx="6" presStyleCnt="19">
        <dgm:presLayoutVars>
          <dgm:bulletEnabled val="1"/>
        </dgm:presLayoutVars>
      </dgm:prSet>
      <dgm:spPr/>
    </dgm:pt>
    <dgm:pt modelId="{E4C35688-5D24-499A-9511-CD0DC7F062CA}" type="pres">
      <dgm:prSet presAssocID="{F0AE7CC4-2F37-44A3-A922-87CD5DF2570F}" presName="root" presStyleCnt="0"/>
      <dgm:spPr/>
    </dgm:pt>
    <dgm:pt modelId="{986F8153-F23D-4871-8D80-5C5DBFB51D7D}" type="pres">
      <dgm:prSet presAssocID="{F0AE7CC4-2F37-44A3-A922-87CD5DF2570F}" presName="rootComposite" presStyleCnt="0"/>
      <dgm:spPr/>
    </dgm:pt>
    <dgm:pt modelId="{1083E70A-5E43-4DC9-9226-9D4C3EAEA8C0}" type="pres">
      <dgm:prSet presAssocID="{F0AE7CC4-2F37-44A3-A922-87CD5DF2570F}" presName="rootText" presStyleLbl="node1" presStyleIdx="2" presStyleCnt="5"/>
      <dgm:spPr/>
    </dgm:pt>
    <dgm:pt modelId="{61D4213E-C43A-4BFE-8450-A35814D297DE}" type="pres">
      <dgm:prSet presAssocID="{F0AE7CC4-2F37-44A3-A922-87CD5DF2570F}" presName="rootConnector" presStyleLbl="node1" presStyleIdx="2" presStyleCnt="5"/>
      <dgm:spPr/>
    </dgm:pt>
    <dgm:pt modelId="{60CAA7A7-1A33-481B-AF86-CC706F029E2A}" type="pres">
      <dgm:prSet presAssocID="{F0AE7CC4-2F37-44A3-A922-87CD5DF2570F}" presName="childShape" presStyleCnt="0"/>
      <dgm:spPr/>
    </dgm:pt>
    <dgm:pt modelId="{B8F2D14F-36E2-4E36-BA96-0A068608B46C}" type="pres">
      <dgm:prSet presAssocID="{C39B18A8-41BD-4386-8E53-1572D5CA26D8}" presName="Name13" presStyleLbl="parChTrans1D2" presStyleIdx="7" presStyleCnt="19"/>
      <dgm:spPr/>
    </dgm:pt>
    <dgm:pt modelId="{DFF0AAD9-8C98-433F-8E19-A54B665AC25F}" type="pres">
      <dgm:prSet presAssocID="{8DC73F28-2A1E-46DE-8D3F-D0A36ACCF31C}" presName="childText" presStyleLbl="bgAcc1" presStyleIdx="7" presStyleCnt="19">
        <dgm:presLayoutVars>
          <dgm:bulletEnabled val="1"/>
        </dgm:presLayoutVars>
      </dgm:prSet>
      <dgm:spPr/>
    </dgm:pt>
    <dgm:pt modelId="{5CFF1432-35EE-43D2-BCB8-21F999ADEAC3}" type="pres">
      <dgm:prSet presAssocID="{41FA5100-73BB-49B0-BAA1-5DBDBC67FD19}" presName="Name13" presStyleLbl="parChTrans1D2" presStyleIdx="8" presStyleCnt="19"/>
      <dgm:spPr/>
    </dgm:pt>
    <dgm:pt modelId="{03EFD3C0-C15A-482E-B151-B3626E3F5658}" type="pres">
      <dgm:prSet presAssocID="{8CB13D61-D180-4E6C-A100-F21C1FEC0DA4}" presName="childText" presStyleLbl="bgAcc1" presStyleIdx="8" presStyleCnt="19">
        <dgm:presLayoutVars>
          <dgm:bulletEnabled val="1"/>
        </dgm:presLayoutVars>
      </dgm:prSet>
      <dgm:spPr/>
    </dgm:pt>
    <dgm:pt modelId="{7528AE20-E97D-4852-BDB0-DE0AB77BF601}" type="pres">
      <dgm:prSet presAssocID="{0B035562-AA51-472E-809D-75A6F9697DF0}" presName="Name13" presStyleLbl="parChTrans1D2" presStyleIdx="9" presStyleCnt="19"/>
      <dgm:spPr/>
    </dgm:pt>
    <dgm:pt modelId="{C5494AAA-6D27-424D-96E9-83B921FB3DCA}" type="pres">
      <dgm:prSet presAssocID="{A687149A-3614-4AE5-BA63-C0EF7755D9F5}" presName="childText" presStyleLbl="bgAcc1" presStyleIdx="9" presStyleCnt="19">
        <dgm:presLayoutVars>
          <dgm:bulletEnabled val="1"/>
        </dgm:presLayoutVars>
      </dgm:prSet>
      <dgm:spPr/>
    </dgm:pt>
    <dgm:pt modelId="{4795D71F-7FF4-4DE4-9E65-745DC68A028C}" type="pres">
      <dgm:prSet presAssocID="{DC68257E-CC2E-42EE-8441-5A23FBCCEDA8}" presName="Name13" presStyleLbl="parChTrans1D2" presStyleIdx="10" presStyleCnt="19"/>
      <dgm:spPr/>
    </dgm:pt>
    <dgm:pt modelId="{6ED70DD1-57EC-491B-B971-E79E76B74B6A}" type="pres">
      <dgm:prSet presAssocID="{E1F8E80D-0EBB-4DFF-8318-6482E800CB39}" presName="childText" presStyleLbl="bgAcc1" presStyleIdx="10" presStyleCnt="19">
        <dgm:presLayoutVars>
          <dgm:bulletEnabled val="1"/>
        </dgm:presLayoutVars>
      </dgm:prSet>
      <dgm:spPr/>
    </dgm:pt>
    <dgm:pt modelId="{5F755F00-C1FA-4B76-A938-AA949FC08B6C}" type="pres">
      <dgm:prSet presAssocID="{D21DCCD9-BDDB-452D-9D31-8F492D1C50A2}" presName="root" presStyleCnt="0"/>
      <dgm:spPr/>
    </dgm:pt>
    <dgm:pt modelId="{5CE70B4A-8F54-4C0C-84D7-11FA3A454068}" type="pres">
      <dgm:prSet presAssocID="{D21DCCD9-BDDB-452D-9D31-8F492D1C50A2}" presName="rootComposite" presStyleCnt="0"/>
      <dgm:spPr/>
    </dgm:pt>
    <dgm:pt modelId="{599D9DE4-F774-48E0-9A0B-278BCCDB4B1B}" type="pres">
      <dgm:prSet presAssocID="{D21DCCD9-BDDB-452D-9D31-8F492D1C50A2}" presName="rootText" presStyleLbl="node1" presStyleIdx="3" presStyleCnt="5"/>
      <dgm:spPr/>
    </dgm:pt>
    <dgm:pt modelId="{0534D9BE-D04F-45AD-A28E-6A1B7FF0629D}" type="pres">
      <dgm:prSet presAssocID="{D21DCCD9-BDDB-452D-9D31-8F492D1C50A2}" presName="rootConnector" presStyleLbl="node1" presStyleIdx="3" presStyleCnt="5"/>
      <dgm:spPr/>
    </dgm:pt>
    <dgm:pt modelId="{C5AA913B-6D73-493F-8A3C-2596B8790CD4}" type="pres">
      <dgm:prSet presAssocID="{D21DCCD9-BDDB-452D-9D31-8F492D1C50A2}" presName="childShape" presStyleCnt="0"/>
      <dgm:spPr/>
    </dgm:pt>
    <dgm:pt modelId="{9600ECAD-9192-44C7-A31F-624ECB52AB03}" type="pres">
      <dgm:prSet presAssocID="{141F96D6-64CD-493E-93CA-DF9C88136668}" presName="Name13" presStyleLbl="parChTrans1D2" presStyleIdx="11" presStyleCnt="19"/>
      <dgm:spPr/>
    </dgm:pt>
    <dgm:pt modelId="{39B1C1E0-1B1A-4735-8813-4432594AE509}" type="pres">
      <dgm:prSet presAssocID="{6437BA4B-B5E6-4840-B9AE-A88C7657A4B0}" presName="childText" presStyleLbl="bgAcc1" presStyleIdx="11" presStyleCnt="19">
        <dgm:presLayoutVars>
          <dgm:bulletEnabled val="1"/>
        </dgm:presLayoutVars>
      </dgm:prSet>
      <dgm:spPr/>
    </dgm:pt>
    <dgm:pt modelId="{C3683E45-D985-4469-AE9E-56DD59385894}" type="pres">
      <dgm:prSet presAssocID="{897844C9-A47F-40D8-990B-2941BB719124}" presName="Name13" presStyleLbl="parChTrans1D2" presStyleIdx="12" presStyleCnt="19"/>
      <dgm:spPr/>
    </dgm:pt>
    <dgm:pt modelId="{8AB34BBA-25E3-45B5-917D-882AD1F9F7DE}" type="pres">
      <dgm:prSet presAssocID="{BD5E166D-6546-41AB-BD9B-CCA4535C3B48}" presName="childText" presStyleLbl="bgAcc1" presStyleIdx="12" presStyleCnt="19">
        <dgm:presLayoutVars>
          <dgm:bulletEnabled val="1"/>
        </dgm:presLayoutVars>
      </dgm:prSet>
      <dgm:spPr/>
    </dgm:pt>
    <dgm:pt modelId="{B13A7933-68A9-434B-AA20-E462DC6505B5}" type="pres">
      <dgm:prSet presAssocID="{7B874884-CF2B-4780-B4B2-EF4280B67C14}" presName="Name13" presStyleLbl="parChTrans1D2" presStyleIdx="13" presStyleCnt="19"/>
      <dgm:spPr/>
    </dgm:pt>
    <dgm:pt modelId="{FA17F01D-F1AE-4FDD-9174-0A7539C69089}" type="pres">
      <dgm:prSet presAssocID="{E6DAE5DF-86D1-4C26-87CC-41444637F94B}" presName="childText" presStyleLbl="bgAcc1" presStyleIdx="13" presStyleCnt="19">
        <dgm:presLayoutVars>
          <dgm:bulletEnabled val="1"/>
        </dgm:presLayoutVars>
      </dgm:prSet>
      <dgm:spPr/>
    </dgm:pt>
    <dgm:pt modelId="{9AFFC309-878C-48BC-90EC-A1AE67A4E00E}" type="pres">
      <dgm:prSet presAssocID="{FDA64ADD-E873-4145-B09F-1B4372242908}" presName="Name13" presStyleLbl="parChTrans1D2" presStyleIdx="14" presStyleCnt="19"/>
      <dgm:spPr/>
    </dgm:pt>
    <dgm:pt modelId="{6C8C9FF9-C862-4740-B1E2-BFCEC514E568}" type="pres">
      <dgm:prSet presAssocID="{C0D5239D-9EB4-497B-9BE8-A2239475D0FE}" presName="childText" presStyleLbl="bgAcc1" presStyleIdx="14" presStyleCnt="19">
        <dgm:presLayoutVars>
          <dgm:bulletEnabled val="1"/>
        </dgm:presLayoutVars>
      </dgm:prSet>
      <dgm:spPr/>
    </dgm:pt>
    <dgm:pt modelId="{64BF6172-A53C-4266-8828-53AA4DE5E986}" type="pres">
      <dgm:prSet presAssocID="{F9E3B33F-175C-4DBB-8197-CE8C3508A4D7}" presName="root" presStyleCnt="0"/>
      <dgm:spPr/>
    </dgm:pt>
    <dgm:pt modelId="{DF48AD60-AD17-4463-ABA5-C70BE23890D0}" type="pres">
      <dgm:prSet presAssocID="{F9E3B33F-175C-4DBB-8197-CE8C3508A4D7}" presName="rootComposite" presStyleCnt="0"/>
      <dgm:spPr/>
    </dgm:pt>
    <dgm:pt modelId="{42F7AACB-83AC-4AB1-953F-37550F4FFE27}" type="pres">
      <dgm:prSet presAssocID="{F9E3B33F-175C-4DBB-8197-CE8C3508A4D7}" presName="rootText" presStyleLbl="node1" presStyleIdx="4" presStyleCnt="5"/>
      <dgm:spPr/>
    </dgm:pt>
    <dgm:pt modelId="{A329D9DD-A407-452E-BAC6-286BD3987E96}" type="pres">
      <dgm:prSet presAssocID="{F9E3B33F-175C-4DBB-8197-CE8C3508A4D7}" presName="rootConnector" presStyleLbl="node1" presStyleIdx="4" presStyleCnt="5"/>
      <dgm:spPr/>
    </dgm:pt>
    <dgm:pt modelId="{63C61294-947B-46A3-AE58-E3F6066E901C}" type="pres">
      <dgm:prSet presAssocID="{F9E3B33F-175C-4DBB-8197-CE8C3508A4D7}" presName="childShape" presStyleCnt="0"/>
      <dgm:spPr/>
    </dgm:pt>
    <dgm:pt modelId="{65A3C919-71C3-4BE3-845A-38E8B5988E05}" type="pres">
      <dgm:prSet presAssocID="{3B467432-DEE9-4F51-8A79-0CEDE8E3BEFC}" presName="Name13" presStyleLbl="parChTrans1D2" presStyleIdx="15" presStyleCnt="19"/>
      <dgm:spPr/>
    </dgm:pt>
    <dgm:pt modelId="{64886B68-E57F-45FD-AB7C-311F121FB27A}" type="pres">
      <dgm:prSet presAssocID="{E1088108-4030-4081-8066-517F2D839206}" presName="childText" presStyleLbl="bgAcc1" presStyleIdx="15" presStyleCnt="19">
        <dgm:presLayoutVars>
          <dgm:bulletEnabled val="1"/>
        </dgm:presLayoutVars>
      </dgm:prSet>
      <dgm:spPr/>
    </dgm:pt>
    <dgm:pt modelId="{83535EBF-A187-4545-8AAE-B54264A07A20}" type="pres">
      <dgm:prSet presAssocID="{13436179-600C-43FB-A879-02E2E87FCEC7}" presName="Name13" presStyleLbl="parChTrans1D2" presStyleIdx="16" presStyleCnt="19"/>
      <dgm:spPr/>
    </dgm:pt>
    <dgm:pt modelId="{629473F1-35A5-471D-B80F-21DE497AC470}" type="pres">
      <dgm:prSet presAssocID="{A4AF5CF0-FCF6-4ACC-A6E5-CA3AF630ED0E}" presName="childText" presStyleLbl="bgAcc1" presStyleIdx="16" presStyleCnt="19">
        <dgm:presLayoutVars>
          <dgm:bulletEnabled val="1"/>
        </dgm:presLayoutVars>
      </dgm:prSet>
      <dgm:spPr/>
    </dgm:pt>
    <dgm:pt modelId="{7F374E11-02DF-4CD8-A360-7C2B1B2BC4FD}" type="pres">
      <dgm:prSet presAssocID="{CCF162EB-CB79-47EA-A97B-3270E7920BEF}" presName="Name13" presStyleLbl="parChTrans1D2" presStyleIdx="17" presStyleCnt="19"/>
      <dgm:spPr/>
    </dgm:pt>
    <dgm:pt modelId="{FDDF2E7C-6411-4A72-8CF9-5C024235AD03}" type="pres">
      <dgm:prSet presAssocID="{751A9F2A-A8D5-4FFD-B368-2936A6CEF467}" presName="childText" presStyleLbl="bgAcc1" presStyleIdx="17" presStyleCnt="19">
        <dgm:presLayoutVars>
          <dgm:bulletEnabled val="1"/>
        </dgm:presLayoutVars>
      </dgm:prSet>
      <dgm:spPr/>
    </dgm:pt>
    <dgm:pt modelId="{083E3A10-D9B6-4E6B-A257-D6568B41CA26}" type="pres">
      <dgm:prSet presAssocID="{2F37169F-120F-462E-B84A-5C81F6AEE527}" presName="Name13" presStyleLbl="parChTrans1D2" presStyleIdx="18" presStyleCnt="19"/>
      <dgm:spPr/>
    </dgm:pt>
    <dgm:pt modelId="{21A4AA2E-5D87-48A5-A14A-9C973E40EA0B}" type="pres">
      <dgm:prSet presAssocID="{76A7632F-2D55-4E30-B323-A8372CAF6677}" presName="childText" presStyleLbl="bgAcc1" presStyleIdx="18" presStyleCnt="19">
        <dgm:presLayoutVars>
          <dgm:bulletEnabled val="1"/>
        </dgm:presLayoutVars>
      </dgm:prSet>
      <dgm:spPr/>
    </dgm:pt>
  </dgm:ptLst>
  <dgm:cxnLst>
    <dgm:cxn modelId="{8F3E1B05-7ED3-42DD-988D-513EF05FC3DD}" type="presOf" srcId="{F9E3B33F-175C-4DBB-8197-CE8C3508A4D7}" destId="{A329D9DD-A407-452E-BAC6-286BD3987E96}" srcOrd="1" destOrd="0" presId="urn:microsoft.com/office/officeart/2005/8/layout/hierarchy3"/>
    <dgm:cxn modelId="{45E93006-A346-4934-9AA7-9E02A296504B}" type="presOf" srcId="{904D920B-B893-442E-B7CB-5E07E861C197}" destId="{9690FB8F-0F57-4D35-B8C0-CFC4F597DF59}" srcOrd="0" destOrd="0" presId="urn:microsoft.com/office/officeart/2005/8/layout/hierarchy3"/>
    <dgm:cxn modelId="{445F420B-5394-46B6-BE7F-2D0AEBE05818}" type="presOf" srcId="{13436179-600C-43FB-A879-02E2E87FCEC7}" destId="{83535EBF-A187-4545-8AAE-B54264A07A20}" srcOrd="0" destOrd="0" presId="urn:microsoft.com/office/officeart/2005/8/layout/hierarchy3"/>
    <dgm:cxn modelId="{383B5B0F-2F29-4531-ADA2-C7B53DB0B1E3}" type="presOf" srcId="{3847F700-3C1A-4F08-9A0B-E82DD6F0D5AF}" destId="{133794B5-F957-47DE-9E6A-F73EA338C9C4}" srcOrd="0" destOrd="0" presId="urn:microsoft.com/office/officeart/2005/8/layout/hierarchy3"/>
    <dgm:cxn modelId="{74E1CB13-A531-4C44-83EA-E89F5560F5DC}" type="presOf" srcId="{86A2591E-4B54-447A-AA42-D84AD711F2A7}" destId="{957DEECD-9D12-4CF1-AAB9-B13561490BA9}" srcOrd="0" destOrd="0" presId="urn:microsoft.com/office/officeart/2005/8/layout/hierarchy3"/>
    <dgm:cxn modelId="{455DC314-B297-4C6E-920D-D53D0A6D7312}" type="presOf" srcId="{6437BA4B-B5E6-4840-B9AE-A88C7657A4B0}" destId="{39B1C1E0-1B1A-4735-8813-4432594AE509}" srcOrd="0" destOrd="0" presId="urn:microsoft.com/office/officeart/2005/8/layout/hierarchy3"/>
    <dgm:cxn modelId="{A656B716-FF6A-4622-92FF-DFA22D65E51D}" type="presOf" srcId="{3B467432-DEE9-4F51-8A79-0CEDE8E3BEFC}" destId="{65A3C919-71C3-4BE3-845A-38E8B5988E05}" srcOrd="0" destOrd="0" presId="urn:microsoft.com/office/officeart/2005/8/layout/hierarchy3"/>
    <dgm:cxn modelId="{A2E26D17-2EAE-4868-83CB-F95B3928BACD}" type="presOf" srcId="{141F96D6-64CD-493E-93CA-DF9C88136668}" destId="{9600ECAD-9192-44C7-A31F-624ECB52AB03}" srcOrd="0" destOrd="0" presId="urn:microsoft.com/office/officeart/2005/8/layout/hierarchy3"/>
    <dgm:cxn modelId="{A829761F-FE10-485C-B259-0D0442AB7FB7}" type="presOf" srcId="{F98A1B31-5C52-44C1-909F-DB1F1A4E0A28}" destId="{BEAA200E-AC19-4F0E-B06F-5A58AA6DCE5B}" srcOrd="0" destOrd="0" presId="urn:microsoft.com/office/officeart/2005/8/layout/hierarchy3"/>
    <dgm:cxn modelId="{8BB9EF1F-8348-432F-8E26-C77700ECA595}" type="presOf" srcId="{A4AF5CF0-FCF6-4ACC-A6E5-CA3AF630ED0E}" destId="{629473F1-35A5-471D-B80F-21DE497AC470}" srcOrd="0" destOrd="0" presId="urn:microsoft.com/office/officeart/2005/8/layout/hierarchy3"/>
    <dgm:cxn modelId="{B4B15122-4A7F-43BF-B44B-5CFB11276DB8}" type="presOf" srcId="{E1088108-4030-4081-8066-517F2D839206}" destId="{64886B68-E57F-45FD-AB7C-311F121FB27A}" srcOrd="0" destOrd="0" presId="urn:microsoft.com/office/officeart/2005/8/layout/hierarchy3"/>
    <dgm:cxn modelId="{42A32C23-9C99-49E6-AA87-A63A7003949D}" type="presOf" srcId="{2F37169F-120F-462E-B84A-5C81F6AEE527}" destId="{083E3A10-D9B6-4E6B-A257-D6568B41CA26}" srcOrd="0" destOrd="0" presId="urn:microsoft.com/office/officeart/2005/8/layout/hierarchy3"/>
    <dgm:cxn modelId="{1B501228-2599-4B98-935A-0321F3031FC9}" type="presOf" srcId="{B8B024BE-DE96-40B2-BE6A-219E719E69C0}" destId="{CC64255C-8104-436E-97ED-317F2496D347}" srcOrd="0" destOrd="0" presId="urn:microsoft.com/office/officeart/2005/8/layout/hierarchy3"/>
    <dgm:cxn modelId="{995D4C2C-19A1-4946-8D8B-80C615A650DB}" type="presOf" srcId="{CCA1ECEF-2A4F-41C5-A735-A02359C75031}" destId="{469215A5-E072-420D-A2A9-9A5462F55CF9}" srcOrd="0" destOrd="0" presId="urn:microsoft.com/office/officeart/2005/8/layout/hierarchy3"/>
    <dgm:cxn modelId="{89F2B72C-57C6-4CE1-875A-2F9AC5723AA7}" srcId="{E3B35C1B-A6B4-4BB6-8BDE-CA5ECFAB1E8A}" destId="{B8B024BE-DE96-40B2-BE6A-219E719E69C0}" srcOrd="2" destOrd="0" parTransId="{CCA1ECEF-2A4F-41C5-A735-A02359C75031}" sibTransId="{4AD22D58-3F10-4291-8A79-6127B45F3001}"/>
    <dgm:cxn modelId="{13F9CD34-7200-4C44-8BC6-E85BD8286DA3}" srcId="{CBB17A9D-AFDA-4B05-8310-A97F1C5F8DDD}" destId="{7B4969C0-CF76-4CB1-9631-7306D4FF3BC2}" srcOrd="1" destOrd="0" parTransId="{87BD5FB9-5061-4DF2-94B9-F62C6181B638}" sibTransId="{06A39C01-A689-42D5-8D03-12B38BC162B4}"/>
    <dgm:cxn modelId="{97570636-1573-47F1-9CBC-77575D2C48F7}" srcId="{E3B35C1B-A6B4-4BB6-8BDE-CA5ECFAB1E8A}" destId="{8ECC764C-4F15-4746-ABCC-CE7B2994EE30}" srcOrd="0" destOrd="0" parTransId="{3847F700-3C1A-4F08-9A0B-E82DD6F0D5AF}" sibTransId="{43EA72BD-2BDA-4229-9123-BF897DEBA4CA}"/>
    <dgm:cxn modelId="{D587C736-623F-465E-8467-3566E908C2B8}" type="presOf" srcId="{87BD5FB9-5061-4DF2-94B9-F62C6181B638}" destId="{906A0A29-81D9-43C8-A3CB-797AAFDD4629}" srcOrd="0" destOrd="0" presId="urn:microsoft.com/office/officeart/2005/8/layout/hierarchy3"/>
    <dgm:cxn modelId="{40D08238-FD06-4E56-9A9B-A595A2F8A7DD}" srcId="{D21DCCD9-BDDB-452D-9D31-8F492D1C50A2}" destId="{E6DAE5DF-86D1-4C26-87CC-41444637F94B}" srcOrd="2" destOrd="0" parTransId="{7B874884-CF2B-4780-B4B2-EF4280B67C14}" sibTransId="{677C3D7A-647E-492F-9328-5E2BBC809179}"/>
    <dgm:cxn modelId="{324CD43D-BAE8-4B8E-8291-AA54C091872B}" type="presOf" srcId="{F9E3B33F-175C-4DBB-8197-CE8C3508A4D7}" destId="{42F7AACB-83AC-4AB1-953F-37550F4FFE27}" srcOrd="0" destOrd="0" presId="urn:microsoft.com/office/officeart/2005/8/layout/hierarchy3"/>
    <dgm:cxn modelId="{E4D3D15F-7DFE-4725-B64F-311380AC1CEB}" srcId="{CBB17A9D-AFDA-4B05-8310-A97F1C5F8DDD}" destId="{904D920B-B893-442E-B7CB-5E07E861C197}" srcOrd="3" destOrd="0" parTransId="{EC8B5E54-4050-4438-8B2F-1599FFE09DE6}" sibTransId="{55C6D115-B4C4-49AA-A285-D3FAB2B9D86B}"/>
    <dgm:cxn modelId="{15383E41-2B9E-4B58-BBF8-7E65E3C983A9}" type="presOf" srcId="{8DC73F28-2A1E-46DE-8D3F-D0A36ACCF31C}" destId="{DFF0AAD9-8C98-433F-8E19-A54B665AC25F}" srcOrd="0" destOrd="0" presId="urn:microsoft.com/office/officeart/2005/8/layout/hierarchy3"/>
    <dgm:cxn modelId="{3B9E0D43-4A8C-46BC-A4EE-61A08DCA2147}" srcId="{F9E3B33F-175C-4DBB-8197-CE8C3508A4D7}" destId="{76A7632F-2D55-4E30-B323-A8372CAF6677}" srcOrd="3" destOrd="0" parTransId="{2F37169F-120F-462E-B84A-5C81F6AEE527}" sibTransId="{ACCB8C90-E5C3-4C08-BDB0-76078199D24F}"/>
    <dgm:cxn modelId="{3D178A43-D6D0-4411-9B15-626021EAA018}" srcId="{5AB8C2CE-0133-4B38-8631-A70298126926}" destId="{F9E3B33F-175C-4DBB-8197-CE8C3508A4D7}" srcOrd="4" destOrd="0" parTransId="{B9991DE7-981D-4B00-A9F2-D99DC4A8ECD7}" sibTransId="{0DDE8505-F834-4F6F-AD52-AE76F236F6FC}"/>
    <dgm:cxn modelId="{FC684164-442D-4508-BEDD-B5291AED70C7}" srcId="{F9E3B33F-175C-4DBB-8197-CE8C3508A4D7}" destId="{A4AF5CF0-FCF6-4ACC-A6E5-CA3AF630ED0E}" srcOrd="1" destOrd="0" parTransId="{13436179-600C-43FB-A879-02E2E87FCEC7}" sibTransId="{FE5E49AB-083A-498C-8CC1-0E936A7EBCBF}"/>
    <dgm:cxn modelId="{EBA57644-D551-44C2-9166-DB0C56AE21A8}" type="presOf" srcId="{C39B18A8-41BD-4386-8E53-1572D5CA26D8}" destId="{B8F2D14F-36E2-4E36-BA96-0A068608B46C}" srcOrd="0" destOrd="0" presId="urn:microsoft.com/office/officeart/2005/8/layout/hierarchy3"/>
    <dgm:cxn modelId="{4653F146-7225-4139-96BE-5B4167C486FF}" type="presOf" srcId="{D21DCCD9-BDDB-452D-9D31-8F492D1C50A2}" destId="{599D9DE4-F774-48E0-9A0B-278BCCDB4B1B}" srcOrd="0" destOrd="0" presId="urn:microsoft.com/office/officeart/2005/8/layout/hierarchy3"/>
    <dgm:cxn modelId="{AC068B67-9C30-47BA-9DFE-B1DD7E50EF80}" srcId="{D21DCCD9-BDDB-452D-9D31-8F492D1C50A2}" destId="{6437BA4B-B5E6-4840-B9AE-A88C7657A4B0}" srcOrd="0" destOrd="0" parTransId="{141F96D6-64CD-493E-93CA-DF9C88136668}" sibTransId="{822D7B8D-738D-4CEA-8F8B-01F691BA1881}"/>
    <dgm:cxn modelId="{0E91C467-1A6A-4FFD-8286-4830799DD5CD}" srcId="{5AB8C2CE-0133-4B38-8631-A70298126926}" destId="{E3B35C1B-A6B4-4BB6-8BDE-CA5ECFAB1E8A}" srcOrd="0" destOrd="0" parTransId="{D7878A11-1A28-4B21-87AE-EDCD59DC605B}" sibTransId="{068C21E0-834A-431F-9C64-D93BF4417F93}"/>
    <dgm:cxn modelId="{B0B1C847-7EC5-416D-A9C6-44ECFB2E0826}" srcId="{CBB17A9D-AFDA-4B05-8310-A97F1C5F8DDD}" destId="{86A2591E-4B54-447A-AA42-D84AD711F2A7}" srcOrd="0" destOrd="0" parTransId="{6B2773C1-DF73-4563-9122-BBDC23E6E24E}" sibTransId="{B92DF835-884A-4BB9-8517-187BF38213D1}"/>
    <dgm:cxn modelId="{5BC81D6A-E181-475F-91FB-83E33355096D}" srcId="{F0AE7CC4-2F37-44A3-A922-87CD5DF2570F}" destId="{8DC73F28-2A1E-46DE-8D3F-D0A36ACCF31C}" srcOrd="0" destOrd="0" parTransId="{C39B18A8-41BD-4386-8E53-1572D5CA26D8}" sibTransId="{F2938ABF-6F83-4927-9F4A-172AD618550E}"/>
    <dgm:cxn modelId="{492AF84E-E3E8-445D-88ED-0B6C91A38A57}" type="presOf" srcId="{5AB8C2CE-0133-4B38-8631-A70298126926}" destId="{A1C6E13B-E705-468F-8CC7-CCC552DEECA4}" srcOrd="0" destOrd="0" presId="urn:microsoft.com/office/officeart/2005/8/layout/hierarchy3"/>
    <dgm:cxn modelId="{908DBF52-F77C-401E-A642-D178A7798163}" srcId="{5AB8C2CE-0133-4B38-8631-A70298126926}" destId="{D21DCCD9-BDDB-452D-9D31-8F492D1C50A2}" srcOrd="3" destOrd="0" parTransId="{24152B00-455A-4171-8BEE-3B36BE0DCA29}" sibTransId="{D3E69AC2-29AB-4CF7-B5C3-DD7887BE1D5B}"/>
    <dgm:cxn modelId="{1AC19653-989D-4662-8925-12A5C32FA953}" type="presOf" srcId="{2D95A7A0-BFBE-48B9-888B-CA52D62561B1}" destId="{129EBF03-6563-4F3F-84C4-406BC7CAB0D3}" srcOrd="0" destOrd="0" presId="urn:microsoft.com/office/officeart/2005/8/layout/hierarchy3"/>
    <dgm:cxn modelId="{CB19D87C-779D-4354-89B5-B73387D3C2E6}" type="presOf" srcId="{F0AE7CC4-2F37-44A3-A922-87CD5DF2570F}" destId="{61D4213E-C43A-4BFE-8450-A35814D297DE}" srcOrd="1" destOrd="0" presId="urn:microsoft.com/office/officeart/2005/8/layout/hierarchy3"/>
    <dgm:cxn modelId="{DAC41D7D-2CA2-4E32-AFB7-CC681B431EC1}" type="presOf" srcId="{76A7632F-2D55-4E30-B323-A8372CAF6677}" destId="{21A4AA2E-5D87-48A5-A14A-9C973E40EA0B}" srcOrd="0" destOrd="0" presId="urn:microsoft.com/office/officeart/2005/8/layout/hierarchy3"/>
    <dgm:cxn modelId="{D80FD57F-2BB0-471B-8B14-2643101D9A41}" srcId="{F0AE7CC4-2F37-44A3-A922-87CD5DF2570F}" destId="{8CB13D61-D180-4E6C-A100-F21C1FEC0DA4}" srcOrd="1" destOrd="0" parTransId="{41FA5100-73BB-49B0-BAA1-5DBDBC67FD19}" sibTransId="{0A1AE395-BE3E-4660-9BA0-49BFAF4AE208}"/>
    <dgm:cxn modelId="{1C60A088-F97F-476D-B8E6-C833F01FC5FE}" type="presOf" srcId="{CBB17A9D-AFDA-4B05-8310-A97F1C5F8DDD}" destId="{8CEA1720-C992-4271-805C-489BCE92B669}" srcOrd="0" destOrd="0" presId="urn:microsoft.com/office/officeart/2005/8/layout/hierarchy3"/>
    <dgm:cxn modelId="{748FC48C-3AB9-4E63-8CFC-C33C3869719D}" type="presOf" srcId="{FDA64ADD-E873-4145-B09F-1B4372242908}" destId="{9AFFC309-878C-48BC-90EC-A1AE67A4E00E}" srcOrd="0" destOrd="0" presId="urn:microsoft.com/office/officeart/2005/8/layout/hierarchy3"/>
    <dgm:cxn modelId="{FC0A1B8F-A558-4B53-A829-DB80A4D64F15}" srcId="{5AB8C2CE-0133-4B38-8631-A70298126926}" destId="{F0AE7CC4-2F37-44A3-A922-87CD5DF2570F}" srcOrd="2" destOrd="0" parTransId="{BA9AF03A-B9C5-40F1-9C8E-1EC3F4AF148C}" sibTransId="{BC8A71DB-1622-4B4A-B37F-C37BDEB1075C}"/>
    <dgm:cxn modelId="{FE815A8F-C624-4173-8351-5D5867A7BB08}" type="presOf" srcId="{C0D5239D-9EB4-497B-9BE8-A2239475D0FE}" destId="{6C8C9FF9-C862-4740-B1E2-BFCEC514E568}" srcOrd="0" destOrd="0" presId="urn:microsoft.com/office/officeart/2005/8/layout/hierarchy3"/>
    <dgm:cxn modelId="{69D0E88F-7923-4D17-8DB1-8137B52A9682}" type="presOf" srcId="{8ECC764C-4F15-4746-ABCC-CE7B2994EE30}" destId="{2D9BE391-67A3-431F-8F77-5FE0D47F3A25}" srcOrd="0" destOrd="0" presId="urn:microsoft.com/office/officeart/2005/8/layout/hierarchy3"/>
    <dgm:cxn modelId="{7D35E591-3DD9-4F45-BCB1-5621D85B785B}" type="presOf" srcId="{EC8B5E54-4050-4438-8B2F-1599FFE09DE6}" destId="{D72B11BA-06B1-41E1-A0A1-7CFD45BFC61D}" srcOrd="0" destOrd="0" presId="urn:microsoft.com/office/officeart/2005/8/layout/hierarchy3"/>
    <dgm:cxn modelId="{B65FD196-9240-4CE4-AF0E-E7C4C68055F6}" type="presOf" srcId="{E6DAE5DF-86D1-4C26-87CC-41444637F94B}" destId="{FA17F01D-F1AE-4FDD-9174-0A7539C69089}" srcOrd="0" destOrd="0" presId="urn:microsoft.com/office/officeart/2005/8/layout/hierarchy3"/>
    <dgm:cxn modelId="{EADD389F-2D92-4FD2-95C7-640716FB5FCD}" type="presOf" srcId="{8CB13D61-D180-4E6C-A100-F21C1FEC0DA4}" destId="{03EFD3C0-C15A-482E-B151-B3626E3F5658}" srcOrd="0" destOrd="0" presId="urn:microsoft.com/office/officeart/2005/8/layout/hierarchy3"/>
    <dgm:cxn modelId="{17F3EFA2-CF9C-4D19-B6B5-02BA9B04D76C}" type="presOf" srcId="{751A9F2A-A8D5-4FFD-B368-2936A6CEF467}" destId="{FDDF2E7C-6411-4A72-8CF9-5C024235AD03}" srcOrd="0" destOrd="0" presId="urn:microsoft.com/office/officeart/2005/8/layout/hierarchy3"/>
    <dgm:cxn modelId="{12F180A4-8484-45ED-B149-6C8B22E960A4}" type="presOf" srcId="{DC68257E-CC2E-42EE-8441-5A23FBCCEDA8}" destId="{4795D71F-7FF4-4DE4-9E65-745DC68A028C}" srcOrd="0" destOrd="0" presId="urn:microsoft.com/office/officeart/2005/8/layout/hierarchy3"/>
    <dgm:cxn modelId="{D2F6D0A6-6E48-4718-BB62-963ACE81A01A}" type="presOf" srcId="{E1F8E80D-0EBB-4DFF-8318-6482E800CB39}" destId="{6ED70DD1-57EC-491B-B971-E79E76B74B6A}" srcOrd="0" destOrd="0" presId="urn:microsoft.com/office/officeart/2005/8/layout/hierarchy3"/>
    <dgm:cxn modelId="{572C71A8-7EC1-409E-A9D4-1888A0226514}" type="presOf" srcId="{7B4969C0-CF76-4CB1-9631-7306D4FF3BC2}" destId="{CC8619D6-315B-4EF9-9238-8F50EDCDC39B}" srcOrd="0" destOrd="0" presId="urn:microsoft.com/office/officeart/2005/8/layout/hierarchy3"/>
    <dgm:cxn modelId="{4D88D3A8-429D-45CA-B1A3-77C93816D109}" srcId="{CBB17A9D-AFDA-4B05-8310-A97F1C5F8DDD}" destId="{F98A1B31-5C52-44C1-909F-DB1F1A4E0A28}" srcOrd="2" destOrd="0" parTransId="{2D95A7A0-BFBE-48B9-888B-CA52D62561B1}" sibTransId="{410F2CCE-9FC6-4037-BB3A-4D46B98B9E3A}"/>
    <dgm:cxn modelId="{7581D9A8-67C1-46E4-9789-86BC1209556C}" type="presOf" srcId="{CBB17A9D-AFDA-4B05-8310-A97F1C5F8DDD}" destId="{0461F010-4479-4CCE-9840-3EB619CCFDC4}" srcOrd="1" destOrd="0" presId="urn:microsoft.com/office/officeart/2005/8/layout/hierarchy3"/>
    <dgm:cxn modelId="{5ACBC1AA-43ED-4C0E-8FB5-09AF35D1F3DF}" srcId="{D21DCCD9-BDDB-452D-9D31-8F492D1C50A2}" destId="{C0D5239D-9EB4-497B-9BE8-A2239475D0FE}" srcOrd="3" destOrd="0" parTransId="{FDA64ADD-E873-4145-B09F-1B4372242908}" sibTransId="{9E16F957-5E80-4749-83EA-B526FE6891ED}"/>
    <dgm:cxn modelId="{163D78AC-82DF-443A-AF43-1F24F8B0A4BE}" type="presOf" srcId="{B0327269-B175-4410-9EE0-7D1F9A23CC76}" destId="{629473F1-35A5-471D-B80F-21DE497AC470}" srcOrd="0" destOrd="1" presId="urn:microsoft.com/office/officeart/2005/8/layout/hierarchy3"/>
    <dgm:cxn modelId="{06677EB9-6595-4F1C-A3D3-AD2CB6976FCB}" type="presOf" srcId="{897844C9-A47F-40D8-990B-2941BB719124}" destId="{C3683E45-D985-4469-AE9E-56DD59385894}" srcOrd="0" destOrd="0" presId="urn:microsoft.com/office/officeart/2005/8/layout/hierarchy3"/>
    <dgm:cxn modelId="{50B215C0-C833-49B7-9C50-3894FB777F3B}" srcId="{F9E3B33F-175C-4DBB-8197-CE8C3508A4D7}" destId="{E1088108-4030-4081-8066-517F2D839206}" srcOrd="0" destOrd="0" parTransId="{3B467432-DEE9-4F51-8A79-0CEDE8E3BEFC}" sibTransId="{D68ADDBA-1BF5-4454-99E5-14AEA19B0EA9}"/>
    <dgm:cxn modelId="{2D4E47C1-30F9-46D7-8EBC-CBD61899479C}" type="presOf" srcId="{F0AE7CC4-2F37-44A3-A922-87CD5DF2570F}" destId="{1083E70A-5E43-4DC9-9226-9D4C3EAEA8C0}" srcOrd="0" destOrd="0" presId="urn:microsoft.com/office/officeart/2005/8/layout/hierarchy3"/>
    <dgm:cxn modelId="{98DB39D1-E783-4300-A0D3-3ADCD29D20A6}" type="presOf" srcId="{D21DCCD9-BDDB-452D-9D31-8F492D1C50A2}" destId="{0534D9BE-D04F-45AD-A28E-6A1B7FF0629D}" srcOrd="1" destOrd="0" presId="urn:microsoft.com/office/officeart/2005/8/layout/hierarchy3"/>
    <dgm:cxn modelId="{94A334DA-619C-47D1-8E48-214421C8619E}" srcId="{E3B35C1B-A6B4-4BB6-8BDE-CA5ECFAB1E8A}" destId="{04DF5D66-A62C-46C6-A338-331ED6A012E2}" srcOrd="1" destOrd="0" parTransId="{30947F13-58CD-42B7-B7B8-83B439F81FBA}" sibTransId="{C7431663-CABA-47CD-9223-01A13DCCBE4B}"/>
    <dgm:cxn modelId="{AD7AC0DA-F2A0-4328-A7C3-9FEBAACD71C0}" type="presOf" srcId="{BD5E166D-6546-41AB-BD9B-CCA4535C3B48}" destId="{8AB34BBA-25E3-45B5-917D-882AD1F9F7DE}" srcOrd="0" destOrd="0" presId="urn:microsoft.com/office/officeart/2005/8/layout/hierarchy3"/>
    <dgm:cxn modelId="{D305E6DA-2069-4370-AAA2-28ECBFA10FEA}" type="presOf" srcId="{CCF162EB-CB79-47EA-A97B-3270E7920BEF}" destId="{7F374E11-02DF-4CD8-A360-7C2B1B2BC4FD}" srcOrd="0" destOrd="0" presId="urn:microsoft.com/office/officeart/2005/8/layout/hierarchy3"/>
    <dgm:cxn modelId="{E309D8DB-F67D-4B74-A0A8-DCE393D0B58A}" type="presOf" srcId="{30947F13-58CD-42B7-B7B8-83B439F81FBA}" destId="{F2163EBB-0431-45D4-99E6-F096492C2382}" srcOrd="0" destOrd="0" presId="urn:microsoft.com/office/officeart/2005/8/layout/hierarchy3"/>
    <dgm:cxn modelId="{E4938AE4-71E1-49D6-B12F-88E6AD8953E5}" srcId="{F0AE7CC4-2F37-44A3-A922-87CD5DF2570F}" destId="{A687149A-3614-4AE5-BA63-C0EF7755D9F5}" srcOrd="2" destOrd="0" parTransId="{0B035562-AA51-472E-809D-75A6F9697DF0}" sibTransId="{0209BCE0-A69F-445C-84D9-FF4E70B5AB4A}"/>
    <dgm:cxn modelId="{D99299E6-EA68-4BDA-8063-F4A8F74FF70C}" type="presOf" srcId="{A687149A-3614-4AE5-BA63-C0EF7755D9F5}" destId="{C5494AAA-6D27-424D-96E9-83B921FB3DCA}" srcOrd="0" destOrd="0" presId="urn:microsoft.com/office/officeart/2005/8/layout/hierarchy3"/>
    <dgm:cxn modelId="{4D5416E8-25B1-49CF-836B-DB1AEA0EC8B0}" type="presOf" srcId="{04DF5D66-A62C-46C6-A338-331ED6A012E2}" destId="{C28C1479-B61E-42E3-A4E9-1C4A2C89B5B1}" srcOrd="0" destOrd="0" presId="urn:microsoft.com/office/officeart/2005/8/layout/hierarchy3"/>
    <dgm:cxn modelId="{436A75E9-4439-49E9-B203-FD12A7EFF0BE}" srcId="{F9E3B33F-175C-4DBB-8197-CE8C3508A4D7}" destId="{751A9F2A-A8D5-4FFD-B368-2936A6CEF467}" srcOrd="2" destOrd="0" parTransId="{CCF162EB-CB79-47EA-A97B-3270E7920BEF}" sibTransId="{75CA0030-1649-4D3C-8FF4-FD9ADE297872}"/>
    <dgm:cxn modelId="{39A49BE9-992D-43CA-B7F0-E9B37C60934D}" type="presOf" srcId="{E3B35C1B-A6B4-4BB6-8BDE-CA5ECFAB1E8A}" destId="{CBDDBBC2-AD32-4FEE-AE82-B14A1F0CD2CF}" srcOrd="1" destOrd="0" presId="urn:microsoft.com/office/officeart/2005/8/layout/hierarchy3"/>
    <dgm:cxn modelId="{CA949EEC-5304-482C-99E6-B29368BFC974}" type="presOf" srcId="{E3B35C1B-A6B4-4BB6-8BDE-CA5ECFAB1E8A}" destId="{51497B13-CE6C-4FB7-BBA3-B05FAC62D145}" srcOrd="0" destOrd="0" presId="urn:microsoft.com/office/officeart/2005/8/layout/hierarchy3"/>
    <dgm:cxn modelId="{697169F1-D53E-4722-B282-76E73003AFC3}" type="presOf" srcId="{6B2773C1-DF73-4563-9122-BBDC23E6E24E}" destId="{F6EE0B76-6719-41F3-B4CD-8BC8A65D1F22}" srcOrd="0" destOrd="0" presId="urn:microsoft.com/office/officeart/2005/8/layout/hierarchy3"/>
    <dgm:cxn modelId="{A98044F3-7EF8-45E7-93D1-B51E52DA893A}" srcId="{5AB8C2CE-0133-4B38-8631-A70298126926}" destId="{CBB17A9D-AFDA-4B05-8310-A97F1C5F8DDD}" srcOrd="1" destOrd="0" parTransId="{498DE67A-A743-40EB-83C9-32273AB58F92}" sibTransId="{8BF4D9C6-74E7-4148-9C56-4549FBB87B99}"/>
    <dgm:cxn modelId="{67317BF4-9121-4129-BE84-58C8DDF16DAE}" type="presOf" srcId="{7B874884-CF2B-4780-B4B2-EF4280B67C14}" destId="{B13A7933-68A9-434B-AA20-E462DC6505B5}" srcOrd="0" destOrd="0" presId="urn:microsoft.com/office/officeart/2005/8/layout/hierarchy3"/>
    <dgm:cxn modelId="{18ED38F6-C633-449B-813C-8ADC6AA64D15}" srcId="{F0AE7CC4-2F37-44A3-A922-87CD5DF2570F}" destId="{E1F8E80D-0EBB-4DFF-8318-6482E800CB39}" srcOrd="3" destOrd="0" parTransId="{DC68257E-CC2E-42EE-8441-5A23FBCCEDA8}" sibTransId="{B80FAC7A-E03C-4F47-BD91-AA759CCDEF02}"/>
    <dgm:cxn modelId="{6A8086F7-B447-40EF-A774-B71BDAF5AD25}" type="presOf" srcId="{41FA5100-73BB-49B0-BAA1-5DBDBC67FD19}" destId="{5CFF1432-35EE-43D2-BCB8-21F999ADEAC3}" srcOrd="0" destOrd="0" presId="urn:microsoft.com/office/officeart/2005/8/layout/hierarchy3"/>
    <dgm:cxn modelId="{62E593F7-6D80-418A-9082-2B17E48488A4}" srcId="{A4AF5CF0-FCF6-4ACC-A6E5-CA3AF630ED0E}" destId="{B0327269-B175-4410-9EE0-7D1F9A23CC76}" srcOrd="0" destOrd="0" parTransId="{CDDF00D3-5381-4B2F-B40B-877D4956DE17}" sibTransId="{39115931-2C01-4063-9BD2-BF8938D4D4F1}"/>
    <dgm:cxn modelId="{41D265F8-28E1-4065-A373-C28DE1006EA8}" srcId="{D21DCCD9-BDDB-452D-9D31-8F492D1C50A2}" destId="{BD5E166D-6546-41AB-BD9B-CCA4535C3B48}" srcOrd="1" destOrd="0" parTransId="{897844C9-A47F-40D8-990B-2941BB719124}" sibTransId="{0A795DA7-23F9-4FA4-BED4-6605D5DA6D81}"/>
    <dgm:cxn modelId="{4AB08BFD-7811-43BC-98D3-1531C9870C50}" type="presOf" srcId="{0B035562-AA51-472E-809D-75A6F9697DF0}" destId="{7528AE20-E97D-4852-BDB0-DE0AB77BF601}" srcOrd="0" destOrd="0" presId="urn:microsoft.com/office/officeart/2005/8/layout/hierarchy3"/>
    <dgm:cxn modelId="{A0BDEEB3-E095-48C8-A13E-F737F5DD9A18}" type="presParOf" srcId="{A1C6E13B-E705-468F-8CC7-CCC552DEECA4}" destId="{B085D2B8-D1C9-4398-9D9B-7D6B5B671294}" srcOrd="0" destOrd="0" presId="urn:microsoft.com/office/officeart/2005/8/layout/hierarchy3"/>
    <dgm:cxn modelId="{7F5E6AD7-9858-4C3D-B8A1-91FC6FBB6485}" type="presParOf" srcId="{B085D2B8-D1C9-4398-9D9B-7D6B5B671294}" destId="{746608A4-CCBF-45F9-BA52-772B9AE23D1B}" srcOrd="0" destOrd="0" presId="urn:microsoft.com/office/officeart/2005/8/layout/hierarchy3"/>
    <dgm:cxn modelId="{2D31144A-24A9-4F10-A139-09311B01F177}" type="presParOf" srcId="{746608A4-CCBF-45F9-BA52-772B9AE23D1B}" destId="{51497B13-CE6C-4FB7-BBA3-B05FAC62D145}" srcOrd="0" destOrd="0" presId="urn:microsoft.com/office/officeart/2005/8/layout/hierarchy3"/>
    <dgm:cxn modelId="{26F220B5-77FF-4D43-B5A3-CE3184252475}" type="presParOf" srcId="{746608A4-CCBF-45F9-BA52-772B9AE23D1B}" destId="{CBDDBBC2-AD32-4FEE-AE82-B14A1F0CD2CF}" srcOrd="1" destOrd="0" presId="urn:microsoft.com/office/officeart/2005/8/layout/hierarchy3"/>
    <dgm:cxn modelId="{6318F390-85CE-4D63-9F81-9347B2FDD3C3}" type="presParOf" srcId="{B085D2B8-D1C9-4398-9D9B-7D6B5B671294}" destId="{5BE1CE31-5CAF-4234-B433-C67485C457A9}" srcOrd="1" destOrd="0" presId="urn:microsoft.com/office/officeart/2005/8/layout/hierarchy3"/>
    <dgm:cxn modelId="{6B193888-BA6B-4B83-8728-6E3985A0A66B}" type="presParOf" srcId="{5BE1CE31-5CAF-4234-B433-C67485C457A9}" destId="{133794B5-F957-47DE-9E6A-F73EA338C9C4}" srcOrd="0" destOrd="0" presId="urn:microsoft.com/office/officeart/2005/8/layout/hierarchy3"/>
    <dgm:cxn modelId="{031A09E1-0219-42FA-BD0D-390ECA8CD65E}" type="presParOf" srcId="{5BE1CE31-5CAF-4234-B433-C67485C457A9}" destId="{2D9BE391-67A3-431F-8F77-5FE0D47F3A25}" srcOrd="1" destOrd="0" presId="urn:microsoft.com/office/officeart/2005/8/layout/hierarchy3"/>
    <dgm:cxn modelId="{E82402AA-44A2-4C54-8074-BA1709CBDA8D}" type="presParOf" srcId="{5BE1CE31-5CAF-4234-B433-C67485C457A9}" destId="{F2163EBB-0431-45D4-99E6-F096492C2382}" srcOrd="2" destOrd="0" presId="urn:microsoft.com/office/officeart/2005/8/layout/hierarchy3"/>
    <dgm:cxn modelId="{F3C2BF26-6597-49C4-8194-3F16394CF412}" type="presParOf" srcId="{5BE1CE31-5CAF-4234-B433-C67485C457A9}" destId="{C28C1479-B61E-42E3-A4E9-1C4A2C89B5B1}" srcOrd="3" destOrd="0" presId="urn:microsoft.com/office/officeart/2005/8/layout/hierarchy3"/>
    <dgm:cxn modelId="{C5AAB237-20B3-4BDC-B784-427F6805771A}" type="presParOf" srcId="{5BE1CE31-5CAF-4234-B433-C67485C457A9}" destId="{469215A5-E072-420D-A2A9-9A5462F55CF9}" srcOrd="4" destOrd="0" presId="urn:microsoft.com/office/officeart/2005/8/layout/hierarchy3"/>
    <dgm:cxn modelId="{CFEF492F-6D4E-4FA1-870D-239C63146162}" type="presParOf" srcId="{5BE1CE31-5CAF-4234-B433-C67485C457A9}" destId="{CC64255C-8104-436E-97ED-317F2496D347}" srcOrd="5" destOrd="0" presId="urn:microsoft.com/office/officeart/2005/8/layout/hierarchy3"/>
    <dgm:cxn modelId="{07F4FE92-E226-4B09-AD44-477569E988A1}" type="presParOf" srcId="{A1C6E13B-E705-468F-8CC7-CCC552DEECA4}" destId="{EABED0B5-1EB5-47C3-ABB1-445E3C341F31}" srcOrd="1" destOrd="0" presId="urn:microsoft.com/office/officeart/2005/8/layout/hierarchy3"/>
    <dgm:cxn modelId="{E85DD8D1-74D4-4B43-AE21-4E1D0A266AFB}" type="presParOf" srcId="{EABED0B5-1EB5-47C3-ABB1-445E3C341F31}" destId="{F4591D69-0C08-47C5-ACCA-2975E01251D9}" srcOrd="0" destOrd="0" presId="urn:microsoft.com/office/officeart/2005/8/layout/hierarchy3"/>
    <dgm:cxn modelId="{B2B02410-2253-4893-B496-DB17FB954253}" type="presParOf" srcId="{F4591D69-0C08-47C5-ACCA-2975E01251D9}" destId="{8CEA1720-C992-4271-805C-489BCE92B669}" srcOrd="0" destOrd="0" presId="urn:microsoft.com/office/officeart/2005/8/layout/hierarchy3"/>
    <dgm:cxn modelId="{6C040965-4DB0-4BDB-8E48-D3747B1B05C4}" type="presParOf" srcId="{F4591D69-0C08-47C5-ACCA-2975E01251D9}" destId="{0461F010-4479-4CCE-9840-3EB619CCFDC4}" srcOrd="1" destOrd="0" presId="urn:microsoft.com/office/officeart/2005/8/layout/hierarchy3"/>
    <dgm:cxn modelId="{A61CA143-F645-4721-9754-4F3CE09A874F}" type="presParOf" srcId="{EABED0B5-1EB5-47C3-ABB1-445E3C341F31}" destId="{804A0B7A-8769-4D5D-8D81-FC2D58E25A2D}" srcOrd="1" destOrd="0" presId="urn:microsoft.com/office/officeart/2005/8/layout/hierarchy3"/>
    <dgm:cxn modelId="{B197A46B-EC70-4842-A7B6-5F216153F865}" type="presParOf" srcId="{804A0B7A-8769-4D5D-8D81-FC2D58E25A2D}" destId="{F6EE0B76-6719-41F3-B4CD-8BC8A65D1F22}" srcOrd="0" destOrd="0" presId="urn:microsoft.com/office/officeart/2005/8/layout/hierarchy3"/>
    <dgm:cxn modelId="{FBF96FB0-15B5-4B19-8213-9B21EE6731BD}" type="presParOf" srcId="{804A0B7A-8769-4D5D-8D81-FC2D58E25A2D}" destId="{957DEECD-9D12-4CF1-AAB9-B13561490BA9}" srcOrd="1" destOrd="0" presId="urn:microsoft.com/office/officeart/2005/8/layout/hierarchy3"/>
    <dgm:cxn modelId="{FD183CE2-CE89-4D79-BA43-2A3DCC0D0207}" type="presParOf" srcId="{804A0B7A-8769-4D5D-8D81-FC2D58E25A2D}" destId="{906A0A29-81D9-43C8-A3CB-797AAFDD4629}" srcOrd="2" destOrd="0" presId="urn:microsoft.com/office/officeart/2005/8/layout/hierarchy3"/>
    <dgm:cxn modelId="{C6239CE6-8435-4C96-8A52-CF58634CE1F4}" type="presParOf" srcId="{804A0B7A-8769-4D5D-8D81-FC2D58E25A2D}" destId="{CC8619D6-315B-4EF9-9238-8F50EDCDC39B}" srcOrd="3" destOrd="0" presId="urn:microsoft.com/office/officeart/2005/8/layout/hierarchy3"/>
    <dgm:cxn modelId="{19F22099-DC09-4F9B-A2C3-A92A9FA46213}" type="presParOf" srcId="{804A0B7A-8769-4D5D-8D81-FC2D58E25A2D}" destId="{129EBF03-6563-4F3F-84C4-406BC7CAB0D3}" srcOrd="4" destOrd="0" presId="urn:microsoft.com/office/officeart/2005/8/layout/hierarchy3"/>
    <dgm:cxn modelId="{BC25987E-46A5-4F64-A959-AC7A046129CC}" type="presParOf" srcId="{804A0B7A-8769-4D5D-8D81-FC2D58E25A2D}" destId="{BEAA200E-AC19-4F0E-B06F-5A58AA6DCE5B}" srcOrd="5" destOrd="0" presId="urn:microsoft.com/office/officeart/2005/8/layout/hierarchy3"/>
    <dgm:cxn modelId="{1CA77947-C4DC-410B-BD4C-AA925DEEFFAD}" type="presParOf" srcId="{804A0B7A-8769-4D5D-8D81-FC2D58E25A2D}" destId="{D72B11BA-06B1-41E1-A0A1-7CFD45BFC61D}" srcOrd="6" destOrd="0" presId="urn:microsoft.com/office/officeart/2005/8/layout/hierarchy3"/>
    <dgm:cxn modelId="{86654B37-E2E5-4A5E-A536-D523FC5A95FB}" type="presParOf" srcId="{804A0B7A-8769-4D5D-8D81-FC2D58E25A2D}" destId="{9690FB8F-0F57-4D35-B8C0-CFC4F597DF59}" srcOrd="7" destOrd="0" presId="urn:microsoft.com/office/officeart/2005/8/layout/hierarchy3"/>
    <dgm:cxn modelId="{3FCCE831-B19E-4ABE-A6BB-E56F7020792C}" type="presParOf" srcId="{A1C6E13B-E705-468F-8CC7-CCC552DEECA4}" destId="{E4C35688-5D24-499A-9511-CD0DC7F062CA}" srcOrd="2" destOrd="0" presId="urn:microsoft.com/office/officeart/2005/8/layout/hierarchy3"/>
    <dgm:cxn modelId="{B0BF76CA-F0BB-4AE9-A6E3-7EFC21FAFFB7}" type="presParOf" srcId="{E4C35688-5D24-499A-9511-CD0DC7F062CA}" destId="{986F8153-F23D-4871-8D80-5C5DBFB51D7D}" srcOrd="0" destOrd="0" presId="urn:microsoft.com/office/officeart/2005/8/layout/hierarchy3"/>
    <dgm:cxn modelId="{4690CDDC-D612-4C5C-9CBF-DEAFC4B8998C}" type="presParOf" srcId="{986F8153-F23D-4871-8D80-5C5DBFB51D7D}" destId="{1083E70A-5E43-4DC9-9226-9D4C3EAEA8C0}" srcOrd="0" destOrd="0" presId="urn:microsoft.com/office/officeart/2005/8/layout/hierarchy3"/>
    <dgm:cxn modelId="{23930C88-49C1-4925-8590-B4DA801C0BD6}" type="presParOf" srcId="{986F8153-F23D-4871-8D80-5C5DBFB51D7D}" destId="{61D4213E-C43A-4BFE-8450-A35814D297DE}" srcOrd="1" destOrd="0" presId="urn:microsoft.com/office/officeart/2005/8/layout/hierarchy3"/>
    <dgm:cxn modelId="{10341354-81E6-4234-9E42-1FDD7EB1BF2D}" type="presParOf" srcId="{E4C35688-5D24-499A-9511-CD0DC7F062CA}" destId="{60CAA7A7-1A33-481B-AF86-CC706F029E2A}" srcOrd="1" destOrd="0" presId="urn:microsoft.com/office/officeart/2005/8/layout/hierarchy3"/>
    <dgm:cxn modelId="{D027A8D4-909C-40D8-B1CD-4005B0EDEBB5}" type="presParOf" srcId="{60CAA7A7-1A33-481B-AF86-CC706F029E2A}" destId="{B8F2D14F-36E2-4E36-BA96-0A068608B46C}" srcOrd="0" destOrd="0" presId="urn:microsoft.com/office/officeart/2005/8/layout/hierarchy3"/>
    <dgm:cxn modelId="{FE00CA3B-E6B2-49A1-B6FC-B9A024758ABB}" type="presParOf" srcId="{60CAA7A7-1A33-481B-AF86-CC706F029E2A}" destId="{DFF0AAD9-8C98-433F-8E19-A54B665AC25F}" srcOrd="1" destOrd="0" presId="urn:microsoft.com/office/officeart/2005/8/layout/hierarchy3"/>
    <dgm:cxn modelId="{083A5B82-0EEE-43E1-BC1D-4AFA75C78CF7}" type="presParOf" srcId="{60CAA7A7-1A33-481B-AF86-CC706F029E2A}" destId="{5CFF1432-35EE-43D2-BCB8-21F999ADEAC3}" srcOrd="2" destOrd="0" presId="urn:microsoft.com/office/officeart/2005/8/layout/hierarchy3"/>
    <dgm:cxn modelId="{375D17F2-3454-4EFC-A3D9-7597AE7F552C}" type="presParOf" srcId="{60CAA7A7-1A33-481B-AF86-CC706F029E2A}" destId="{03EFD3C0-C15A-482E-B151-B3626E3F5658}" srcOrd="3" destOrd="0" presId="urn:microsoft.com/office/officeart/2005/8/layout/hierarchy3"/>
    <dgm:cxn modelId="{FD4BF2A3-F621-48FD-9965-65995E8788FA}" type="presParOf" srcId="{60CAA7A7-1A33-481B-AF86-CC706F029E2A}" destId="{7528AE20-E97D-4852-BDB0-DE0AB77BF601}" srcOrd="4" destOrd="0" presId="urn:microsoft.com/office/officeart/2005/8/layout/hierarchy3"/>
    <dgm:cxn modelId="{4D94543E-4D0E-416E-99F3-BCDF1E4A9641}" type="presParOf" srcId="{60CAA7A7-1A33-481B-AF86-CC706F029E2A}" destId="{C5494AAA-6D27-424D-96E9-83B921FB3DCA}" srcOrd="5" destOrd="0" presId="urn:microsoft.com/office/officeart/2005/8/layout/hierarchy3"/>
    <dgm:cxn modelId="{A2773705-FB4B-4465-86B7-EA6571F6F69C}" type="presParOf" srcId="{60CAA7A7-1A33-481B-AF86-CC706F029E2A}" destId="{4795D71F-7FF4-4DE4-9E65-745DC68A028C}" srcOrd="6" destOrd="0" presId="urn:microsoft.com/office/officeart/2005/8/layout/hierarchy3"/>
    <dgm:cxn modelId="{CCA0A03A-FEE8-4318-A106-FE25EFE813D9}" type="presParOf" srcId="{60CAA7A7-1A33-481B-AF86-CC706F029E2A}" destId="{6ED70DD1-57EC-491B-B971-E79E76B74B6A}" srcOrd="7" destOrd="0" presId="urn:microsoft.com/office/officeart/2005/8/layout/hierarchy3"/>
    <dgm:cxn modelId="{A22BE313-53A2-4423-8BF1-E3A7AE0849D7}" type="presParOf" srcId="{A1C6E13B-E705-468F-8CC7-CCC552DEECA4}" destId="{5F755F00-C1FA-4B76-A938-AA949FC08B6C}" srcOrd="3" destOrd="0" presId="urn:microsoft.com/office/officeart/2005/8/layout/hierarchy3"/>
    <dgm:cxn modelId="{06988FC6-7888-45B4-9572-F838845FEC5A}" type="presParOf" srcId="{5F755F00-C1FA-4B76-A938-AA949FC08B6C}" destId="{5CE70B4A-8F54-4C0C-84D7-11FA3A454068}" srcOrd="0" destOrd="0" presId="urn:microsoft.com/office/officeart/2005/8/layout/hierarchy3"/>
    <dgm:cxn modelId="{EF034D70-6CDD-467B-ACFD-81AC8AB52D27}" type="presParOf" srcId="{5CE70B4A-8F54-4C0C-84D7-11FA3A454068}" destId="{599D9DE4-F774-48E0-9A0B-278BCCDB4B1B}" srcOrd="0" destOrd="0" presId="urn:microsoft.com/office/officeart/2005/8/layout/hierarchy3"/>
    <dgm:cxn modelId="{F1A160B5-E0DE-4AE4-9D6B-3E3B7F9E1565}" type="presParOf" srcId="{5CE70B4A-8F54-4C0C-84D7-11FA3A454068}" destId="{0534D9BE-D04F-45AD-A28E-6A1B7FF0629D}" srcOrd="1" destOrd="0" presId="urn:microsoft.com/office/officeart/2005/8/layout/hierarchy3"/>
    <dgm:cxn modelId="{F8BD665F-F1BA-4253-92B6-560579F324CB}" type="presParOf" srcId="{5F755F00-C1FA-4B76-A938-AA949FC08B6C}" destId="{C5AA913B-6D73-493F-8A3C-2596B8790CD4}" srcOrd="1" destOrd="0" presId="urn:microsoft.com/office/officeart/2005/8/layout/hierarchy3"/>
    <dgm:cxn modelId="{71059417-95D1-4913-9D8E-15FAD59763F4}" type="presParOf" srcId="{C5AA913B-6D73-493F-8A3C-2596B8790CD4}" destId="{9600ECAD-9192-44C7-A31F-624ECB52AB03}" srcOrd="0" destOrd="0" presId="urn:microsoft.com/office/officeart/2005/8/layout/hierarchy3"/>
    <dgm:cxn modelId="{0487393C-D2A7-40E4-96A4-EA1A5B07B73D}" type="presParOf" srcId="{C5AA913B-6D73-493F-8A3C-2596B8790CD4}" destId="{39B1C1E0-1B1A-4735-8813-4432594AE509}" srcOrd="1" destOrd="0" presId="urn:microsoft.com/office/officeart/2005/8/layout/hierarchy3"/>
    <dgm:cxn modelId="{490174E8-D064-4C61-9F5F-BB5F12947FA7}" type="presParOf" srcId="{C5AA913B-6D73-493F-8A3C-2596B8790CD4}" destId="{C3683E45-D985-4469-AE9E-56DD59385894}" srcOrd="2" destOrd="0" presId="urn:microsoft.com/office/officeart/2005/8/layout/hierarchy3"/>
    <dgm:cxn modelId="{9C163D31-E5A8-462A-AB63-1EB9B1E9ADCC}" type="presParOf" srcId="{C5AA913B-6D73-493F-8A3C-2596B8790CD4}" destId="{8AB34BBA-25E3-45B5-917D-882AD1F9F7DE}" srcOrd="3" destOrd="0" presId="urn:microsoft.com/office/officeart/2005/8/layout/hierarchy3"/>
    <dgm:cxn modelId="{CE1AF3D2-292C-4BFB-B7D8-AF53DDDAECD1}" type="presParOf" srcId="{C5AA913B-6D73-493F-8A3C-2596B8790CD4}" destId="{B13A7933-68A9-434B-AA20-E462DC6505B5}" srcOrd="4" destOrd="0" presId="urn:microsoft.com/office/officeart/2005/8/layout/hierarchy3"/>
    <dgm:cxn modelId="{D7DB828D-4717-4292-9D93-92FF6FF94BA7}" type="presParOf" srcId="{C5AA913B-6D73-493F-8A3C-2596B8790CD4}" destId="{FA17F01D-F1AE-4FDD-9174-0A7539C69089}" srcOrd="5" destOrd="0" presId="urn:microsoft.com/office/officeart/2005/8/layout/hierarchy3"/>
    <dgm:cxn modelId="{D1382A8C-3F17-42F2-B7DD-A66725E214AD}" type="presParOf" srcId="{C5AA913B-6D73-493F-8A3C-2596B8790CD4}" destId="{9AFFC309-878C-48BC-90EC-A1AE67A4E00E}" srcOrd="6" destOrd="0" presId="urn:microsoft.com/office/officeart/2005/8/layout/hierarchy3"/>
    <dgm:cxn modelId="{717F048D-A97E-4112-B14A-B23AE5B4182A}" type="presParOf" srcId="{C5AA913B-6D73-493F-8A3C-2596B8790CD4}" destId="{6C8C9FF9-C862-4740-B1E2-BFCEC514E568}" srcOrd="7" destOrd="0" presId="urn:microsoft.com/office/officeart/2005/8/layout/hierarchy3"/>
    <dgm:cxn modelId="{02E7EE4A-0B1C-431F-8DE5-09B0145D38CA}" type="presParOf" srcId="{A1C6E13B-E705-468F-8CC7-CCC552DEECA4}" destId="{64BF6172-A53C-4266-8828-53AA4DE5E986}" srcOrd="4" destOrd="0" presId="urn:microsoft.com/office/officeart/2005/8/layout/hierarchy3"/>
    <dgm:cxn modelId="{D5647C09-CA79-4CC7-963C-C737934F68B4}" type="presParOf" srcId="{64BF6172-A53C-4266-8828-53AA4DE5E986}" destId="{DF48AD60-AD17-4463-ABA5-C70BE23890D0}" srcOrd="0" destOrd="0" presId="urn:microsoft.com/office/officeart/2005/8/layout/hierarchy3"/>
    <dgm:cxn modelId="{2930280C-38AA-42D6-96AB-111A0E6D6F6B}" type="presParOf" srcId="{DF48AD60-AD17-4463-ABA5-C70BE23890D0}" destId="{42F7AACB-83AC-4AB1-953F-37550F4FFE27}" srcOrd="0" destOrd="0" presId="urn:microsoft.com/office/officeart/2005/8/layout/hierarchy3"/>
    <dgm:cxn modelId="{13D6A250-B6BA-4646-9DDD-BF86A6AECB11}" type="presParOf" srcId="{DF48AD60-AD17-4463-ABA5-C70BE23890D0}" destId="{A329D9DD-A407-452E-BAC6-286BD3987E96}" srcOrd="1" destOrd="0" presId="urn:microsoft.com/office/officeart/2005/8/layout/hierarchy3"/>
    <dgm:cxn modelId="{753B72BA-94A5-4BEE-A388-166F8BAEF8A1}" type="presParOf" srcId="{64BF6172-A53C-4266-8828-53AA4DE5E986}" destId="{63C61294-947B-46A3-AE58-E3F6066E901C}" srcOrd="1" destOrd="0" presId="urn:microsoft.com/office/officeart/2005/8/layout/hierarchy3"/>
    <dgm:cxn modelId="{2F1479F9-EE62-4EFA-9C75-4848341953D1}" type="presParOf" srcId="{63C61294-947B-46A3-AE58-E3F6066E901C}" destId="{65A3C919-71C3-4BE3-845A-38E8B5988E05}" srcOrd="0" destOrd="0" presId="urn:microsoft.com/office/officeart/2005/8/layout/hierarchy3"/>
    <dgm:cxn modelId="{4A3B49A8-C47C-47FB-88F0-3A4A97808A01}" type="presParOf" srcId="{63C61294-947B-46A3-AE58-E3F6066E901C}" destId="{64886B68-E57F-45FD-AB7C-311F121FB27A}" srcOrd="1" destOrd="0" presId="urn:microsoft.com/office/officeart/2005/8/layout/hierarchy3"/>
    <dgm:cxn modelId="{9A4341FE-1E1E-4A44-B4A0-163B2947F815}" type="presParOf" srcId="{63C61294-947B-46A3-AE58-E3F6066E901C}" destId="{83535EBF-A187-4545-8AAE-B54264A07A20}" srcOrd="2" destOrd="0" presId="urn:microsoft.com/office/officeart/2005/8/layout/hierarchy3"/>
    <dgm:cxn modelId="{1D0C85E9-026B-43F5-8112-EE48B88D99BA}" type="presParOf" srcId="{63C61294-947B-46A3-AE58-E3F6066E901C}" destId="{629473F1-35A5-471D-B80F-21DE497AC470}" srcOrd="3" destOrd="0" presId="urn:microsoft.com/office/officeart/2005/8/layout/hierarchy3"/>
    <dgm:cxn modelId="{A5A0F983-E70F-4D78-94AD-8561899AF8B2}" type="presParOf" srcId="{63C61294-947B-46A3-AE58-E3F6066E901C}" destId="{7F374E11-02DF-4CD8-A360-7C2B1B2BC4FD}" srcOrd="4" destOrd="0" presId="urn:microsoft.com/office/officeart/2005/8/layout/hierarchy3"/>
    <dgm:cxn modelId="{E172A552-4084-4356-900B-62C931200684}" type="presParOf" srcId="{63C61294-947B-46A3-AE58-E3F6066E901C}" destId="{FDDF2E7C-6411-4A72-8CF9-5C024235AD03}" srcOrd="5" destOrd="0" presId="urn:microsoft.com/office/officeart/2005/8/layout/hierarchy3"/>
    <dgm:cxn modelId="{89F3B6E5-163B-4347-8A62-60E2E21E5207}" type="presParOf" srcId="{63C61294-947B-46A3-AE58-E3F6066E901C}" destId="{083E3A10-D9B6-4E6B-A257-D6568B41CA26}" srcOrd="6" destOrd="0" presId="urn:microsoft.com/office/officeart/2005/8/layout/hierarchy3"/>
    <dgm:cxn modelId="{319DD46F-831B-4813-A3BF-6DE7CE601FEB}" type="presParOf" srcId="{63C61294-947B-46A3-AE58-E3F6066E901C}" destId="{21A4AA2E-5D87-48A5-A14A-9C973E40EA0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97B13-CE6C-4FB7-BBA3-B05FAC62D145}">
      <dsp:nvSpPr>
        <dsp:cNvPr id="0" name=""/>
        <dsp:cNvSpPr/>
      </dsp:nvSpPr>
      <dsp:spPr>
        <a:xfrm>
          <a:off x="272708" y="3004"/>
          <a:ext cx="1648997" cy="82449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Budget Goals</a:t>
          </a:r>
        </a:p>
      </dsp:txBody>
      <dsp:txXfrm>
        <a:off x="296857" y="27153"/>
        <a:ext cx="1600699" cy="776200"/>
      </dsp:txXfrm>
    </dsp:sp>
    <dsp:sp modelId="{133794B5-F957-47DE-9E6A-F73EA338C9C4}">
      <dsp:nvSpPr>
        <dsp:cNvPr id="0" name=""/>
        <dsp:cNvSpPr/>
      </dsp:nvSpPr>
      <dsp:spPr>
        <a:xfrm>
          <a:off x="437608" y="827502"/>
          <a:ext cx="164899" cy="618373"/>
        </a:xfrm>
        <a:custGeom>
          <a:avLst/>
          <a:gdLst/>
          <a:ahLst/>
          <a:cxnLst/>
          <a:rect l="0" t="0" r="0" b="0"/>
          <a:pathLst>
            <a:path>
              <a:moveTo>
                <a:pt x="0" y="0"/>
              </a:moveTo>
              <a:lnTo>
                <a:pt x="0" y="618373"/>
              </a:lnTo>
              <a:lnTo>
                <a:pt x="164899" y="6183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9BE391-67A3-431F-8F77-5FE0D47F3A25}">
      <dsp:nvSpPr>
        <dsp:cNvPr id="0" name=""/>
        <dsp:cNvSpPr/>
      </dsp:nvSpPr>
      <dsp:spPr>
        <a:xfrm>
          <a:off x="602508" y="103362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Strategic Plans</a:t>
          </a:r>
        </a:p>
      </dsp:txBody>
      <dsp:txXfrm>
        <a:off x="626657" y="1057776"/>
        <a:ext cx="1270899" cy="776200"/>
      </dsp:txXfrm>
    </dsp:sp>
    <dsp:sp modelId="{F2163EBB-0431-45D4-99E6-F096492C2382}">
      <dsp:nvSpPr>
        <dsp:cNvPr id="0" name=""/>
        <dsp:cNvSpPr/>
      </dsp:nvSpPr>
      <dsp:spPr>
        <a:xfrm>
          <a:off x="437608" y="827502"/>
          <a:ext cx="164899" cy="1648997"/>
        </a:xfrm>
        <a:custGeom>
          <a:avLst/>
          <a:gdLst/>
          <a:ahLst/>
          <a:cxnLst/>
          <a:rect l="0" t="0" r="0" b="0"/>
          <a:pathLst>
            <a:path>
              <a:moveTo>
                <a:pt x="0" y="0"/>
              </a:moveTo>
              <a:lnTo>
                <a:pt x="0" y="1648997"/>
              </a:lnTo>
              <a:lnTo>
                <a:pt x="164899" y="16489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C1479-B61E-42E3-A4E9-1C4A2C89B5B1}">
      <dsp:nvSpPr>
        <dsp:cNvPr id="0" name=""/>
        <dsp:cNvSpPr/>
      </dsp:nvSpPr>
      <dsp:spPr>
        <a:xfrm>
          <a:off x="602508" y="2064250"/>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Long Range Forecasting</a:t>
          </a:r>
        </a:p>
      </dsp:txBody>
      <dsp:txXfrm>
        <a:off x="626657" y="2088399"/>
        <a:ext cx="1270899" cy="776200"/>
      </dsp:txXfrm>
    </dsp:sp>
    <dsp:sp modelId="{469215A5-E072-420D-A2A9-9A5462F55CF9}">
      <dsp:nvSpPr>
        <dsp:cNvPr id="0" name=""/>
        <dsp:cNvSpPr/>
      </dsp:nvSpPr>
      <dsp:spPr>
        <a:xfrm>
          <a:off x="437608" y="827502"/>
          <a:ext cx="164899" cy="2679620"/>
        </a:xfrm>
        <a:custGeom>
          <a:avLst/>
          <a:gdLst/>
          <a:ahLst/>
          <a:cxnLst/>
          <a:rect l="0" t="0" r="0" b="0"/>
          <a:pathLst>
            <a:path>
              <a:moveTo>
                <a:pt x="0" y="0"/>
              </a:moveTo>
              <a:lnTo>
                <a:pt x="0" y="2679620"/>
              </a:lnTo>
              <a:lnTo>
                <a:pt x="164899" y="26796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4255C-8104-436E-97ED-317F2496D347}">
      <dsp:nvSpPr>
        <dsp:cNvPr id="0" name=""/>
        <dsp:cNvSpPr/>
      </dsp:nvSpPr>
      <dsp:spPr>
        <a:xfrm>
          <a:off x="602508" y="3094873"/>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Capital Improvement Planning</a:t>
          </a:r>
        </a:p>
      </dsp:txBody>
      <dsp:txXfrm>
        <a:off x="626657" y="3119022"/>
        <a:ext cx="1270899" cy="776200"/>
      </dsp:txXfrm>
    </dsp:sp>
    <dsp:sp modelId="{8CEA1720-C992-4271-805C-489BCE92B669}">
      <dsp:nvSpPr>
        <dsp:cNvPr id="0" name=""/>
        <dsp:cNvSpPr/>
      </dsp:nvSpPr>
      <dsp:spPr>
        <a:xfrm>
          <a:off x="2333955" y="3004"/>
          <a:ext cx="1648997" cy="82449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Tools</a:t>
          </a:r>
        </a:p>
      </dsp:txBody>
      <dsp:txXfrm>
        <a:off x="2358104" y="27153"/>
        <a:ext cx="1600699" cy="776200"/>
      </dsp:txXfrm>
    </dsp:sp>
    <dsp:sp modelId="{F6EE0B76-6719-41F3-B4CD-8BC8A65D1F22}">
      <dsp:nvSpPr>
        <dsp:cNvPr id="0" name=""/>
        <dsp:cNvSpPr/>
      </dsp:nvSpPr>
      <dsp:spPr>
        <a:xfrm>
          <a:off x="2498854" y="827502"/>
          <a:ext cx="164899" cy="618373"/>
        </a:xfrm>
        <a:custGeom>
          <a:avLst/>
          <a:gdLst/>
          <a:ahLst/>
          <a:cxnLst/>
          <a:rect l="0" t="0" r="0" b="0"/>
          <a:pathLst>
            <a:path>
              <a:moveTo>
                <a:pt x="0" y="0"/>
              </a:moveTo>
              <a:lnTo>
                <a:pt x="0" y="618373"/>
              </a:lnTo>
              <a:lnTo>
                <a:pt x="164899" y="6183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DEECD-9D12-4CF1-AAB9-B13561490BA9}">
      <dsp:nvSpPr>
        <dsp:cNvPr id="0" name=""/>
        <dsp:cNvSpPr/>
      </dsp:nvSpPr>
      <dsp:spPr>
        <a:xfrm>
          <a:off x="2663754" y="103362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Budget Goals</a:t>
          </a:r>
        </a:p>
      </dsp:txBody>
      <dsp:txXfrm>
        <a:off x="2687903" y="1057776"/>
        <a:ext cx="1270899" cy="776200"/>
      </dsp:txXfrm>
    </dsp:sp>
    <dsp:sp modelId="{906A0A29-81D9-43C8-A3CB-797AAFDD4629}">
      <dsp:nvSpPr>
        <dsp:cNvPr id="0" name=""/>
        <dsp:cNvSpPr/>
      </dsp:nvSpPr>
      <dsp:spPr>
        <a:xfrm>
          <a:off x="2498854" y="827502"/>
          <a:ext cx="164899" cy="1648997"/>
        </a:xfrm>
        <a:custGeom>
          <a:avLst/>
          <a:gdLst/>
          <a:ahLst/>
          <a:cxnLst/>
          <a:rect l="0" t="0" r="0" b="0"/>
          <a:pathLst>
            <a:path>
              <a:moveTo>
                <a:pt x="0" y="0"/>
              </a:moveTo>
              <a:lnTo>
                <a:pt x="0" y="1648997"/>
              </a:lnTo>
              <a:lnTo>
                <a:pt x="164899" y="16489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8619D6-315B-4EF9-9238-8F50EDCDC39B}">
      <dsp:nvSpPr>
        <dsp:cNvPr id="0" name=""/>
        <dsp:cNvSpPr/>
      </dsp:nvSpPr>
      <dsp:spPr>
        <a:xfrm>
          <a:off x="2663754" y="2064250"/>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Organizational charts</a:t>
          </a:r>
        </a:p>
      </dsp:txBody>
      <dsp:txXfrm>
        <a:off x="2687903" y="2088399"/>
        <a:ext cx="1270899" cy="776200"/>
      </dsp:txXfrm>
    </dsp:sp>
    <dsp:sp modelId="{129EBF03-6563-4F3F-84C4-406BC7CAB0D3}">
      <dsp:nvSpPr>
        <dsp:cNvPr id="0" name=""/>
        <dsp:cNvSpPr/>
      </dsp:nvSpPr>
      <dsp:spPr>
        <a:xfrm>
          <a:off x="2498854" y="827502"/>
          <a:ext cx="164899" cy="2679620"/>
        </a:xfrm>
        <a:custGeom>
          <a:avLst/>
          <a:gdLst/>
          <a:ahLst/>
          <a:cxnLst/>
          <a:rect l="0" t="0" r="0" b="0"/>
          <a:pathLst>
            <a:path>
              <a:moveTo>
                <a:pt x="0" y="0"/>
              </a:moveTo>
              <a:lnTo>
                <a:pt x="0" y="2679620"/>
              </a:lnTo>
              <a:lnTo>
                <a:pt x="164899" y="26796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A200E-AC19-4F0E-B06F-5A58AA6DCE5B}">
      <dsp:nvSpPr>
        <dsp:cNvPr id="0" name=""/>
        <dsp:cNvSpPr/>
      </dsp:nvSpPr>
      <dsp:spPr>
        <a:xfrm>
          <a:off x="2663754" y="3094873"/>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Historical Analysis</a:t>
          </a:r>
        </a:p>
      </dsp:txBody>
      <dsp:txXfrm>
        <a:off x="2687903" y="3119022"/>
        <a:ext cx="1270899" cy="776200"/>
      </dsp:txXfrm>
    </dsp:sp>
    <dsp:sp modelId="{D72B11BA-06B1-41E1-A0A1-7CFD45BFC61D}">
      <dsp:nvSpPr>
        <dsp:cNvPr id="0" name=""/>
        <dsp:cNvSpPr/>
      </dsp:nvSpPr>
      <dsp:spPr>
        <a:xfrm>
          <a:off x="2498854" y="827502"/>
          <a:ext cx="164899" cy="3710243"/>
        </a:xfrm>
        <a:custGeom>
          <a:avLst/>
          <a:gdLst/>
          <a:ahLst/>
          <a:cxnLst/>
          <a:rect l="0" t="0" r="0" b="0"/>
          <a:pathLst>
            <a:path>
              <a:moveTo>
                <a:pt x="0" y="0"/>
              </a:moveTo>
              <a:lnTo>
                <a:pt x="0" y="3710243"/>
              </a:lnTo>
              <a:lnTo>
                <a:pt x="164899" y="37102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90FB8F-0F57-4D35-B8C0-CFC4F597DF59}">
      <dsp:nvSpPr>
        <dsp:cNvPr id="0" name=""/>
        <dsp:cNvSpPr/>
      </dsp:nvSpPr>
      <dsp:spPr>
        <a:xfrm>
          <a:off x="2663754" y="412549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Budgeting Methodology</a:t>
          </a:r>
        </a:p>
      </dsp:txBody>
      <dsp:txXfrm>
        <a:off x="2687903" y="4149646"/>
        <a:ext cx="1270899" cy="776200"/>
      </dsp:txXfrm>
    </dsp:sp>
    <dsp:sp modelId="{1083E70A-5E43-4DC9-9226-9D4C3EAEA8C0}">
      <dsp:nvSpPr>
        <dsp:cNvPr id="0" name=""/>
        <dsp:cNvSpPr/>
      </dsp:nvSpPr>
      <dsp:spPr>
        <a:xfrm>
          <a:off x="4395201" y="3004"/>
          <a:ext cx="1648997" cy="82449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Townhall </a:t>
          </a:r>
        </a:p>
      </dsp:txBody>
      <dsp:txXfrm>
        <a:off x="4419350" y="27153"/>
        <a:ext cx="1600699" cy="776200"/>
      </dsp:txXfrm>
    </dsp:sp>
    <dsp:sp modelId="{B8F2D14F-36E2-4E36-BA96-0A068608B46C}">
      <dsp:nvSpPr>
        <dsp:cNvPr id="0" name=""/>
        <dsp:cNvSpPr/>
      </dsp:nvSpPr>
      <dsp:spPr>
        <a:xfrm>
          <a:off x="4560101" y="827502"/>
          <a:ext cx="164899" cy="618373"/>
        </a:xfrm>
        <a:custGeom>
          <a:avLst/>
          <a:gdLst/>
          <a:ahLst/>
          <a:cxnLst/>
          <a:rect l="0" t="0" r="0" b="0"/>
          <a:pathLst>
            <a:path>
              <a:moveTo>
                <a:pt x="0" y="0"/>
              </a:moveTo>
              <a:lnTo>
                <a:pt x="0" y="618373"/>
              </a:lnTo>
              <a:lnTo>
                <a:pt x="164899" y="6183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F0AAD9-8C98-433F-8E19-A54B665AC25F}">
      <dsp:nvSpPr>
        <dsp:cNvPr id="0" name=""/>
        <dsp:cNvSpPr/>
      </dsp:nvSpPr>
      <dsp:spPr>
        <a:xfrm>
          <a:off x="4725000" y="103362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Tax Levy Rates</a:t>
          </a:r>
        </a:p>
      </dsp:txBody>
      <dsp:txXfrm>
        <a:off x="4749149" y="1057776"/>
        <a:ext cx="1270899" cy="776200"/>
      </dsp:txXfrm>
    </dsp:sp>
    <dsp:sp modelId="{5CFF1432-35EE-43D2-BCB8-21F999ADEAC3}">
      <dsp:nvSpPr>
        <dsp:cNvPr id="0" name=""/>
        <dsp:cNvSpPr/>
      </dsp:nvSpPr>
      <dsp:spPr>
        <a:xfrm>
          <a:off x="4560101" y="827502"/>
          <a:ext cx="164899" cy="1648997"/>
        </a:xfrm>
        <a:custGeom>
          <a:avLst/>
          <a:gdLst/>
          <a:ahLst/>
          <a:cxnLst/>
          <a:rect l="0" t="0" r="0" b="0"/>
          <a:pathLst>
            <a:path>
              <a:moveTo>
                <a:pt x="0" y="0"/>
              </a:moveTo>
              <a:lnTo>
                <a:pt x="0" y="1648997"/>
              </a:lnTo>
              <a:lnTo>
                <a:pt x="164899" y="16489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FD3C0-C15A-482E-B151-B3626E3F5658}">
      <dsp:nvSpPr>
        <dsp:cNvPr id="0" name=""/>
        <dsp:cNvSpPr/>
      </dsp:nvSpPr>
      <dsp:spPr>
        <a:xfrm>
          <a:off x="4725000" y="2064250"/>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Change in Services</a:t>
          </a:r>
        </a:p>
      </dsp:txBody>
      <dsp:txXfrm>
        <a:off x="4749149" y="2088399"/>
        <a:ext cx="1270899" cy="776200"/>
      </dsp:txXfrm>
    </dsp:sp>
    <dsp:sp modelId="{7528AE20-E97D-4852-BDB0-DE0AB77BF601}">
      <dsp:nvSpPr>
        <dsp:cNvPr id="0" name=""/>
        <dsp:cNvSpPr/>
      </dsp:nvSpPr>
      <dsp:spPr>
        <a:xfrm>
          <a:off x="4560101" y="827502"/>
          <a:ext cx="164899" cy="2679620"/>
        </a:xfrm>
        <a:custGeom>
          <a:avLst/>
          <a:gdLst/>
          <a:ahLst/>
          <a:cxnLst/>
          <a:rect l="0" t="0" r="0" b="0"/>
          <a:pathLst>
            <a:path>
              <a:moveTo>
                <a:pt x="0" y="0"/>
              </a:moveTo>
              <a:lnTo>
                <a:pt x="0" y="2679620"/>
              </a:lnTo>
              <a:lnTo>
                <a:pt x="164899" y="26796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94AAA-6D27-424D-96E9-83B921FB3DCA}">
      <dsp:nvSpPr>
        <dsp:cNvPr id="0" name=""/>
        <dsp:cNvSpPr/>
      </dsp:nvSpPr>
      <dsp:spPr>
        <a:xfrm>
          <a:off x="4725000" y="3094873"/>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Impacts to homeowners / businesses</a:t>
          </a:r>
        </a:p>
      </dsp:txBody>
      <dsp:txXfrm>
        <a:off x="4749149" y="3119022"/>
        <a:ext cx="1270899" cy="776200"/>
      </dsp:txXfrm>
    </dsp:sp>
    <dsp:sp modelId="{4795D71F-7FF4-4DE4-9E65-745DC68A028C}">
      <dsp:nvSpPr>
        <dsp:cNvPr id="0" name=""/>
        <dsp:cNvSpPr/>
      </dsp:nvSpPr>
      <dsp:spPr>
        <a:xfrm>
          <a:off x="4560101" y="827502"/>
          <a:ext cx="164899" cy="3710243"/>
        </a:xfrm>
        <a:custGeom>
          <a:avLst/>
          <a:gdLst/>
          <a:ahLst/>
          <a:cxnLst/>
          <a:rect l="0" t="0" r="0" b="0"/>
          <a:pathLst>
            <a:path>
              <a:moveTo>
                <a:pt x="0" y="0"/>
              </a:moveTo>
              <a:lnTo>
                <a:pt x="0" y="3710243"/>
              </a:lnTo>
              <a:lnTo>
                <a:pt x="164899" y="37102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70DD1-57EC-491B-B971-E79E76B74B6A}">
      <dsp:nvSpPr>
        <dsp:cNvPr id="0" name=""/>
        <dsp:cNvSpPr/>
      </dsp:nvSpPr>
      <dsp:spPr>
        <a:xfrm>
          <a:off x="4725000" y="412549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Overall Health</a:t>
          </a:r>
        </a:p>
      </dsp:txBody>
      <dsp:txXfrm>
        <a:off x="4749149" y="4149646"/>
        <a:ext cx="1270899" cy="776200"/>
      </dsp:txXfrm>
    </dsp:sp>
    <dsp:sp modelId="{599D9DE4-F774-48E0-9A0B-278BCCDB4B1B}">
      <dsp:nvSpPr>
        <dsp:cNvPr id="0" name=""/>
        <dsp:cNvSpPr/>
      </dsp:nvSpPr>
      <dsp:spPr>
        <a:xfrm>
          <a:off x="6456447" y="3004"/>
          <a:ext cx="1648997" cy="82449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Budget Amendments</a:t>
          </a:r>
        </a:p>
      </dsp:txBody>
      <dsp:txXfrm>
        <a:off x="6480596" y="27153"/>
        <a:ext cx="1600699" cy="776200"/>
      </dsp:txXfrm>
    </dsp:sp>
    <dsp:sp modelId="{9600ECAD-9192-44C7-A31F-624ECB52AB03}">
      <dsp:nvSpPr>
        <dsp:cNvPr id="0" name=""/>
        <dsp:cNvSpPr/>
      </dsp:nvSpPr>
      <dsp:spPr>
        <a:xfrm>
          <a:off x="6621347" y="827502"/>
          <a:ext cx="164899" cy="618373"/>
        </a:xfrm>
        <a:custGeom>
          <a:avLst/>
          <a:gdLst/>
          <a:ahLst/>
          <a:cxnLst/>
          <a:rect l="0" t="0" r="0" b="0"/>
          <a:pathLst>
            <a:path>
              <a:moveTo>
                <a:pt x="0" y="0"/>
              </a:moveTo>
              <a:lnTo>
                <a:pt x="0" y="618373"/>
              </a:lnTo>
              <a:lnTo>
                <a:pt x="164899" y="6183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1C1E0-1B1A-4735-8813-4432594AE509}">
      <dsp:nvSpPr>
        <dsp:cNvPr id="0" name=""/>
        <dsp:cNvSpPr/>
      </dsp:nvSpPr>
      <dsp:spPr>
        <a:xfrm>
          <a:off x="6786247" y="103362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Before May 31</a:t>
          </a:r>
        </a:p>
      </dsp:txBody>
      <dsp:txXfrm>
        <a:off x="6810396" y="1057776"/>
        <a:ext cx="1270899" cy="776200"/>
      </dsp:txXfrm>
    </dsp:sp>
    <dsp:sp modelId="{C3683E45-D985-4469-AE9E-56DD59385894}">
      <dsp:nvSpPr>
        <dsp:cNvPr id="0" name=""/>
        <dsp:cNvSpPr/>
      </dsp:nvSpPr>
      <dsp:spPr>
        <a:xfrm>
          <a:off x="6621347" y="827502"/>
          <a:ext cx="164899" cy="1648997"/>
        </a:xfrm>
        <a:custGeom>
          <a:avLst/>
          <a:gdLst/>
          <a:ahLst/>
          <a:cxnLst/>
          <a:rect l="0" t="0" r="0" b="0"/>
          <a:pathLst>
            <a:path>
              <a:moveTo>
                <a:pt x="0" y="0"/>
              </a:moveTo>
              <a:lnTo>
                <a:pt x="0" y="1648997"/>
              </a:lnTo>
              <a:lnTo>
                <a:pt x="164899" y="16489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B34BBA-25E3-45B5-917D-882AD1F9F7DE}">
      <dsp:nvSpPr>
        <dsp:cNvPr id="0" name=""/>
        <dsp:cNvSpPr/>
      </dsp:nvSpPr>
      <dsp:spPr>
        <a:xfrm>
          <a:off x="6786247" y="2064250"/>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Increases in any of 10 major classes of expenditures</a:t>
          </a:r>
        </a:p>
      </dsp:txBody>
      <dsp:txXfrm>
        <a:off x="6810396" y="2088399"/>
        <a:ext cx="1270899" cy="776200"/>
      </dsp:txXfrm>
    </dsp:sp>
    <dsp:sp modelId="{B13A7933-68A9-434B-AA20-E462DC6505B5}">
      <dsp:nvSpPr>
        <dsp:cNvPr id="0" name=""/>
        <dsp:cNvSpPr/>
      </dsp:nvSpPr>
      <dsp:spPr>
        <a:xfrm>
          <a:off x="6621347" y="827502"/>
          <a:ext cx="164899" cy="2679620"/>
        </a:xfrm>
        <a:custGeom>
          <a:avLst/>
          <a:gdLst/>
          <a:ahLst/>
          <a:cxnLst/>
          <a:rect l="0" t="0" r="0" b="0"/>
          <a:pathLst>
            <a:path>
              <a:moveTo>
                <a:pt x="0" y="0"/>
              </a:moveTo>
              <a:lnTo>
                <a:pt x="0" y="2679620"/>
              </a:lnTo>
              <a:lnTo>
                <a:pt x="164899" y="26796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7F01D-F1AE-4FDD-9174-0A7539C69089}">
      <dsp:nvSpPr>
        <dsp:cNvPr id="0" name=""/>
        <dsp:cNvSpPr/>
      </dsp:nvSpPr>
      <dsp:spPr>
        <a:xfrm>
          <a:off x="6786247" y="3094873"/>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Published not less than 10 nor more than 20 days</a:t>
          </a:r>
        </a:p>
      </dsp:txBody>
      <dsp:txXfrm>
        <a:off x="6810396" y="3119022"/>
        <a:ext cx="1270899" cy="776200"/>
      </dsp:txXfrm>
    </dsp:sp>
    <dsp:sp modelId="{9AFFC309-878C-48BC-90EC-A1AE67A4E00E}">
      <dsp:nvSpPr>
        <dsp:cNvPr id="0" name=""/>
        <dsp:cNvSpPr/>
      </dsp:nvSpPr>
      <dsp:spPr>
        <a:xfrm>
          <a:off x="6621347" y="827502"/>
          <a:ext cx="164899" cy="3710243"/>
        </a:xfrm>
        <a:custGeom>
          <a:avLst/>
          <a:gdLst/>
          <a:ahLst/>
          <a:cxnLst/>
          <a:rect l="0" t="0" r="0" b="0"/>
          <a:pathLst>
            <a:path>
              <a:moveTo>
                <a:pt x="0" y="0"/>
              </a:moveTo>
              <a:lnTo>
                <a:pt x="0" y="3710243"/>
              </a:lnTo>
              <a:lnTo>
                <a:pt x="164899" y="37102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8C9FF9-C862-4740-B1E2-BFCEC514E568}">
      <dsp:nvSpPr>
        <dsp:cNvPr id="0" name=""/>
        <dsp:cNvSpPr/>
      </dsp:nvSpPr>
      <dsp:spPr>
        <a:xfrm>
          <a:off x="6786247" y="412549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All County Official newspapers</a:t>
          </a:r>
        </a:p>
      </dsp:txBody>
      <dsp:txXfrm>
        <a:off x="6810396" y="4149646"/>
        <a:ext cx="1270899" cy="776200"/>
      </dsp:txXfrm>
    </dsp:sp>
    <dsp:sp modelId="{42F7AACB-83AC-4AB1-953F-37550F4FFE27}">
      <dsp:nvSpPr>
        <dsp:cNvPr id="0" name=""/>
        <dsp:cNvSpPr/>
      </dsp:nvSpPr>
      <dsp:spPr>
        <a:xfrm>
          <a:off x="8517694" y="3004"/>
          <a:ext cx="1648997" cy="82449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Annual Reports</a:t>
          </a:r>
        </a:p>
      </dsp:txBody>
      <dsp:txXfrm>
        <a:off x="8541843" y="27153"/>
        <a:ext cx="1600699" cy="776200"/>
      </dsp:txXfrm>
    </dsp:sp>
    <dsp:sp modelId="{65A3C919-71C3-4BE3-845A-38E8B5988E05}">
      <dsp:nvSpPr>
        <dsp:cNvPr id="0" name=""/>
        <dsp:cNvSpPr/>
      </dsp:nvSpPr>
      <dsp:spPr>
        <a:xfrm>
          <a:off x="8682593" y="827502"/>
          <a:ext cx="164899" cy="618373"/>
        </a:xfrm>
        <a:custGeom>
          <a:avLst/>
          <a:gdLst/>
          <a:ahLst/>
          <a:cxnLst/>
          <a:rect l="0" t="0" r="0" b="0"/>
          <a:pathLst>
            <a:path>
              <a:moveTo>
                <a:pt x="0" y="0"/>
              </a:moveTo>
              <a:lnTo>
                <a:pt x="0" y="618373"/>
              </a:lnTo>
              <a:lnTo>
                <a:pt x="164899" y="6183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86B68-E57F-45FD-AB7C-311F121FB27A}">
      <dsp:nvSpPr>
        <dsp:cNvPr id="0" name=""/>
        <dsp:cNvSpPr/>
      </dsp:nvSpPr>
      <dsp:spPr>
        <a:xfrm>
          <a:off x="8847493" y="103362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Audited Financial Statements</a:t>
          </a:r>
        </a:p>
      </dsp:txBody>
      <dsp:txXfrm>
        <a:off x="8871642" y="1057776"/>
        <a:ext cx="1270899" cy="776200"/>
      </dsp:txXfrm>
    </dsp:sp>
    <dsp:sp modelId="{83535EBF-A187-4545-8AAE-B54264A07A20}">
      <dsp:nvSpPr>
        <dsp:cNvPr id="0" name=""/>
        <dsp:cNvSpPr/>
      </dsp:nvSpPr>
      <dsp:spPr>
        <a:xfrm>
          <a:off x="8682593" y="827502"/>
          <a:ext cx="164899" cy="1648997"/>
        </a:xfrm>
        <a:custGeom>
          <a:avLst/>
          <a:gdLst/>
          <a:ahLst/>
          <a:cxnLst/>
          <a:rect l="0" t="0" r="0" b="0"/>
          <a:pathLst>
            <a:path>
              <a:moveTo>
                <a:pt x="0" y="0"/>
              </a:moveTo>
              <a:lnTo>
                <a:pt x="0" y="1648997"/>
              </a:lnTo>
              <a:lnTo>
                <a:pt x="164899" y="16489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473F1-35A5-471D-B80F-21DE497AC470}">
      <dsp:nvSpPr>
        <dsp:cNvPr id="0" name=""/>
        <dsp:cNvSpPr/>
      </dsp:nvSpPr>
      <dsp:spPr>
        <a:xfrm>
          <a:off x="8847493" y="2064250"/>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t" anchorCtr="0">
          <a:noAutofit/>
        </a:bodyPr>
        <a:lstStyle/>
        <a:p>
          <a:pPr marL="0" lvl="0" indent="0" algn="l" defTabSz="444500">
            <a:lnSpc>
              <a:spcPct val="90000"/>
            </a:lnSpc>
            <a:spcBef>
              <a:spcPct val="0"/>
            </a:spcBef>
            <a:spcAft>
              <a:spcPct val="35000"/>
            </a:spcAft>
            <a:buNone/>
          </a:pPr>
          <a:r>
            <a:rPr lang="en-US" sz="1000" kern="1200" dirty="0"/>
            <a:t>State Annual Financial Report</a:t>
          </a:r>
        </a:p>
        <a:p>
          <a:pPr marL="57150" lvl="1" indent="-57150" algn="l" defTabSz="355600">
            <a:lnSpc>
              <a:spcPct val="90000"/>
            </a:lnSpc>
            <a:spcBef>
              <a:spcPct val="0"/>
            </a:spcBef>
            <a:spcAft>
              <a:spcPct val="15000"/>
            </a:spcAft>
            <a:buChar char="•"/>
          </a:pPr>
          <a:r>
            <a:rPr lang="en-US" sz="800" kern="1200" dirty="0"/>
            <a:t>Published by December 1</a:t>
          </a:r>
        </a:p>
      </dsp:txBody>
      <dsp:txXfrm>
        <a:off x="8871642" y="2088399"/>
        <a:ext cx="1270899" cy="776200"/>
      </dsp:txXfrm>
    </dsp:sp>
    <dsp:sp modelId="{7F374E11-02DF-4CD8-A360-7C2B1B2BC4FD}">
      <dsp:nvSpPr>
        <dsp:cNvPr id="0" name=""/>
        <dsp:cNvSpPr/>
      </dsp:nvSpPr>
      <dsp:spPr>
        <a:xfrm>
          <a:off x="8682593" y="827502"/>
          <a:ext cx="164899" cy="2679620"/>
        </a:xfrm>
        <a:custGeom>
          <a:avLst/>
          <a:gdLst/>
          <a:ahLst/>
          <a:cxnLst/>
          <a:rect l="0" t="0" r="0" b="0"/>
          <a:pathLst>
            <a:path>
              <a:moveTo>
                <a:pt x="0" y="0"/>
              </a:moveTo>
              <a:lnTo>
                <a:pt x="0" y="2679620"/>
              </a:lnTo>
              <a:lnTo>
                <a:pt x="164899" y="26796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F2E7C-6411-4A72-8CF9-5C024235AD03}">
      <dsp:nvSpPr>
        <dsp:cNvPr id="0" name=""/>
        <dsp:cNvSpPr/>
      </dsp:nvSpPr>
      <dsp:spPr>
        <a:xfrm>
          <a:off x="8847493" y="3094873"/>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Single Audit</a:t>
          </a:r>
        </a:p>
      </dsp:txBody>
      <dsp:txXfrm>
        <a:off x="8871642" y="3119022"/>
        <a:ext cx="1270899" cy="776200"/>
      </dsp:txXfrm>
    </dsp:sp>
    <dsp:sp modelId="{083E3A10-D9B6-4E6B-A257-D6568B41CA26}">
      <dsp:nvSpPr>
        <dsp:cNvPr id="0" name=""/>
        <dsp:cNvSpPr/>
      </dsp:nvSpPr>
      <dsp:spPr>
        <a:xfrm>
          <a:off x="8682593" y="827502"/>
          <a:ext cx="164899" cy="3710243"/>
        </a:xfrm>
        <a:custGeom>
          <a:avLst/>
          <a:gdLst/>
          <a:ahLst/>
          <a:cxnLst/>
          <a:rect l="0" t="0" r="0" b="0"/>
          <a:pathLst>
            <a:path>
              <a:moveTo>
                <a:pt x="0" y="0"/>
              </a:moveTo>
              <a:lnTo>
                <a:pt x="0" y="3710243"/>
              </a:lnTo>
              <a:lnTo>
                <a:pt x="164899" y="37102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4AA2E-5D87-48A5-A14A-9C973E40EA0B}">
      <dsp:nvSpPr>
        <dsp:cNvPr id="0" name=""/>
        <dsp:cNvSpPr/>
      </dsp:nvSpPr>
      <dsp:spPr>
        <a:xfrm>
          <a:off x="8847493" y="4125497"/>
          <a:ext cx="1319197" cy="82449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Other - Treasurer’s Annual Statement, REAP, Secondary Roads, Self Insurance</a:t>
          </a:r>
        </a:p>
      </dsp:txBody>
      <dsp:txXfrm>
        <a:off x="8871642" y="4149646"/>
        <a:ext cx="1270899" cy="776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39ACA887-F0BC-45AA-9615-1927F3112EE5}" type="datetimeFigureOut">
              <a:rPr lang="en-US" smtClean="0"/>
              <a:t>1/9/2023</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AC8F8AD-CD7A-4E69-A23A-9C1ED26EA686}" type="slidenum">
              <a:rPr lang="en-US" smtClean="0"/>
              <a:t>‹#›</a:t>
            </a:fld>
            <a:endParaRPr lang="en-US" dirty="0"/>
          </a:p>
        </p:txBody>
      </p:sp>
    </p:spTree>
    <p:extLst>
      <p:ext uri="{BB962C8B-B14F-4D97-AF65-F5344CB8AC3E}">
        <p14:creationId xmlns:p14="http://schemas.microsoft.com/office/powerpoint/2010/main" val="50066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37" tIns="48305" rIns="96637" bIns="4830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37" tIns="48305" rIns="96637" bIns="4830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37" tIns="48305" rIns="96637" bIns="4830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37" tIns="48305" rIns="96637" bIns="48305" anchor="b" anchorCtr="0">
            <a:noAutofit/>
          </a:bodyPr>
          <a:lstStyle/>
          <a:p>
            <a:pPr algn="r"/>
            <a:fld id="{00000000-1234-1234-1234-123412341234}" type="slidenum">
              <a:rPr lang="en-US" sz="1200" smtClean="0">
                <a:solidFill>
                  <a:schemeClr val="dk1"/>
                </a:solidFill>
                <a:ea typeface="Arial"/>
                <a:cs typeface="Arial"/>
                <a:sym typeface="Arial"/>
              </a:rPr>
              <a:pPr algn="r"/>
              <a:t>‹#›</a:t>
            </a:fld>
            <a:endParaRPr lang="en-US" sz="1200" dirty="0">
              <a:solidFill>
                <a:schemeClr val="dk1"/>
              </a:solidFil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1: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04" name="Google Shape;204;p1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09" name="Google Shape;209;p1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15" name="Google Shape;215;p1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21" name="Google Shape;221;p1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27" name="Google Shape;227;p1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33" name="Google Shape;233;p1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39" name="Google Shape;239;p1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45" name="Google Shape;245;p1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51" name="Google Shape;251;p1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57" name="Google Shape;257;p1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2: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63" name="Google Shape;263;p2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69" name="Google Shape;269;p2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75" name="Google Shape;275;p2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3: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83" name="Google Shape;283;p2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24: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296" name="Google Shape;296;p2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02" name="Google Shape;302;p2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27: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15" name="Google Shape;315;p2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9: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21" name="Google Shape;321;p2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161" name="Google Shape;161;p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7" name="Google Shape;327;p30: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
        <p:nvSpPr>
          <p:cNvPr id="328" name="Google Shape;328;p30:notes"/>
          <p:cNvSpPr txBox="1">
            <a:spLocks noGrp="1"/>
          </p:cNvSpPr>
          <p:nvPr>
            <p:ph type="sldNum" idx="12"/>
          </p:nvPr>
        </p:nvSpPr>
        <p:spPr>
          <a:xfrm>
            <a:off x="4143587" y="9119474"/>
            <a:ext cx="3169920" cy="480060"/>
          </a:xfrm>
          <a:prstGeom prst="rect">
            <a:avLst/>
          </a:prstGeom>
          <a:noFill/>
          <a:ln>
            <a:noFill/>
          </a:ln>
        </p:spPr>
        <p:txBody>
          <a:bodyPr spcFirstLastPara="1" wrap="square" lIns="96637" tIns="48305" rIns="96637" bIns="48305" anchor="b" anchorCtr="0">
            <a:noAutofit/>
          </a:bodyPr>
          <a:lstStyle/>
          <a:p>
            <a:pPr algn="r"/>
            <a:fld id="{00000000-1234-1234-1234-123412341234}" type="slidenum">
              <a:rPr lang="en-US"/>
              <a:pPr algn="r"/>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1: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34" name="Google Shape;334;p3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2: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40" name="Google Shape;340;p3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45" name="Google Shape;345;p3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4: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52" name="Google Shape;352;p3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5: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59" name="Google Shape;359;p3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6: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366" name="Google Shape;366;p3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3" name="Google Shape;373;p37: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
        <p:nvSpPr>
          <p:cNvPr id="374" name="Google Shape;374;p37:notes"/>
          <p:cNvSpPr txBox="1">
            <a:spLocks noGrp="1"/>
          </p:cNvSpPr>
          <p:nvPr>
            <p:ph type="sldNum" idx="12"/>
          </p:nvPr>
        </p:nvSpPr>
        <p:spPr>
          <a:xfrm>
            <a:off x="4143587" y="9119474"/>
            <a:ext cx="3169920" cy="480060"/>
          </a:xfrm>
          <a:prstGeom prst="rect">
            <a:avLst/>
          </a:prstGeom>
          <a:noFill/>
          <a:ln>
            <a:noFill/>
          </a:ln>
        </p:spPr>
        <p:txBody>
          <a:bodyPr spcFirstLastPara="1" wrap="square" lIns="96637" tIns="48305" rIns="96637" bIns="48305" anchor="b" anchorCtr="0">
            <a:noAutofit/>
          </a:bodyPr>
          <a:lstStyle/>
          <a:p>
            <a:pPr algn="r"/>
            <a:fld id="{00000000-1234-1234-1234-123412341234}" type="slidenum">
              <a:rPr lang="en-US"/>
              <a:pPr algn="r"/>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1" name="Google Shape;381;p38: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
        <p:nvSpPr>
          <p:cNvPr id="382" name="Google Shape;382;p38:notes"/>
          <p:cNvSpPr txBox="1">
            <a:spLocks noGrp="1"/>
          </p:cNvSpPr>
          <p:nvPr>
            <p:ph type="sldNum" idx="12"/>
          </p:nvPr>
        </p:nvSpPr>
        <p:spPr>
          <a:xfrm>
            <a:off x="4143587" y="9119474"/>
            <a:ext cx="3169920" cy="480060"/>
          </a:xfrm>
          <a:prstGeom prst="rect">
            <a:avLst/>
          </a:prstGeom>
          <a:noFill/>
          <a:ln>
            <a:noFill/>
          </a:ln>
        </p:spPr>
        <p:txBody>
          <a:bodyPr spcFirstLastPara="1" wrap="square" lIns="96637" tIns="48305" rIns="96637" bIns="48305" anchor="b" anchorCtr="0">
            <a:noAutofit/>
          </a:bodyPr>
          <a:lstStyle/>
          <a:p>
            <a:pPr algn="r"/>
            <a:fld id="{00000000-1234-1234-1234-123412341234}" type="slidenum">
              <a:rPr lang="en-US"/>
              <a:pPr algn="r"/>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9" name="Google Shape;389;p39: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
        <p:nvSpPr>
          <p:cNvPr id="390" name="Google Shape;390;p39:notes"/>
          <p:cNvSpPr txBox="1">
            <a:spLocks noGrp="1"/>
          </p:cNvSpPr>
          <p:nvPr>
            <p:ph type="sldNum" idx="12"/>
          </p:nvPr>
        </p:nvSpPr>
        <p:spPr>
          <a:xfrm>
            <a:off x="4143587" y="9119474"/>
            <a:ext cx="3169920" cy="480060"/>
          </a:xfrm>
          <a:prstGeom prst="rect">
            <a:avLst/>
          </a:prstGeom>
          <a:noFill/>
          <a:ln>
            <a:noFill/>
          </a:ln>
        </p:spPr>
        <p:txBody>
          <a:bodyPr spcFirstLastPara="1" wrap="square" lIns="96637" tIns="48305" rIns="96637" bIns="48305" anchor="b" anchorCtr="0">
            <a:noAutofit/>
          </a:bodyPr>
          <a:lstStyle/>
          <a:p>
            <a:pPr algn="r"/>
            <a:fld id="{00000000-1234-1234-1234-123412341234}" type="slidenum">
              <a:rPr lang="en-US"/>
              <a:pPr algn="r"/>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4: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7" name="Google Shape;397;p40: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
        <p:nvSpPr>
          <p:cNvPr id="398" name="Google Shape;398;p40:notes"/>
          <p:cNvSpPr txBox="1">
            <a:spLocks noGrp="1"/>
          </p:cNvSpPr>
          <p:nvPr>
            <p:ph type="sldNum" idx="12"/>
          </p:nvPr>
        </p:nvSpPr>
        <p:spPr>
          <a:xfrm>
            <a:off x="4143587" y="9119474"/>
            <a:ext cx="3169920" cy="480060"/>
          </a:xfrm>
          <a:prstGeom prst="rect">
            <a:avLst/>
          </a:prstGeom>
          <a:noFill/>
          <a:ln>
            <a:noFill/>
          </a:ln>
        </p:spPr>
        <p:txBody>
          <a:bodyPr spcFirstLastPara="1" wrap="square" lIns="96637" tIns="48305" rIns="96637" bIns="48305" anchor="b" anchorCtr="0">
            <a:noAutofit/>
          </a:bodyPr>
          <a:lstStyle/>
          <a:p>
            <a:pPr algn="r"/>
            <a:fld id="{00000000-1234-1234-1234-123412341234}" type="slidenum">
              <a:rPr lang="en-US"/>
              <a:pPr algn="r"/>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1: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05" name="Google Shape;405;p4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3: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18" name="Google Shape;418;p4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33AB3-C673-4713-A97F-3EE1CC7B0690}" type="slidenum">
              <a:rPr lang="en-US" smtClean="0"/>
              <a:t>44</a:t>
            </a:fld>
            <a:endParaRPr lang="en-US" dirty="0"/>
          </a:p>
        </p:txBody>
      </p:sp>
    </p:spTree>
    <p:extLst>
      <p:ext uri="{BB962C8B-B14F-4D97-AF65-F5344CB8AC3E}">
        <p14:creationId xmlns:p14="http://schemas.microsoft.com/office/powerpoint/2010/main" val="3743240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5: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31" name="Google Shape;431;p4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6: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36" name="Google Shape;436;p4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7: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44" name="Google Shape;444;p4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8: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50" name="Google Shape;450;p4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9: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56" name="Google Shape;456;p4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0: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62" name="Google Shape;462;p5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5: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1: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68" name="Google Shape;468;p5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2: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75" name="Google Shape;475;p5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4: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88" name="Google Shape;488;p5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5: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495" name="Google Shape;495;p5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6: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501" name="Google Shape;501;p5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7: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508" name="Google Shape;508;p5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8: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515" name="Google Shape;515;p5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0: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529" name="Google Shape;529;p6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1: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535" name="Google Shape;535;p6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normAutofit fontScale="77500" lnSpcReduction="20000"/>
          </a:bodyPr>
          <a:lstStyle/>
          <a:p>
            <a:r>
              <a:rPr lang="en-US" dirty="0"/>
              <a:t>Budget Goals – Official document is not the only means to communicate your objectives:</a:t>
            </a:r>
          </a:p>
          <a:p>
            <a:r>
              <a:rPr lang="en-US" dirty="0"/>
              <a:t>Strategic</a:t>
            </a:r>
            <a:r>
              <a:rPr lang="en-US" baseline="0" dirty="0"/>
              <a:t> Plans by the count board</a:t>
            </a:r>
          </a:p>
          <a:p>
            <a:r>
              <a:rPr lang="en-US" baseline="0" dirty="0"/>
              <a:t>Long range forecasting such as contract negotiations debt issuances. </a:t>
            </a:r>
          </a:p>
          <a:p>
            <a:r>
              <a:rPr lang="en-US" baseline="0" dirty="0"/>
              <a:t>Capital Improvement Planning – Fleet studies or building studies.  Long range capital and debt costs.  </a:t>
            </a:r>
          </a:p>
          <a:p>
            <a:endParaRPr lang="en-US" baseline="0" dirty="0"/>
          </a:p>
          <a:p>
            <a:r>
              <a:rPr lang="en-US" baseline="0" dirty="0"/>
              <a:t>Board meeting could also discuss the impacts to your citizens:</a:t>
            </a:r>
          </a:p>
          <a:p>
            <a:r>
              <a:rPr lang="en-US" baseline="0" dirty="0"/>
              <a:t>Tax Levy Rates among all Iowa Counties.  There is numerous information available from the Iowa Department of revenue website and Iowa DOM. </a:t>
            </a:r>
          </a:p>
          <a:p>
            <a:r>
              <a:rPr lang="en-US" baseline="0" dirty="0"/>
              <a:t>Changes in Services – Communicating changing services lines such as Public Safety or Mental Health Services.  </a:t>
            </a:r>
          </a:p>
          <a:p>
            <a:r>
              <a:rPr lang="en-US" baseline="0" dirty="0"/>
              <a:t>Impacts to homeowners / businesses – Real Estate tax Impacts, customer service impacts. Road improvements, </a:t>
            </a:r>
          </a:p>
          <a:p>
            <a:r>
              <a:rPr lang="en-US" baseline="0" dirty="0"/>
              <a:t>Overall Health of your local government. </a:t>
            </a:r>
          </a:p>
          <a:p>
            <a:endParaRPr lang="en-US" baseline="0" dirty="0"/>
          </a:p>
          <a:p>
            <a:r>
              <a:rPr lang="en-US" baseline="0" dirty="0"/>
              <a:t>Budget Amendments</a:t>
            </a:r>
          </a:p>
          <a:p>
            <a:r>
              <a:rPr lang="en-US" baseline="0" dirty="0"/>
              <a:t>Necessary  if increasing the expenditures in any of the 10 major classes of expenditures. Transfers of budgeted funds may be increased without am amendment but must be approved by the BOS.  Recommended before May 31 to prevent voiding after proper protest and hearing.  Submit to DOM after amending.  </a:t>
            </a:r>
          </a:p>
          <a:p>
            <a:endParaRPr lang="en-US" baseline="0" dirty="0"/>
          </a:p>
          <a:p>
            <a:r>
              <a:rPr lang="en-US" baseline="0" dirty="0"/>
              <a:t>Change within the departments does not require amendment, as log as none of 10 major classes are increased.  </a:t>
            </a:r>
          </a:p>
          <a:p>
            <a:endParaRPr lang="en-US" baseline="0" dirty="0"/>
          </a:p>
          <a:p>
            <a:r>
              <a:rPr lang="en-US" baseline="0" dirty="0"/>
              <a:t>Annual reports: Additional reporting on the back end – Annual Financial Reports – State Auditors’ office or other Independent auditor.- State Report Published in Newspaper by 12/1.  Could be subject to single audit if expending over $500,000 in federal funds within fiscal year.  </a:t>
            </a:r>
          </a:p>
          <a:p>
            <a:r>
              <a:rPr lang="en-US" baseline="0" dirty="0"/>
              <a:t>Other reports Treasurer's annual statement, REAP Report, Secondary Roads Report, and Self Insurance Report.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A33AB3-C673-4713-A97F-3EE1CC7B0690}" type="slidenum">
              <a:rPr lang="en-US" smtClean="0"/>
              <a:t>68</a:t>
            </a:fld>
            <a:endParaRPr lang="en-US" dirty="0"/>
          </a:p>
        </p:txBody>
      </p:sp>
    </p:spTree>
    <p:extLst>
      <p:ext uri="{BB962C8B-B14F-4D97-AF65-F5344CB8AC3E}">
        <p14:creationId xmlns:p14="http://schemas.microsoft.com/office/powerpoint/2010/main" val="353339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6: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2: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541" name="Google Shape;541;p6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7:notes"/>
          <p:cNvSpPr txBox="1">
            <a:spLocks noGrp="1"/>
          </p:cNvSpPr>
          <p:nvPr>
            <p:ph type="body" idx="1"/>
          </p:nvPr>
        </p:nvSpPr>
        <p:spPr>
          <a:xfrm>
            <a:off x="731520" y="4560570"/>
            <a:ext cx="5852160" cy="4320540"/>
          </a:xfrm>
          <a:prstGeom prst="rect">
            <a:avLst/>
          </a:prstGeom>
          <a:noFill/>
          <a:ln>
            <a:noFill/>
          </a:ln>
        </p:spPr>
        <p:txBody>
          <a:bodyPr spcFirstLastPara="1" wrap="square" lIns="96637" tIns="48305" rIns="96637" bIns="48305" anchor="t" anchorCtr="0">
            <a:noAutofit/>
          </a:bodyPr>
          <a:lstStyle/>
          <a:p>
            <a:pPr marL="0" indent="0">
              <a:spcBef>
                <a:spcPts val="0"/>
              </a:spcBef>
            </a:pPr>
            <a:endParaRPr dirty="0"/>
          </a:p>
        </p:txBody>
      </p:sp>
      <p:sp>
        <p:nvSpPr>
          <p:cNvPr id="186" name="Google Shape;186;p7:notes"/>
          <p:cNvSpPr txBox="1">
            <a:spLocks noGrp="1"/>
          </p:cNvSpPr>
          <p:nvPr>
            <p:ph type="sldNum" idx="12"/>
          </p:nvPr>
        </p:nvSpPr>
        <p:spPr>
          <a:xfrm>
            <a:off x="4143587" y="9119474"/>
            <a:ext cx="3169920" cy="480060"/>
          </a:xfrm>
          <a:prstGeom prst="rect">
            <a:avLst/>
          </a:prstGeom>
          <a:noFill/>
          <a:ln>
            <a:noFill/>
          </a:ln>
        </p:spPr>
        <p:txBody>
          <a:bodyPr spcFirstLastPara="1" wrap="square" lIns="96637" tIns="48305" rIns="96637" bIns="48305" anchor="b" anchorCtr="0">
            <a:noAutofit/>
          </a:bodyPr>
          <a:lstStyle/>
          <a:p>
            <a:pPr algn="r"/>
            <a:fld id="{00000000-1234-1234-1234-123412341234}" type="slidenum">
              <a:rPr lang="en-US"/>
              <a:pPr algn="r"/>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192" name="Google Shape;192;p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731520" y="4560570"/>
            <a:ext cx="5852160" cy="4320540"/>
          </a:xfrm>
          <a:prstGeom prst="rect">
            <a:avLst/>
          </a:prstGeom>
        </p:spPr>
        <p:txBody>
          <a:bodyPr spcFirstLastPara="1" wrap="square" lIns="96637" tIns="48305" rIns="96637" bIns="48305" anchor="t" anchorCtr="0">
            <a:noAutofit/>
          </a:bodyPr>
          <a:lstStyle/>
          <a:p>
            <a:pPr marL="0" indent="0">
              <a:spcBef>
                <a:spcPts val="381"/>
              </a:spcBef>
            </a:pPr>
            <a:endParaRPr dirty="0"/>
          </a:p>
        </p:txBody>
      </p:sp>
      <p:sp>
        <p:nvSpPr>
          <p:cNvPr id="198" name="Google Shape;198;p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5598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03106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1477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2821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10110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3347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23168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13852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5287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4799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80474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99445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06008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5971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9868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7430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2282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4216158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m.iowa.gov/count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3" Type="http://schemas.openxmlformats.org/officeDocument/2006/relationships/hyperlink" Target="mailto:david.farmer@scottcountyiowa.gov"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033077" y="1981200"/>
            <a:ext cx="8001000" cy="4114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6480"/>
              <a:buFont typeface="Century Gothic"/>
              <a:buNone/>
            </a:pPr>
            <a:br>
              <a:rPr lang="en-US" sz="6480" dirty="0">
                <a:latin typeface="Century Gothic"/>
                <a:ea typeface="Century Gothic"/>
                <a:cs typeface="Century Gothic"/>
                <a:sym typeface="Century Gothic"/>
              </a:rPr>
            </a:br>
            <a:br>
              <a:rPr lang="en-US" sz="6480" dirty="0">
                <a:latin typeface="Century Gothic"/>
                <a:ea typeface="Century Gothic"/>
                <a:cs typeface="Century Gothic"/>
                <a:sym typeface="Century Gothic"/>
              </a:rPr>
            </a:br>
            <a:br>
              <a:rPr lang="en-US" sz="6480" dirty="0">
                <a:latin typeface="Century Gothic"/>
                <a:ea typeface="Century Gothic"/>
                <a:cs typeface="Century Gothic"/>
                <a:sym typeface="Century Gothic"/>
              </a:rPr>
            </a:br>
            <a:br>
              <a:rPr lang="en-US" sz="6480" dirty="0">
                <a:latin typeface="Century Gothic"/>
                <a:ea typeface="Century Gothic"/>
                <a:cs typeface="Century Gothic"/>
                <a:sym typeface="Century Gothic"/>
              </a:rPr>
            </a:br>
            <a:br>
              <a:rPr lang="en-US" sz="6480" dirty="0">
                <a:latin typeface="Century Gothic"/>
                <a:ea typeface="Century Gothic"/>
                <a:cs typeface="Century Gothic"/>
                <a:sym typeface="Century Gothic"/>
              </a:rPr>
            </a:br>
            <a:br>
              <a:rPr lang="en-US" sz="6480" dirty="0">
                <a:latin typeface="Century Gothic"/>
                <a:ea typeface="Century Gothic"/>
                <a:cs typeface="Century Gothic"/>
                <a:sym typeface="Century Gothic"/>
              </a:rPr>
            </a:br>
            <a:br>
              <a:rPr lang="en-US" sz="6480" dirty="0">
                <a:latin typeface="Century Gothic"/>
                <a:ea typeface="Century Gothic"/>
                <a:cs typeface="Century Gothic"/>
                <a:sym typeface="Century Gothic"/>
              </a:rPr>
            </a:br>
            <a:r>
              <a:rPr lang="en-US" sz="6480" dirty="0">
                <a:latin typeface="Century Gothic"/>
                <a:ea typeface="Century Gothic"/>
                <a:cs typeface="Century Gothic"/>
                <a:sym typeface="Century Gothic"/>
              </a:rPr>
              <a:t>County Budgeting </a:t>
            </a:r>
            <a:r>
              <a:rPr lang="en-US" sz="6480" dirty="0"/>
              <a:t>2023 New County Officer’s School</a:t>
            </a:r>
            <a:br>
              <a:rPr lang="en-US" sz="6480" dirty="0">
                <a:latin typeface="Century Gothic"/>
                <a:ea typeface="Century Gothic"/>
                <a:cs typeface="Century Gothic"/>
                <a:sym typeface="Century Gothic"/>
              </a:rPr>
            </a:br>
            <a:endParaRPr sz="6480" dirty="0">
              <a:latin typeface="Century Gothic"/>
              <a:ea typeface="Century Gothic"/>
              <a:cs typeface="Century Gothic"/>
              <a:sym typeface="Century Gothic"/>
            </a:endParaRPr>
          </a:p>
        </p:txBody>
      </p:sp>
      <p:sp>
        <p:nvSpPr>
          <p:cNvPr id="152" name="Google Shape;152;p19"/>
          <p:cNvSpPr txBox="1">
            <a:spLocks noGrp="1"/>
          </p:cNvSpPr>
          <p:nvPr>
            <p:ph type="subTitle" idx="1"/>
          </p:nvPr>
        </p:nvSpPr>
        <p:spPr>
          <a:xfrm>
            <a:off x="2033077" y="3543300"/>
            <a:ext cx="785495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600"/>
              <a:buNone/>
            </a:pPr>
            <a:endParaRPr dirty="0"/>
          </a:p>
          <a:p>
            <a:pPr marL="0" lvl="0" indent="0" algn="ctr" rtl="0">
              <a:spcBef>
                <a:spcPts val="1000"/>
              </a:spcBef>
              <a:spcAft>
                <a:spcPts val="0"/>
              </a:spcAft>
              <a:buSzPts val="1600"/>
              <a:buNone/>
            </a:pPr>
            <a:endParaRPr dirty="0"/>
          </a:p>
          <a:p>
            <a:pPr marL="0" lvl="0" indent="0" algn="ctr"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2054352" y="1316736"/>
            <a:ext cx="8461248" cy="455066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4000"/>
              <a:buFont typeface="Century Gothic"/>
              <a:buNone/>
            </a:pPr>
            <a:r>
              <a:rPr lang="en-US" dirty="0"/>
              <a:t>Walk Through the Budget Process Timelines</a:t>
            </a: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SF 634 passed in 2019 Session</a:t>
            </a:r>
            <a:endParaRPr dirty="0"/>
          </a:p>
        </p:txBody>
      </p:sp>
      <p:sp>
        <p:nvSpPr>
          <p:cNvPr id="212" name="Google Shape;212;p29"/>
          <p:cNvSpPr txBox="1">
            <a:spLocks noGrp="1"/>
          </p:cNvSpPr>
          <p:nvPr>
            <p:ph idx="1"/>
          </p:nvPr>
        </p:nvSpPr>
        <p:spPr>
          <a:xfrm>
            <a:off x="1025253" y="1305786"/>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Attempt to further notify public about property tax increases</a:t>
            </a:r>
            <a:endParaRPr sz="2800" dirty="0"/>
          </a:p>
          <a:p>
            <a:pPr marL="342900" lvl="0" indent="-342900" algn="l" rtl="0">
              <a:spcBef>
                <a:spcPts val="1000"/>
              </a:spcBef>
              <a:spcAft>
                <a:spcPts val="0"/>
              </a:spcAft>
              <a:buSzPts val="1600"/>
              <a:buChar char="►"/>
            </a:pPr>
            <a:r>
              <a:rPr lang="en-US" sz="2800" dirty="0"/>
              <a:t>Only impacts city and county budgets</a:t>
            </a:r>
            <a:endParaRPr sz="2800" dirty="0"/>
          </a:p>
          <a:p>
            <a:pPr marL="342900" lvl="0" indent="-342900" algn="l" rtl="0">
              <a:spcBef>
                <a:spcPts val="1000"/>
              </a:spcBef>
              <a:spcAft>
                <a:spcPts val="0"/>
              </a:spcAft>
              <a:buSzPts val="1600"/>
              <a:buChar char="►"/>
            </a:pPr>
            <a:r>
              <a:rPr lang="en-US" sz="2800" dirty="0"/>
              <a:t>Requires and additional public notice, public hearing, and resolution</a:t>
            </a:r>
            <a:endParaRPr sz="2800" dirty="0"/>
          </a:p>
          <a:p>
            <a:pPr marL="742950" lvl="1" indent="-285750" algn="l" rtl="0">
              <a:spcBef>
                <a:spcPts val="1000"/>
              </a:spcBef>
              <a:spcAft>
                <a:spcPts val="0"/>
              </a:spcAft>
              <a:buSzPts val="1440"/>
              <a:buChar char="►"/>
            </a:pPr>
            <a:r>
              <a:rPr lang="en-US" sz="2400" dirty="0"/>
              <a:t>Must have separate 10-20 day notice period</a:t>
            </a:r>
            <a:endParaRPr sz="2400" dirty="0"/>
          </a:p>
          <a:p>
            <a:pPr marL="742950" lvl="1" indent="-285750" algn="l" rtl="0">
              <a:spcBef>
                <a:spcPts val="1000"/>
              </a:spcBef>
              <a:spcAft>
                <a:spcPts val="0"/>
              </a:spcAft>
              <a:buSzPts val="1440"/>
              <a:buChar char="►"/>
            </a:pPr>
            <a:r>
              <a:rPr lang="en-US" sz="2400" dirty="0"/>
              <a:t>Requires that certain pieces of information be shown on notice and in resolution</a:t>
            </a:r>
            <a:endParaRPr sz="2400" dirty="0"/>
          </a:p>
          <a:p>
            <a:pPr marL="742950" lvl="1" indent="-285750" algn="l" rtl="0">
              <a:spcBef>
                <a:spcPts val="1000"/>
              </a:spcBef>
              <a:spcAft>
                <a:spcPts val="0"/>
              </a:spcAft>
              <a:buSzPts val="1440"/>
              <a:buChar char="►"/>
            </a:pPr>
            <a:r>
              <a:rPr lang="en-US" sz="2400" dirty="0"/>
              <a:t>Requires notice also be posted to County social media &amp; websites</a:t>
            </a:r>
            <a:endParaRPr sz="2400" dirty="0"/>
          </a:p>
          <a:p>
            <a:pPr marL="742950" lvl="1" indent="-285750" algn="l" rtl="0">
              <a:spcBef>
                <a:spcPts val="1000"/>
              </a:spcBef>
              <a:spcAft>
                <a:spcPts val="0"/>
              </a:spcAft>
              <a:buSzPts val="1440"/>
              <a:buChar char="►"/>
            </a:pPr>
            <a:r>
              <a:rPr lang="en-US" sz="2400" dirty="0"/>
              <a:t>Requires resolution to be posted to County web site</a:t>
            </a:r>
            <a:endParaRPr sz="2400" dirty="0"/>
          </a:p>
          <a:p>
            <a:pPr marL="457200" lvl="1" indent="0" algn="l" rtl="0">
              <a:spcBef>
                <a:spcPts val="1000"/>
              </a:spcBef>
              <a:spcAft>
                <a:spcPts val="0"/>
              </a:spcAft>
              <a:buSzPts val="1440"/>
              <a:buNone/>
            </a:pPr>
            <a:endParaRPr sz="24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1752600" y="990600"/>
            <a:ext cx="86106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780"/>
              <a:buFont typeface="Century Gothic"/>
              <a:buNone/>
            </a:pPr>
            <a:r>
              <a:rPr lang="en-US" sz="3780" dirty="0"/>
              <a:t>PROPERTY TAX NOTIFICATION – SF634</a:t>
            </a:r>
            <a:endParaRPr dirty="0"/>
          </a:p>
        </p:txBody>
      </p:sp>
      <p:sp>
        <p:nvSpPr>
          <p:cNvPr id="218" name="Google Shape;218;p30"/>
          <p:cNvSpPr txBox="1">
            <a:spLocks noGrp="1"/>
          </p:cNvSpPr>
          <p:nvPr>
            <p:ph sz="half" idx="1"/>
          </p:nvPr>
        </p:nvSpPr>
        <p:spPr>
          <a:xfrm>
            <a:off x="2286000" y="2286000"/>
            <a:ext cx="71628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en-US" sz="2800" dirty="0"/>
              <a:t>County Impacted Levies</a:t>
            </a:r>
            <a:endParaRPr dirty="0"/>
          </a:p>
          <a:p>
            <a:pPr marL="742950" lvl="1" indent="-285750" algn="l" rtl="0">
              <a:spcBef>
                <a:spcPts val="1000"/>
              </a:spcBef>
              <a:spcAft>
                <a:spcPts val="0"/>
              </a:spcAft>
              <a:buSzPts val="1920"/>
              <a:buChar char="►"/>
            </a:pPr>
            <a:r>
              <a:rPr lang="en-US" sz="2400" dirty="0"/>
              <a:t>General Basic</a:t>
            </a:r>
            <a:endParaRPr dirty="0"/>
          </a:p>
          <a:p>
            <a:pPr marL="742950" lvl="1" indent="-285750" algn="l" rtl="0">
              <a:spcBef>
                <a:spcPts val="1000"/>
              </a:spcBef>
              <a:spcAft>
                <a:spcPts val="0"/>
              </a:spcAft>
              <a:buSzPts val="1920"/>
              <a:buChar char="►"/>
            </a:pPr>
            <a:r>
              <a:rPr lang="en-US" sz="2400" dirty="0"/>
              <a:t>General Supplemental</a:t>
            </a:r>
            <a:endParaRPr dirty="0"/>
          </a:p>
          <a:p>
            <a:pPr marL="742950" lvl="1" indent="-285750" algn="l" rtl="0">
              <a:spcBef>
                <a:spcPts val="1000"/>
              </a:spcBef>
              <a:spcAft>
                <a:spcPts val="0"/>
              </a:spcAft>
              <a:buSzPts val="1920"/>
              <a:buChar char="►"/>
            </a:pPr>
            <a:r>
              <a:rPr lang="en-US" sz="2400" dirty="0"/>
              <a:t>Rural Basic</a:t>
            </a:r>
            <a:endParaRPr dirty="0"/>
          </a:p>
          <a:p>
            <a:pPr marL="742950" lvl="1" indent="-285750" algn="l" rtl="0">
              <a:spcBef>
                <a:spcPts val="1000"/>
              </a:spcBef>
              <a:spcAft>
                <a:spcPts val="0"/>
              </a:spcAft>
              <a:buSzPts val="1920"/>
              <a:buChar char="►"/>
            </a:pPr>
            <a:r>
              <a:rPr lang="en-US" sz="2400" dirty="0"/>
              <a:t>Rural Supplemental</a:t>
            </a:r>
            <a:endParaRPr dirty="0"/>
          </a:p>
          <a:p>
            <a:pPr marL="0" lvl="0" indent="0" algn="l" rtl="0">
              <a:spcBef>
                <a:spcPts val="1000"/>
              </a:spcBef>
              <a:spcAft>
                <a:spcPts val="0"/>
              </a:spcAft>
              <a:buSzPts val="144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SF 634 – Public Notice</a:t>
            </a:r>
            <a:endParaRPr dirty="0"/>
          </a:p>
        </p:txBody>
      </p:sp>
      <p:sp>
        <p:nvSpPr>
          <p:cNvPr id="224" name="Google Shape;224;p31"/>
          <p:cNvSpPr txBox="1">
            <a:spLocks noGrp="1"/>
          </p:cNvSpPr>
          <p:nvPr>
            <p:ph idx="1"/>
          </p:nvPr>
        </p:nvSpPr>
        <p:spPr>
          <a:xfrm>
            <a:off x="2133600" y="1524001"/>
            <a:ext cx="6929754" cy="47244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40"/>
              <a:buNone/>
            </a:pPr>
            <a:r>
              <a:rPr lang="en-US" sz="3800" dirty="0"/>
              <a:t>Required information on hearing notice </a:t>
            </a:r>
            <a:endParaRPr dirty="0"/>
          </a:p>
          <a:p>
            <a:pPr marL="0" lvl="0" indent="0" algn="l" rtl="0">
              <a:lnSpc>
                <a:spcPct val="90000"/>
              </a:lnSpc>
              <a:spcBef>
                <a:spcPts val="1000"/>
              </a:spcBef>
              <a:spcAft>
                <a:spcPts val="0"/>
              </a:spcAft>
              <a:buSzPts val="3040"/>
              <a:buNone/>
            </a:pPr>
            <a:r>
              <a:rPr lang="en-US" sz="3800" dirty="0"/>
              <a:t>(3 columns of data):</a:t>
            </a:r>
            <a:endParaRPr dirty="0"/>
          </a:p>
          <a:p>
            <a:pPr marL="0" lvl="0" indent="0" algn="l" rtl="0">
              <a:lnSpc>
                <a:spcPct val="90000"/>
              </a:lnSpc>
              <a:spcBef>
                <a:spcPts val="1000"/>
              </a:spcBef>
              <a:spcAft>
                <a:spcPts val="0"/>
              </a:spcAft>
              <a:buSzPts val="1600"/>
              <a:buNone/>
            </a:pPr>
            <a:r>
              <a:rPr lang="en-US" u="sng" dirty="0"/>
              <a:t>Column 1</a:t>
            </a:r>
            <a:r>
              <a:rPr lang="en-US" dirty="0"/>
              <a:t>-Certified tax rate &amp; requested tax dollars for certain specified levy rates for current year</a:t>
            </a:r>
            <a:endParaRPr dirty="0"/>
          </a:p>
          <a:p>
            <a:pPr marL="0" lvl="0" indent="0" algn="l" rtl="0">
              <a:lnSpc>
                <a:spcPct val="90000"/>
              </a:lnSpc>
              <a:spcBef>
                <a:spcPts val="1000"/>
              </a:spcBef>
              <a:spcAft>
                <a:spcPts val="0"/>
              </a:spcAft>
              <a:buSzPts val="1600"/>
              <a:buNone/>
            </a:pPr>
            <a:r>
              <a:rPr lang="en-US" u="sng" dirty="0"/>
              <a:t>Column 2</a:t>
            </a:r>
            <a:r>
              <a:rPr lang="en-US" dirty="0"/>
              <a:t>-Rate and requested dollars as they would be for the budget year, if the requested tax dollars were not increased from what they are in the current year</a:t>
            </a:r>
            <a:endParaRPr dirty="0"/>
          </a:p>
          <a:p>
            <a:pPr marL="0" lvl="0" indent="0" algn="l" rtl="0">
              <a:lnSpc>
                <a:spcPct val="90000"/>
              </a:lnSpc>
              <a:spcBef>
                <a:spcPts val="1000"/>
              </a:spcBef>
              <a:spcAft>
                <a:spcPts val="0"/>
              </a:spcAft>
              <a:buSzPts val="1600"/>
              <a:buNone/>
            </a:pPr>
            <a:r>
              <a:rPr lang="en-US" u="sng" dirty="0"/>
              <a:t>Column 3</a:t>
            </a:r>
            <a:r>
              <a:rPr lang="en-US" dirty="0"/>
              <a:t>-Proposed budget year property tax rate and requested dollars</a:t>
            </a: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1981200" y="76200"/>
            <a:ext cx="80772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000"/>
              <a:buFont typeface="Century Gothic"/>
              <a:buNone/>
            </a:pPr>
            <a:endParaRPr sz="3000" dirty="0"/>
          </a:p>
        </p:txBody>
      </p:sp>
      <p:pic>
        <p:nvPicPr>
          <p:cNvPr id="230" name="Google Shape;230;p32"/>
          <p:cNvPicPr preferRelativeResize="0"/>
          <p:nvPr/>
        </p:nvPicPr>
        <p:blipFill rotWithShape="1">
          <a:blip r:embed="rId3">
            <a:alphaModFix/>
          </a:blip>
          <a:srcRect/>
          <a:stretch/>
        </p:blipFill>
        <p:spPr>
          <a:xfrm>
            <a:off x="880955" y="410135"/>
            <a:ext cx="10277691" cy="6056986"/>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SF634 – Required Resolution </a:t>
            </a:r>
            <a:endParaRPr dirty="0"/>
          </a:p>
        </p:txBody>
      </p:sp>
      <p:sp>
        <p:nvSpPr>
          <p:cNvPr id="236" name="Google Shape;236;p33"/>
          <p:cNvSpPr txBox="1">
            <a:spLocks noGrp="1"/>
          </p:cNvSpPr>
          <p:nvPr>
            <p:ph idx="1"/>
          </p:nvPr>
        </p:nvSpPr>
        <p:spPr>
          <a:xfrm>
            <a:off x="1104293" y="1450752"/>
            <a:ext cx="8946541" cy="419548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800" dirty="0"/>
              <a:t>After the hearing, a resolution must be adopted approving the maximum tax dollars that may be assessed for the specified levies during the next fiscal year</a:t>
            </a:r>
            <a:endParaRPr sz="2800" dirty="0"/>
          </a:p>
          <a:p>
            <a:pPr marL="742950" lvl="1" indent="-285750" algn="l" rtl="0">
              <a:spcBef>
                <a:spcPts val="1000"/>
              </a:spcBef>
              <a:spcAft>
                <a:spcPts val="0"/>
              </a:spcAft>
              <a:buSzPts val="1440"/>
              <a:buChar char="►"/>
            </a:pPr>
            <a:r>
              <a:rPr lang="en-US" sz="2400" dirty="0"/>
              <a:t>If this amount is more than 102% than current year, the resolution must be passed by 2/3 vote of the governing body. </a:t>
            </a:r>
            <a:endParaRPr sz="2400" dirty="0"/>
          </a:p>
          <a:p>
            <a:pPr marL="1143000" lvl="2" indent="-228600" algn="l" rtl="0">
              <a:spcBef>
                <a:spcPts val="1000"/>
              </a:spcBef>
              <a:spcAft>
                <a:spcPts val="0"/>
              </a:spcAft>
              <a:buSzPts val="1280"/>
              <a:buChar char="►"/>
            </a:pPr>
            <a:r>
              <a:rPr lang="en-US" sz="2000" dirty="0"/>
              <a:t>39 Counties have 5 supervisors</a:t>
            </a:r>
            <a:endParaRPr sz="2000" dirty="0"/>
          </a:p>
          <a:p>
            <a:pPr marL="742950" lvl="1" indent="-285750" algn="l" rtl="0">
              <a:spcBef>
                <a:spcPts val="1000"/>
              </a:spcBef>
              <a:spcAft>
                <a:spcPts val="0"/>
              </a:spcAft>
              <a:buSzPts val="1440"/>
              <a:buChar char="►"/>
            </a:pPr>
            <a:r>
              <a:rPr lang="en-US" sz="2400" dirty="0"/>
              <a:t>The adopted resolution must be posted on the county website and social media accounts if they have them.</a:t>
            </a:r>
            <a:endParaRPr sz="24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SF634 – Required Resolution </a:t>
            </a:r>
            <a:endParaRPr dirty="0"/>
          </a:p>
        </p:txBody>
      </p:sp>
      <p:sp>
        <p:nvSpPr>
          <p:cNvPr id="242" name="Google Shape;242;p34"/>
          <p:cNvSpPr txBox="1">
            <a:spLocks noGrp="1"/>
          </p:cNvSpPr>
          <p:nvPr>
            <p:ph idx="1"/>
          </p:nvPr>
        </p:nvSpPr>
        <p:spPr>
          <a:xfrm>
            <a:off x="1081669" y="1372694"/>
            <a:ext cx="8969166" cy="48273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80"/>
              <a:buNone/>
            </a:pPr>
            <a:r>
              <a:rPr lang="en-US" sz="2400" dirty="0"/>
              <a:t>Resolution should include the following:</a:t>
            </a:r>
            <a:endParaRPr sz="2800" dirty="0"/>
          </a:p>
          <a:p>
            <a:pPr marL="742950" lvl="1" indent="-285750" algn="l" rtl="0">
              <a:lnSpc>
                <a:spcPct val="90000"/>
              </a:lnSpc>
              <a:spcBef>
                <a:spcPts val="1000"/>
              </a:spcBef>
              <a:spcAft>
                <a:spcPts val="0"/>
              </a:spcAft>
              <a:buSzPts val="1332"/>
              <a:buChar char="►"/>
            </a:pPr>
            <a:r>
              <a:rPr lang="en-US" sz="2000" dirty="0"/>
              <a:t>Statement indicating the publication/posting requirements of the bill were met</a:t>
            </a:r>
            <a:endParaRPr sz="2400" dirty="0"/>
          </a:p>
          <a:p>
            <a:pPr marL="742950" lvl="1" indent="-285750" algn="l" rtl="0">
              <a:lnSpc>
                <a:spcPct val="90000"/>
              </a:lnSpc>
              <a:spcBef>
                <a:spcPts val="1000"/>
              </a:spcBef>
              <a:spcAft>
                <a:spcPts val="0"/>
              </a:spcAft>
              <a:buSzPts val="1332"/>
              <a:buChar char="►"/>
            </a:pPr>
            <a:r>
              <a:rPr lang="en-US" sz="2000" dirty="0"/>
              <a:t>Statement indicating the date of the public hearing</a:t>
            </a:r>
            <a:endParaRPr sz="2400" dirty="0"/>
          </a:p>
          <a:p>
            <a:pPr marL="742950" lvl="1" indent="-285750" algn="l" rtl="0">
              <a:lnSpc>
                <a:spcPct val="90000"/>
              </a:lnSpc>
              <a:spcBef>
                <a:spcPts val="1000"/>
              </a:spcBef>
              <a:spcAft>
                <a:spcPts val="0"/>
              </a:spcAft>
              <a:buSzPts val="1332"/>
              <a:buChar char="►"/>
            </a:pPr>
            <a:r>
              <a:rPr lang="en-US" sz="2000" dirty="0"/>
              <a:t>A not to exceed statement for both General and Rural County Services Maximum Property Tax Dollars</a:t>
            </a:r>
            <a:endParaRPr sz="2400" dirty="0"/>
          </a:p>
          <a:p>
            <a:pPr marL="742950" lvl="1" indent="-285750" algn="l" rtl="0">
              <a:lnSpc>
                <a:spcPct val="90000"/>
              </a:lnSpc>
              <a:spcBef>
                <a:spcPts val="1000"/>
              </a:spcBef>
              <a:spcAft>
                <a:spcPts val="0"/>
              </a:spcAft>
              <a:buSzPts val="1332"/>
              <a:buChar char="►"/>
            </a:pPr>
            <a:r>
              <a:rPr lang="en-US" sz="2000" dirty="0"/>
              <a:t>An indication if the dollars requested results in a greater than 102% increase request for either General or Rural County Services </a:t>
            </a:r>
            <a:endParaRPr sz="2400" dirty="0"/>
          </a:p>
          <a:p>
            <a:pPr marL="742950" lvl="1" indent="-285750" algn="l" rtl="0">
              <a:lnSpc>
                <a:spcPct val="90000"/>
              </a:lnSpc>
              <a:spcBef>
                <a:spcPts val="1000"/>
              </a:spcBef>
              <a:spcAft>
                <a:spcPts val="0"/>
              </a:spcAft>
              <a:buSzPts val="1332"/>
              <a:buChar char="►"/>
            </a:pPr>
            <a:r>
              <a:rPr lang="en-US" sz="2000" dirty="0"/>
              <a:t>An ability to indicate the vote of each member. This is needed to ensure compliance with the requirement of a 2/3 vote when the percentage increase is greater than 102%.</a:t>
            </a:r>
            <a:endParaRPr sz="2400" dirty="0"/>
          </a:p>
          <a:p>
            <a:pPr marL="342900" lvl="0" indent="-342900" algn="l" rtl="0">
              <a:lnSpc>
                <a:spcPct val="90000"/>
              </a:lnSpc>
              <a:spcBef>
                <a:spcPts val="1000"/>
              </a:spcBef>
              <a:spcAft>
                <a:spcPts val="0"/>
              </a:spcAft>
              <a:buSzPts val="1480"/>
              <a:buChar char="►"/>
            </a:pPr>
            <a:r>
              <a:rPr lang="en-US" sz="2400" dirty="0"/>
              <a:t>We recommend consulting with your county attorney on any specifics related to your particular county. </a:t>
            </a:r>
            <a:endParaRPr sz="28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1866900" y="99219"/>
            <a:ext cx="8839200" cy="10207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200"/>
              <a:buFont typeface="Century Gothic"/>
              <a:buNone/>
            </a:pPr>
            <a:br>
              <a:rPr lang="en-US" sz="3200" dirty="0"/>
            </a:br>
            <a:endParaRPr sz="3200" dirty="0"/>
          </a:p>
        </p:txBody>
      </p:sp>
      <p:sp>
        <p:nvSpPr>
          <p:cNvPr id="248" name="Google Shape;248;p35"/>
          <p:cNvSpPr txBox="1">
            <a:spLocks noGrp="1"/>
          </p:cNvSpPr>
          <p:nvPr>
            <p:ph idx="1"/>
          </p:nvPr>
        </p:nvSpPr>
        <p:spPr>
          <a:xfrm>
            <a:off x="2286000" y="99220"/>
            <a:ext cx="7162800" cy="630158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120"/>
              <a:buNone/>
            </a:pPr>
            <a:r>
              <a:rPr lang="en-US" sz="1400" b="1" dirty="0"/>
              <a:t>Approval of FY___ Maximum Property Tax Dollars</a:t>
            </a:r>
            <a:endParaRPr dirty="0"/>
          </a:p>
          <a:p>
            <a:pPr marL="0" lvl="0" indent="0" algn="l" rtl="0">
              <a:lnSpc>
                <a:spcPct val="80000"/>
              </a:lnSpc>
              <a:spcBef>
                <a:spcPts val="1000"/>
              </a:spcBef>
              <a:spcAft>
                <a:spcPts val="0"/>
              </a:spcAft>
              <a:buSzPts val="1120"/>
              <a:buNone/>
            </a:pPr>
            <a:endParaRPr sz="1400" dirty="0"/>
          </a:p>
          <a:p>
            <a:pPr marL="0" lvl="0" indent="0" algn="l" rtl="0">
              <a:lnSpc>
                <a:spcPct val="80000"/>
              </a:lnSpc>
              <a:spcBef>
                <a:spcPts val="1000"/>
              </a:spcBef>
              <a:spcAft>
                <a:spcPts val="0"/>
              </a:spcAft>
              <a:buSzPts val="1120"/>
              <a:buNone/>
            </a:pPr>
            <a:r>
              <a:rPr lang="en-US" sz="1400" dirty="0"/>
              <a:t>WHEREAS, the ____________ Board of Supervisors have considered the proposed FY_____ county maximum property tax dollars for both General County Services and Rural County Services, and</a:t>
            </a:r>
            <a:endParaRPr dirty="0"/>
          </a:p>
          <a:p>
            <a:pPr marL="0" lvl="0" indent="0" algn="l" rtl="0">
              <a:lnSpc>
                <a:spcPct val="80000"/>
              </a:lnSpc>
              <a:spcBef>
                <a:spcPts val="1000"/>
              </a:spcBef>
              <a:spcAft>
                <a:spcPts val="0"/>
              </a:spcAft>
              <a:buSzPts val="1120"/>
              <a:buNone/>
            </a:pPr>
            <a:r>
              <a:rPr lang="en-US" sz="1400" dirty="0"/>
              <a:t>WHEREAS, a notice concerning the proposed county maximum property tax dollars was published as required and posted on county web site and/or social media accounts if applicable,</a:t>
            </a:r>
            <a:endParaRPr dirty="0"/>
          </a:p>
          <a:p>
            <a:pPr marL="0" lvl="0" indent="0" algn="l" rtl="0">
              <a:lnSpc>
                <a:spcPct val="80000"/>
              </a:lnSpc>
              <a:spcBef>
                <a:spcPts val="1000"/>
              </a:spcBef>
              <a:spcAft>
                <a:spcPts val="0"/>
              </a:spcAft>
              <a:buSzPts val="1120"/>
              <a:buNone/>
            </a:pPr>
            <a:r>
              <a:rPr lang="en-US" sz="1400" dirty="0"/>
              <a:t>WHEREAS, a public hearing concerning the proposed county maximum property tax dollars was held on _______,</a:t>
            </a:r>
            <a:endParaRPr dirty="0"/>
          </a:p>
          <a:p>
            <a:pPr marL="0" lvl="0" indent="0" algn="l" rtl="0">
              <a:lnSpc>
                <a:spcPct val="80000"/>
              </a:lnSpc>
              <a:spcBef>
                <a:spcPts val="1000"/>
              </a:spcBef>
              <a:spcAft>
                <a:spcPts val="0"/>
              </a:spcAft>
              <a:buSzPts val="1120"/>
              <a:buNone/>
            </a:pPr>
            <a:r>
              <a:rPr lang="en-US" sz="1400" dirty="0"/>
              <a:t>NOW THEREFORE BE IT RESOLVED by the Board of Supervisors of ___________________ that the maximum property tax dollars for General County Services and Rural County Services for FY____ shall not exceed the following:</a:t>
            </a:r>
            <a:endParaRPr dirty="0"/>
          </a:p>
          <a:p>
            <a:pPr marL="0" lvl="0" indent="0" algn="l" rtl="0">
              <a:lnSpc>
                <a:spcPct val="80000"/>
              </a:lnSpc>
              <a:spcBef>
                <a:spcPts val="1000"/>
              </a:spcBef>
              <a:spcAft>
                <a:spcPts val="0"/>
              </a:spcAft>
              <a:buSzPts val="1120"/>
              <a:buNone/>
            </a:pPr>
            <a:r>
              <a:rPr lang="en-US" sz="1400" dirty="0"/>
              <a:t>General County Services-_______________________________</a:t>
            </a:r>
            <a:endParaRPr dirty="0"/>
          </a:p>
          <a:p>
            <a:pPr marL="0" lvl="0" indent="0" algn="l" rtl="0">
              <a:lnSpc>
                <a:spcPct val="80000"/>
              </a:lnSpc>
              <a:spcBef>
                <a:spcPts val="1000"/>
              </a:spcBef>
              <a:spcAft>
                <a:spcPts val="0"/>
              </a:spcAft>
              <a:buSzPts val="1120"/>
              <a:buNone/>
            </a:pPr>
            <a:r>
              <a:rPr lang="en-US" sz="1400" dirty="0"/>
              <a:t>Rural County Services-__________________________________</a:t>
            </a:r>
            <a:endParaRPr dirty="0"/>
          </a:p>
          <a:p>
            <a:pPr marL="0" lvl="0" indent="0" algn="l" rtl="0">
              <a:lnSpc>
                <a:spcPct val="80000"/>
              </a:lnSpc>
              <a:spcBef>
                <a:spcPts val="1000"/>
              </a:spcBef>
              <a:spcAft>
                <a:spcPts val="0"/>
              </a:spcAft>
              <a:buSzPts val="1120"/>
              <a:buNone/>
            </a:pPr>
            <a:r>
              <a:rPr lang="en-US" sz="1400" dirty="0"/>
              <a:t>The Maximum Property Tax dollars requested in either General County Services or Rural County Services for FY____  represents/does not represent an increase of 102% from the Maximum Property Tax dollars requested for FY ____.</a:t>
            </a:r>
            <a:endParaRPr dirty="0"/>
          </a:p>
          <a:p>
            <a:pPr marL="0" lvl="0" indent="0" algn="l" rtl="0">
              <a:lnSpc>
                <a:spcPct val="80000"/>
              </a:lnSpc>
              <a:spcBef>
                <a:spcPts val="1000"/>
              </a:spcBef>
              <a:spcAft>
                <a:spcPts val="0"/>
              </a:spcAft>
              <a:buSzPts val="1120"/>
              <a:buNone/>
            </a:pPr>
            <a:r>
              <a:rPr lang="en-US" sz="1400" dirty="0"/>
              <a:t>Roll Call Vote:</a:t>
            </a:r>
            <a:endParaRPr dirty="0"/>
          </a:p>
          <a:p>
            <a:pPr marL="0" lvl="0" indent="0" algn="l" rtl="0">
              <a:lnSpc>
                <a:spcPct val="80000"/>
              </a:lnSpc>
              <a:spcBef>
                <a:spcPts val="1000"/>
              </a:spcBef>
              <a:spcAft>
                <a:spcPts val="0"/>
              </a:spcAft>
              <a:buSzPts val="1120"/>
              <a:buNone/>
            </a:pPr>
            <a:r>
              <a:rPr lang="en-US" sz="1400" dirty="0"/>
              <a:t>_______________-</a:t>
            </a:r>
            <a:endParaRPr dirty="0"/>
          </a:p>
          <a:p>
            <a:pPr marL="0" lvl="0" indent="0" algn="l" rtl="0">
              <a:lnSpc>
                <a:spcPct val="80000"/>
              </a:lnSpc>
              <a:spcBef>
                <a:spcPts val="1000"/>
              </a:spcBef>
              <a:spcAft>
                <a:spcPts val="0"/>
              </a:spcAft>
              <a:buSzPts val="1120"/>
              <a:buNone/>
            </a:pPr>
            <a:r>
              <a:rPr lang="en-US" sz="1400" dirty="0"/>
              <a:t>_______________-</a:t>
            </a:r>
            <a:endParaRPr dirty="0"/>
          </a:p>
          <a:p>
            <a:pPr marL="0" lvl="0" indent="0" algn="l" rtl="0">
              <a:lnSpc>
                <a:spcPct val="80000"/>
              </a:lnSpc>
              <a:spcBef>
                <a:spcPts val="1000"/>
              </a:spcBef>
              <a:spcAft>
                <a:spcPts val="0"/>
              </a:spcAft>
              <a:buSzPts val="1120"/>
              <a:buNone/>
            </a:pPr>
            <a:r>
              <a:rPr lang="en-US" sz="1400" dirty="0"/>
              <a:t>_______________-</a:t>
            </a:r>
            <a:endParaRPr dirty="0"/>
          </a:p>
          <a:p>
            <a:pPr marL="0" lvl="0" indent="0" algn="l" rtl="0">
              <a:lnSpc>
                <a:spcPct val="80000"/>
              </a:lnSpc>
              <a:spcBef>
                <a:spcPts val="1000"/>
              </a:spcBef>
              <a:spcAft>
                <a:spcPts val="0"/>
              </a:spcAft>
              <a:buSzPts val="1120"/>
              <a:buNone/>
            </a:pPr>
            <a:r>
              <a:rPr lang="en-US" sz="1400" dirty="0"/>
              <a:t>_______________-</a:t>
            </a:r>
            <a:endParaRPr dirty="0"/>
          </a:p>
          <a:p>
            <a:pPr marL="0" lvl="0" indent="0" algn="l" rtl="0">
              <a:lnSpc>
                <a:spcPct val="80000"/>
              </a:lnSpc>
              <a:spcBef>
                <a:spcPts val="1000"/>
              </a:spcBef>
              <a:spcAft>
                <a:spcPts val="0"/>
              </a:spcAft>
              <a:buSzPts val="1120"/>
              <a:buNone/>
            </a:pPr>
            <a:r>
              <a:rPr lang="en-US" sz="1400" dirty="0"/>
              <a:t>_______________-</a:t>
            </a:r>
            <a:endParaRPr dirty="0"/>
          </a:p>
          <a:p>
            <a:pPr marL="0" lvl="0" indent="0" algn="l" rtl="0">
              <a:lnSpc>
                <a:spcPct val="80000"/>
              </a:lnSpc>
              <a:spcBef>
                <a:spcPts val="1000"/>
              </a:spcBef>
              <a:spcAft>
                <a:spcPts val="0"/>
              </a:spcAft>
              <a:buSzPts val="400"/>
              <a:buNone/>
            </a:pPr>
            <a:endParaRPr sz="5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1676400" y="914400"/>
            <a:ext cx="8418786" cy="1314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780"/>
              <a:buFont typeface="Century Gothic"/>
              <a:buNone/>
            </a:pPr>
            <a:r>
              <a:rPr lang="en-US" sz="3780" dirty="0"/>
              <a:t>PROPERTY TAX NOTIFICATION-SF 634</a:t>
            </a:r>
            <a:endParaRPr dirty="0"/>
          </a:p>
        </p:txBody>
      </p:sp>
      <p:sp>
        <p:nvSpPr>
          <p:cNvPr id="254" name="Google Shape;254;p36"/>
          <p:cNvSpPr txBox="1">
            <a:spLocks noGrp="1"/>
          </p:cNvSpPr>
          <p:nvPr>
            <p:ph idx="1"/>
          </p:nvPr>
        </p:nvSpPr>
        <p:spPr>
          <a:xfrm>
            <a:off x="1981200" y="2514600"/>
            <a:ext cx="8229600" cy="381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400" dirty="0"/>
              <a:t>At that point, the county proceeds with the budget process as always (public hearing, with a notice published/posted not less than 10 no more than 20 days from the hearing date.)</a:t>
            </a:r>
            <a:endParaRPr sz="2400" dirty="0"/>
          </a:p>
          <a:p>
            <a:pPr marL="742950" lvl="1" indent="-285750" algn="l" rtl="0">
              <a:spcBef>
                <a:spcPts val="1000"/>
              </a:spcBef>
              <a:spcAft>
                <a:spcPts val="0"/>
              </a:spcAft>
              <a:buSzPts val="1440"/>
              <a:buChar char="►"/>
            </a:pPr>
            <a:r>
              <a:rPr lang="en-US" sz="2000" dirty="0"/>
              <a:t>Requires the regular public hearing notice for the budget to include a statement regarding the process to protest a county budget-DOM has included this in the forms.</a:t>
            </a:r>
            <a:endParaRPr sz="2000" dirty="0"/>
          </a:p>
          <a:p>
            <a:pPr marL="742950" lvl="1" indent="-194309" algn="l" rtl="0">
              <a:spcBef>
                <a:spcPts val="1000"/>
              </a:spcBef>
              <a:spcAft>
                <a:spcPts val="0"/>
              </a:spcAft>
              <a:buSzPts val="1440"/>
              <a:buNone/>
            </a:pPr>
            <a:endParaRPr sz="20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1752600" y="362415"/>
            <a:ext cx="84582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780"/>
              <a:buFont typeface="Century Gothic"/>
              <a:buNone/>
            </a:pPr>
            <a:r>
              <a:rPr lang="en-US" sz="3780" dirty="0"/>
              <a:t>PROPERTY TAX NOTIFICATION-SF 634 REMINDERS</a:t>
            </a:r>
            <a:endParaRPr dirty="0"/>
          </a:p>
        </p:txBody>
      </p:sp>
      <p:sp>
        <p:nvSpPr>
          <p:cNvPr id="260" name="Google Shape;260;p37"/>
          <p:cNvSpPr txBox="1">
            <a:spLocks noGrp="1"/>
          </p:cNvSpPr>
          <p:nvPr>
            <p:ph idx="1"/>
          </p:nvPr>
        </p:nvSpPr>
        <p:spPr>
          <a:xfrm>
            <a:off x="1752600" y="1722863"/>
            <a:ext cx="82296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You must complete the SF 634 Notice, Public Hearing and Resolution adoption prior to setting the date for your regular budget public hearing.</a:t>
            </a:r>
            <a:endParaRPr sz="2800" dirty="0"/>
          </a:p>
          <a:p>
            <a:pPr marL="342900" lvl="0" indent="-342900" algn="l" rtl="0">
              <a:spcBef>
                <a:spcPts val="1000"/>
              </a:spcBef>
              <a:spcAft>
                <a:spcPts val="0"/>
              </a:spcAft>
              <a:buSzPts val="1600"/>
              <a:buChar char="►"/>
            </a:pPr>
            <a:r>
              <a:rPr lang="en-US" sz="2800" dirty="0"/>
              <a:t>You can approve less property tax dollars in your Max Levy Resolution than published in the Max Levy notice but not more.</a:t>
            </a:r>
            <a:endParaRPr sz="2800" dirty="0"/>
          </a:p>
          <a:p>
            <a:pPr marL="342900" lvl="0" indent="-342900" algn="l" rtl="0">
              <a:spcBef>
                <a:spcPts val="1000"/>
              </a:spcBef>
              <a:spcAft>
                <a:spcPts val="0"/>
              </a:spcAft>
              <a:buSzPts val="1600"/>
              <a:buChar char="►"/>
            </a:pPr>
            <a:r>
              <a:rPr lang="en-US" sz="2800" dirty="0"/>
              <a:t>In the adopted budget, you can ask for less property tax dollars than approved via the Max Levy  Resolution but not more.</a:t>
            </a:r>
            <a:endParaRPr sz="2800" dirty="0"/>
          </a:p>
          <a:p>
            <a:pPr marL="457200" lvl="1" indent="0" algn="l" rtl="0">
              <a:spcBef>
                <a:spcPts val="1000"/>
              </a:spcBef>
              <a:spcAft>
                <a:spcPts val="0"/>
              </a:spcAft>
              <a:buSzPts val="144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Agenda</a:t>
            </a:r>
            <a:br>
              <a:rPr lang="en-US" dirty="0"/>
            </a:br>
            <a:endParaRPr dirty="0"/>
          </a:p>
        </p:txBody>
      </p:sp>
      <p:sp>
        <p:nvSpPr>
          <p:cNvPr id="158" name="Google Shape;158;p2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3200" dirty="0"/>
              <a:t>Budget Timelines and Everyone’s Role</a:t>
            </a:r>
            <a:endParaRPr sz="3200" dirty="0"/>
          </a:p>
          <a:p>
            <a:pPr marL="342900" lvl="0" indent="-342900" algn="l" rtl="0">
              <a:spcBef>
                <a:spcPts val="1000"/>
              </a:spcBef>
              <a:spcAft>
                <a:spcPts val="0"/>
              </a:spcAft>
              <a:buSzPts val="1600"/>
              <a:buChar char="►"/>
            </a:pPr>
            <a:r>
              <a:rPr lang="en-US" sz="3200" dirty="0"/>
              <a:t>Funds and Expenditure Classes</a:t>
            </a:r>
            <a:endParaRPr sz="3200" dirty="0"/>
          </a:p>
          <a:p>
            <a:pPr marL="342900" lvl="0" indent="-342900" algn="l" rtl="0">
              <a:spcBef>
                <a:spcPts val="1000"/>
              </a:spcBef>
              <a:spcAft>
                <a:spcPts val="0"/>
              </a:spcAft>
              <a:buSzPts val="1600"/>
              <a:buChar char="►"/>
            </a:pPr>
            <a:r>
              <a:rPr lang="en-US" sz="3200" dirty="0"/>
              <a:t>Property Tax Levies and Rates</a:t>
            </a:r>
          </a:p>
          <a:p>
            <a:pPr marL="342900" lvl="0" indent="-342900" algn="l" rtl="0">
              <a:spcBef>
                <a:spcPts val="1000"/>
              </a:spcBef>
              <a:spcAft>
                <a:spcPts val="0"/>
              </a:spcAft>
              <a:buSzPts val="1600"/>
              <a:buChar char="►"/>
            </a:pPr>
            <a:endParaRPr lang="en-US" sz="3200" dirty="0"/>
          </a:p>
          <a:p>
            <a:pPr>
              <a:buSzPts val="1600"/>
              <a:buFont typeface="Wingdings 3" charset="2"/>
              <a:buChar char="►"/>
            </a:pPr>
            <a:r>
              <a:rPr lang="en-US" sz="3200" dirty="0"/>
              <a:t>Budget: A financial plan for a specified period of time (fiscal year) that matches all planned revenues and expenditures with various County services.</a:t>
            </a:r>
          </a:p>
          <a:p>
            <a:pPr marL="342900" lvl="0" indent="-342900" algn="l" rtl="0">
              <a:spcBef>
                <a:spcPts val="1000"/>
              </a:spcBef>
              <a:spcAft>
                <a:spcPts val="0"/>
              </a:spcAft>
              <a:buSzPts val="1600"/>
              <a:buChar char="►"/>
            </a:pPr>
            <a:endParaRPr sz="3200" dirty="0"/>
          </a:p>
          <a:p>
            <a:pPr marL="342900" lvl="0" indent="0" algn="l" rtl="0">
              <a:spcBef>
                <a:spcPts val="1000"/>
              </a:spcBef>
              <a:spcAft>
                <a:spcPts val="0"/>
              </a:spcAft>
              <a:buNone/>
            </a:pPr>
            <a:endParaRPr dirty="0"/>
          </a:p>
          <a:p>
            <a:pPr marL="342900" lvl="0" indent="-2413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Public Hearing Notice</a:t>
            </a:r>
            <a:endParaRPr dirty="0"/>
          </a:p>
        </p:txBody>
      </p:sp>
      <p:sp>
        <p:nvSpPr>
          <p:cNvPr id="266" name="Google Shape;266;p38"/>
          <p:cNvSpPr txBox="1">
            <a:spLocks noGrp="1"/>
          </p:cNvSpPr>
          <p:nvPr>
            <p:ph idx="1"/>
          </p:nvPr>
        </p:nvSpPr>
        <p:spPr>
          <a:xfrm>
            <a:off x="1104293" y="1439601"/>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Notice of public hearing published in all county newspapers selected under </a:t>
            </a:r>
            <a:r>
              <a:rPr lang="en-US" sz="2800" i="1" dirty="0"/>
              <a:t>Code of Iowa </a:t>
            </a:r>
            <a:r>
              <a:rPr lang="en-US" sz="2800" dirty="0"/>
              <a:t>Chapter 349.</a:t>
            </a:r>
            <a:endParaRPr sz="2800" dirty="0"/>
          </a:p>
          <a:p>
            <a:pPr marL="342900" lvl="0" indent="-342900" algn="l" rtl="0">
              <a:spcBef>
                <a:spcPts val="1000"/>
              </a:spcBef>
              <a:spcAft>
                <a:spcPts val="0"/>
              </a:spcAft>
              <a:buSzPts val="1600"/>
              <a:buChar char="►"/>
            </a:pPr>
            <a:r>
              <a:rPr lang="en-US" sz="2800" dirty="0"/>
              <a:t>Must be published not less than 10 nor more than 20 days before the hearing.</a:t>
            </a:r>
            <a:endParaRPr sz="2800" dirty="0"/>
          </a:p>
          <a:p>
            <a:pPr marL="342900" lvl="0" indent="-342900" algn="l" rtl="0">
              <a:spcBef>
                <a:spcPts val="1000"/>
              </a:spcBef>
              <a:spcAft>
                <a:spcPts val="0"/>
              </a:spcAft>
              <a:buSzPts val="1600"/>
              <a:buChar char="►"/>
            </a:pPr>
            <a:r>
              <a:rPr lang="en-US" sz="2800" dirty="0"/>
              <a:t>Budgeted expenditures and levies may be reduced as a result of the public hearing, but </a:t>
            </a:r>
            <a:r>
              <a:rPr lang="en-US" sz="2800" u="sng" dirty="0"/>
              <a:t>may not be increased </a:t>
            </a:r>
            <a:r>
              <a:rPr lang="en-US" sz="2800" dirty="0"/>
              <a:t>without another publication and another hearing as required by law.</a:t>
            </a:r>
            <a:endParaRPr sz="2800" dirty="0"/>
          </a:p>
          <a:p>
            <a:pPr marL="0" lvl="0" indent="0" algn="l" rtl="0">
              <a:spcBef>
                <a:spcPts val="1000"/>
              </a:spcBef>
              <a:spcAft>
                <a:spcPts val="0"/>
              </a:spcAft>
              <a:buSzPts val="1600"/>
              <a:buNone/>
            </a:pPr>
            <a:endParaRPr sz="28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Effect transition="in" filter="fade">
                                      <p:cBhvr>
                                        <p:cTn id="7" dur="1000"/>
                                        <p:tgtEl>
                                          <p:spTgt spid="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1" end="1"/>
                                            </p:txEl>
                                          </p:spTgt>
                                        </p:tgtEl>
                                        <p:attrNameLst>
                                          <p:attrName>style.visibility</p:attrName>
                                        </p:attrNameLst>
                                      </p:cBhvr>
                                      <p:to>
                                        <p:strVal val="visible"/>
                                      </p:to>
                                    </p:set>
                                    <p:animEffect transition="in" filter="fade">
                                      <p:cBhvr>
                                        <p:cTn id="12" dur="1000"/>
                                        <p:tgtEl>
                                          <p:spTgt spid="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xEl>
                                              <p:pRg st="2" end="2"/>
                                            </p:txEl>
                                          </p:spTgt>
                                        </p:tgtEl>
                                        <p:attrNameLst>
                                          <p:attrName>style.visibility</p:attrName>
                                        </p:attrNameLst>
                                      </p:cBhvr>
                                      <p:to>
                                        <p:strVal val="visible"/>
                                      </p:to>
                                    </p:set>
                                    <p:animEffect transition="in" filter="fade">
                                      <p:cBhvr>
                                        <p:cTn id="17" dur="1000"/>
                                        <p:tgtEl>
                                          <p:spTgt spid="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
                                            <p:txEl>
                                              <p:pRg st="3" end="3"/>
                                            </p:txEl>
                                          </p:spTgt>
                                        </p:tgtEl>
                                        <p:attrNameLst>
                                          <p:attrName>style.visibility</p:attrName>
                                        </p:attrNameLst>
                                      </p:cBhvr>
                                      <p:to>
                                        <p:strVal val="visible"/>
                                      </p:to>
                                    </p:set>
                                    <p:animEffect transition="in" filter="fade">
                                      <p:cBhvr>
                                        <p:cTn id="22" dur="1000"/>
                                        <p:tgtEl>
                                          <p:spTgt spid="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381001" y="452718"/>
            <a:ext cx="9906000" cy="13760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Public Hearing</a:t>
            </a:r>
            <a:endParaRPr dirty="0"/>
          </a:p>
        </p:txBody>
      </p:sp>
      <p:sp>
        <p:nvSpPr>
          <p:cNvPr id="272" name="Google Shape;272;p39"/>
          <p:cNvSpPr txBox="1">
            <a:spLocks noGrp="1"/>
          </p:cNvSpPr>
          <p:nvPr>
            <p:ph idx="1"/>
          </p:nvPr>
        </p:nvSpPr>
        <p:spPr>
          <a:xfrm>
            <a:off x="579863" y="1140759"/>
            <a:ext cx="10381785" cy="472440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US" sz="2800" dirty="0"/>
              <a:t>Your opportunity to communicate to your public the overview of the proposed budget</a:t>
            </a:r>
            <a:endParaRPr sz="3200" dirty="0"/>
          </a:p>
          <a:p>
            <a:pPr marL="342900" lvl="0" indent="-342900" algn="l" rtl="0">
              <a:spcBef>
                <a:spcPts val="1000"/>
              </a:spcBef>
              <a:spcAft>
                <a:spcPts val="0"/>
              </a:spcAft>
              <a:buSzPts val="1440"/>
              <a:buChar char="►"/>
            </a:pPr>
            <a:r>
              <a:rPr lang="en-US" sz="2800" dirty="0"/>
              <a:t>Budget Summary </a:t>
            </a:r>
            <a:endParaRPr sz="3200" dirty="0"/>
          </a:p>
          <a:p>
            <a:pPr marL="628650" lvl="1" indent="-285750" algn="l" rtl="0">
              <a:spcBef>
                <a:spcPts val="1000"/>
              </a:spcBef>
              <a:spcAft>
                <a:spcPts val="0"/>
              </a:spcAft>
              <a:buSzPts val="1440"/>
              <a:buChar char="►"/>
            </a:pPr>
            <a:r>
              <a:rPr lang="en-US" sz="2800" dirty="0"/>
              <a:t>Explains any change in the countywide levy rate</a:t>
            </a:r>
            <a:endParaRPr sz="2800" dirty="0"/>
          </a:p>
          <a:p>
            <a:pPr marL="628650" lvl="1" indent="-285750" algn="l" rtl="0">
              <a:spcBef>
                <a:spcPts val="1000"/>
              </a:spcBef>
              <a:spcAft>
                <a:spcPts val="0"/>
              </a:spcAft>
              <a:buSzPts val="1440"/>
              <a:buChar char="►"/>
            </a:pPr>
            <a:r>
              <a:rPr lang="en-US" sz="2800" dirty="0"/>
              <a:t>Impact to property owner taxes</a:t>
            </a:r>
            <a:endParaRPr sz="2800" dirty="0"/>
          </a:p>
          <a:p>
            <a:pPr marL="628650" lvl="1" indent="-285750" algn="l" rtl="0">
              <a:spcBef>
                <a:spcPts val="1000"/>
              </a:spcBef>
              <a:spcAft>
                <a:spcPts val="0"/>
              </a:spcAft>
              <a:buSzPts val="1440"/>
              <a:buChar char="►"/>
            </a:pPr>
            <a:r>
              <a:rPr lang="en-US" sz="2800" dirty="0"/>
              <a:t>Any changes which result in increased cost to the county for services</a:t>
            </a:r>
            <a:endParaRPr sz="2800" dirty="0"/>
          </a:p>
          <a:p>
            <a:pPr marL="628650" lvl="1" indent="-285750" algn="l" rtl="0">
              <a:spcBef>
                <a:spcPts val="1000"/>
              </a:spcBef>
              <a:spcAft>
                <a:spcPts val="0"/>
              </a:spcAft>
              <a:buSzPts val="1440"/>
              <a:buChar char="►"/>
            </a:pPr>
            <a:r>
              <a:rPr lang="en-US" sz="2800" dirty="0"/>
              <a:t>Any changes in Treasurer’s interest earnings</a:t>
            </a:r>
            <a:endParaRPr sz="2800" dirty="0"/>
          </a:p>
          <a:p>
            <a:pPr marL="628650" lvl="1" indent="-285750" algn="l" rtl="0">
              <a:spcBef>
                <a:spcPts val="1000"/>
              </a:spcBef>
              <a:spcAft>
                <a:spcPts val="0"/>
              </a:spcAft>
              <a:buSzPts val="1440"/>
              <a:buChar char="►"/>
            </a:pPr>
            <a:r>
              <a:rPr lang="en-US" sz="2800" dirty="0"/>
              <a:t>Overall wage and benefit changes or limits</a:t>
            </a:r>
            <a:endParaRPr sz="2800" dirty="0"/>
          </a:p>
          <a:p>
            <a:pPr marL="342900" lvl="0" indent="-342900" algn="l" rtl="0">
              <a:spcBef>
                <a:spcPts val="1000"/>
              </a:spcBef>
              <a:spcAft>
                <a:spcPts val="0"/>
              </a:spcAft>
              <a:buSzPts val="1440"/>
              <a:buChar char="►"/>
            </a:pPr>
            <a:r>
              <a:rPr lang="en-US" sz="2800" dirty="0"/>
              <a:t>Graphs and Charts will be helpful in explaining comparisons to prior years</a:t>
            </a:r>
            <a:endParaRPr sz="3200" dirty="0"/>
          </a:p>
          <a:p>
            <a:pPr marL="0" lvl="0" indent="0" algn="l" rtl="0">
              <a:spcBef>
                <a:spcPts val="1000"/>
              </a:spcBef>
              <a:spcAft>
                <a:spcPts val="0"/>
              </a:spcAft>
              <a:buSzPts val="1440"/>
              <a:buNone/>
            </a:pPr>
            <a:endParaRPr dirty="0"/>
          </a:p>
          <a:p>
            <a:pPr marL="342900" lvl="0" indent="-342900" algn="l" rtl="0">
              <a:spcBef>
                <a:spcPts val="1000"/>
              </a:spcBef>
              <a:spcAft>
                <a:spcPts val="0"/>
              </a:spcAft>
              <a:buSzPts val="1600"/>
              <a:buFont typeface="Noto Sans Symbols"/>
              <a:buNone/>
            </a:pPr>
            <a:endParaRPr sz="24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Budget Adoption  and Deadline</a:t>
            </a:r>
            <a:endParaRPr dirty="0"/>
          </a:p>
        </p:txBody>
      </p:sp>
      <p:sp>
        <p:nvSpPr>
          <p:cNvPr id="278" name="Google Shape;278;p40"/>
          <p:cNvSpPr txBox="1">
            <a:spLocks noGrp="1"/>
          </p:cNvSpPr>
          <p:nvPr>
            <p:ph idx="1"/>
          </p:nvPr>
        </p:nvSpPr>
        <p:spPr>
          <a:xfrm>
            <a:off x="304800" y="1219200"/>
            <a:ext cx="8461227" cy="4307541"/>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SzPts val="1920"/>
              <a:buNone/>
            </a:pPr>
            <a:r>
              <a:rPr lang="en-US" sz="2400" dirty="0"/>
              <a:t>After the public hearing, the Board adopts the budget by resolution and the county auditor files the budget.</a:t>
            </a:r>
            <a:endParaRPr dirty="0"/>
          </a:p>
          <a:p>
            <a:pPr marL="457200" lvl="1" indent="0" algn="l" rtl="0">
              <a:spcBef>
                <a:spcPts val="1000"/>
              </a:spcBef>
              <a:spcAft>
                <a:spcPts val="0"/>
              </a:spcAft>
              <a:buSzPts val="1920"/>
              <a:buNone/>
            </a:pPr>
            <a:r>
              <a:rPr lang="en-US" sz="2400" dirty="0"/>
              <a:t>Budget submission deadline for cities and counties is </a:t>
            </a:r>
            <a:r>
              <a:rPr lang="en-US" sz="2400" b="1" dirty="0"/>
              <a:t>March 31</a:t>
            </a:r>
            <a:r>
              <a:rPr lang="en-US" b="1" dirty="0"/>
              <a:t>. </a:t>
            </a:r>
            <a:endParaRPr dirty="0"/>
          </a:p>
          <a:p>
            <a:pPr marL="457200" lvl="1" indent="0" algn="l" rtl="0">
              <a:spcBef>
                <a:spcPts val="1000"/>
              </a:spcBef>
              <a:spcAft>
                <a:spcPts val="0"/>
              </a:spcAft>
              <a:buSzPts val="1440"/>
              <a:buNone/>
            </a:pPr>
            <a:endParaRPr b="1" dirty="0"/>
          </a:p>
        </p:txBody>
      </p:sp>
      <p:pic>
        <p:nvPicPr>
          <p:cNvPr id="279" name="Google Shape;279;p40"/>
          <p:cNvPicPr preferRelativeResize="0"/>
          <p:nvPr/>
        </p:nvPicPr>
        <p:blipFill rotWithShape="1">
          <a:blip r:embed="rId3">
            <a:alphaModFix/>
          </a:blip>
          <a:srcRect l="1665" t="-90" b="1"/>
          <a:stretch/>
        </p:blipFill>
        <p:spPr>
          <a:xfrm>
            <a:off x="4343400" y="3033346"/>
            <a:ext cx="6507911" cy="3505200"/>
          </a:xfrm>
          <a:prstGeom prst="rect">
            <a:avLst/>
          </a:prstGeom>
          <a:noFill/>
          <a:ln>
            <a:noFill/>
          </a:ln>
        </p:spPr>
      </p:pic>
      <p:sp>
        <p:nvSpPr>
          <p:cNvPr id="280" name="Google Shape;280;p40"/>
          <p:cNvSpPr/>
          <p:nvPr/>
        </p:nvSpPr>
        <p:spPr>
          <a:xfrm>
            <a:off x="6172200" y="5953480"/>
            <a:ext cx="990600" cy="585066"/>
          </a:xfrm>
          <a:prstGeom prst="rect">
            <a:avLst/>
          </a:prstGeom>
          <a:no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Late Budgets</a:t>
            </a:r>
            <a:endParaRPr dirty="0"/>
          </a:p>
        </p:txBody>
      </p:sp>
      <p:sp>
        <p:nvSpPr>
          <p:cNvPr id="286" name="Google Shape;286;p41"/>
          <p:cNvSpPr txBox="1">
            <a:spLocks noGrp="1"/>
          </p:cNvSpPr>
          <p:nvPr>
            <p:ph idx="1"/>
          </p:nvPr>
        </p:nvSpPr>
        <p:spPr>
          <a:xfrm>
            <a:off x="1104293" y="1316937"/>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Taxes levied by a county whose budget is certified after March 31 shall be limited to the prior year’s budget amount.  </a:t>
            </a:r>
            <a:endParaRPr sz="2800" dirty="0"/>
          </a:p>
          <a:p>
            <a:pPr marL="342900" lvl="0" indent="-342900" algn="l" rtl="0">
              <a:spcBef>
                <a:spcPts val="1000"/>
              </a:spcBef>
              <a:spcAft>
                <a:spcPts val="0"/>
              </a:spcAft>
              <a:buSzPts val="1600"/>
              <a:buChar char="►"/>
            </a:pPr>
            <a:r>
              <a:rPr lang="en-US" sz="2800" dirty="0"/>
              <a:t>The penalty may be waived by the director of the DOM if the county demonstrates to the satisfaction of the director that the deadline was missed because of </a:t>
            </a:r>
            <a:r>
              <a:rPr lang="en-US" sz="2800" i="1" u="sng" dirty="0"/>
              <a:t>circumstances beyond the control of the county.</a:t>
            </a:r>
            <a:endParaRPr sz="2800" i="1"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xfrm>
            <a:off x="1981200" y="838200"/>
            <a:ext cx="8229600" cy="121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780"/>
              <a:buFont typeface="Century Gothic"/>
              <a:buNone/>
            </a:pPr>
            <a:r>
              <a:rPr lang="en-US" sz="3780" dirty="0"/>
              <a:t>County Auditor’s Role</a:t>
            </a:r>
            <a:br>
              <a:rPr lang="en-US" sz="3780" dirty="0"/>
            </a:br>
            <a:endParaRPr sz="3780" dirty="0"/>
          </a:p>
        </p:txBody>
      </p:sp>
      <p:sp>
        <p:nvSpPr>
          <p:cNvPr id="292" name="Google Shape;292;p42"/>
          <p:cNvSpPr txBox="1">
            <a:spLocks noGrp="1"/>
          </p:cNvSpPr>
          <p:nvPr>
            <p:ph idx="1"/>
          </p:nvPr>
        </p:nvSpPr>
        <p:spPr>
          <a:xfrm>
            <a:off x="1981200" y="1600200"/>
            <a:ext cx="8305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Font typeface="Noto Sans Symbols"/>
              <a:buNone/>
            </a:pPr>
            <a:r>
              <a:rPr lang="en-US" dirty="0"/>
              <a:t>County auditor certifies all local budgets, including the county budget</a:t>
            </a:r>
            <a:endParaRPr dirty="0"/>
          </a:p>
          <a:p>
            <a:pPr marL="342900" lvl="0" indent="-342900" algn="l" rtl="0">
              <a:spcBef>
                <a:spcPts val="1000"/>
              </a:spcBef>
              <a:spcAft>
                <a:spcPts val="0"/>
              </a:spcAft>
              <a:buSzPts val="1600"/>
              <a:buFont typeface="Noto Sans Symbols"/>
              <a:buNone/>
            </a:pPr>
            <a:endParaRPr dirty="0"/>
          </a:p>
          <a:p>
            <a:pPr marL="342900" lvl="0" indent="-342900" algn="l" rtl="0">
              <a:spcBef>
                <a:spcPts val="1000"/>
              </a:spcBef>
              <a:spcAft>
                <a:spcPts val="0"/>
              </a:spcAft>
              <a:buSzPts val="1600"/>
              <a:buFont typeface="Noto Sans Symbols"/>
              <a:buNone/>
            </a:pPr>
            <a:br>
              <a:rPr lang="en-US" dirty="0"/>
            </a:br>
            <a:endParaRPr dirty="0"/>
          </a:p>
          <a:p>
            <a:pPr marL="342900" lvl="0" indent="-342900" algn="l" rtl="0">
              <a:spcBef>
                <a:spcPts val="1000"/>
              </a:spcBef>
              <a:spcAft>
                <a:spcPts val="0"/>
              </a:spcAft>
              <a:buSzPts val="1600"/>
              <a:buFont typeface="Noto Sans Symbols"/>
              <a:buNone/>
            </a:pPr>
            <a:endParaRPr dirty="0"/>
          </a:p>
          <a:p>
            <a:pPr marL="342900" lvl="0" indent="-342900" algn="l" rtl="0">
              <a:spcBef>
                <a:spcPts val="1000"/>
              </a:spcBef>
              <a:spcAft>
                <a:spcPts val="0"/>
              </a:spcAft>
              <a:buSzPts val="1600"/>
              <a:buFont typeface="Noto Sans Symbols"/>
              <a:buNone/>
            </a:pPr>
            <a:r>
              <a:rPr lang="en-US" dirty="0"/>
              <a:t>	</a:t>
            </a:r>
            <a:endParaRPr dirty="0"/>
          </a:p>
        </p:txBody>
      </p:sp>
      <p:pic>
        <p:nvPicPr>
          <p:cNvPr id="293" name="Google Shape;293;p42" descr="county_Cert.bmp"/>
          <p:cNvPicPr preferRelativeResize="0"/>
          <p:nvPr/>
        </p:nvPicPr>
        <p:blipFill rotWithShape="1">
          <a:blip r:embed="rId3">
            <a:alphaModFix/>
          </a:blip>
          <a:srcRect/>
          <a:stretch/>
        </p:blipFill>
        <p:spPr>
          <a:xfrm>
            <a:off x="932793" y="2514600"/>
            <a:ext cx="10402614" cy="2819400"/>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Budget Protests</a:t>
            </a:r>
            <a:endParaRPr dirty="0"/>
          </a:p>
        </p:txBody>
      </p:sp>
      <p:sp>
        <p:nvSpPr>
          <p:cNvPr id="299" name="Google Shape;299;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3200" dirty="0"/>
              <a:t>Budget Protest deadline is April 10 to accommodate later budget deadline.</a:t>
            </a:r>
            <a:endParaRPr sz="3200" dirty="0"/>
          </a:p>
          <a:p>
            <a:pPr marL="342900" lvl="0" indent="-342900" algn="l" rtl="0">
              <a:spcBef>
                <a:spcPts val="1000"/>
              </a:spcBef>
              <a:spcAft>
                <a:spcPts val="0"/>
              </a:spcAft>
              <a:buSzPts val="1600"/>
              <a:buChar char="►"/>
            </a:pPr>
            <a:r>
              <a:rPr lang="en-US" sz="3200" dirty="0"/>
              <a:t>Budget hearing notice must include information on protesting the budget (DOM added language to the hearing notice.)</a:t>
            </a:r>
            <a:endParaRPr sz="3200" i="1"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Budget Protests</a:t>
            </a:r>
            <a:endParaRPr dirty="0"/>
          </a:p>
        </p:txBody>
      </p:sp>
      <p:sp>
        <p:nvSpPr>
          <p:cNvPr id="305" name="Google Shape;305;p4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400" dirty="0"/>
              <a:t>Protesting a local government budget is covered under </a:t>
            </a:r>
            <a:r>
              <a:rPr lang="en-US" sz="2400" i="1" dirty="0"/>
              <a:t>Code of Iowa </a:t>
            </a:r>
            <a:r>
              <a:rPr lang="en-US" sz="2400" dirty="0"/>
              <a:t>Section 24.27. Persons affected by the proposed budget, expenditure or tax levy, or by any item thereof, may appeal the budget by filing a petition and appeal with the county auditor of the county in which the local government is located.</a:t>
            </a:r>
            <a:endParaRPr sz="2400" dirty="0"/>
          </a:p>
          <a:p>
            <a:pPr marL="342900" lvl="0" indent="-342900" algn="l" rtl="0">
              <a:spcBef>
                <a:spcPts val="1000"/>
              </a:spcBef>
              <a:spcAft>
                <a:spcPts val="0"/>
              </a:spcAft>
              <a:buSzPts val="1600"/>
              <a:buChar char="►"/>
            </a:pPr>
            <a:r>
              <a:rPr lang="en-US" sz="2400" dirty="0"/>
              <a:t>Protests to county budgets require at least 100 signatures</a:t>
            </a:r>
            <a:endParaRPr sz="2400" dirty="0"/>
          </a:p>
          <a:p>
            <a:pPr marL="342900" lvl="0" indent="-342900" algn="l" rtl="0">
              <a:spcBef>
                <a:spcPts val="1000"/>
              </a:spcBef>
              <a:spcAft>
                <a:spcPts val="0"/>
              </a:spcAft>
              <a:buSzPts val="1600"/>
              <a:buChar char="►"/>
            </a:pPr>
            <a:r>
              <a:rPr lang="en-US" sz="2400" dirty="0"/>
              <a:t>County Auditor forwards protest document to State Appeal Board</a:t>
            </a:r>
            <a:endParaRPr sz="24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1339378" y="179518"/>
            <a:ext cx="8229600" cy="14287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780"/>
              <a:buFont typeface="Century Gothic"/>
              <a:buNone/>
            </a:pPr>
            <a:r>
              <a:rPr lang="en-US" sz="3780" dirty="0"/>
              <a:t>Department of Management’s Role</a:t>
            </a:r>
            <a:br>
              <a:rPr lang="en-US" sz="3780" dirty="0"/>
            </a:br>
            <a:endParaRPr sz="3780" dirty="0"/>
          </a:p>
        </p:txBody>
      </p:sp>
      <p:sp>
        <p:nvSpPr>
          <p:cNvPr id="311" name="Google Shape;311;p45"/>
          <p:cNvSpPr txBox="1">
            <a:spLocks noGrp="1"/>
          </p:cNvSpPr>
          <p:nvPr>
            <p:ph idx="1"/>
          </p:nvPr>
        </p:nvSpPr>
        <p:spPr>
          <a:xfrm>
            <a:off x="1943099" y="1371600"/>
            <a:ext cx="83058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Noto Sans Symbols"/>
              <a:buNone/>
            </a:pPr>
            <a:r>
              <a:rPr lang="en-US" sz="2500" dirty="0"/>
              <a:t>DOM certifies the final property tax levies by tax district to county auditor by June 15, as well as consolidated rates</a:t>
            </a:r>
            <a:endParaRPr dirty="0"/>
          </a:p>
          <a:p>
            <a:pPr marL="742950" lvl="1" indent="-285750" algn="l" rtl="0">
              <a:spcBef>
                <a:spcPts val="1000"/>
              </a:spcBef>
              <a:spcAft>
                <a:spcPts val="0"/>
              </a:spcAft>
              <a:buSzPts val="1440"/>
              <a:buChar char="►"/>
            </a:pPr>
            <a:r>
              <a:rPr lang="en-US" dirty="0"/>
              <a:t>Tax rates and amounts are within statutory limits</a:t>
            </a:r>
            <a:endParaRPr dirty="0"/>
          </a:p>
          <a:p>
            <a:pPr marL="742950" lvl="1" indent="-285750" algn="l" rtl="0">
              <a:spcBef>
                <a:spcPts val="1000"/>
              </a:spcBef>
              <a:spcAft>
                <a:spcPts val="0"/>
              </a:spcAft>
              <a:buSzPts val="1440"/>
              <a:buNone/>
            </a:pPr>
            <a:endParaRPr dirty="0"/>
          </a:p>
          <a:p>
            <a:pPr marL="742950" lvl="1" indent="-285750" algn="l" rtl="0">
              <a:spcBef>
                <a:spcPts val="1000"/>
              </a:spcBef>
              <a:spcAft>
                <a:spcPts val="0"/>
              </a:spcAft>
              <a:buSzPts val="1440"/>
              <a:buNone/>
            </a:pPr>
            <a:endParaRPr dirty="0"/>
          </a:p>
        </p:txBody>
      </p:sp>
      <p:pic>
        <p:nvPicPr>
          <p:cNvPr id="312" name="Google Shape;312;p45"/>
          <p:cNvPicPr preferRelativeResize="0"/>
          <p:nvPr/>
        </p:nvPicPr>
        <p:blipFill rotWithShape="1">
          <a:blip r:embed="rId3">
            <a:alphaModFix/>
          </a:blip>
          <a:srcRect/>
          <a:stretch/>
        </p:blipFill>
        <p:spPr>
          <a:xfrm>
            <a:off x="3328037" y="3200401"/>
            <a:ext cx="5535925" cy="3536841"/>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Budget Amendment</a:t>
            </a:r>
            <a:endParaRPr dirty="0"/>
          </a:p>
        </p:txBody>
      </p:sp>
      <p:sp>
        <p:nvSpPr>
          <p:cNvPr id="318" name="Google Shape;318;p46"/>
          <p:cNvSpPr txBox="1">
            <a:spLocks noGrp="1"/>
          </p:cNvSpPr>
          <p:nvPr>
            <p:ph idx="1"/>
          </p:nvPr>
        </p:nvSpPr>
        <p:spPr>
          <a:xfrm>
            <a:off x="914400" y="1524000"/>
            <a:ext cx="10448693" cy="472439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sz="2400" dirty="0"/>
              <a:t>A budget amendment is required for any increase in the totals for any one of the 10 major classes of expenditures listed on the adopted budget summary.</a:t>
            </a:r>
            <a:r>
              <a:rPr lang="en-US" sz="2400" u="sng" dirty="0"/>
              <a:t> The amendment must be effective before the expenditure amounts are exceeded.</a:t>
            </a:r>
            <a:r>
              <a:rPr lang="en-US" sz="2400" dirty="0"/>
              <a:t>  </a:t>
            </a:r>
            <a:endParaRPr sz="2400" dirty="0"/>
          </a:p>
          <a:p>
            <a:pPr marL="342900" lvl="0" indent="-342900" algn="l" rtl="0">
              <a:spcBef>
                <a:spcPts val="1000"/>
              </a:spcBef>
              <a:spcAft>
                <a:spcPts val="0"/>
              </a:spcAft>
              <a:buSzPts val="1600"/>
              <a:buFont typeface="Noto Sans Symbols"/>
              <a:buNone/>
            </a:pPr>
            <a:endParaRPr sz="2400" dirty="0"/>
          </a:p>
          <a:p>
            <a:pPr marL="342900" lvl="0" indent="-342900" algn="l" rtl="0">
              <a:spcBef>
                <a:spcPts val="1000"/>
              </a:spcBef>
              <a:spcAft>
                <a:spcPts val="0"/>
              </a:spcAft>
              <a:buSzPts val="1600"/>
              <a:buFont typeface="Noto Sans Symbols"/>
              <a:buNone/>
            </a:pPr>
            <a:r>
              <a:rPr lang="en-US" sz="2400" dirty="0"/>
              <a:t>Budget amendments require the same notice and hearing procedures as required for the adoption of the original budget.  </a:t>
            </a:r>
            <a:endParaRPr sz="2400" dirty="0"/>
          </a:p>
          <a:p>
            <a:pPr marL="342900" lvl="0" indent="-342900" algn="l" rtl="0">
              <a:spcBef>
                <a:spcPts val="1000"/>
              </a:spcBef>
              <a:spcAft>
                <a:spcPts val="0"/>
              </a:spcAft>
              <a:buSzPts val="1600"/>
              <a:buFont typeface="Noto Sans Symbols"/>
              <a:buNone/>
            </a:pPr>
            <a:endParaRPr sz="2400" dirty="0"/>
          </a:p>
          <a:p>
            <a:pPr marL="342900" lvl="0" indent="-342900" algn="l" rtl="0">
              <a:spcBef>
                <a:spcPts val="1000"/>
              </a:spcBef>
              <a:spcAft>
                <a:spcPts val="0"/>
              </a:spcAft>
              <a:buSzPts val="1600"/>
              <a:buFont typeface="Noto Sans Symbols"/>
              <a:buNone/>
            </a:pPr>
            <a:r>
              <a:rPr lang="en-US" sz="2400" dirty="0"/>
              <a:t>Budget amendments are subject to protest.  An amendment of a budget after May 31, which is properly protested but without adequate time for hearing and decision on the protest by June 30, is void.  </a:t>
            </a:r>
            <a:endParaRPr sz="2400" dirty="0"/>
          </a:p>
          <a:p>
            <a:pPr marL="342900" lvl="0" indent="-2413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Appropriations</a:t>
            </a:r>
            <a:endParaRPr dirty="0"/>
          </a:p>
        </p:txBody>
      </p:sp>
      <p:sp>
        <p:nvSpPr>
          <p:cNvPr id="324" name="Google Shape;324;p47"/>
          <p:cNvSpPr txBox="1">
            <a:spLocks noGrp="1"/>
          </p:cNvSpPr>
          <p:nvPr>
            <p:ph idx="1"/>
          </p:nvPr>
        </p:nvSpPr>
        <p:spPr>
          <a:xfrm>
            <a:off x="875201" y="1417299"/>
            <a:ext cx="10197960"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sz="2800" dirty="0"/>
              <a:t>The board must appropriate, by resolution, the amounts deemed necessary for each of the different county officers and departments during the ensuing fiscal year.  </a:t>
            </a:r>
            <a:endParaRPr sz="2800" dirty="0"/>
          </a:p>
          <a:p>
            <a:pPr marL="342900" lvl="0" indent="-342900" algn="l" rtl="0">
              <a:spcBef>
                <a:spcPts val="1000"/>
              </a:spcBef>
              <a:spcAft>
                <a:spcPts val="0"/>
              </a:spcAft>
              <a:buSzPts val="1600"/>
              <a:buNone/>
            </a:pPr>
            <a:r>
              <a:rPr lang="en-US" sz="2800" dirty="0"/>
              <a:t>Without an appropriation, expenditures are not authorized.  Appropriations need not be made in any specific level of detail.  </a:t>
            </a:r>
            <a:endParaRPr sz="2800" dirty="0"/>
          </a:p>
          <a:p>
            <a:pPr marL="342900" lvl="0" indent="-342900" algn="l" rtl="0">
              <a:spcBef>
                <a:spcPts val="1000"/>
              </a:spcBef>
              <a:spcAft>
                <a:spcPts val="0"/>
              </a:spcAft>
              <a:buSzPts val="1600"/>
              <a:buNone/>
            </a:pPr>
            <a:r>
              <a:rPr lang="en-US" sz="2800" dirty="0"/>
              <a:t>It is unlawful for a county official to authorize an expenditure larger than the amount, which has been appropriated by the board of supervisors (</a:t>
            </a:r>
            <a:r>
              <a:rPr lang="en-US" sz="2800" i="1" dirty="0"/>
              <a:t>Code of Iowa</a:t>
            </a:r>
            <a:r>
              <a:rPr lang="en-US" sz="2800" dirty="0"/>
              <a:t> Section 331.437).</a:t>
            </a:r>
            <a:endParaRPr sz="2800" dirty="0"/>
          </a:p>
          <a:p>
            <a:pPr marL="342900" lvl="0" indent="-2413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2054352" y="1316736"/>
            <a:ext cx="8461248" cy="455066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4000"/>
              <a:buFont typeface="Century Gothic"/>
              <a:buNone/>
            </a:pPr>
            <a:r>
              <a:rPr lang="en-US" dirty="0"/>
              <a:t>Budget Process and General Timelines</a:t>
            </a: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a:spLocks noGrp="1"/>
          </p:cNvSpPr>
          <p:nvPr>
            <p:ph type="title"/>
          </p:nvPr>
        </p:nvSpPr>
        <p:spPr>
          <a:xfrm>
            <a:off x="1752600" y="228600"/>
            <a:ext cx="8610600" cy="127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060"/>
              <a:buFont typeface="Century Gothic"/>
              <a:buNone/>
            </a:pPr>
            <a:br>
              <a:rPr lang="en-US" sz="3060" dirty="0"/>
            </a:br>
            <a:br>
              <a:rPr lang="en-US" sz="3060" dirty="0"/>
            </a:br>
            <a:r>
              <a:rPr lang="en-US" sz="3060" dirty="0"/>
              <a:t>Changing Departmental Appropriations</a:t>
            </a:r>
            <a:endParaRPr dirty="0"/>
          </a:p>
        </p:txBody>
      </p:sp>
      <p:sp>
        <p:nvSpPr>
          <p:cNvPr id="331" name="Google Shape;331;p48"/>
          <p:cNvSpPr txBox="1">
            <a:spLocks noGrp="1"/>
          </p:cNvSpPr>
          <p:nvPr>
            <p:ph idx="1"/>
          </p:nvPr>
        </p:nvSpPr>
        <p:spPr>
          <a:xfrm>
            <a:off x="546409" y="2057400"/>
            <a:ext cx="10326029" cy="5029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dirty="0"/>
              <a:t>Increases or decreases in departmental appropriations do not require a </a:t>
            </a:r>
            <a:r>
              <a:rPr lang="en-US" sz="2800" dirty="0"/>
              <a:t>budget</a:t>
            </a:r>
            <a:r>
              <a:rPr lang="en-US" dirty="0"/>
              <a:t> amendment, as long as none of the 9 major classes of expenditures are to be increased.  Instead, changes in departmental appropriations may be provided by resolution at any regular meeting of the board.  Obviously, any increases in departmental appropriations will have to be offset by decreases in other departmental appropriations, so individual expenditure class amounts are not exceeded.</a:t>
            </a:r>
            <a:endParaRPr dirty="0"/>
          </a:p>
          <a:p>
            <a:pPr marL="342900" lvl="0" indent="-2413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1981200" y="533400"/>
            <a:ext cx="82296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060"/>
              <a:buFont typeface="Century Gothic"/>
              <a:buNone/>
            </a:pPr>
            <a:br>
              <a:rPr lang="en-US" sz="3060" dirty="0"/>
            </a:br>
            <a:r>
              <a:rPr lang="en-US" sz="3060" dirty="0"/>
              <a:t>Changing Departmental Appropriations</a:t>
            </a:r>
            <a:endParaRPr dirty="0"/>
          </a:p>
        </p:txBody>
      </p:sp>
      <p:sp>
        <p:nvSpPr>
          <p:cNvPr id="337" name="Google Shape;337;p49"/>
          <p:cNvSpPr txBox="1">
            <a:spLocks noGrp="1"/>
          </p:cNvSpPr>
          <p:nvPr>
            <p:ph idx="1"/>
          </p:nvPr>
        </p:nvSpPr>
        <p:spPr>
          <a:xfrm>
            <a:off x="758283" y="2209800"/>
            <a:ext cx="10125307"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sz="2400" dirty="0"/>
              <a:t>Decreases in appropriations for an office or department of more than 10 percent or $5,000, whichever is greater, are not effective until the board holds a public hearing on the proposed decrease, and publishes notice of the hearing not less than 10 nor more than 20 days prior to the hearing, in all of the county newspapers selected under </a:t>
            </a:r>
            <a:r>
              <a:rPr lang="en-US" sz="2400" i="1" dirty="0"/>
              <a:t>Code of Iowa</a:t>
            </a:r>
            <a:r>
              <a:rPr lang="en-US" sz="2400" dirty="0"/>
              <a:t> Chapter 349 (</a:t>
            </a:r>
            <a:r>
              <a:rPr lang="en-US" sz="2400" i="1" dirty="0"/>
              <a:t>Code of Iowa</a:t>
            </a:r>
            <a:r>
              <a:rPr lang="en-US" sz="2400" dirty="0"/>
              <a:t> Section 331.434(6)).</a:t>
            </a:r>
            <a:endParaRPr sz="2400" dirty="0"/>
          </a:p>
          <a:p>
            <a:pPr marL="342900" lvl="0" indent="-2413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2054352" y="1316736"/>
            <a:ext cx="8461248" cy="455066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4000"/>
              <a:buFont typeface="Century Gothic"/>
              <a:buNone/>
            </a:pPr>
            <a:r>
              <a:rPr lang="en-US" dirty="0"/>
              <a:t>Funds and Expenditure Classification</a:t>
            </a: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2495552" y="1572857"/>
            <a:ext cx="7200897" cy="8169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Governmental Funds</a:t>
            </a:r>
            <a:endParaRPr dirty="0"/>
          </a:p>
        </p:txBody>
      </p:sp>
      <p:sp>
        <p:nvSpPr>
          <p:cNvPr id="348" name="Google Shape;348;p51"/>
          <p:cNvSpPr txBox="1">
            <a:spLocks noGrp="1"/>
          </p:cNvSpPr>
          <p:nvPr>
            <p:ph idx="1"/>
          </p:nvPr>
        </p:nvSpPr>
        <p:spPr>
          <a:xfrm>
            <a:off x="1438507" y="2389804"/>
            <a:ext cx="9378175" cy="3130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400" dirty="0"/>
              <a:t>The accounts of the County are organized on the basis of funds, each of which is considered a separate accounting entity.  </a:t>
            </a:r>
            <a:endParaRPr sz="2400" dirty="0"/>
          </a:p>
          <a:p>
            <a:pPr marL="0" lvl="0" indent="0" algn="l" rtl="0">
              <a:spcBef>
                <a:spcPts val="1000"/>
              </a:spcBef>
              <a:spcAft>
                <a:spcPts val="0"/>
              </a:spcAft>
              <a:buSzPts val="1600"/>
              <a:buNone/>
            </a:pPr>
            <a:r>
              <a:rPr lang="en-US" sz="2400" dirty="0"/>
              <a:t>The operations of each fund are accounted for by a separate set of self-balancing accounts that comprise its assets, deferred outflows of resources, liabilities, deferred inflows of resources, fund balances, revenues, and expenditures.</a:t>
            </a:r>
            <a:endParaRPr sz="2400" dirty="0"/>
          </a:p>
          <a:p>
            <a:pPr marL="342900" lvl="0" indent="-220980" algn="l" rtl="0">
              <a:spcBef>
                <a:spcPts val="1000"/>
              </a:spcBef>
              <a:spcAft>
                <a:spcPts val="0"/>
              </a:spcAft>
              <a:buSzPts val="1920"/>
              <a:buNone/>
            </a:pPr>
            <a:endParaRPr sz="2400" dirty="0"/>
          </a:p>
        </p:txBody>
      </p:sp>
      <p:sp>
        <p:nvSpPr>
          <p:cNvPr id="349" name="Google Shape;349;p51"/>
          <p:cNvSpPr txBox="1"/>
          <p:nvPr/>
        </p:nvSpPr>
        <p:spPr>
          <a:xfrm>
            <a:off x="10182855" y="3324225"/>
            <a:ext cx="407023" cy="20955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500" b="1" i="0" dirty="0">
              <a:solidFill>
                <a:schemeClr val="dk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7"/>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348">
                                            <p:txEl>
                                              <p:pRg st="0" end="0"/>
                                            </p:txEl>
                                          </p:spTgt>
                                        </p:tgtEl>
                                        <p:attrNameLst>
                                          <p:attrName>style.visibility</p:attrName>
                                        </p:attrNameLst>
                                      </p:cBhvr>
                                      <p:to>
                                        <p:strVal val="visible"/>
                                      </p:to>
                                    </p:set>
                                    <p:anim calcmode="lin" valueType="num">
                                      <p:cBhvr additive="base">
                                        <p:cTn id="9" dur="500"/>
                                        <p:tgtEl>
                                          <p:spTgt spid="348">
                                            <p:txEl>
                                              <p:pRg st="0" end="0"/>
                                            </p:txEl>
                                          </p:spTgt>
                                        </p:tgtEl>
                                        <p:attrNameLst>
                                          <p:attrName>ppt_x</p:attrName>
                                        </p:attrNameLst>
                                      </p:cBhvr>
                                      <p:tavLst>
                                        <p:tav tm="0">
                                          <p:val>
                                            <p:strVal val="#ppt_x-1"/>
                                          </p:val>
                                        </p:tav>
                                        <p:tav tm="100000">
                                          <p:val>
                                            <p:strVal val="#ppt_x"/>
                                          </p:val>
                                        </p:tav>
                                      </p:tavLst>
                                    </p:anim>
                                  </p:childTnLst>
                                </p:cTn>
                              </p:par>
                              <p:par>
                                <p:cTn id="10" presetID="2" presetClass="entr" presetSubtype="8" fill="hold" nodeType="withEffect">
                                  <p:stCondLst>
                                    <p:cond delay="0"/>
                                  </p:stCondLst>
                                  <p:childTnLst>
                                    <p:set>
                                      <p:cBhvr>
                                        <p:cTn id="11" dur="1" fill="hold">
                                          <p:stCondLst>
                                            <p:cond delay="0"/>
                                          </p:stCondLst>
                                        </p:cTn>
                                        <p:tgtEl>
                                          <p:spTgt spid="348">
                                            <p:txEl>
                                              <p:pRg st="1" end="1"/>
                                            </p:txEl>
                                          </p:spTgt>
                                        </p:tgtEl>
                                        <p:attrNameLst>
                                          <p:attrName>style.visibility</p:attrName>
                                        </p:attrNameLst>
                                      </p:cBhvr>
                                      <p:to>
                                        <p:strVal val="visible"/>
                                      </p:to>
                                    </p:set>
                                    <p:anim calcmode="lin" valueType="num">
                                      <p:cBhvr additive="base">
                                        <p:cTn id="12" dur="500"/>
                                        <p:tgtEl>
                                          <p:spTgt spid="348">
                                            <p:txEl>
                                              <p:pRg st="1" end="1"/>
                                            </p:txEl>
                                          </p:spTgt>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348">
                                            <p:txEl>
                                              <p:pRg st="2" end="2"/>
                                            </p:txEl>
                                          </p:spTgt>
                                        </p:tgtEl>
                                        <p:attrNameLst>
                                          <p:attrName>style.visibility</p:attrName>
                                        </p:attrNameLst>
                                      </p:cBhvr>
                                      <p:to>
                                        <p:strVal val="visible"/>
                                      </p:to>
                                    </p:set>
                                    <p:anim calcmode="lin" valueType="num">
                                      <p:cBhvr additive="base">
                                        <p:cTn id="15" dur="500"/>
                                        <p:tgtEl>
                                          <p:spTgt spid="34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Types of Funds</a:t>
            </a:r>
            <a:endParaRPr dirty="0"/>
          </a:p>
        </p:txBody>
      </p:sp>
      <p:sp>
        <p:nvSpPr>
          <p:cNvPr id="355" name="Google Shape;355;p5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Governmental (Budgetary)</a:t>
            </a:r>
            <a:endParaRPr sz="2800" dirty="0"/>
          </a:p>
          <a:p>
            <a:pPr marL="742950" lvl="1" indent="-285750" algn="l" rtl="0">
              <a:spcBef>
                <a:spcPts val="1000"/>
              </a:spcBef>
              <a:spcAft>
                <a:spcPts val="0"/>
              </a:spcAft>
              <a:buSzPts val="1440"/>
              <a:buChar char="►"/>
            </a:pPr>
            <a:r>
              <a:rPr lang="en-US" sz="2400" dirty="0"/>
              <a:t>General</a:t>
            </a:r>
            <a:endParaRPr sz="2400" dirty="0"/>
          </a:p>
          <a:p>
            <a:pPr marL="742950" lvl="1" indent="-285750" algn="l" rtl="0">
              <a:spcBef>
                <a:spcPts val="1000"/>
              </a:spcBef>
              <a:spcAft>
                <a:spcPts val="0"/>
              </a:spcAft>
              <a:buSzPts val="1440"/>
              <a:buChar char="►"/>
            </a:pPr>
            <a:r>
              <a:rPr lang="en-US" sz="2400" dirty="0"/>
              <a:t>Special Revenue</a:t>
            </a:r>
            <a:endParaRPr sz="2400" dirty="0"/>
          </a:p>
          <a:p>
            <a:pPr marL="742950" lvl="1" indent="-285750" algn="l" rtl="0">
              <a:spcBef>
                <a:spcPts val="1000"/>
              </a:spcBef>
              <a:spcAft>
                <a:spcPts val="0"/>
              </a:spcAft>
              <a:buSzPts val="1440"/>
              <a:buChar char="►"/>
            </a:pPr>
            <a:r>
              <a:rPr lang="en-US" sz="2400" dirty="0"/>
              <a:t>Capital Projects</a:t>
            </a:r>
            <a:endParaRPr sz="2400" dirty="0"/>
          </a:p>
          <a:p>
            <a:pPr marL="742950" lvl="1" indent="-285750" algn="l" rtl="0">
              <a:spcBef>
                <a:spcPts val="1000"/>
              </a:spcBef>
              <a:spcAft>
                <a:spcPts val="0"/>
              </a:spcAft>
              <a:buSzPts val="1440"/>
              <a:buChar char="►"/>
            </a:pPr>
            <a:r>
              <a:rPr lang="en-US" sz="2400" dirty="0"/>
              <a:t>Debt Service</a:t>
            </a:r>
            <a:endParaRPr sz="2400" dirty="0"/>
          </a:p>
          <a:p>
            <a:pPr marL="742950" lvl="1" indent="-285750" algn="l" rtl="0">
              <a:spcBef>
                <a:spcPts val="1000"/>
              </a:spcBef>
              <a:spcAft>
                <a:spcPts val="0"/>
              </a:spcAft>
              <a:buSzPts val="1440"/>
              <a:buChar char="►"/>
            </a:pPr>
            <a:r>
              <a:rPr lang="en-US" sz="2400" dirty="0"/>
              <a:t>Permanent </a:t>
            </a:r>
            <a:endParaRPr sz="2400" dirty="0"/>
          </a:p>
          <a:p>
            <a:pPr marL="742950" lvl="1" indent="-285750" algn="l" rtl="0">
              <a:spcBef>
                <a:spcPts val="1000"/>
              </a:spcBef>
              <a:spcAft>
                <a:spcPts val="0"/>
              </a:spcAft>
              <a:buSzPts val="1440"/>
              <a:buChar char="►"/>
            </a:pPr>
            <a:r>
              <a:rPr lang="en-US" sz="2400" dirty="0"/>
              <a:t>Governmental Activities</a:t>
            </a:r>
            <a:endParaRPr sz="2400" dirty="0"/>
          </a:p>
          <a:p>
            <a:pPr marL="1143000" lvl="2" indent="-228600" algn="l" rtl="0">
              <a:spcBef>
                <a:spcPts val="1000"/>
              </a:spcBef>
              <a:spcAft>
                <a:spcPts val="0"/>
              </a:spcAft>
              <a:buSzPts val="1280"/>
              <a:buNone/>
            </a:pPr>
            <a:r>
              <a:rPr lang="en-US" sz="2000" dirty="0"/>
              <a:t>(for government-wide reporting)</a:t>
            </a:r>
            <a:endParaRPr sz="2000" dirty="0"/>
          </a:p>
        </p:txBody>
      </p:sp>
      <p:pic>
        <p:nvPicPr>
          <p:cNvPr id="356" name="Google Shape;356;p52" descr="C:\Documents and Settings\cjohnso3\Local Settings\Temporary Internet Files\Content.IE5\4DKDDYS4\MC900149717[1].wmf"/>
          <p:cNvPicPr preferRelativeResize="0"/>
          <p:nvPr/>
        </p:nvPicPr>
        <p:blipFill rotWithShape="1">
          <a:blip r:embed="rId3">
            <a:alphaModFix/>
          </a:blip>
          <a:srcRect/>
          <a:stretch/>
        </p:blipFill>
        <p:spPr>
          <a:xfrm>
            <a:off x="6096000" y="1981200"/>
            <a:ext cx="4304552" cy="3291840"/>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Types of Funds, cont.</a:t>
            </a:r>
            <a:endParaRPr dirty="0"/>
          </a:p>
        </p:txBody>
      </p:sp>
      <p:sp>
        <p:nvSpPr>
          <p:cNvPr id="362" name="Google Shape;362;p5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3200" dirty="0"/>
              <a:t>Nonbudgetary</a:t>
            </a:r>
            <a:endParaRPr sz="3200" dirty="0"/>
          </a:p>
          <a:p>
            <a:pPr marL="742950" lvl="1" indent="-285750" algn="l" rtl="0">
              <a:spcBef>
                <a:spcPts val="1000"/>
              </a:spcBef>
              <a:spcAft>
                <a:spcPts val="0"/>
              </a:spcAft>
              <a:buSzPts val="1440"/>
              <a:buChar char="►"/>
            </a:pPr>
            <a:r>
              <a:rPr lang="en-US" sz="2800" dirty="0"/>
              <a:t>Fiduciary</a:t>
            </a:r>
            <a:endParaRPr sz="2800" dirty="0"/>
          </a:p>
          <a:p>
            <a:pPr marL="1143000" lvl="2" indent="-228600" algn="l" rtl="0">
              <a:spcBef>
                <a:spcPts val="1000"/>
              </a:spcBef>
              <a:spcAft>
                <a:spcPts val="0"/>
              </a:spcAft>
              <a:buSzPts val="1280"/>
              <a:buChar char="►"/>
            </a:pPr>
            <a:r>
              <a:rPr lang="en-US" sz="2400" dirty="0"/>
              <a:t>Agency </a:t>
            </a:r>
            <a:endParaRPr sz="2400" dirty="0"/>
          </a:p>
          <a:p>
            <a:pPr marL="742950" lvl="1" indent="-285750" algn="l" rtl="0">
              <a:spcBef>
                <a:spcPts val="1000"/>
              </a:spcBef>
              <a:spcAft>
                <a:spcPts val="0"/>
              </a:spcAft>
              <a:buSzPts val="1440"/>
              <a:buChar char="►"/>
            </a:pPr>
            <a:r>
              <a:rPr lang="en-US" sz="2800" dirty="0"/>
              <a:t>Proprietary </a:t>
            </a:r>
            <a:endParaRPr sz="2800" dirty="0"/>
          </a:p>
          <a:p>
            <a:pPr marL="1143000" lvl="2" indent="-228600" algn="l" rtl="0">
              <a:spcBef>
                <a:spcPts val="1000"/>
              </a:spcBef>
              <a:spcAft>
                <a:spcPts val="0"/>
              </a:spcAft>
              <a:buSzPts val="1280"/>
              <a:buChar char="►"/>
            </a:pPr>
            <a:r>
              <a:rPr lang="en-US" sz="2400" dirty="0"/>
              <a:t>Enterprise</a:t>
            </a:r>
            <a:endParaRPr sz="2400" dirty="0"/>
          </a:p>
          <a:p>
            <a:pPr marL="1143000" lvl="2" indent="-228600" algn="l" rtl="0">
              <a:spcBef>
                <a:spcPts val="1000"/>
              </a:spcBef>
              <a:spcAft>
                <a:spcPts val="0"/>
              </a:spcAft>
              <a:buSzPts val="1280"/>
              <a:buChar char="►"/>
            </a:pPr>
            <a:r>
              <a:rPr lang="en-US" sz="2400" dirty="0"/>
              <a:t>Internal Service</a:t>
            </a:r>
            <a:endParaRPr sz="2400" dirty="0"/>
          </a:p>
        </p:txBody>
      </p:sp>
      <p:pic>
        <p:nvPicPr>
          <p:cNvPr id="363" name="Google Shape;363;p53" descr="C:\Documents and Settings\cjohnso3\Local Settings\Temporary Internet Files\Content.IE5\4DKDDYS4\MC900215555[1].wmf"/>
          <p:cNvPicPr preferRelativeResize="0"/>
          <p:nvPr/>
        </p:nvPicPr>
        <p:blipFill rotWithShape="1">
          <a:blip r:embed="rId3">
            <a:alphaModFix/>
          </a:blip>
          <a:srcRect/>
          <a:stretch/>
        </p:blipFill>
        <p:spPr>
          <a:xfrm>
            <a:off x="5791200" y="2133600"/>
            <a:ext cx="3633372" cy="3657600"/>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4"/>
          <p:cNvSpPr/>
          <p:nvPr/>
        </p:nvSpPr>
        <p:spPr>
          <a:xfrm>
            <a:off x="2819400" y="838202"/>
            <a:ext cx="6831574" cy="83869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5000" dirty="0">
                <a:solidFill>
                  <a:schemeClr val="lt2"/>
                </a:solidFill>
                <a:latin typeface="Century Gothic"/>
                <a:ea typeface="Century Gothic"/>
                <a:cs typeface="Century Gothic"/>
                <a:sym typeface="Century Gothic"/>
              </a:rPr>
              <a:t>Governmental Funds</a:t>
            </a:r>
            <a:endParaRPr dirty="0"/>
          </a:p>
        </p:txBody>
      </p:sp>
      <p:sp>
        <p:nvSpPr>
          <p:cNvPr id="369" name="Google Shape;369;p54"/>
          <p:cNvSpPr txBox="1"/>
          <p:nvPr/>
        </p:nvSpPr>
        <p:spPr>
          <a:xfrm>
            <a:off x="878794" y="1676893"/>
            <a:ext cx="10283576" cy="45550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u="sng" dirty="0">
                <a:solidFill>
                  <a:schemeClr val="lt1"/>
                </a:solidFill>
                <a:latin typeface="Century Gothic"/>
                <a:ea typeface="Century Gothic"/>
                <a:cs typeface="Century Gothic"/>
                <a:sym typeface="Century Gothic"/>
              </a:rPr>
              <a:t>GENERAL FUND</a:t>
            </a:r>
            <a:r>
              <a:rPr lang="en-US" sz="2400" dirty="0">
                <a:solidFill>
                  <a:schemeClr val="lt1"/>
                </a:solidFill>
                <a:latin typeface="Century Gothic"/>
                <a:ea typeface="Century Gothic"/>
                <a:cs typeface="Century Gothic"/>
                <a:sym typeface="Century Gothic"/>
              </a:rPr>
              <a:t> - The General Fund is the chief operating fund of the County.  All general tax revenues and other receipts that are not allocated by law or contractual agreement to some other fund are accounted for in this fund.  From this fund are paid the general operating expenses, the fixed charges, and the capital improvement costs that are not paid from other funds.</a:t>
            </a:r>
            <a:endParaRPr sz="2000" dirty="0"/>
          </a:p>
          <a:p>
            <a:pPr marL="0" marR="0" lvl="0" indent="0" algn="l" rtl="0">
              <a:spcBef>
                <a:spcPts val="0"/>
              </a:spcBef>
              <a:spcAft>
                <a:spcPts val="0"/>
              </a:spcAft>
              <a:buNone/>
            </a:pPr>
            <a:r>
              <a:rPr lang="en-US" sz="2400" dirty="0">
                <a:solidFill>
                  <a:schemeClr val="lt1"/>
                </a:solidFill>
                <a:latin typeface="Century Gothic"/>
                <a:ea typeface="Century Gothic"/>
                <a:cs typeface="Century Gothic"/>
                <a:sym typeface="Century Gothic"/>
              </a:rPr>
              <a:t> </a:t>
            </a:r>
            <a:endParaRPr sz="2000" dirty="0"/>
          </a:p>
          <a:p>
            <a:pPr marL="0" marR="0" lvl="0" indent="0" algn="l" rtl="0">
              <a:spcBef>
                <a:spcPts val="0"/>
              </a:spcBef>
              <a:spcAft>
                <a:spcPts val="0"/>
              </a:spcAft>
              <a:buNone/>
            </a:pPr>
            <a:r>
              <a:rPr lang="en-US" sz="2400" b="1" u="sng" dirty="0">
                <a:solidFill>
                  <a:schemeClr val="lt1"/>
                </a:solidFill>
                <a:latin typeface="Century Gothic"/>
                <a:ea typeface="Century Gothic"/>
                <a:cs typeface="Century Gothic"/>
                <a:sym typeface="Century Gothic"/>
              </a:rPr>
              <a:t>SPECIAL REVENUE FUNDS</a:t>
            </a:r>
            <a:r>
              <a:rPr lang="en-US" sz="2400" dirty="0">
                <a:solidFill>
                  <a:schemeClr val="lt1"/>
                </a:solidFill>
                <a:latin typeface="Century Gothic"/>
                <a:ea typeface="Century Gothic"/>
                <a:cs typeface="Century Gothic"/>
                <a:sym typeface="Century Gothic"/>
              </a:rPr>
              <a:t> - Account for proceeds from specific sources (other than those accounted for within capital projects funds) which are usually required by law or regulation to be accounted for in separate funds and debt service or are restricted or committed to expenditure for specific purposes.  Expendable trusts should be reported here.</a:t>
            </a:r>
            <a:endParaRPr sz="2000" dirty="0"/>
          </a:p>
          <a:p>
            <a:pPr marL="900113" marR="0" lvl="2" indent="-150812" algn="l" rtl="0">
              <a:spcBef>
                <a:spcPts val="0"/>
              </a:spcBef>
              <a:spcAft>
                <a:spcPts val="0"/>
              </a:spcAft>
              <a:buClr>
                <a:schemeClr val="lt1"/>
              </a:buClr>
              <a:buSzPts val="1000"/>
              <a:buFont typeface="Arial"/>
              <a:buNone/>
            </a:pPr>
            <a:endParaRPr sz="1050" b="0" i="0" u="none" strike="noStrike" cap="none" dirty="0">
              <a:solidFill>
                <a:schemeClr val="lt1"/>
              </a:solidFill>
              <a:latin typeface="Century Gothic"/>
              <a:ea typeface="Century Gothic"/>
              <a:cs typeface="Century Gothic"/>
              <a:sym typeface="Century Gothic"/>
            </a:endParaRPr>
          </a:p>
        </p:txBody>
      </p:sp>
      <p:sp>
        <p:nvSpPr>
          <p:cNvPr id="370" name="Google Shape;370;p54"/>
          <p:cNvSpPr txBox="1"/>
          <p:nvPr/>
        </p:nvSpPr>
        <p:spPr>
          <a:xfrm>
            <a:off x="10182855" y="3324225"/>
            <a:ext cx="407023" cy="20955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500" b="1" i="0" dirty="0">
              <a:solidFill>
                <a:schemeClr val="dk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5"/>
          <p:cNvSpPr/>
          <p:nvPr/>
        </p:nvSpPr>
        <p:spPr>
          <a:xfrm>
            <a:off x="4086759" y="1354255"/>
            <a:ext cx="4287071" cy="56169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3200" dirty="0">
                <a:solidFill>
                  <a:schemeClr val="lt2"/>
                </a:solidFill>
                <a:latin typeface="Century Gothic"/>
                <a:ea typeface="Century Gothic"/>
                <a:cs typeface="Century Gothic"/>
                <a:sym typeface="Century Gothic"/>
              </a:rPr>
              <a:t>Governmental Funds</a:t>
            </a:r>
            <a:endParaRPr dirty="0"/>
          </a:p>
        </p:txBody>
      </p:sp>
      <p:sp>
        <p:nvSpPr>
          <p:cNvPr id="377" name="Google Shape;377;p55"/>
          <p:cNvSpPr txBox="1"/>
          <p:nvPr/>
        </p:nvSpPr>
        <p:spPr>
          <a:xfrm>
            <a:off x="657922" y="2142533"/>
            <a:ext cx="9986976" cy="38902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u="sng" dirty="0">
                <a:solidFill>
                  <a:schemeClr val="lt1"/>
                </a:solidFill>
                <a:latin typeface="Century Gothic"/>
                <a:ea typeface="Century Gothic"/>
                <a:cs typeface="Century Gothic"/>
                <a:sym typeface="Century Gothic"/>
              </a:rPr>
              <a:t>CAPITAL PROJECTS FUNDS - </a:t>
            </a:r>
            <a:r>
              <a:rPr lang="en-US" sz="2400" dirty="0">
                <a:solidFill>
                  <a:schemeClr val="lt1"/>
                </a:solidFill>
                <a:latin typeface="Century Gothic"/>
                <a:ea typeface="Century Gothic"/>
                <a:cs typeface="Century Gothic"/>
                <a:sym typeface="Century Gothic"/>
              </a:rPr>
              <a:t>Optionally account for resources used in the acquisition or construction of major capital facilities and capital assets.  (Even if a capital projects fund is used, not all capital acquisition need be accounted for in the fund.  For example, the routine purchases of capitalizable items (e.g., police vehicles, copy equipment) are typically budgeted and reported in the general fund.)</a:t>
            </a:r>
            <a:endParaRPr sz="2400" dirty="0"/>
          </a:p>
          <a:p>
            <a:pPr marL="0" marR="0" lvl="0" indent="0" algn="l" rtl="0">
              <a:spcBef>
                <a:spcPts val="0"/>
              </a:spcBef>
              <a:spcAft>
                <a:spcPts val="0"/>
              </a:spcAft>
              <a:buNone/>
            </a:pPr>
            <a:r>
              <a:rPr lang="en-US" sz="2400" dirty="0">
                <a:solidFill>
                  <a:schemeClr val="lt1"/>
                </a:solidFill>
                <a:latin typeface="Century Gothic"/>
                <a:ea typeface="Century Gothic"/>
                <a:cs typeface="Century Gothic"/>
                <a:sym typeface="Century Gothic"/>
              </a:rPr>
              <a:t> </a:t>
            </a:r>
            <a:endParaRPr sz="2400" dirty="0"/>
          </a:p>
          <a:p>
            <a:pPr marL="0" marR="0" lvl="0" indent="0" algn="l" rtl="0">
              <a:spcBef>
                <a:spcPts val="0"/>
              </a:spcBef>
              <a:spcAft>
                <a:spcPts val="0"/>
              </a:spcAft>
              <a:buNone/>
            </a:pPr>
            <a:r>
              <a:rPr lang="en-US" sz="2400" b="1" u="sng" dirty="0">
                <a:solidFill>
                  <a:schemeClr val="lt1"/>
                </a:solidFill>
                <a:latin typeface="Century Gothic"/>
                <a:ea typeface="Century Gothic"/>
                <a:cs typeface="Century Gothic"/>
                <a:sym typeface="Century Gothic"/>
              </a:rPr>
              <a:t>DEBT SERVICE FUNDS</a:t>
            </a:r>
            <a:r>
              <a:rPr lang="en-US" sz="2400" dirty="0">
                <a:solidFill>
                  <a:schemeClr val="lt1"/>
                </a:solidFill>
                <a:latin typeface="Century Gothic"/>
                <a:ea typeface="Century Gothic"/>
                <a:cs typeface="Century Gothic"/>
                <a:sym typeface="Century Gothic"/>
              </a:rPr>
              <a:t> - Account for the payment of interest and principal on the County's general long-term debt, except when authorized or required to be paid from other funds.</a:t>
            </a:r>
            <a:endParaRPr sz="2400" dirty="0"/>
          </a:p>
        </p:txBody>
      </p:sp>
      <p:sp>
        <p:nvSpPr>
          <p:cNvPr id="378" name="Google Shape;378;p55"/>
          <p:cNvSpPr txBox="1"/>
          <p:nvPr/>
        </p:nvSpPr>
        <p:spPr>
          <a:xfrm>
            <a:off x="10182855" y="3324225"/>
            <a:ext cx="407023" cy="20955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500" b="1" i="0" dirty="0">
              <a:solidFill>
                <a:schemeClr val="dk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6"/>
          <p:cNvSpPr/>
          <p:nvPr/>
        </p:nvSpPr>
        <p:spPr>
          <a:xfrm>
            <a:off x="4086759" y="1354255"/>
            <a:ext cx="4287071" cy="56169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3200" dirty="0">
                <a:solidFill>
                  <a:schemeClr val="lt2"/>
                </a:solidFill>
                <a:latin typeface="Century Gothic"/>
                <a:ea typeface="Century Gothic"/>
                <a:cs typeface="Century Gothic"/>
                <a:sym typeface="Century Gothic"/>
              </a:rPr>
              <a:t>Governmental Funds</a:t>
            </a:r>
            <a:endParaRPr dirty="0"/>
          </a:p>
        </p:txBody>
      </p:sp>
      <p:sp>
        <p:nvSpPr>
          <p:cNvPr id="385" name="Google Shape;385;p56"/>
          <p:cNvSpPr txBox="1"/>
          <p:nvPr/>
        </p:nvSpPr>
        <p:spPr>
          <a:xfrm>
            <a:off x="434898" y="2112276"/>
            <a:ext cx="10883590"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u="sng" dirty="0">
                <a:solidFill>
                  <a:schemeClr val="lt1"/>
                </a:solidFill>
                <a:latin typeface="Century Gothic"/>
                <a:ea typeface="Century Gothic"/>
                <a:cs typeface="Century Gothic"/>
                <a:sym typeface="Century Gothic"/>
              </a:rPr>
              <a:t>PERMANENT FUNDS</a:t>
            </a:r>
            <a:r>
              <a:rPr lang="en-US" sz="2800" dirty="0">
                <a:solidFill>
                  <a:schemeClr val="lt1"/>
                </a:solidFill>
                <a:latin typeface="Century Gothic"/>
                <a:ea typeface="Century Gothic"/>
                <a:cs typeface="Century Gothic"/>
                <a:sym typeface="Century Gothic"/>
              </a:rPr>
              <a:t> – account for resources that are legally restricted to the extent that only the earnings, and not principal, may be used for purposes that support the reporting of government’s programs (i.e., for the benefit of the government or its citizenry).</a:t>
            </a:r>
            <a:endParaRPr sz="2400" dirty="0"/>
          </a:p>
          <a:p>
            <a:pPr marL="0" marR="0" lvl="0" indent="0" algn="l" rtl="0">
              <a:spcBef>
                <a:spcPts val="0"/>
              </a:spcBef>
              <a:spcAft>
                <a:spcPts val="0"/>
              </a:spcAft>
              <a:buNone/>
            </a:pPr>
            <a:r>
              <a:rPr lang="en-US" sz="2800" dirty="0">
                <a:solidFill>
                  <a:schemeClr val="lt1"/>
                </a:solidFill>
                <a:latin typeface="Century Gothic"/>
                <a:ea typeface="Century Gothic"/>
                <a:cs typeface="Century Gothic"/>
                <a:sym typeface="Century Gothic"/>
              </a:rPr>
              <a:t> </a:t>
            </a:r>
            <a:endParaRPr sz="2400" dirty="0"/>
          </a:p>
          <a:p>
            <a:pPr marL="0" marR="0" lvl="0" indent="0" algn="l" rtl="0">
              <a:spcBef>
                <a:spcPts val="0"/>
              </a:spcBef>
              <a:spcAft>
                <a:spcPts val="0"/>
              </a:spcAft>
              <a:buNone/>
            </a:pPr>
            <a:r>
              <a:rPr lang="en-US" sz="2800" b="1" u="sng" dirty="0">
                <a:solidFill>
                  <a:schemeClr val="lt1"/>
                </a:solidFill>
                <a:latin typeface="Century Gothic"/>
                <a:ea typeface="Century Gothic"/>
                <a:cs typeface="Century Gothic"/>
                <a:sym typeface="Century Gothic"/>
              </a:rPr>
              <a:t>GOVERNMENTAL ACTIVITIES</a:t>
            </a:r>
            <a:r>
              <a:rPr lang="en-US" sz="2800" dirty="0">
                <a:solidFill>
                  <a:schemeClr val="lt1"/>
                </a:solidFill>
                <a:latin typeface="Century Gothic"/>
                <a:ea typeface="Century Gothic"/>
                <a:cs typeface="Century Gothic"/>
                <a:sym typeface="Century Gothic"/>
              </a:rPr>
              <a:t> – (Government wide financial reporting).  Account for balances related to governmental funds that are only reported in the government-wide statement of net position.</a:t>
            </a:r>
            <a:endParaRPr sz="2400" dirty="0"/>
          </a:p>
        </p:txBody>
      </p:sp>
      <p:sp>
        <p:nvSpPr>
          <p:cNvPr id="386" name="Google Shape;386;p56"/>
          <p:cNvSpPr txBox="1"/>
          <p:nvPr/>
        </p:nvSpPr>
        <p:spPr>
          <a:xfrm>
            <a:off x="10069626" y="3340285"/>
            <a:ext cx="407023" cy="20955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500" b="1" i="0" dirty="0">
              <a:solidFill>
                <a:schemeClr val="dk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7"/>
          <p:cNvSpPr/>
          <p:nvPr/>
        </p:nvSpPr>
        <p:spPr>
          <a:xfrm>
            <a:off x="1676400" y="228600"/>
            <a:ext cx="7430560" cy="56169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3200" dirty="0">
                <a:solidFill>
                  <a:schemeClr val="lt2"/>
                </a:solidFill>
                <a:latin typeface="Century Gothic"/>
                <a:ea typeface="Century Gothic"/>
                <a:cs typeface="Century Gothic"/>
                <a:sym typeface="Century Gothic"/>
              </a:rPr>
              <a:t>Governmental Funds-Non Budgetary</a:t>
            </a:r>
            <a:endParaRPr dirty="0"/>
          </a:p>
        </p:txBody>
      </p:sp>
      <p:sp>
        <p:nvSpPr>
          <p:cNvPr id="393" name="Google Shape;393;p57"/>
          <p:cNvSpPr txBox="1"/>
          <p:nvPr/>
        </p:nvSpPr>
        <p:spPr>
          <a:xfrm>
            <a:off x="1752600" y="990600"/>
            <a:ext cx="8016162" cy="6217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dirty="0">
                <a:solidFill>
                  <a:schemeClr val="lt1"/>
                </a:solidFill>
                <a:latin typeface="Century Gothic"/>
                <a:ea typeface="Century Gothic"/>
                <a:cs typeface="Century Gothic"/>
                <a:sym typeface="Century Gothic"/>
              </a:rPr>
              <a:t>AGENCY FUNDS</a:t>
            </a:r>
            <a:r>
              <a:rPr lang="en-US" sz="1800" dirty="0">
                <a:solidFill>
                  <a:schemeClr val="lt1"/>
                </a:solidFill>
                <a:latin typeface="Century Gothic"/>
                <a:ea typeface="Century Gothic"/>
                <a:cs typeface="Century Gothic"/>
                <a:sym typeface="Century Gothic"/>
              </a:rPr>
              <a:t> – Account for those assets held solely in a custodial capacity by a governmental unit as an agent for individuals, private organizations, other governmental units, and/or other funds.  Also include any 28E entities for which the county is fiscal agent. </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b="1" u="sng" dirty="0">
                <a:solidFill>
                  <a:schemeClr val="lt1"/>
                </a:solidFill>
                <a:latin typeface="Century Gothic"/>
                <a:ea typeface="Century Gothic"/>
                <a:cs typeface="Century Gothic"/>
                <a:sym typeface="Century Gothic"/>
              </a:rPr>
              <a:t>ENTERPRISE FUNDS</a:t>
            </a:r>
            <a:r>
              <a:rPr lang="en-US" sz="1800" dirty="0">
                <a:solidFill>
                  <a:schemeClr val="lt1"/>
                </a:solidFill>
                <a:latin typeface="Century Gothic"/>
                <a:ea typeface="Century Gothic"/>
                <a:cs typeface="Century Gothic"/>
                <a:sym typeface="Century Gothic"/>
              </a:rPr>
              <a:t>-May be used to report any activity for which a fee is charged to external users for goods or services.  Activities are required to be reported as enterprise funds if any one of the following criteria is met.  Governments should apply each of these criteria in the context of the activity’s principal revenue sources.</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b="1" u="sng" dirty="0">
                <a:solidFill>
                  <a:schemeClr val="lt1"/>
                </a:solidFill>
                <a:latin typeface="Century Gothic"/>
                <a:ea typeface="Century Gothic"/>
                <a:cs typeface="Century Gothic"/>
                <a:sym typeface="Century Gothic"/>
              </a:rPr>
              <a:t>INTERNAL SERVICE FUNDS</a:t>
            </a:r>
            <a:r>
              <a:rPr lang="en-US" sz="1800" dirty="0">
                <a:solidFill>
                  <a:schemeClr val="lt1"/>
                </a:solidFill>
                <a:latin typeface="Century Gothic"/>
                <a:ea typeface="Century Gothic"/>
                <a:cs typeface="Century Gothic"/>
                <a:sym typeface="Century Gothic"/>
              </a:rPr>
              <a:t>-May be used to report any activity that provides goods or services to other funds, departments, or agencies of the primary government and its component units, or to other governments, on a cost-reimbursement basis.  Internal service funds should be used only if the reporting government is the predominant participant in the activity.  Otherwise, the activity should be reported as an enterprise fund.</a:t>
            </a:r>
            <a:endParaRPr dirty="0"/>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The major use of internal service funds by Iowa county governments is for self-insurance. </a:t>
            </a:r>
            <a:endParaRPr dirty="0"/>
          </a:p>
          <a:p>
            <a:pPr marL="0" marR="0" lvl="0" indent="0" algn="l" rtl="0">
              <a:spcBef>
                <a:spcPts val="0"/>
              </a:spcBef>
              <a:spcAft>
                <a:spcPts val="0"/>
              </a:spcAft>
              <a:buNone/>
            </a:pPr>
            <a:endParaRPr sz="2000" dirty="0">
              <a:solidFill>
                <a:schemeClr val="lt1"/>
              </a:solidFill>
              <a:latin typeface="Century Gothic"/>
              <a:ea typeface="Century Gothic"/>
              <a:cs typeface="Century Gothic"/>
              <a:sym typeface="Century Gothic"/>
            </a:endParaRPr>
          </a:p>
        </p:txBody>
      </p:sp>
      <p:sp>
        <p:nvSpPr>
          <p:cNvPr id="394" name="Google Shape;394;p57"/>
          <p:cNvSpPr txBox="1"/>
          <p:nvPr/>
        </p:nvSpPr>
        <p:spPr>
          <a:xfrm>
            <a:off x="10182855" y="3324225"/>
            <a:ext cx="407023" cy="20955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500" b="1" i="0" dirty="0">
              <a:solidFill>
                <a:schemeClr val="dk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1981200" y="-1066800"/>
            <a:ext cx="7924800" cy="3124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br>
              <a:rPr lang="en-US" dirty="0"/>
            </a:br>
            <a:br>
              <a:rPr lang="en-US" dirty="0"/>
            </a:br>
            <a:r>
              <a:rPr lang="en-US" dirty="0"/>
              <a:t>Timelines</a:t>
            </a:r>
            <a:br>
              <a:rPr lang="en-US" dirty="0"/>
            </a:br>
            <a:endParaRPr dirty="0"/>
          </a:p>
        </p:txBody>
      </p:sp>
      <p:sp>
        <p:nvSpPr>
          <p:cNvPr id="169" name="Google Shape;169;p22"/>
          <p:cNvSpPr txBox="1">
            <a:spLocks noGrp="1"/>
          </p:cNvSpPr>
          <p:nvPr>
            <p:ph idx="1"/>
          </p:nvPr>
        </p:nvSpPr>
        <p:spPr>
          <a:xfrm>
            <a:off x="838200" y="1066800"/>
            <a:ext cx="9677400" cy="5654675"/>
          </a:xfrm>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0"/>
              </a:spcBef>
              <a:spcAft>
                <a:spcPts val="0"/>
              </a:spcAft>
              <a:buSzPts val="760"/>
              <a:buNone/>
            </a:pPr>
            <a:endParaRPr sz="950" dirty="0"/>
          </a:p>
          <a:p>
            <a:pPr marL="342900" lvl="0" indent="-342900" algn="l" rtl="0">
              <a:lnSpc>
                <a:spcPct val="70000"/>
              </a:lnSpc>
              <a:spcBef>
                <a:spcPts val="1000"/>
              </a:spcBef>
              <a:spcAft>
                <a:spcPts val="0"/>
              </a:spcAft>
              <a:buSzPts val="1443"/>
              <a:buChar char="►"/>
            </a:pPr>
            <a:r>
              <a:rPr lang="en-US" sz="1804" dirty="0"/>
              <a:t>The </a:t>
            </a:r>
            <a:r>
              <a:rPr lang="en-US" sz="1804" u="sng" dirty="0"/>
              <a:t>fall </a:t>
            </a:r>
            <a:r>
              <a:rPr lang="en-US" sz="1804" dirty="0"/>
              <a:t>is a good time to review established spending policies and labor negotiations for tentative budget proposals</a:t>
            </a:r>
            <a:endParaRPr dirty="0"/>
          </a:p>
          <a:p>
            <a:pPr marL="342900" lvl="0" indent="-342900" algn="l" rtl="0">
              <a:lnSpc>
                <a:spcPct val="70000"/>
              </a:lnSpc>
              <a:spcBef>
                <a:spcPts val="1000"/>
              </a:spcBef>
              <a:spcAft>
                <a:spcPts val="0"/>
              </a:spcAft>
              <a:buSzPts val="1443"/>
              <a:buChar char="►"/>
            </a:pPr>
            <a:r>
              <a:rPr lang="en-US" sz="1804" dirty="0"/>
              <a:t>Typically </a:t>
            </a:r>
            <a:r>
              <a:rPr lang="en-US" sz="1804" u="sng" dirty="0"/>
              <a:t>in November or December </a:t>
            </a:r>
            <a:r>
              <a:rPr lang="en-US" sz="1804" dirty="0"/>
              <a:t>the Auditor (or Budget Director) will furnish budget worksheets to elected officials and department heads to prepare proposed revenues and expenditures for the next fiscal year.</a:t>
            </a:r>
            <a:endParaRPr dirty="0"/>
          </a:p>
          <a:p>
            <a:pPr marL="342900" lvl="1" indent="-342900" algn="l" rtl="0">
              <a:lnSpc>
                <a:spcPct val="70000"/>
              </a:lnSpc>
              <a:spcBef>
                <a:spcPts val="1000"/>
              </a:spcBef>
              <a:spcAft>
                <a:spcPts val="0"/>
              </a:spcAft>
              <a:buSzPts val="1443"/>
              <a:buChar char="►"/>
            </a:pPr>
            <a:r>
              <a:rPr lang="en-US" sz="1804" u="sng" dirty="0"/>
              <a:t>County Compensation Board</a:t>
            </a:r>
            <a:r>
              <a:rPr lang="en-US" sz="1804" dirty="0"/>
              <a:t> will meet to recommend salary changes for elected officials.</a:t>
            </a:r>
            <a:endParaRPr dirty="0"/>
          </a:p>
          <a:p>
            <a:pPr marL="342900" lvl="0" indent="-342900" algn="l" rtl="0">
              <a:lnSpc>
                <a:spcPct val="70000"/>
              </a:lnSpc>
              <a:spcBef>
                <a:spcPts val="1000"/>
              </a:spcBef>
              <a:spcAft>
                <a:spcPts val="0"/>
              </a:spcAft>
              <a:buSzPts val="1443"/>
              <a:buChar char="►"/>
            </a:pPr>
            <a:r>
              <a:rPr lang="en-US" sz="1804" dirty="0"/>
              <a:t>County auditors certifies valuations to DOM and all levy authorities by </a:t>
            </a:r>
            <a:r>
              <a:rPr lang="en-US" sz="1804" u="sng" dirty="0"/>
              <a:t>January 1</a:t>
            </a:r>
            <a:endParaRPr dirty="0"/>
          </a:p>
          <a:p>
            <a:pPr marL="342900" lvl="0" indent="-342900" algn="l" rtl="0">
              <a:lnSpc>
                <a:spcPct val="70000"/>
              </a:lnSpc>
              <a:spcBef>
                <a:spcPts val="1000"/>
              </a:spcBef>
              <a:spcAft>
                <a:spcPts val="0"/>
              </a:spcAft>
              <a:buSzPts val="1443"/>
              <a:buChar char="►"/>
            </a:pPr>
            <a:r>
              <a:rPr lang="en-US" sz="1804" dirty="0"/>
              <a:t>County departments submit proposed expenditures and revenue by </a:t>
            </a:r>
            <a:r>
              <a:rPr lang="en-US" sz="1804" u="sng" dirty="0"/>
              <a:t>January 15</a:t>
            </a:r>
            <a:r>
              <a:rPr lang="en-US" sz="1804" dirty="0"/>
              <a:t>. </a:t>
            </a:r>
            <a:endParaRPr dirty="0"/>
          </a:p>
          <a:p>
            <a:pPr marL="342900" lvl="0" indent="-342900" algn="l" rtl="0">
              <a:lnSpc>
                <a:spcPct val="70000"/>
              </a:lnSpc>
              <a:spcBef>
                <a:spcPts val="1000"/>
              </a:spcBef>
              <a:spcAft>
                <a:spcPts val="0"/>
              </a:spcAft>
              <a:buSzPts val="1443"/>
              <a:buChar char="►"/>
            </a:pPr>
            <a:r>
              <a:rPr lang="en-US" sz="1804" dirty="0"/>
              <a:t>The board files the proposed budget with the auditor, allowing enough time for the budget to be lawfully published and certified (</a:t>
            </a:r>
            <a:r>
              <a:rPr lang="en-US" sz="1804" u="sng" dirty="0"/>
              <a:t>by January 20</a:t>
            </a:r>
            <a:r>
              <a:rPr lang="en-US" sz="1804" dirty="0"/>
              <a:t>). </a:t>
            </a:r>
            <a:endParaRPr dirty="0"/>
          </a:p>
          <a:p>
            <a:pPr marL="342900" lvl="0" indent="-342900" algn="l" rtl="0">
              <a:lnSpc>
                <a:spcPct val="70000"/>
              </a:lnSpc>
              <a:spcBef>
                <a:spcPts val="1000"/>
              </a:spcBef>
              <a:spcAft>
                <a:spcPts val="0"/>
              </a:spcAft>
              <a:buSzPts val="1443"/>
              <a:buChar char="►"/>
            </a:pPr>
            <a:r>
              <a:rPr lang="en-US" sz="1804" dirty="0"/>
              <a:t>The notice of proposed tax asking (SF 634 notice or Max Levy) is published and posted on applicable county social media </a:t>
            </a:r>
            <a:r>
              <a:rPr lang="en-US" sz="1804" u="sng" dirty="0"/>
              <a:t>“not less than 10 nor more than 20 days” before the hearing.</a:t>
            </a:r>
            <a:endParaRPr dirty="0"/>
          </a:p>
          <a:p>
            <a:pPr marL="342900" lvl="0" indent="-342900" algn="l" rtl="0">
              <a:lnSpc>
                <a:spcPct val="70000"/>
              </a:lnSpc>
              <a:spcBef>
                <a:spcPts val="1000"/>
              </a:spcBef>
              <a:spcAft>
                <a:spcPts val="0"/>
              </a:spcAft>
              <a:buSzPts val="1443"/>
              <a:buChar char="►"/>
            </a:pPr>
            <a:r>
              <a:rPr lang="en-US" sz="1804" dirty="0"/>
              <a:t>The </a:t>
            </a:r>
            <a:r>
              <a:rPr lang="en-US" sz="1804" u="sng" dirty="0"/>
              <a:t>hearing is held for taxpayers </a:t>
            </a:r>
            <a:r>
              <a:rPr lang="en-US" sz="1804" dirty="0"/>
              <a:t>and residents of the county to present to the board their objections to, or arguments in favor of, the county tax asking.</a:t>
            </a:r>
            <a:endParaRPr dirty="0"/>
          </a:p>
          <a:p>
            <a:pPr marL="342900" lvl="0" indent="-342900" algn="l" rtl="0">
              <a:lnSpc>
                <a:spcPct val="70000"/>
              </a:lnSpc>
              <a:spcBef>
                <a:spcPts val="1000"/>
              </a:spcBef>
              <a:spcAft>
                <a:spcPts val="0"/>
              </a:spcAft>
              <a:buSzPts val="1443"/>
              <a:buChar char="►"/>
            </a:pPr>
            <a:r>
              <a:rPr lang="en-US" sz="1804" dirty="0"/>
              <a:t>The </a:t>
            </a:r>
            <a:r>
              <a:rPr lang="en-US" sz="1804" u="sng" dirty="0"/>
              <a:t>board adopts the tax asking by resolution. </a:t>
            </a:r>
            <a:r>
              <a:rPr lang="en-US" sz="1804" dirty="0"/>
              <a:t>If the tax asking increases from the current year by more than 2%, a 2/3 vote is required to pass the resolution. Resolution is posted on county web site if applicable. </a:t>
            </a:r>
            <a:endParaRPr dirty="0"/>
          </a:p>
          <a:p>
            <a:pPr marL="0" lvl="0" indent="0" algn="l" rtl="0">
              <a:lnSpc>
                <a:spcPct val="70000"/>
              </a:lnSpc>
              <a:spcBef>
                <a:spcPts val="1000"/>
              </a:spcBef>
              <a:spcAft>
                <a:spcPts val="0"/>
              </a:spcAft>
              <a:buSzPts val="874"/>
              <a:buNone/>
            </a:pPr>
            <a:endParaRPr sz="1092"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8"/>
          <p:cNvSpPr/>
          <p:nvPr/>
        </p:nvSpPr>
        <p:spPr>
          <a:xfrm>
            <a:off x="2362201" y="990600"/>
            <a:ext cx="4740721" cy="56169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3200" dirty="0">
                <a:solidFill>
                  <a:schemeClr val="lt2"/>
                </a:solidFill>
                <a:latin typeface="Century Gothic"/>
                <a:ea typeface="Century Gothic"/>
                <a:cs typeface="Century Gothic"/>
                <a:sym typeface="Century Gothic"/>
              </a:rPr>
              <a:t>Special Revenue Funds</a:t>
            </a:r>
            <a:endParaRPr dirty="0"/>
          </a:p>
        </p:txBody>
      </p:sp>
      <p:sp>
        <p:nvSpPr>
          <p:cNvPr id="401" name="Google Shape;401;p58"/>
          <p:cNvSpPr txBox="1"/>
          <p:nvPr/>
        </p:nvSpPr>
        <p:spPr>
          <a:xfrm>
            <a:off x="568713" y="1639229"/>
            <a:ext cx="9485802" cy="4585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u="sng" dirty="0">
                <a:solidFill>
                  <a:schemeClr val="lt1"/>
                </a:solidFill>
                <a:latin typeface="Century Gothic"/>
                <a:ea typeface="Century Gothic"/>
                <a:cs typeface="Century Gothic"/>
                <a:sym typeface="Century Gothic"/>
              </a:rPr>
              <a:t>Rural Basic Fund</a:t>
            </a:r>
            <a:endParaRPr sz="2000" dirty="0"/>
          </a:p>
          <a:p>
            <a:pPr marL="0" marR="0" lvl="0" indent="0" algn="l" rtl="0">
              <a:spcBef>
                <a:spcPts val="0"/>
              </a:spcBef>
              <a:spcAft>
                <a:spcPts val="0"/>
              </a:spcAft>
              <a:buNone/>
            </a:pPr>
            <a:r>
              <a:rPr lang="en-US" sz="2400" dirty="0">
                <a:solidFill>
                  <a:schemeClr val="lt1"/>
                </a:solidFill>
                <a:latin typeface="Century Gothic"/>
                <a:ea typeface="Century Gothic"/>
                <a:cs typeface="Century Gothic"/>
                <a:sym typeface="Century Gothic"/>
              </a:rPr>
              <a:t>The operating fund for county services benefiting property not within incorporated areas of the county.  </a:t>
            </a:r>
            <a:endParaRPr sz="2000" dirty="0"/>
          </a:p>
          <a:p>
            <a:pPr marL="342900" marR="0" lvl="1" indent="0" algn="l" rtl="0">
              <a:spcBef>
                <a:spcPts val="0"/>
              </a:spcBef>
              <a:spcAft>
                <a:spcPts val="0"/>
              </a:spcAft>
              <a:buNone/>
            </a:pPr>
            <a:endParaRPr sz="2400" b="0" i="0" u="sng" strike="noStrike" cap="none" dirty="0">
              <a:solidFill>
                <a:schemeClr val="lt1"/>
              </a:solidFill>
              <a:latin typeface="Century Gothic"/>
              <a:ea typeface="Century Gothic"/>
              <a:cs typeface="Century Gothic"/>
              <a:sym typeface="Century Gothic"/>
            </a:endParaRPr>
          </a:p>
          <a:p>
            <a:pPr marL="0" marR="0" lvl="2" indent="0" algn="l" rtl="0">
              <a:spcBef>
                <a:spcPts val="0"/>
              </a:spcBef>
              <a:spcAft>
                <a:spcPts val="0"/>
              </a:spcAft>
              <a:buNone/>
            </a:pPr>
            <a:r>
              <a:rPr lang="en-US" sz="2400" b="1" i="0" u="sng" strike="noStrike" cap="none" dirty="0">
                <a:solidFill>
                  <a:schemeClr val="lt1"/>
                </a:solidFill>
                <a:latin typeface="Century Gothic"/>
                <a:ea typeface="Century Gothic"/>
                <a:cs typeface="Century Gothic"/>
                <a:sym typeface="Century Gothic"/>
              </a:rPr>
              <a:t>Rural Services Supplemental</a:t>
            </a:r>
            <a:r>
              <a:rPr lang="en-US" sz="2400" b="1" i="0" u="none" strike="noStrike" cap="none" dirty="0">
                <a:solidFill>
                  <a:schemeClr val="lt1"/>
                </a:solidFill>
                <a:latin typeface="Century Gothic"/>
                <a:ea typeface="Century Gothic"/>
                <a:cs typeface="Century Gothic"/>
                <a:sym typeface="Century Gothic"/>
              </a:rPr>
              <a:t>	</a:t>
            </a:r>
            <a:endParaRPr sz="2000" dirty="0"/>
          </a:p>
          <a:p>
            <a:pPr marL="0" marR="0" lvl="2" indent="0" algn="l" rtl="0">
              <a:spcBef>
                <a:spcPts val="0"/>
              </a:spcBef>
              <a:spcAft>
                <a:spcPts val="0"/>
              </a:spcAft>
              <a:buNone/>
            </a:pPr>
            <a:r>
              <a:rPr lang="en-US" sz="2400" b="0" i="0" u="none" strike="noStrike" cap="none" dirty="0">
                <a:solidFill>
                  <a:schemeClr val="lt1"/>
                </a:solidFill>
                <a:latin typeface="Century Gothic"/>
                <a:ea typeface="Century Gothic"/>
                <a:cs typeface="Century Gothic"/>
                <a:sym typeface="Century Gothic"/>
              </a:rPr>
              <a:t>If the Rural Basic levy is insufficient to meet the county’s needs, the supplemental levy can be used to pay charges for:</a:t>
            </a:r>
            <a:endParaRPr sz="2000" dirty="0"/>
          </a:p>
          <a:p>
            <a:pPr marL="342900" marR="0" lvl="2" indent="-342900" algn="l" rtl="0">
              <a:spcBef>
                <a:spcPts val="0"/>
              </a:spcBef>
              <a:spcAft>
                <a:spcPts val="0"/>
              </a:spcAft>
              <a:buClr>
                <a:schemeClr val="lt1"/>
              </a:buClr>
              <a:buSzPts val="2000"/>
              <a:buFont typeface="Arial"/>
              <a:buChar char="•"/>
            </a:pPr>
            <a:r>
              <a:rPr lang="en-US" sz="2400" b="0" i="0" u="none" strike="noStrike" cap="none" dirty="0">
                <a:solidFill>
                  <a:schemeClr val="lt1"/>
                </a:solidFill>
                <a:latin typeface="Century Gothic"/>
                <a:ea typeface="Century Gothic"/>
                <a:cs typeface="Century Gothic"/>
                <a:sym typeface="Century Gothic"/>
              </a:rPr>
              <a:t>		FICA, IPERS, and unemployment premiums associated 		with salaries in 	Rural Basic</a:t>
            </a:r>
            <a:endParaRPr sz="2000" dirty="0"/>
          </a:p>
          <a:p>
            <a:pPr marL="342900" marR="0" lvl="2" indent="-215900" algn="l" rtl="0">
              <a:spcBef>
                <a:spcPts val="0"/>
              </a:spcBef>
              <a:spcAft>
                <a:spcPts val="0"/>
              </a:spcAft>
              <a:buClr>
                <a:schemeClr val="lt1"/>
              </a:buClr>
              <a:buSzPts val="2000"/>
              <a:buFont typeface="Arial"/>
              <a:buNone/>
            </a:pPr>
            <a:endParaRPr sz="2400" b="0" i="0" u="none" strike="noStrike" cap="none" dirty="0">
              <a:solidFill>
                <a:schemeClr val="lt1"/>
              </a:solidFill>
              <a:latin typeface="Century Gothic"/>
              <a:ea typeface="Century Gothic"/>
              <a:cs typeface="Century Gothic"/>
              <a:sym typeface="Century Gothic"/>
            </a:endParaRPr>
          </a:p>
          <a:p>
            <a:pPr marL="342900" marR="0" lvl="2" indent="-342900" algn="l" rtl="0">
              <a:spcBef>
                <a:spcPts val="0"/>
              </a:spcBef>
              <a:spcAft>
                <a:spcPts val="0"/>
              </a:spcAft>
              <a:buClr>
                <a:schemeClr val="lt1"/>
              </a:buClr>
              <a:buSzPts val="2000"/>
              <a:buFont typeface="Arial"/>
              <a:buChar char="•"/>
            </a:pPr>
            <a:r>
              <a:rPr lang="en-US" sz="2400" b="0" i="0" u="none" strike="noStrike" cap="none" dirty="0">
                <a:solidFill>
                  <a:schemeClr val="lt1"/>
                </a:solidFill>
                <a:latin typeface="Century Gothic"/>
                <a:ea typeface="Century Gothic"/>
                <a:cs typeface="Century Gothic"/>
                <a:sym typeface="Century Gothic"/>
              </a:rPr>
              <a:t>		County contribution to an aviation authority</a:t>
            </a:r>
            <a:endParaRPr sz="2000" dirty="0"/>
          </a:p>
          <a:p>
            <a:pPr marL="900113" marR="0" lvl="2" indent="-119062" algn="l" rtl="0">
              <a:spcBef>
                <a:spcPts val="0"/>
              </a:spcBef>
              <a:spcAft>
                <a:spcPts val="0"/>
              </a:spcAft>
              <a:buClr>
                <a:schemeClr val="lt1"/>
              </a:buClr>
              <a:buSzPts val="1500"/>
              <a:buFont typeface="Arial"/>
              <a:buNone/>
            </a:pPr>
            <a:endParaRPr sz="1600" b="0" i="0" u="none" strike="noStrike" cap="none" dirty="0">
              <a:solidFill>
                <a:schemeClr val="lt1"/>
              </a:solidFill>
              <a:latin typeface="Century Gothic"/>
              <a:ea typeface="Century Gothic"/>
              <a:cs typeface="Century Gothic"/>
              <a:sym typeface="Century Gothic"/>
            </a:endParaRPr>
          </a:p>
        </p:txBody>
      </p:sp>
      <p:sp>
        <p:nvSpPr>
          <p:cNvPr id="402" name="Google Shape;402;p58"/>
          <p:cNvSpPr txBox="1"/>
          <p:nvPr/>
        </p:nvSpPr>
        <p:spPr>
          <a:xfrm>
            <a:off x="10182855" y="3324225"/>
            <a:ext cx="407023" cy="20955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500" b="1" i="0" dirty="0">
              <a:solidFill>
                <a:schemeClr val="dk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p:nvPr/>
        </p:nvSpPr>
        <p:spPr>
          <a:xfrm>
            <a:off x="2667000" y="609600"/>
            <a:ext cx="4786888"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chemeClr val="lt2"/>
                </a:solidFill>
                <a:latin typeface="Century Gothic"/>
                <a:ea typeface="Century Gothic"/>
                <a:cs typeface="Century Gothic"/>
                <a:sym typeface="Century Gothic"/>
              </a:rPr>
              <a:t>Special Revenue Funds</a:t>
            </a:r>
            <a:endParaRPr dirty="0"/>
          </a:p>
          <a:p>
            <a:pPr marL="0" marR="0" lvl="0" indent="0" algn="l" rtl="0">
              <a:spcBef>
                <a:spcPts val="0"/>
              </a:spcBef>
              <a:spcAft>
                <a:spcPts val="0"/>
              </a:spcAft>
              <a:buNone/>
            </a:pPr>
            <a:endParaRPr sz="3200" dirty="0">
              <a:solidFill>
                <a:schemeClr val="lt2"/>
              </a:solidFill>
              <a:latin typeface="Century Gothic"/>
              <a:ea typeface="Century Gothic"/>
              <a:cs typeface="Century Gothic"/>
              <a:sym typeface="Century Gothic"/>
            </a:endParaRPr>
          </a:p>
        </p:txBody>
      </p:sp>
      <p:sp>
        <p:nvSpPr>
          <p:cNvPr id="408" name="Google Shape;408;p59"/>
          <p:cNvSpPr txBox="1"/>
          <p:nvPr/>
        </p:nvSpPr>
        <p:spPr>
          <a:xfrm>
            <a:off x="1037063" y="1163600"/>
            <a:ext cx="10404088" cy="49695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u="sng"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2800" b="1" u="sng" dirty="0">
                <a:solidFill>
                  <a:schemeClr val="lt1"/>
                </a:solidFill>
                <a:latin typeface="Century Gothic"/>
                <a:ea typeface="Century Gothic"/>
                <a:cs typeface="Century Gothic"/>
                <a:sym typeface="Century Gothic"/>
              </a:rPr>
              <a:t>Secondary Roads Fund:</a:t>
            </a:r>
            <a:endParaRPr sz="2400" dirty="0"/>
          </a:p>
          <a:p>
            <a:pPr marL="557213" marR="0" lvl="1" indent="-214312" algn="l" rtl="0">
              <a:spcBef>
                <a:spcPts val="0"/>
              </a:spcBef>
              <a:spcAft>
                <a:spcPts val="0"/>
              </a:spcAft>
              <a:buClr>
                <a:schemeClr val="lt1"/>
              </a:buClr>
              <a:buSzPts val="2100"/>
              <a:buFont typeface="Arial"/>
              <a:buChar char="•"/>
            </a:pPr>
            <a:r>
              <a:rPr lang="en-US" sz="2800" b="0" i="0" u="none" strike="noStrike" cap="none" dirty="0">
                <a:solidFill>
                  <a:schemeClr val="lt1"/>
                </a:solidFill>
                <a:latin typeface="Century Gothic"/>
                <a:ea typeface="Century Gothic"/>
                <a:cs typeface="Century Gothic"/>
                <a:sym typeface="Century Gothic"/>
              </a:rPr>
              <a:t>The operation fund for maintenance and repair of secondary roads, construction and maintenance of county bridges and bridges in cities having a population of 8,000 or less, and all or part cost of construction of roads which are located in cities of less than 4,000 and lead to state parks.</a:t>
            </a:r>
            <a:endParaRPr sz="2400" dirty="0"/>
          </a:p>
          <a:p>
            <a:pPr marL="557213" marR="0" lvl="1" indent="-214312" algn="l" rtl="0">
              <a:spcBef>
                <a:spcPts val="0"/>
              </a:spcBef>
              <a:spcAft>
                <a:spcPts val="0"/>
              </a:spcAft>
              <a:buClr>
                <a:schemeClr val="lt1"/>
              </a:buClr>
              <a:buSzPts val="2100"/>
              <a:buFont typeface="Arial"/>
              <a:buChar char="•"/>
            </a:pPr>
            <a:r>
              <a:rPr lang="en-US" sz="2800" b="0" i="0" u="none" strike="noStrike" cap="none" dirty="0">
                <a:solidFill>
                  <a:schemeClr val="lt1"/>
                </a:solidFill>
                <a:latin typeface="Century Gothic"/>
                <a:ea typeface="Century Gothic"/>
                <a:cs typeface="Century Gothic"/>
                <a:sym typeface="Century Gothic"/>
              </a:rPr>
              <a:t>Revenues from federal, state, and county</a:t>
            </a:r>
            <a:endParaRPr sz="2400" dirty="0"/>
          </a:p>
          <a:p>
            <a:pPr marL="900113" marR="0" lvl="2" indent="-214312" algn="l" rtl="0">
              <a:spcBef>
                <a:spcPts val="0"/>
              </a:spcBef>
              <a:spcAft>
                <a:spcPts val="0"/>
              </a:spcAft>
              <a:buClr>
                <a:schemeClr val="lt1"/>
              </a:buClr>
              <a:buSzPts val="2100"/>
              <a:buFont typeface="Arial"/>
              <a:buChar char="•"/>
            </a:pPr>
            <a:r>
              <a:rPr lang="en-US" sz="2800" b="0" i="0" u="none" strike="noStrike" cap="none" dirty="0">
                <a:solidFill>
                  <a:schemeClr val="lt1"/>
                </a:solidFill>
                <a:latin typeface="Century Gothic"/>
                <a:ea typeface="Century Gothic"/>
                <a:cs typeface="Century Gothic"/>
                <a:sym typeface="Century Gothic"/>
              </a:rPr>
              <a:t>Road Use Tax - Farm-to-Market – Transfers from General Basic and Rural Basic funds</a:t>
            </a:r>
            <a:endParaRPr sz="2400" dirty="0"/>
          </a:p>
          <a:p>
            <a:pPr marL="900113" marR="0" lvl="2" indent="-80962" algn="l" rtl="0">
              <a:spcBef>
                <a:spcPts val="0"/>
              </a:spcBef>
              <a:spcAft>
                <a:spcPts val="0"/>
              </a:spcAft>
              <a:buClr>
                <a:schemeClr val="lt1"/>
              </a:buClr>
              <a:buSzPts val="2100"/>
              <a:buFont typeface="Arial"/>
              <a:buNone/>
            </a:pPr>
            <a:endParaRPr sz="2800" b="0" i="0" u="none" strike="noStrike" cap="none"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800" dirty="0">
              <a:solidFill>
                <a:schemeClr val="lt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Classification by Function</a:t>
            </a:r>
            <a:endParaRPr dirty="0"/>
          </a:p>
        </p:txBody>
      </p:sp>
      <p:sp>
        <p:nvSpPr>
          <p:cNvPr id="421" name="Google Shape;421;p6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dirty="0"/>
              <a:t>Budget summary requires reporting of expenditures by 12 expenditure classes or functions (9 currently in use) </a:t>
            </a:r>
            <a:endParaRPr dirty="0"/>
          </a:p>
          <a:p>
            <a:pPr marL="342900" lvl="0" indent="-342900" algn="l" rtl="0">
              <a:spcBef>
                <a:spcPts val="1000"/>
              </a:spcBef>
              <a:spcAft>
                <a:spcPts val="0"/>
              </a:spcAft>
              <a:buSzPts val="1600"/>
              <a:buChar char="►"/>
            </a:pPr>
            <a:r>
              <a:rPr lang="en-US" dirty="0"/>
              <a:t>The 10 classes are categorized into 7 functions</a:t>
            </a:r>
            <a:endParaRPr dirty="0"/>
          </a:p>
          <a:p>
            <a:pPr marL="342900" lvl="0" indent="-342900" algn="l" rtl="0">
              <a:spcBef>
                <a:spcPts val="1000"/>
              </a:spcBef>
              <a:spcAft>
                <a:spcPts val="0"/>
              </a:spcAft>
              <a:buSzPts val="1600"/>
              <a:buChar char="►"/>
            </a:pPr>
            <a:r>
              <a:rPr lang="en-US" dirty="0"/>
              <a:t>Functions are comprised of programs</a:t>
            </a:r>
            <a:endParaRPr dirty="0"/>
          </a:p>
          <a:p>
            <a:pPr marL="342900" lvl="0" indent="-342900" algn="l" rtl="0">
              <a:spcBef>
                <a:spcPts val="1000"/>
              </a:spcBef>
              <a:spcAft>
                <a:spcPts val="0"/>
              </a:spcAft>
              <a:buSzPts val="1600"/>
              <a:buChar char="►"/>
            </a:pPr>
            <a:r>
              <a:rPr lang="en-US" dirty="0"/>
              <a:t>Programs are composed of activities</a:t>
            </a:r>
            <a:endParaRPr dirty="0"/>
          </a:p>
          <a:p>
            <a:pPr marL="342900" lvl="0" indent="-342900" algn="l" rtl="0">
              <a:spcBef>
                <a:spcPts val="1000"/>
              </a:spcBef>
              <a:spcAft>
                <a:spcPts val="0"/>
              </a:spcAft>
              <a:buSzPts val="1600"/>
              <a:buNone/>
            </a:pPr>
            <a:endParaRPr dirty="0"/>
          </a:p>
        </p:txBody>
      </p:sp>
      <p:pic>
        <p:nvPicPr>
          <p:cNvPr id="422" name="Google Shape;422;p61" descr="C:\Documents and Settings\cjohnso3\Local Settings\Temporary Internet Files\Content.IE5\5BM60M8Y\MC900233940[1].wmf"/>
          <p:cNvPicPr preferRelativeResize="0"/>
          <p:nvPr/>
        </p:nvPicPr>
        <p:blipFill rotWithShape="1">
          <a:blip r:embed="rId3">
            <a:alphaModFix/>
          </a:blip>
          <a:srcRect/>
          <a:stretch/>
        </p:blipFill>
        <p:spPr>
          <a:xfrm>
            <a:off x="7315200" y="3962400"/>
            <a:ext cx="2729192" cy="2560320"/>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t>Classes of Expenditures</a:t>
            </a:r>
          </a:p>
        </p:txBody>
      </p:sp>
      <p:sp>
        <p:nvSpPr>
          <p:cNvPr id="17410" name="Content Placeholder 2"/>
          <p:cNvSpPr>
            <a:spLocks noGrp="1"/>
          </p:cNvSpPr>
          <p:nvPr>
            <p:ph sz="quarter" idx="1"/>
          </p:nvPr>
        </p:nvSpPr>
        <p:spPr>
          <a:xfrm>
            <a:off x="1219200" y="1485181"/>
            <a:ext cx="4267200" cy="4572000"/>
          </a:xfrm>
        </p:spPr>
        <p:txBody>
          <a:bodyPr>
            <a:normAutofit lnSpcReduction="10000"/>
          </a:bodyPr>
          <a:lstStyle/>
          <a:p>
            <a:r>
              <a:rPr lang="en-US" sz="2400" dirty="0"/>
              <a:t>Personnel Services</a:t>
            </a:r>
          </a:p>
          <a:p>
            <a:pPr lvl="1">
              <a:buFont typeface="Arial" charset="0"/>
              <a:buChar char="•"/>
            </a:pPr>
            <a:r>
              <a:rPr lang="en-US" dirty="0"/>
              <a:t>Salaries</a:t>
            </a:r>
          </a:p>
          <a:p>
            <a:pPr lvl="1">
              <a:buFont typeface="Arial" charset="0"/>
              <a:buChar char="•"/>
            </a:pPr>
            <a:r>
              <a:rPr lang="en-US" dirty="0"/>
              <a:t>Benefits</a:t>
            </a:r>
          </a:p>
          <a:p>
            <a:r>
              <a:rPr lang="en-US" sz="2400" dirty="0"/>
              <a:t>Operations</a:t>
            </a:r>
          </a:p>
          <a:p>
            <a:pPr lvl="1">
              <a:buFont typeface="Arial" charset="0"/>
              <a:buChar char="•"/>
            </a:pPr>
            <a:r>
              <a:rPr lang="en-US" dirty="0"/>
              <a:t>Physical purchases</a:t>
            </a:r>
          </a:p>
          <a:p>
            <a:pPr lvl="1">
              <a:buFont typeface="Arial" charset="0"/>
              <a:buChar char="•"/>
            </a:pPr>
            <a:r>
              <a:rPr lang="en-US" dirty="0"/>
              <a:t>Services</a:t>
            </a:r>
          </a:p>
          <a:p>
            <a:r>
              <a:rPr lang="en-US" sz="2400" dirty="0"/>
              <a:t>Capital Outlay</a:t>
            </a:r>
          </a:p>
          <a:p>
            <a:pPr lvl="1">
              <a:buFont typeface="Arial" charset="0"/>
              <a:buChar char="•"/>
            </a:pPr>
            <a:r>
              <a:rPr lang="en-US" dirty="0"/>
              <a:t>Capital Asset Acquisitions </a:t>
            </a:r>
          </a:p>
          <a:p>
            <a:pPr>
              <a:buFont typeface="Arial" charset="0"/>
              <a:buChar char="•"/>
            </a:pPr>
            <a:r>
              <a:rPr lang="en-US" dirty="0"/>
              <a:t>Debt Service</a:t>
            </a:r>
          </a:p>
          <a:p>
            <a:pPr>
              <a:buFont typeface="Arial" charset="0"/>
              <a:buChar char="•"/>
            </a:pPr>
            <a:r>
              <a:rPr lang="en-US" dirty="0"/>
              <a:t>Other</a:t>
            </a:r>
          </a:p>
          <a:p>
            <a:pPr lvl="1">
              <a:buFont typeface="Arial" charset="0"/>
              <a:buChar char="•"/>
            </a:pPr>
            <a:r>
              <a:rPr lang="en-US" dirty="0"/>
              <a:t>Transfers</a:t>
            </a:r>
          </a:p>
        </p:txBody>
      </p:sp>
      <p:sp>
        <p:nvSpPr>
          <p:cNvPr id="2" name="TextBox 1"/>
          <p:cNvSpPr txBox="1"/>
          <p:nvPr/>
        </p:nvSpPr>
        <p:spPr>
          <a:xfrm>
            <a:off x="7239000" y="1676400"/>
            <a:ext cx="3581400" cy="2862322"/>
          </a:xfrm>
          <a:prstGeom prst="rect">
            <a:avLst/>
          </a:prstGeom>
          <a:noFill/>
        </p:spPr>
        <p:txBody>
          <a:bodyPr wrap="square" rtlCol="0">
            <a:spAutoFit/>
          </a:bodyPr>
          <a:lstStyle/>
          <a:p>
            <a:r>
              <a:rPr lang="en-US" dirty="0">
                <a:latin typeface="+mn-lt"/>
              </a:rPr>
              <a:t>Tip:  Understand how the budget is developed by fund.  General Fund will hold most salary and benefits plus other expenditures, while Mental Health Fund or Capital Fund will hold purchased services and capital outlay.  </a:t>
            </a:r>
          </a:p>
          <a:p>
            <a:endParaRPr lang="en-US" dirty="0">
              <a:latin typeface="+mn-lt"/>
            </a:endParaRPr>
          </a:p>
          <a:p>
            <a:r>
              <a:rPr lang="en-US" dirty="0">
                <a:latin typeface="+mn-lt"/>
              </a:rPr>
              <a:t>Understanding the type of expenditures will help in understanding how flexible changes may be made.</a:t>
            </a:r>
          </a:p>
        </p:txBody>
      </p:sp>
      <p:sp>
        <p:nvSpPr>
          <p:cNvPr id="3" name="Slide Number Placeholder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43</a:t>
            </a:fld>
            <a:endParaRPr lang="en-US" dirty="0"/>
          </a:p>
        </p:txBody>
      </p:sp>
    </p:spTree>
    <p:extLst>
      <p:ext uri="{BB962C8B-B14F-4D97-AF65-F5344CB8AC3E}">
        <p14:creationId xmlns:p14="http://schemas.microsoft.com/office/powerpoint/2010/main" val="1040291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438400" y="274638"/>
            <a:ext cx="7772400" cy="792162"/>
          </a:xfrm>
        </p:spPr>
        <p:txBody>
          <a:bodyPr/>
          <a:lstStyle/>
          <a:p>
            <a:r>
              <a:rPr lang="en-US" dirty="0"/>
              <a:t>Service Area Detail</a:t>
            </a:r>
          </a:p>
        </p:txBody>
      </p:sp>
      <p:sp>
        <p:nvSpPr>
          <p:cNvPr id="19458" name="Content Placeholder 2"/>
          <p:cNvSpPr>
            <a:spLocks noGrp="1"/>
          </p:cNvSpPr>
          <p:nvPr>
            <p:ph sz="quarter" idx="1"/>
          </p:nvPr>
        </p:nvSpPr>
        <p:spPr/>
        <p:txBody>
          <a:bodyPr>
            <a:normAutofit fontScale="92500" lnSpcReduction="20000"/>
          </a:bodyPr>
          <a:lstStyle/>
          <a:p>
            <a:pPr marL="0" indent="0">
              <a:buNone/>
            </a:pPr>
            <a:r>
              <a:rPr lang="en-US" sz="2400" b="1" dirty="0"/>
              <a:t>Public Safety &amp; Legal </a:t>
            </a:r>
          </a:p>
          <a:p>
            <a:pPr marL="0" indent="0"/>
            <a:r>
              <a:rPr lang="en-US" sz="2400" dirty="0"/>
              <a:t> Law Enforcement </a:t>
            </a:r>
          </a:p>
          <a:p>
            <a:pPr marL="0" indent="0"/>
            <a:r>
              <a:rPr lang="en-US" sz="2400" dirty="0"/>
              <a:t> Legal Services and Courts</a:t>
            </a:r>
          </a:p>
          <a:p>
            <a:pPr marL="0" indent="0"/>
            <a:r>
              <a:rPr lang="en-US" sz="2400" dirty="0"/>
              <a:t> Emergency Services</a:t>
            </a:r>
          </a:p>
          <a:p>
            <a:pPr marL="0" indent="0"/>
            <a:endParaRPr lang="en-US" sz="2400" dirty="0"/>
          </a:p>
          <a:p>
            <a:pPr marL="0" indent="0">
              <a:buNone/>
            </a:pPr>
            <a:r>
              <a:rPr lang="en-US" sz="2400" b="1" dirty="0"/>
              <a:t>Physical Health &amp; Social Services</a:t>
            </a:r>
          </a:p>
          <a:p>
            <a:pPr marL="0" indent="0"/>
            <a:r>
              <a:rPr lang="en-US" sz="2400" dirty="0"/>
              <a:t> Physical Health Services </a:t>
            </a:r>
          </a:p>
          <a:p>
            <a:pPr marL="0" indent="0"/>
            <a:r>
              <a:rPr lang="en-US" sz="2400" dirty="0"/>
              <a:t> Services to Poor Programs</a:t>
            </a:r>
          </a:p>
          <a:p>
            <a:pPr marL="0" indent="0"/>
            <a:r>
              <a:rPr lang="en-US" sz="2400" dirty="0"/>
              <a:t> Services to Military Veterans</a:t>
            </a:r>
          </a:p>
          <a:p>
            <a:pPr marL="0" indent="0"/>
            <a:r>
              <a:rPr lang="en-US" sz="2400" dirty="0"/>
              <a:t> Children’s &amp; Family Services </a:t>
            </a:r>
          </a:p>
          <a:p>
            <a:pPr marL="0" indent="0">
              <a:buNone/>
            </a:pPr>
            <a:endParaRPr lang="en-US" sz="2400" dirty="0"/>
          </a:p>
          <a:p>
            <a:pPr marL="0" indent="0"/>
            <a:endParaRPr lang="en-US" dirty="0"/>
          </a:p>
          <a:p>
            <a:pPr marL="0" indent="0"/>
            <a:endParaRPr lang="en-US" dirty="0"/>
          </a:p>
          <a:p>
            <a:pPr marL="0" indent="0"/>
            <a:endParaRPr lang="en-US"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44</a:t>
            </a:fld>
            <a:endParaRPr lang="en-US" dirty="0"/>
          </a:p>
        </p:txBody>
      </p:sp>
    </p:spTree>
    <p:extLst>
      <p:ext uri="{BB962C8B-B14F-4D97-AF65-F5344CB8AC3E}">
        <p14:creationId xmlns:p14="http://schemas.microsoft.com/office/powerpoint/2010/main" val="274788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438400" y="274638"/>
            <a:ext cx="7772400" cy="715962"/>
          </a:xfrm>
        </p:spPr>
        <p:txBody>
          <a:bodyPr/>
          <a:lstStyle/>
          <a:p>
            <a:r>
              <a:rPr lang="en-US" sz="3600" dirty="0"/>
              <a:t>Service Area Detail</a:t>
            </a:r>
          </a:p>
        </p:txBody>
      </p:sp>
      <p:sp>
        <p:nvSpPr>
          <p:cNvPr id="21506" name="Content Placeholder 2"/>
          <p:cNvSpPr>
            <a:spLocks noGrp="1"/>
          </p:cNvSpPr>
          <p:nvPr>
            <p:ph sz="quarter" idx="1"/>
          </p:nvPr>
        </p:nvSpPr>
        <p:spPr/>
        <p:txBody>
          <a:bodyPr>
            <a:normAutofit fontScale="92500" lnSpcReduction="20000"/>
          </a:bodyPr>
          <a:lstStyle/>
          <a:p>
            <a:pPr marL="0" indent="0">
              <a:buNone/>
            </a:pPr>
            <a:r>
              <a:rPr lang="en-US" sz="2400" b="1" dirty="0"/>
              <a:t>County Environment &amp; Educati</a:t>
            </a:r>
            <a:r>
              <a:rPr lang="en-US" sz="2400" dirty="0"/>
              <a:t>on</a:t>
            </a:r>
          </a:p>
          <a:p>
            <a:pPr marL="0" indent="0"/>
            <a:r>
              <a:rPr lang="en-US" sz="2400" dirty="0"/>
              <a:t> Conservation &amp; Recreation Services </a:t>
            </a:r>
          </a:p>
          <a:p>
            <a:pPr marL="0" indent="0"/>
            <a:r>
              <a:rPr lang="en-US" sz="2400" dirty="0"/>
              <a:t> Animal Control</a:t>
            </a:r>
          </a:p>
          <a:p>
            <a:pPr marL="0" indent="0"/>
            <a:r>
              <a:rPr lang="en-US" sz="2400" dirty="0"/>
              <a:t> Planning &amp; Development </a:t>
            </a:r>
          </a:p>
          <a:p>
            <a:pPr marL="0" indent="0"/>
            <a:r>
              <a:rPr lang="en-US" sz="2400" dirty="0"/>
              <a:t> Educational Services</a:t>
            </a:r>
          </a:p>
          <a:p>
            <a:pPr marL="0" indent="0"/>
            <a:endParaRPr lang="en-US" sz="2400" dirty="0"/>
          </a:p>
          <a:p>
            <a:pPr marL="0" indent="0">
              <a:buNone/>
            </a:pPr>
            <a:r>
              <a:rPr lang="en-US" sz="2400" b="1" dirty="0"/>
              <a:t>Administration</a:t>
            </a:r>
          </a:p>
          <a:p>
            <a:pPr marL="0" indent="0"/>
            <a:r>
              <a:rPr lang="en-US" sz="2400" dirty="0"/>
              <a:t> Policy &amp; Administration</a:t>
            </a:r>
          </a:p>
          <a:p>
            <a:pPr marL="0" indent="0"/>
            <a:r>
              <a:rPr lang="en-US" sz="2400" dirty="0"/>
              <a:t> Central Services</a:t>
            </a:r>
          </a:p>
          <a:p>
            <a:pPr marL="0" indent="0"/>
            <a:r>
              <a:rPr lang="en-US" sz="2400" dirty="0"/>
              <a:t> Risk Management</a:t>
            </a:r>
          </a:p>
          <a:p>
            <a:pPr marL="0" indent="0"/>
            <a:endParaRPr lang="en-US" sz="2400" dirty="0"/>
          </a:p>
          <a:p>
            <a:pPr marL="0" indent="0"/>
            <a:endParaRPr lang="en-US" sz="2400" dirty="0"/>
          </a:p>
          <a:p>
            <a:pPr marL="0" indent="0"/>
            <a:endParaRPr lang="en-US" sz="24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45</a:t>
            </a:fld>
            <a:endParaRPr lang="en-US" dirty="0"/>
          </a:p>
        </p:txBody>
      </p:sp>
    </p:spTree>
    <p:extLst>
      <p:ext uri="{BB962C8B-B14F-4D97-AF65-F5344CB8AC3E}">
        <p14:creationId xmlns:p14="http://schemas.microsoft.com/office/powerpoint/2010/main" val="3472299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438400" y="274638"/>
            <a:ext cx="7772400" cy="792162"/>
          </a:xfrm>
        </p:spPr>
        <p:txBody>
          <a:bodyPr/>
          <a:lstStyle/>
          <a:p>
            <a:r>
              <a:rPr lang="en-US" dirty="0"/>
              <a:t>Service Area Detail</a:t>
            </a:r>
          </a:p>
        </p:txBody>
      </p:sp>
      <p:sp>
        <p:nvSpPr>
          <p:cNvPr id="22530" name="Content Placeholder 2"/>
          <p:cNvSpPr>
            <a:spLocks noGrp="1"/>
          </p:cNvSpPr>
          <p:nvPr>
            <p:ph sz="quarter" idx="1"/>
          </p:nvPr>
        </p:nvSpPr>
        <p:spPr/>
        <p:txBody>
          <a:bodyPr>
            <a:normAutofit lnSpcReduction="10000"/>
          </a:bodyPr>
          <a:lstStyle/>
          <a:p>
            <a:pPr marL="0" indent="0">
              <a:buNone/>
            </a:pPr>
            <a:r>
              <a:rPr lang="en-US" sz="2400" b="1" dirty="0"/>
              <a:t>Roads &amp; Transportation</a:t>
            </a:r>
          </a:p>
          <a:p>
            <a:pPr marL="0" indent="0"/>
            <a:r>
              <a:rPr lang="en-US" sz="2400" dirty="0"/>
              <a:t> Secondary Roads </a:t>
            </a:r>
          </a:p>
          <a:p>
            <a:pPr marL="0" indent="0"/>
            <a:r>
              <a:rPr lang="en-US" sz="2400" dirty="0"/>
              <a:t> Roadway Maintenance</a:t>
            </a:r>
          </a:p>
          <a:p>
            <a:pPr marL="0" indent="0"/>
            <a:r>
              <a:rPr lang="en-US" sz="2400" dirty="0"/>
              <a:t> Mass Transit</a:t>
            </a:r>
          </a:p>
          <a:p>
            <a:pPr marL="0" indent="0"/>
            <a:endParaRPr lang="en-US" sz="2400" dirty="0"/>
          </a:p>
          <a:p>
            <a:pPr marL="0" indent="0">
              <a:buNone/>
            </a:pPr>
            <a:r>
              <a:rPr lang="en-US" sz="2400" b="1" dirty="0"/>
              <a:t>Government Services to Residents</a:t>
            </a:r>
          </a:p>
          <a:p>
            <a:pPr marL="0" indent="0"/>
            <a:r>
              <a:rPr lang="en-US" sz="2400" dirty="0"/>
              <a:t> Elections</a:t>
            </a:r>
          </a:p>
          <a:p>
            <a:pPr marL="0" indent="0"/>
            <a:r>
              <a:rPr lang="en-US" sz="2400" dirty="0"/>
              <a:t> Motor Vehicles</a:t>
            </a:r>
          </a:p>
          <a:p>
            <a:pPr marL="0" indent="0"/>
            <a:r>
              <a:rPr lang="en-US" sz="2400" dirty="0"/>
              <a:t> Recording of Public Documents</a:t>
            </a:r>
          </a:p>
          <a:p>
            <a:pPr marL="0" indent="0"/>
            <a:endParaRPr lang="en-US" sz="32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46</a:t>
            </a:fld>
            <a:endParaRPr lang="en-US" dirty="0"/>
          </a:p>
        </p:txBody>
      </p:sp>
    </p:spTree>
    <p:extLst>
      <p:ext uri="{BB962C8B-B14F-4D97-AF65-F5344CB8AC3E}">
        <p14:creationId xmlns:p14="http://schemas.microsoft.com/office/powerpoint/2010/main" val="3698655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438400" y="274638"/>
            <a:ext cx="7772400" cy="715962"/>
          </a:xfrm>
        </p:spPr>
        <p:txBody>
          <a:bodyPr/>
          <a:lstStyle/>
          <a:p>
            <a:r>
              <a:rPr lang="en-US" sz="3600" dirty="0"/>
              <a:t>Service Area Detail</a:t>
            </a:r>
          </a:p>
        </p:txBody>
      </p:sp>
      <p:sp>
        <p:nvSpPr>
          <p:cNvPr id="23554" name="Content Placeholder 2"/>
          <p:cNvSpPr>
            <a:spLocks noGrp="1"/>
          </p:cNvSpPr>
          <p:nvPr>
            <p:ph sz="quarter" idx="1"/>
          </p:nvPr>
        </p:nvSpPr>
        <p:spPr>
          <a:xfrm>
            <a:off x="2438400" y="1066800"/>
            <a:ext cx="7772400" cy="4572000"/>
          </a:xfrm>
        </p:spPr>
        <p:txBody>
          <a:bodyPr>
            <a:normAutofit/>
          </a:bodyPr>
          <a:lstStyle/>
          <a:p>
            <a:pPr marL="0" indent="0" fontAlgn="auto">
              <a:spcBef>
                <a:spcPts val="580"/>
              </a:spcBef>
              <a:spcAft>
                <a:spcPts val="0"/>
              </a:spcAft>
              <a:buNone/>
              <a:defRPr/>
            </a:pPr>
            <a:r>
              <a:rPr lang="en-US" sz="2400" b="1" dirty="0"/>
              <a:t>Long Term Debt</a:t>
            </a:r>
          </a:p>
          <a:p>
            <a:pPr marL="0" indent="0" fontAlgn="auto">
              <a:spcBef>
                <a:spcPts val="580"/>
              </a:spcBef>
              <a:spcAft>
                <a:spcPts val="0"/>
              </a:spcAft>
              <a:buFont typeface="Wingdings 2"/>
              <a:buChar char=""/>
              <a:defRPr/>
            </a:pPr>
            <a:r>
              <a:rPr lang="en-US" sz="2400" dirty="0"/>
              <a:t> General Obligations Bonds</a:t>
            </a:r>
          </a:p>
          <a:p>
            <a:pPr marL="0" indent="0" fontAlgn="auto">
              <a:spcBef>
                <a:spcPts val="580"/>
              </a:spcBef>
              <a:spcAft>
                <a:spcPts val="0"/>
              </a:spcAft>
              <a:buFont typeface="Wingdings 2"/>
              <a:buChar char=""/>
              <a:defRPr/>
            </a:pPr>
            <a:r>
              <a:rPr lang="en-US" sz="2400" dirty="0"/>
              <a:t> Revenue Bonds</a:t>
            </a:r>
          </a:p>
          <a:p>
            <a:pPr marL="0" indent="0" fontAlgn="auto">
              <a:spcBef>
                <a:spcPts val="580"/>
              </a:spcBef>
              <a:spcAft>
                <a:spcPts val="0"/>
              </a:spcAft>
              <a:buFont typeface="Wingdings 2"/>
              <a:buChar char=""/>
              <a:defRPr/>
            </a:pPr>
            <a:r>
              <a:rPr lang="en-US" sz="2400" dirty="0"/>
              <a:t> Loans </a:t>
            </a:r>
          </a:p>
          <a:p>
            <a:pPr marL="0" indent="0" fontAlgn="auto">
              <a:spcBef>
                <a:spcPts val="580"/>
              </a:spcBef>
              <a:spcAft>
                <a:spcPts val="0"/>
              </a:spcAft>
              <a:buFont typeface="Wingdings 2"/>
              <a:buChar char=""/>
              <a:defRPr/>
            </a:pPr>
            <a:r>
              <a:rPr lang="en-US" sz="2400" dirty="0"/>
              <a:t> Lease-Purchase Payments</a:t>
            </a:r>
          </a:p>
          <a:p>
            <a:pPr marL="0" indent="0" fontAlgn="auto">
              <a:spcBef>
                <a:spcPts val="580"/>
              </a:spcBef>
              <a:spcAft>
                <a:spcPts val="0"/>
              </a:spcAft>
              <a:buNone/>
              <a:defRPr/>
            </a:pPr>
            <a:endParaRPr lang="en-US" sz="2400" dirty="0"/>
          </a:p>
          <a:p>
            <a:pPr marL="0" indent="0" fontAlgn="auto">
              <a:spcBef>
                <a:spcPts val="580"/>
              </a:spcBef>
              <a:spcAft>
                <a:spcPts val="0"/>
              </a:spcAft>
              <a:buNone/>
              <a:defRPr/>
            </a:pPr>
            <a:r>
              <a:rPr lang="en-US" sz="2400" b="1" dirty="0"/>
              <a:t>Capital Projects</a:t>
            </a:r>
          </a:p>
          <a:p>
            <a:pPr marL="0" indent="0" fontAlgn="auto">
              <a:spcBef>
                <a:spcPts val="580"/>
              </a:spcBef>
              <a:spcAft>
                <a:spcPts val="0"/>
              </a:spcAft>
              <a:buFont typeface="Wingdings 2"/>
              <a:buChar char=""/>
              <a:defRPr/>
            </a:pPr>
            <a:r>
              <a:rPr lang="en-US" sz="2400" dirty="0"/>
              <a:t> Buildings or Improvements</a:t>
            </a:r>
          </a:p>
          <a:p>
            <a:pPr marL="0" indent="0" fontAlgn="auto">
              <a:spcBef>
                <a:spcPts val="580"/>
              </a:spcBef>
              <a:spcAft>
                <a:spcPts val="0"/>
              </a:spcAft>
              <a:buFont typeface="Wingdings 2"/>
              <a:buChar char=""/>
              <a:defRPr/>
            </a:pPr>
            <a:r>
              <a:rPr lang="en-US" sz="2400" dirty="0"/>
              <a:t> Roads and Bridges</a:t>
            </a:r>
          </a:p>
          <a:p>
            <a:pPr marL="0" indent="0" fontAlgn="auto">
              <a:spcBef>
                <a:spcPts val="580"/>
              </a:spcBef>
              <a:spcAft>
                <a:spcPts val="0"/>
              </a:spcAft>
              <a:buFont typeface="Wingdings 2"/>
              <a:buChar char=""/>
              <a:defRPr/>
            </a:pPr>
            <a:r>
              <a:rPr lang="en-US" sz="2400" dirty="0"/>
              <a:t> Equipment or Technology Acquisitions  </a:t>
            </a:r>
            <a:endParaRPr lang="en-US" sz="2400" b="1" dirty="0"/>
          </a:p>
          <a:p>
            <a:pPr marL="0" indent="0" fontAlgn="auto">
              <a:spcBef>
                <a:spcPts val="580"/>
              </a:spcBef>
              <a:spcAft>
                <a:spcPts val="0"/>
              </a:spcAft>
              <a:buFont typeface="Wingdings 2"/>
              <a:buChar char=""/>
              <a:defRPr/>
            </a:pPr>
            <a:endParaRPr lang="en-US" sz="32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47</a:t>
            </a:fld>
            <a:endParaRPr lang="en-US" dirty="0"/>
          </a:p>
        </p:txBody>
      </p:sp>
    </p:spTree>
    <p:extLst>
      <p:ext uri="{BB962C8B-B14F-4D97-AF65-F5344CB8AC3E}">
        <p14:creationId xmlns:p14="http://schemas.microsoft.com/office/powerpoint/2010/main" val="1951103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title"/>
          </p:nvPr>
        </p:nvSpPr>
        <p:spPr>
          <a:xfrm>
            <a:off x="2054352" y="1316736"/>
            <a:ext cx="8461248" cy="455066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4000"/>
              <a:buFont typeface="Century Gothic"/>
              <a:buNone/>
            </a:pPr>
            <a:r>
              <a:rPr lang="en-US" dirty="0"/>
              <a:t>Tax Rates and Levies</a:t>
            </a: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4"/>
          <p:cNvSpPr/>
          <p:nvPr/>
        </p:nvSpPr>
        <p:spPr>
          <a:xfrm>
            <a:off x="1741645" y="1457035"/>
            <a:ext cx="8008924"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dirty="0">
                <a:solidFill>
                  <a:schemeClr val="lt2"/>
                </a:solidFill>
                <a:latin typeface="Century Gothic"/>
                <a:ea typeface="Century Gothic"/>
                <a:cs typeface="Century Gothic"/>
                <a:sym typeface="Century Gothic"/>
              </a:rPr>
              <a:t>How Valuations Tie to Budgets</a:t>
            </a:r>
            <a:endParaRPr dirty="0"/>
          </a:p>
        </p:txBody>
      </p:sp>
      <p:sp>
        <p:nvSpPr>
          <p:cNvPr id="439" name="Google Shape;439;p64"/>
          <p:cNvSpPr txBox="1"/>
          <p:nvPr/>
        </p:nvSpPr>
        <p:spPr>
          <a:xfrm>
            <a:off x="1741646" y="2148904"/>
            <a:ext cx="8221894" cy="38950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lt1"/>
                </a:solidFill>
                <a:latin typeface="Century Gothic"/>
                <a:ea typeface="Century Gothic"/>
                <a:cs typeface="Century Gothic"/>
                <a:sym typeface="Century Gothic"/>
              </a:rPr>
              <a:t>Valuation/1000 X Rate   =  Taxes Levied</a:t>
            </a:r>
            <a:endParaRPr sz="2400" dirty="0"/>
          </a:p>
          <a:p>
            <a:pPr marL="0" marR="0" lvl="0" indent="0" algn="l" rtl="0">
              <a:spcBef>
                <a:spcPts val="0"/>
              </a:spcBef>
              <a:spcAft>
                <a:spcPts val="0"/>
              </a:spcAft>
              <a:buNone/>
            </a:pPr>
            <a:endParaRPr sz="2800" b="1" dirty="0">
              <a:solidFill>
                <a:schemeClr val="lt1"/>
              </a:solidFill>
              <a:latin typeface="Century Gothic"/>
              <a:ea typeface="Century Gothic"/>
              <a:cs typeface="Century Gothic"/>
              <a:sym typeface="Century Gothic"/>
            </a:endParaRPr>
          </a:p>
          <a:p>
            <a:pPr marL="214313" marR="0" lvl="0" indent="-214313" algn="l" rtl="0">
              <a:spcBef>
                <a:spcPts val="0"/>
              </a:spcBef>
              <a:spcAft>
                <a:spcPts val="0"/>
              </a:spcAft>
              <a:buClr>
                <a:schemeClr val="lt1"/>
              </a:buClr>
              <a:buSzPts val="2100"/>
              <a:buFont typeface="Arial"/>
              <a:buChar char="•"/>
            </a:pPr>
            <a:r>
              <a:rPr lang="en-US" sz="2800" dirty="0">
                <a:solidFill>
                  <a:schemeClr val="lt1"/>
                </a:solidFill>
                <a:latin typeface="Century Gothic"/>
                <a:ea typeface="Century Gothic"/>
                <a:cs typeface="Century Gothic"/>
                <a:sym typeface="Century Gothic"/>
              </a:rPr>
              <a:t>Valuation is set by the County Assessor and the Department of Revenue</a:t>
            </a:r>
            <a:endParaRPr sz="2400" dirty="0"/>
          </a:p>
          <a:p>
            <a:pPr marL="0" marR="0" lvl="0" indent="0" algn="l" rtl="0">
              <a:spcBef>
                <a:spcPts val="0"/>
              </a:spcBef>
              <a:spcAft>
                <a:spcPts val="0"/>
              </a:spcAft>
              <a:buNone/>
            </a:pPr>
            <a:endParaRPr sz="2800" dirty="0">
              <a:solidFill>
                <a:schemeClr val="lt1"/>
              </a:solidFill>
              <a:latin typeface="Century Gothic"/>
              <a:ea typeface="Century Gothic"/>
              <a:cs typeface="Century Gothic"/>
              <a:sym typeface="Century Gothic"/>
            </a:endParaRPr>
          </a:p>
          <a:p>
            <a:pPr marL="214313" marR="0" lvl="0" indent="-214313" algn="l" rtl="0">
              <a:spcBef>
                <a:spcPts val="0"/>
              </a:spcBef>
              <a:spcAft>
                <a:spcPts val="0"/>
              </a:spcAft>
              <a:buClr>
                <a:schemeClr val="lt1"/>
              </a:buClr>
              <a:buSzPts val="2100"/>
              <a:buFont typeface="Arial"/>
              <a:buChar char="•"/>
            </a:pPr>
            <a:r>
              <a:rPr lang="en-US" sz="2800" dirty="0">
                <a:solidFill>
                  <a:schemeClr val="lt1"/>
                </a:solidFill>
                <a:latin typeface="Century Gothic"/>
                <a:ea typeface="Century Gothic"/>
                <a:cs typeface="Century Gothic"/>
                <a:sym typeface="Century Gothic"/>
              </a:rPr>
              <a:t>Rates are set by local governments to generate the desired levy</a:t>
            </a:r>
            <a:endParaRPr sz="2400" dirty="0">
              <a:solidFill>
                <a:schemeClr val="lt1"/>
              </a:solidFill>
              <a:latin typeface="Century Gothic"/>
              <a:ea typeface="Century Gothic"/>
              <a:cs typeface="Century Gothic"/>
              <a:sym typeface="Century Gothic"/>
            </a:endParaRPr>
          </a:p>
        </p:txBody>
      </p:sp>
      <p:sp>
        <p:nvSpPr>
          <p:cNvPr id="440" name="Google Shape;440;p64"/>
          <p:cNvSpPr/>
          <p:nvPr/>
        </p:nvSpPr>
        <p:spPr>
          <a:xfrm>
            <a:off x="10312108" y="3337689"/>
            <a:ext cx="335348"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dirty="0">
                <a:solidFill>
                  <a:schemeClr val="lt1"/>
                </a:solidFill>
                <a:latin typeface="Century Gothic"/>
                <a:ea typeface="Century Gothic"/>
                <a:cs typeface="Century Gothic"/>
                <a:sym typeface="Century Gothic"/>
              </a:rPr>
              <a:t>  </a:t>
            </a:r>
            <a:endParaRPr dirty="0"/>
          </a:p>
        </p:txBody>
      </p:sp>
      <p:sp>
        <p:nvSpPr>
          <p:cNvPr id="441" name="Google Shape;441;p64"/>
          <p:cNvSpPr txBox="1"/>
          <p:nvPr/>
        </p:nvSpPr>
        <p:spPr>
          <a:xfrm>
            <a:off x="10182855" y="3324225"/>
            <a:ext cx="407023" cy="20955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500" b="1" i="0" dirty="0">
              <a:solidFill>
                <a:schemeClr val="dk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1981200" y="-304800"/>
            <a:ext cx="8229600" cy="1828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780"/>
              <a:buFont typeface="Century Gothic"/>
              <a:buNone/>
            </a:pPr>
            <a:br>
              <a:rPr lang="en-US" sz="3780" dirty="0"/>
            </a:br>
            <a:r>
              <a:rPr lang="en-US" sz="3780" dirty="0"/>
              <a:t>Timelines</a:t>
            </a:r>
            <a:br>
              <a:rPr lang="en-US" sz="3780" dirty="0"/>
            </a:br>
            <a:endParaRPr sz="3780" dirty="0"/>
          </a:p>
        </p:txBody>
      </p:sp>
      <p:sp>
        <p:nvSpPr>
          <p:cNvPr id="175" name="Google Shape;175;p23"/>
          <p:cNvSpPr txBox="1">
            <a:spLocks noGrp="1"/>
          </p:cNvSpPr>
          <p:nvPr>
            <p:ph idx="1"/>
          </p:nvPr>
        </p:nvSpPr>
        <p:spPr>
          <a:xfrm>
            <a:off x="1981200" y="1219200"/>
            <a:ext cx="8305800" cy="5334000"/>
          </a:xfrm>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0"/>
              </a:spcBef>
              <a:spcAft>
                <a:spcPts val="0"/>
              </a:spcAft>
              <a:buSzPts val="1360"/>
              <a:buNone/>
            </a:pPr>
            <a:endParaRPr sz="1700" dirty="0"/>
          </a:p>
          <a:p>
            <a:pPr marL="342900" lvl="0" indent="-342900" algn="l" rtl="0">
              <a:lnSpc>
                <a:spcPct val="70000"/>
              </a:lnSpc>
              <a:spcBef>
                <a:spcPts val="1000"/>
              </a:spcBef>
              <a:spcAft>
                <a:spcPts val="0"/>
              </a:spcAft>
              <a:buSzPts val="1632"/>
              <a:buChar char="►"/>
            </a:pPr>
            <a:r>
              <a:rPr lang="en-US" sz="2040" dirty="0"/>
              <a:t>The </a:t>
            </a:r>
            <a:r>
              <a:rPr lang="en-US" sz="2040" u="sng" dirty="0"/>
              <a:t>regular notice of public hearing and proposed budget </a:t>
            </a:r>
            <a:r>
              <a:rPr lang="en-US" sz="2040" dirty="0"/>
              <a:t>summary is published “not less than 10 nor more than 20 days” before the hearing.</a:t>
            </a:r>
            <a:endParaRPr dirty="0"/>
          </a:p>
          <a:p>
            <a:pPr marL="342900" lvl="0" indent="-342900" algn="l" rtl="0">
              <a:lnSpc>
                <a:spcPct val="70000"/>
              </a:lnSpc>
              <a:spcBef>
                <a:spcPts val="1000"/>
              </a:spcBef>
              <a:spcAft>
                <a:spcPts val="0"/>
              </a:spcAft>
              <a:buSzPts val="1632"/>
              <a:buChar char="►"/>
            </a:pPr>
            <a:r>
              <a:rPr lang="en-US" sz="2040" dirty="0"/>
              <a:t>The </a:t>
            </a:r>
            <a:r>
              <a:rPr lang="en-US" sz="2040" u="sng" dirty="0"/>
              <a:t>hearing is held </a:t>
            </a:r>
            <a:r>
              <a:rPr lang="en-US" sz="2040" dirty="0"/>
              <a:t>for taxpayers and residents of the county to present to the board their objections to, or arguments in favor of, any part of the budget.</a:t>
            </a:r>
            <a:endParaRPr dirty="0"/>
          </a:p>
          <a:p>
            <a:pPr marL="342900" lvl="0" indent="-342900" algn="l" rtl="0">
              <a:lnSpc>
                <a:spcPct val="70000"/>
              </a:lnSpc>
              <a:spcBef>
                <a:spcPts val="1000"/>
              </a:spcBef>
              <a:spcAft>
                <a:spcPts val="0"/>
              </a:spcAft>
              <a:buSzPts val="1632"/>
              <a:buChar char="►"/>
            </a:pPr>
            <a:r>
              <a:rPr lang="en-US" sz="2040" dirty="0"/>
              <a:t>The </a:t>
            </a:r>
            <a:r>
              <a:rPr lang="en-US" sz="2040" u="sng" dirty="0"/>
              <a:t>board adopts the budget by resolution</a:t>
            </a:r>
            <a:r>
              <a:rPr lang="en-US" sz="2040" dirty="0"/>
              <a:t>.</a:t>
            </a:r>
            <a:endParaRPr dirty="0"/>
          </a:p>
          <a:p>
            <a:pPr marL="342900" lvl="0" indent="-342900" algn="l" rtl="0">
              <a:lnSpc>
                <a:spcPct val="70000"/>
              </a:lnSpc>
              <a:spcBef>
                <a:spcPts val="1000"/>
              </a:spcBef>
              <a:spcAft>
                <a:spcPts val="0"/>
              </a:spcAft>
              <a:buSzPts val="1632"/>
              <a:buChar char="►"/>
            </a:pPr>
            <a:r>
              <a:rPr lang="en-US" sz="2040" dirty="0"/>
              <a:t>The board directs the auditor to properly </a:t>
            </a:r>
            <a:r>
              <a:rPr lang="en-US" sz="2040" u="sng" dirty="0"/>
              <a:t>certify and file by March 31.</a:t>
            </a:r>
            <a:endParaRPr dirty="0"/>
          </a:p>
          <a:p>
            <a:pPr marL="342900" lvl="0" indent="-342900" algn="l" rtl="0">
              <a:lnSpc>
                <a:spcPct val="70000"/>
              </a:lnSpc>
              <a:spcBef>
                <a:spcPts val="1000"/>
              </a:spcBef>
              <a:spcAft>
                <a:spcPts val="0"/>
              </a:spcAft>
              <a:buSzPts val="1632"/>
              <a:buChar char="►"/>
            </a:pPr>
            <a:r>
              <a:rPr lang="en-US" sz="2040" dirty="0"/>
              <a:t>Citizens have until </a:t>
            </a:r>
            <a:r>
              <a:rPr lang="en-US" sz="2040" u="sng" dirty="0"/>
              <a:t>April 10 to file a budget protest</a:t>
            </a:r>
            <a:r>
              <a:rPr lang="en-US" sz="2040" dirty="0"/>
              <a:t>.</a:t>
            </a:r>
            <a:endParaRPr dirty="0"/>
          </a:p>
          <a:p>
            <a:pPr marL="342900" lvl="0" indent="-342900" algn="l" rtl="0">
              <a:lnSpc>
                <a:spcPct val="70000"/>
              </a:lnSpc>
              <a:spcBef>
                <a:spcPts val="1000"/>
              </a:spcBef>
              <a:spcAft>
                <a:spcPts val="0"/>
              </a:spcAft>
              <a:buSzPts val="1632"/>
              <a:buChar char="►"/>
            </a:pPr>
            <a:r>
              <a:rPr lang="en-US" sz="2040" dirty="0"/>
              <a:t>County auditors certify county budget (and other local government budgets.)</a:t>
            </a:r>
            <a:endParaRPr dirty="0"/>
          </a:p>
          <a:p>
            <a:pPr marL="342900" lvl="0" indent="-342900" algn="l" rtl="0">
              <a:lnSpc>
                <a:spcPct val="70000"/>
              </a:lnSpc>
              <a:spcBef>
                <a:spcPts val="1000"/>
              </a:spcBef>
              <a:spcAft>
                <a:spcPts val="0"/>
              </a:spcAft>
              <a:buSzPts val="1632"/>
              <a:buChar char="►"/>
            </a:pPr>
            <a:r>
              <a:rPr lang="en-US" sz="2040" dirty="0"/>
              <a:t>DOM certifies property tax rates to county auditors by June 15.</a:t>
            </a:r>
            <a:endParaRPr dirty="0"/>
          </a:p>
          <a:p>
            <a:pPr marL="342900" lvl="0" indent="-342900" algn="l" rtl="0">
              <a:lnSpc>
                <a:spcPct val="70000"/>
              </a:lnSpc>
              <a:spcBef>
                <a:spcPts val="1000"/>
              </a:spcBef>
              <a:spcAft>
                <a:spcPts val="0"/>
              </a:spcAft>
              <a:buSzPts val="1632"/>
              <a:buChar char="►"/>
            </a:pPr>
            <a:r>
              <a:rPr lang="en-US" sz="2040" dirty="0"/>
              <a:t>County auditor provides tax list to county treasurer by June 30 </a:t>
            </a:r>
            <a:endParaRPr dirty="0"/>
          </a:p>
          <a:p>
            <a:pPr marL="342900" lvl="0" indent="-342900" algn="l" rtl="0">
              <a:lnSpc>
                <a:spcPct val="70000"/>
              </a:lnSpc>
              <a:spcBef>
                <a:spcPts val="1000"/>
              </a:spcBef>
              <a:spcAft>
                <a:spcPts val="0"/>
              </a:spcAft>
              <a:buSzPts val="1632"/>
              <a:buChar char="►"/>
            </a:pPr>
            <a:r>
              <a:rPr lang="en-US" sz="2040" dirty="0"/>
              <a:t>The </a:t>
            </a:r>
            <a:r>
              <a:rPr lang="en-US" sz="2040" u="sng" dirty="0"/>
              <a:t>Board of Supervisors appropriate, by resolution</a:t>
            </a:r>
            <a:r>
              <a:rPr lang="en-US" sz="2040" dirty="0"/>
              <a:t>, the amounts necessary for each county officer and department during the ensuing fiscal year.</a:t>
            </a:r>
            <a:endParaRPr dirty="0"/>
          </a:p>
          <a:p>
            <a:pPr marL="0" lvl="0" indent="0" algn="l" rtl="0">
              <a:lnSpc>
                <a:spcPct val="70000"/>
              </a:lnSpc>
              <a:spcBef>
                <a:spcPts val="1000"/>
              </a:spcBef>
              <a:spcAft>
                <a:spcPts val="0"/>
              </a:spcAft>
              <a:buSzPts val="1360"/>
              <a:buNone/>
            </a:pPr>
            <a:endParaRPr sz="1700" dirty="0"/>
          </a:p>
          <a:p>
            <a:pPr marL="342900" lvl="0" indent="-256540" algn="l" rtl="0">
              <a:lnSpc>
                <a:spcPct val="70000"/>
              </a:lnSpc>
              <a:spcBef>
                <a:spcPts val="1000"/>
              </a:spcBef>
              <a:spcAft>
                <a:spcPts val="0"/>
              </a:spcAft>
              <a:buSzPts val="1360"/>
              <a:buNone/>
            </a:pPr>
            <a:endParaRPr sz="17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County Property Tax Levy</a:t>
            </a:r>
            <a:endParaRPr dirty="0"/>
          </a:p>
        </p:txBody>
      </p:sp>
      <p:sp>
        <p:nvSpPr>
          <p:cNvPr id="447" name="Google Shape;447;p6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sz="3200" dirty="0"/>
              <a:t>331.301  General powers and limitations.</a:t>
            </a:r>
            <a:endParaRPr sz="3200" dirty="0"/>
          </a:p>
          <a:p>
            <a:pPr marL="342900" lvl="0" indent="-342900" algn="l" rtl="0">
              <a:spcBef>
                <a:spcPts val="1000"/>
              </a:spcBef>
              <a:spcAft>
                <a:spcPts val="0"/>
              </a:spcAft>
              <a:buSzPts val="1600"/>
              <a:buNone/>
            </a:pPr>
            <a:r>
              <a:rPr lang="en-US" sz="3200" dirty="0"/>
              <a:t>7.  A county shall not levy a tax unless specifically authorized by a state statute</a:t>
            </a:r>
            <a:endParaRPr sz="32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6"/>
          <p:cNvSpPr txBox="1">
            <a:spLocks noGrp="1"/>
          </p:cNvSpPr>
          <p:nvPr>
            <p:ph type="title"/>
          </p:nvPr>
        </p:nvSpPr>
        <p:spPr>
          <a:xfrm>
            <a:off x="1752600" y="457200"/>
            <a:ext cx="83820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Categories of Property Tax Levies</a:t>
            </a:r>
            <a:endParaRPr dirty="0"/>
          </a:p>
        </p:txBody>
      </p:sp>
      <p:sp>
        <p:nvSpPr>
          <p:cNvPr id="453" name="Google Shape;453;p66"/>
          <p:cNvSpPr txBox="1">
            <a:spLocks noGrp="1"/>
          </p:cNvSpPr>
          <p:nvPr>
            <p:ph idx="1"/>
          </p:nvPr>
        </p:nvSpPr>
        <p:spPr>
          <a:xfrm>
            <a:off x="1905000" y="2158509"/>
            <a:ext cx="8382000" cy="469423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General county services</a:t>
            </a:r>
            <a:endParaRPr sz="2800" dirty="0"/>
          </a:p>
          <a:p>
            <a:pPr marL="342900" lvl="0" indent="-342900" algn="l" rtl="0">
              <a:spcBef>
                <a:spcPts val="1000"/>
              </a:spcBef>
              <a:spcAft>
                <a:spcPts val="0"/>
              </a:spcAft>
              <a:buSzPts val="1600"/>
              <a:buChar char="►"/>
            </a:pPr>
            <a:r>
              <a:rPr lang="en-US" sz="2800" dirty="0"/>
              <a:t>Rural county services</a:t>
            </a:r>
            <a:endParaRPr sz="2800" dirty="0"/>
          </a:p>
          <a:p>
            <a:pPr marL="342900" lvl="0" indent="-342900" algn="l" rtl="0">
              <a:spcBef>
                <a:spcPts val="1000"/>
              </a:spcBef>
              <a:spcAft>
                <a:spcPts val="0"/>
              </a:spcAft>
              <a:buSzPts val="1600"/>
              <a:buChar char="►"/>
            </a:pPr>
            <a:r>
              <a:rPr lang="en-US" sz="2800" dirty="0"/>
              <a:t>Debt service</a:t>
            </a:r>
            <a:endParaRPr sz="2800" dirty="0"/>
          </a:p>
          <a:p>
            <a:pPr marL="342900" lvl="0" indent="-342900" algn="l" rtl="0">
              <a:spcBef>
                <a:spcPts val="1000"/>
              </a:spcBef>
              <a:spcAft>
                <a:spcPts val="0"/>
              </a:spcAft>
              <a:buSzPts val="1600"/>
              <a:buChar char="►"/>
            </a:pPr>
            <a:r>
              <a:rPr lang="en-US" sz="2800" dirty="0"/>
              <a:t>Other taxes specifically provided by law</a:t>
            </a:r>
            <a:endParaRPr sz="2800" dirty="0"/>
          </a:p>
          <a:p>
            <a:pPr marL="742950" lvl="1" indent="-285750" algn="l" rtl="0">
              <a:spcBef>
                <a:spcPts val="1000"/>
              </a:spcBef>
              <a:spcAft>
                <a:spcPts val="0"/>
              </a:spcAft>
              <a:buSzPts val="1440"/>
              <a:buChar char="►"/>
            </a:pPr>
            <a:r>
              <a:rPr lang="en-US" sz="2400" dirty="0"/>
              <a:t>Examples:</a:t>
            </a:r>
            <a:endParaRPr sz="2400" dirty="0"/>
          </a:p>
          <a:p>
            <a:pPr marL="1143000" lvl="2" indent="-228600" algn="l" rtl="0">
              <a:spcBef>
                <a:spcPts val="1000"/>
              </a:spcBef>
              <a:spcAft>
                <a:spcPts val="0"/>
              </a:spcAft>
              <a:buSzPts val="1280"/>
              <a:buChar char="►"/>
            </a:pPr>
            <a:r>
              <a:rPr lang="en-US" sz="2000" dirty="0"/>
              <a:t>Unified Law</a:t>
            </a:r>
          </a:p>
          <a:p>
            <a:pPr marL="1143000" lvl="2" indent="-228600" algn="l" rtl="0">
              <a:spcBef>
                <a:spcPts val="1000"/>
              </a:spcBef>
              <a:spcAft>
                <a:spcPts val="0"/>
              </a:spcAft>
              <a:buSzPts val="1280"/>
              <a:buChar char="►"/>
            </a:pPr>
            <a:r>
              <a:rPr lang="en-US" sz="2000" dirty="0"/>
              <a:t>Voted Emergency Medical Services</a:t>
            </a:r>
            <a:endParaRPr sz="2000" dirty="0"/>
          </a:p>
          <a:p>
            <a:pPr marL="0" lvl="0" indent="0" algn="l" rtl="0">
              <a:spcBef>
                <a:spcPts val="1000"/>
              </a:spcBef>
              <a:spcAft>
                <a:spcPts val="0"/>
              </a:spcAft>
              <a:buSzPts val="1600"/>
              <a:buNone/>
            </a:pPr>
            <a:endParaRPr sz="28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Basic Property Tax Levies</a:t>
            </a:r>
            <a:endParaRPr dirty="0"/>
          </a:p>
        </p:txBody>
      </p:sp>
      <p:sp>
        <p:nvSpPr>
          <p:cNvPr id="459" name="Google Shape;459;p67"/>
          <p:cNvSpPr txBox="1">
            <a:spLocks noGrp="1"/>
          </p:cNvSpPr>
          <p:nvPr>
            <p:ph idx="1"/>
          </p:nvPr>
        </p:nvSpPr>
        <p:spPr>
          <a:xfrm>
            <a:off x="646112" y="1494264"/>
            <a:ext cx="9403742" cy="475413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sz="2400" dirty="0"/>
              <a:t>Maximum Basic Levies</a:t>
            </a:r>
            <a:endParaRPr sz="2400" dirty="0"/>
          </a:p>
          <a:p>
            <a:pPr marL="342900" lvl="0" indent="-342900" algn="l" rtl="0">
              <a:spcBef>
                <a:spcPts val="1000"/>
              </a:spcBef>
              <a:spcAft>
                <a:spcPts val="0"/>
              </a:spcAft>
              <a:buSzPts val="1600"/>
              <a:buChar char="►"/>
            </a:pPr>
            <a:r>
              <a:rPr lang="en-US" sz="2400" dirty="0"/>
              <a:t>$3.50 per $1,000 of taxable valuation for general county services</a:t>
            </a:r>
            <a:endParaRPr sz="2400" dirty="0"/>
          </a:p>
          <a:p>
            <a:pPr marL="742950" lvl="1" indent="-285750" algn="l" rtl="0">
              <a:spcBef>
                <a:spcPts val="1000"/>
              </a:spcBef>
              <a:spcAft>
                <a:spcPts val="0"/>
              </a:spcAft>
              <a:buSzPts val="1440"/>
              <a:buChar char="►"/>
            </a:pPr>
            <a:r>
              <a:rPr lang="en-US" sz="2000" dirty="0"/>
              <a:t>Services which are primarily intended to benefit all residents of a county, including secondary road services, but excluding services finance by other statutory funds</a:t>
            </a:r>
            <a:endParaRPr sz="2000" dirty="0"/>
          </a:p>
          <a:p>
            <a:pPr marL="342900" lvl="0" indent="-342900" algn="l" rtl="0">
              <a:spcBef>
                <a:spcPts val="1000"/>
              </a:spcBef>
              <a:spcAft>
                <a:spcPts val="0"/>
              </a:spcAft>
              <a:buSzPts val="1600"/>
              <a:buChar char="►"/>
            </a:pPr>
            <a:r>
              <a:rPr lang="en-US" sz="2400" dirty="0"/>
              <a:t>$3.95 per $1,000 of taxable valuation for rural county services</a:t>
            </a:r>
            <a:endParaRPr sz="2400" dirty="0"/>
          </a:p>
          <a:p>
            <a:pPr marL="742950" lvl="1" indent="-285750" algn="l" rtl="0">
              <a:spcBef>
                <a:spcPts val="1000"/>
              </a:spcBef>
              <a:spcAft>
                <a:spcPts val="0"/>
              </a:spcAft>
              <a:buSzPts val="1440"/>
              <a:buChar char="►"/>
            </a:pPr>
            <a:r>
              <a:rPr lang="en-US" sz="2000" dirty="0"/>
              <a:t>Services which are primarily intended to benefit those persons residing in the county outside of incorporated city areas, including secondary road services, but excluding services financed by other statutory funds</a:t>
            </a:r>
            <a:endParaRPr sz="2000" dirty="0"/>
          </a:p>
          <a:p>
            <a:pPr marL="742950" lvl="1" indent="-194309" algn="l" rtl="0">
              <a:spcBef>
                <a:spcPts val="1000"/>
              </a:spcBef>
              <a:spcAft>
                <a:spcPts val="0"/>
              </a:spcAft>
              <a:buSzPts val="1440"/>
              <a:buNone/>
            </a:pPr>
            <a:endParaRPr sz="20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Exceeding Basic Property Tax Levies</a:t>
            </a:r>
            <a:endParaRPr dirty="0"/>
          </a:p>
        </p:txBody>
      </p:sp>
      <p:sp>
        <p:nvSpPr>
          <p:cNvPr id="465" name="Google Shape;465;p68"/>
          <p:cNvSpPr txBox="1">
            <a:spLocks noGrp="1"/>
          </p:cNvSpPr>
          <p:nvPr>
            <p:ph idx="1"/>
          </p:nvPr>
        </p:nvSpPr>
        <p:spPr>
          <a:xfrm>
            <a:off x="925552" y="1405054"/>
            <a:ext cx="9124302" cy="4843345"/>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SzPts val="1920"/>
              <a:buNone/>
            </a:pPr>
            <a:r>
              <a:rPr lang="en-US" sz="2800" dirty="0"/>
              <a:t>Only for reasons set forth in 331.426</a:t>
            </a:r>
            <a:endParaRPr sz="2000" dirty="0"/>
          </a:p>
          <a:p>
            <a:pPr marL="1143000" lvl="2" indent="-228600" algn="l" rtl="0">
              <a:spcBef>
                <a:spcPts val="1000"/>
              </a:spcBef>
              <a:spcAft>
                <a:spcPts val="0"/>
              </a:spcAft>
              <a:buSzPts val="1600"/>
              <a:buChar char="►"/>
            </a:pPr>
            <a:r>
              <a:rPr lang="en-US" sz="2400" dirty="0"/>
              <a:t>Unusual increase in population</a:t>
            </a:r>
            <a:endParaRPr sz="1800" dirty="0"/>
          </a:p>
          <a:p>
            <a:pPr marL="1143000" lvl="2" indent="-228600" algn="l" rtl="0">
              <a:spcBef>
                <a:spcPts val="1000"/>
              </a:spcBef>
              <a:spcAft>
                <a:spcPts val="0"/>
              </a:spcAft>
              <a:buSzPts val="1600"/>
              <a:buChar char="►"/>
            </a:pPr>
            <a:r>
              <a:rPr lang="en-US" sz="2400" dirty="0"/>
              <a:t>Natural disaster or other emergency</a:t>
            </a:r>
            <a:endParaRPr sz="1800" dirty="0"/>
          </a:p>
          <a:p>
            <a:pPr marL="1143000" lvl="2" indent="-228600" algn="l" rtl="0">
              <a:spcBef>
                <a:spcPts val="1000"/>
              </a:spcBef>
              <a:spcAft>
                <a:spcPts val="0"/>
              </a:spcAft>
              <a:buSzPts val="1600"/>
              <a:buChar char="►"/>
            </a:pPr>
            <a:r>
              <a:rPr lang="en-US" sz="2400" dirty="0"/>
              <a:t>Unusual problems relating to major functions required by state law</a:t>
            </a:r>
            <a:endParaRPr sz="1800" dirty="0"/>
          </a:p>
          <a:p>
            <a:pPr marL="1143000" lvl="2" indent="-228600" algn="l" rtl="0">
              <a:spcBef>
                <a:spcPts val="1000"/>
              </a:spcBef>
              <a:spcAft>
                <a:spcPts val="0"/>
              </a:spcAft>
              <a:buSzPts val="1600"/>
              <a:buChar char="►"/>
            </a:pPr>
            <a:r>
              <a:rPr lang="en-US" sz="2400" dirty="0"/>
              <a:t>Unusual staffing problems</a:t>
            </a:r>
            <a:endParaRPr sz="1800" dirty="0"/>
          </a:p>
          <a:p>
            <a:pPr marL="1143000" lvl="2" indent="-228600" algn="l" rtl="0">
              <a:spcBef>
                <a:spcPts val="1000"/>
              </a:spcBef>
              <a:spcAft>
                <a:spcPts val="0"/>
              </a:spcAft>
              <a:buSzPts val="1600"/>
              <a:buChar char="►"/>
            </a:pPr>
            <a:r>
              <a:rPr lang="en-US" sz="2400" dirty="0"/>
              <a:t>Unusual need for additional moneys to permit continuance of a program which provides substantial benefit to county residents</a:t>
            </a:r>
            <a:endParaRPr sz="1800" dirty="0"/>
          </a:p>
          <a:p>
            <a:pPr marL="1143000" lvl="2" indent="-228600" algn="l" rtl="0">
              <a:spcBef>
                <a:spcPts val="1000"/>
              </a:spcBef>
              <a:spcAft>
                <a:spcPts val="0"/>
              </a:spcAft>
              <a:buSzPts val="1600"/>
              <a:buChar char="►"/>
            </a:pPr>
            <a:r>
              <a:rPr lang="en-US" sz="2400" dirty="0"/>
              <a:t>Reduced or usually low growth rate in the property tax base of the county</a:t>
            </a:r>
            <a:endParaRPr sz="1800" dirty="0"/>
          </a:p>
          <a:p>
            <a:pPr marL="742950" lvl="1" indent="-285750" algn="l" rtl="0">
              <a:spcBef>
                <a:spcPts val="1000"/>
              </a:spcBef>
              <a:spcAft>
                <a:spcPts val="0"/>
              </a:spcAft>
              <a:buSzPts val="1920"/>
              <a:buNone/>
            </a:pPr>
            <a:endParaRPr sz="24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Exceeding Basic Property Tax Levies</a:t>
            </a:r>
            <a:endParaRPr dirty="0"/>
          </a:p>
        </p:txBody>
      </p:sp>
      <p:sp>
        <p:nvSpPr>
          <p:cNvPr id="471" name="Google Shape;471;p69"/>
          <p:cNvSpPr txBox="1">
            <a:spLocks noGrp="1"/>
          </p:cNvSpPr>
          <p:nvPr>
            <p:ph idx="1"/>
          </p:nvPr>
        </p:nvSpPr>
        <p:spPr>
          <a:xfrm>
            <a:off x="557562" y="1371600"/>
            <a:ext cx="9492292" cy="4876799"/>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SzPts val="1920"/>
              <a:buChar char="►"/>
            </a:pPr>
            <a:r>
              <a:rPr lang="en-US" sz="3200" dirty="0"/>
              <a:t>Special levy election</a:t>
            </a:r>
            <a:endParaRPr sz="2400" dirty="0"/>
          </a:p>
          <a:p>
            <a:pPr marL="742950" lvl="1" indent="-285750" algn="l" rtl="0">
              <a:spcBef>
                <a:spcPts val="1000"/>
              </a:spcBef>
              <a:spcAft>
                <a:spcPts val="0"/>
              </a:spcAft>
              <a:buSzPts val="1920"/>
              <a:buChar char="►"/>
            </a:pPr>
            <a:r>
              <a:rPr lang="en-US" sz="3200" dirty="0"/>
              <a:t>By including additional information with the notice of public hearing on the county budget.</a:t>
            </a:r>
            <a:endParaRPr sz="2400" dirty="0"/>
          </a:p>
          <a:p>
            <a:pPr marL="1143000" lvl="2" indent="-228600" algn="l" rtl="0">
              <a:spcBef>
                <a:spcPts val="1000"/>
              </a:spcBef>
              <a:spcAft>
                <a:spcPts val="0"/>
              </a:spcAft>
              <a:buSzPts val="1600"/>
              <a:buChar char="►"/>
            </a:pPr>
            <a:r>
              <a:rPr lang="en-US" sz="2800" dirty="0"/>
              <a:t>331.425 and 331.426 provide process</a:t>
            </a:r>
            <a:endParaRPr sz="2000" dirty="0"/>
          </a:p>
          <a:p>
            <a:pPr marL="1143000" lvl="2" indent="-228600" algn="l" rtl="0">
              <a:spcBef>
                <a:spcPts val="1000"/>
              </a:spcBef>
              <a:spcAft>
                <a:spcPts val="0"/>
              </a:spcAft>
              <a:buSzPts val="1600"/>
              <a:buChar char="►"/>
            </a:pPr>
            <a:r>
              <a:rPr lang="en-US" sz="2800" dirty="0"/>
              <a:t>Suggest consulting county attorney prior to pursuing </a:t>
            </a:r>
            <a:endParaRPr sz="2000" dirty="0"/>
          </a:p>
          <a:p>
            <a:pPr marL="742950" lvl="1" indent="-285750" algn="l" rtl="0">
              <a:spcBef>
                <a:spcPts val="1000"/>
              </a:spcBef>
              <a:spcAft>
                <a:spcPts val="0"/>
              </a:spcAft>
              <a:buSzPts val="1440"/>
              <a:buNone/>
            </a:pPr>
            <a:endParaRPr sz="2400" dirty="0"/>
          </a:p>
        </p:txBody>
      </p:sp>
      <p:pic>
        <p:nvPicPr>
          <p:cNvPr id="472" name="Google Shape;472;p69" descr="C:\Documents and Settings\cjohnso3\Local Settings\Temporary Internet Files\Content.IE5\VN70RR17\MC900287134[1].wmf"/>
          <p:cNvPicPr preferRelativeResize="0"/>
          <p:nvPr/>
        </p:nvPicPr>
        <p:blipFill rotWithShape="1">
          <a:blip r:embed="rId3">
            <a:alphaModFix/>
          </a:blip>
          <a:srcRect/>
          <a:stretch/>
        </p:blipFill>
        <p:spPr>
          <a:xfrm>
            <a:off x="8576034" y="4112013"/>
            <a:ext cx="3505200" cy="2745987"/>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Supplemental Property Tax Levies</a:t>
            </a:r>
            <a:endParaRPr dirty="0"/>
          </a:p>
        </p:txBody>
      </p:sp>
      <p:sp>
        <p:nvSpPr>
          <p:cNvPr id="478" name="Google Shape;478;p70"/>
          <p:cNvSpPr txBox="1">
            <a:spLocks noGrp="1"/>
          </p:cNvSpPr>
          <p:nvPr>
            <p:ph idx="1"/>
          </p:nvPr>
        </p:nvSpPr>
        <p:spPr>
          <a:xfrm>
            <a:off x="724830" y="1349298"/>
            <a:ext cx="9325024" cy="489910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Limited in purpose, not amount</a:t>
            </a:r>
            <a:endParaRPr sz="2800" dirty="0"/>
          </a:p>
          <a:p>
            <a:pPr marL="742950" lvl="1" indent="-285750" algn="l" rtl="0">
              <a:spcBef>
                <a:spcPts val="1000"/>
              </a:spcBef>
              <a:spcAft>
                <a:spcPts val="0"/>
              </a:spcAft>
              <a:buSzPts val="1440"/>
              <a:buChar char="►"/>
            </a:pPr>
            <a:r>
              <a:rPr lang="en-US" sz="2400" dirty="0"/>
              <a:t>331.424 (1) for general county services</a:t>
            </a:r>
            <a:endParaRPr sz="2400" dirty="0"/>
          </a:p>
          <a:p>
            <a:pPr marL="1143000" lvl="2" indent="-228600" algn="l" rtl="0">
              <a:spcBef>
                <a:spcPts val="1000"/>
              </a:spcBef>
              <a:spcAft>
                <a:spcPts val="0"/>
              </a:spcAft>
              <a:buSzPts val="1280"/>
              <a:buChar char="►"/>
            </a:pPr>
            <a:r>
              <a:rPr lang="en-US" sz="2000" dirty="0"/>
              <a:t>Examples include elections, FICA, IPERS, health insurance, etc.</a:t>
            </a:r>
            <a:endParaRPr sz="2000" dirty="0"/>
          </a:p>
          <a:p>
            <a:pPr marL="742950" lvl="1" indent="-285750" algn="l" rtl="0">
              <a:spcBef>
                <a:spcPts val="1000"/>
              </a:spcBef>
              <a:spcAft>
                <a:spcPts val="0"/>
              </a:spcAft>
              <a:buSzPts val="1440"/>
              <a:buChar char="►"/>
            </a:pPr>
            <a:r>
              <a:rPr lang="en-US" sz="2400" dirty="0"/>
              <a:t>331.424 (2) for rural county services</a:t>
            </a:r>
            <a:endParaRPr sz="2400" dirty="0"/>
          </a:p>
          <a:p>
            <a:pPr marL="342900" lvl="0" indent="-342900" algn="l" rtl="0">
              <a:spcBef>
                <a:spcPts val="1000"/>
              </a:spcBef>
              <a:spcAft>
                <a:spcPts val="0"/>
              </a:spcAft>
              <a:buSzPts val="1600"/>
              <a:buChar char="►"/>
            </a:pPr>
            <a:r>
              <a:rPr lang="en-US" sz="2800" dirty="0"/>
              <a:t>General or Rural Basic levy must be at limit before using the applicable supplemental levy</a:t>
            </a:r>
            <a:endParaRPr sz="2800" dirty="0"/>
          </a:p>
        </p:txBody>
      </p:sp>
      <p:pic>
        <p:nvPicPr>
          <p:cNvPr id="479" name="Google Shape;479;p70" descr="C:\Documents and Settings\cjohnso3\Local Settings\Temporary Internet Files\Content.IE5\O370XK6E\MC900139725[1].wmf"/>
          <p:cNvPicPr preferRelativeResize="0"/>
          <p:nvPr/>
        </p:nvPicPr>
        <p:blipFill rotWithShape="1">
          <a:blip r:embed="rId3">
            <a:alphaModFix/>
          </a:blip>
          <a:srcRect/>
          <a:stretch/>
        </p:blipFill>
        <p:spPr>
          <a:xfrm>
            <a:off x="6248400" y="4191000"/>
            <a:ext cx="2747772" cy="1969618"/>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Debt Service Levy</a:t>
            </a:r>
            <a:endParaRPr dirty="0"/>
          </a:p>
        </p:txBody>
      </p:sp>
      <p:sp>
        <p:nvSpPr>
          <p:cNvPr id="491" name="Google Shape;491;p72"/>
          <p:cNvSpPr txBox="1">
            <a:spLocks noGrp="1"/>
          </p:cNvSpPr>
          <p:nvPr>
            <p:ph idx="1"/>
          </p:nvPr>
        </p:nvSpPr>
        <p:spPr>
          <a:xfrm>
            <a:off x="735322" y="1382105"/>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Debt Service Levy to pay</a:t>
            </a:r>
            <a:endParaRPr sz="2800" dirty="0"/>
          </a:p>
          <a:p>
            <a:pPr marL="742950" lvl="1" indent="-285750" algn="l" rtl="0">
              <a:spcBef>
                <a:spcPts val="1000"/>
              </a:spcBef>
              <a:spcAft>
                <a:spcPts val="0"/>
              </a:spcAft>
              <a:buSzPts val="1440"/>
              <a:buChar char="►"/>
            </a:pPr>
            <a:r>
              <a:rPr lang="en-US" sz="2400" dirty="0"/>
              <a:t>Certain judgments</a:t>
            </a:r>
            <a:endParaRPr sz="2400" dirty="0"/>
          </a:p>
          <a:p>
            <a:pPr marL="742950" lvl="1" indent="-285750" algn="l" rtl="0">
              <a:spcBef>
                <a:spcPts val="1000"/>
              </a:spcBef>
              <a:spcAft>
                <a:spcPts val="0"/>
              </a:spcAft>
              <a:buSzPts val="1440"/>
              <a:buChar char="►"/>
            </a:pPr>
            <a:r>
              <a:rPr lang="en-US" sz="2400" dirty="0"/>
              <a:t>Interest and Principal on General Obligation debt</a:t>
            </a:r>
            <a:endParaRPr sz="2400" dirty="0"/>
          </a:p>
          <a:p>
            <a:pPr marL="742950" lvl="1" indent="-285750" algn="l" rtl="0">
              <a:spcBef>
                <a:spcPts val="1000"/>
              </a:spcBef>
              <a:spcAft>
                <a:spcPts val="0"/>
              </a:spcAft>
              <a:buSzPts val="1440"/>
              <a:buChar char="►"/>
            </a:pPr>
            <a:r>
              <a:rPr lang="en-US" sz="2400" dirty="0"/>
              <a:t>Certain payments under a lease or lease purchase agreement</a:t>
            </a:r>
            <a:endParaRPr sz="2400" dirty="0"/>
          </a:p>
          <a:p>
            <a:pPr marL="742950" lvl="1" indent="-285750" algn="l" rtl="0">
              <a:spcBef>
                <a:spcPts val="1000"/>
              </a:spcBef>
              <a:spcAft>
                <a:spcPts val="0"/>
              </a:spcAft>
              <a:buSzPts val="1440"/>
              <a:buChar char="►"/>
            </a:pPr>
            <a:r>
              <a:rPr lang="en-US" sz="2400" dirty="0"/>
              <a:t>Lease cost of a joint city/county building</a:t>
            </a:r>
            <a:endParaRPr sz="2400" dirty="0"/>
          </a:p>
          <a:p>
            <a:pPr marL="742950" lvl="1" indent="-285750" algn="l" rtl="0">
              <a:spcBef>
                <a:spcPts val="1000"/>
              </a:spcBef>
              <a:spcAft>
                <a:spcPts val="0"/>
              </a:spcAft>
              <a:buSzPts val="1440"/>
              <a:buNone/>
            </a:pPr>
            <a:endParaRPr sz="2400" dirty="0"/>
          </a:p>
        </p:txBody>
      </p:sp>
      <p:pic>
        <p:nvPicPr>
          <p:cNvPr id="492" name="Google Shape;492;p72" descr="C:\Documents and Settings\cjohnso3\Local Settings\Temporary Internet Files\Content.IE5\IHNU0T2M\MP900387492[1].jpg"/>
          <p:cNvPicPr preferRelativeResize="0"/>
          <p:nvPr/>
        </p:nvPicPr>
        <p:blipFill rotWithShape="1">
          <a:blip r:embed="rId3">
            <a:alphaModFix/>
          </a:blip>
          <a:srcRect/>
          <a:stretch/>
        </p:blipFill>
        <p:spPr>
          <a:xfrm>
            <a:off x="8361374" y="4315522"/>
            <a:ext cx="2819400" cy="2011172"/>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Cemetery Levy</a:t>
            </a:r>
            <a:endParaRPr dirty="0"/>
          </a:p>
        </p:txBody>
      </p:sp>
      <p:sp>
        <p:nvSpPr>
          <p:cNvPr id="498" name="Google Shape;498;p73"/>
          <p:cNvSpPr txBox="1">
            <a:spLocks noGrp="1"/>
          </p:cNvSpPr>
          <p:nvPr>
            <p:ph idx="1"/>
          </p:nvPr>
        </p:nvSpPr>
        <p:spPr>
          <a:xfrm>
            <a:off x="869796" y="1237786"/>
            <a:ext cx="9180058" cy="50106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Levy limit of $0.0675 per $1,000 of taxable valuation to repair and maintain cemeteries under the jurisdiction of the Board of Supervisors (includes Pioneer Cemeteries)</a:t>
            </a:r>
            <a:endParaRPr sz="2800" dirty="0"/>
          </a:p>
          <a:p>
            <a:pPr marL="342900" lvl="0" indent="-342900" algn="l" rtl="0">
              <a:spcBef>
                <a:spcPts val="1000"/>
              </a:spcBef>
              <a:spcAft>
                <a:spcPts val="0"/>
              </a:spcAft>
              <a:buSzPts val="1600"/>
              <a:buChar char="►"/>
            </a:pPr>
            <a:r>
              <a:rPr lang="en-US" sz="2800" dirty="0"/>
              <a:t>Levied and accounted for within General Fund</a:t>
            </a:r>
            <a:endParaRPr sz="2800" dirty="0"/>
          </a:p>
          <a:p>
            <a:pPr marL="342900" lvl="0" indent="-342900" algn="l" rtl="0">
              <a:spcBef>
                <a:spcPts val="1000"/>
              </a:spcBef>
              <a:spcAft>
                <a:spcPts val="0"/>
              </a:spcAft>
              <a:buSzPts val="1600"/>
              <a:buChar char="►"/>
            </a:pPr>
            <a:r>
              <a:rPr lang="en-US" sz="2800" dirty="0"/>
              <a:t>Around 20 counties use this levy</a:t>
            </a:r>
            <a:endParaRPr sz="28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Emergency Services Levy</a:t>
            </a:r>
            <a:endParaRPr dirty="0"/>
          </a:p>
        </p:txBody>
      </p:sp>
      <p:sp>
        <p:nvSpPr>
          <p:cNvPr id="504" name="Google Shape;504;p74"/>
          <p:cNvSpPr txBox="1">
            <a:spLocks noGrp="1"/>
          </p:cNvSpPr>
          <p:nvPr>
            <p:ph idx="1"/>
          </p:nvPr>
        </p:nvSpPr>
        <p:spPr>
          <a:xfrm>
            <a:off x="875201" y="1361542"/>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800" dirty="0"/>
              <a:t>If county provides fire protection to a township under 331.385, the county shall establish an emergency services fund and may certify taxes in the township not to exceed levy limits in 359.43</a:t>
            </a:r>
            <a:endParaRPr sz="2800" dirty="0"/>
          </a:p>
          <a:p>
            <a:pPr marL="742950" lvl="1" indent="-285750" algn="l" rtl="0">
              <a:spcBef>
                <a:spcPts val="1000"/>
              </a:spcBef>
              <a:spcAft>
                <a:spcPts val="0"/>
              </a:spcAft>
              <a:buSzPts val="1440"/>
              <a:buChar char="►"/>
            </a:pPr>
            <a:r>
              <a:rPr lang="en-US" sz="2400" dirty="0"/>
              <a:t>Currently only applicable in Polk County</a:t>
            </a:r>
            <a:endParaRPr sz="2400" dirty="0"/>
          </a:p>
        </p:txBody>
      </p:sp>
      <p:pic>
        <p:nvPicPr>
          <p:cNvPr id="505" name="Google Shape;505;p74" descr="C:\Documents and Settings\cjohnso3\Local Settings\Temporary Internet Files\Content.IE5\IHNU0T2M\MC900056539[1].wmf"/>
          <p:cNvPicPr preferRelativeResize="0"/>
          <p:nvPr/>
        </p:nvPicPr>
        <p:blipFill rotWithShape="1">
          <a:blip r:embed="rId3">
            <a:alphaModFix/>
          </a:blip>
          <a:srcRect/>
          <a:stretch/>
        </p:blipFill>
        <p:spPr>
          <a:xfrm>
            <a:off x="6324600" y="4191001"/>
            <a:ext cx="2514600" cy="2333661"/>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Medical Services – 422D	</a:t>
            </a:r>
          </a:p>
        </p:txBody>
      </p:sp>
      <p:sp>
        <p:nvSpPr>
          <p:cNvPr id="3" name="Content Placeholder 2"/>
          <p:cNvSpPr>
            <a:spLocks noGrp="1"/>
          </p:cNvSpPr>
          <p:nvPr>
            <p:ph idx="1"/>
          </p:nvPr>
        </p:nvSpPr>
        <p:spPr/>
        <p:txBody>
          <a:bodyPr>
            <a:normAutofit/>
          </a:bodyPr>
          <a:lstStyle/>
          <a:p>
            <a:r>
              <a:rPr lang="en-US" sz="2800" dirty="0"/>
              <a:t>New Levy across the state. </a:t>
            </a:r>
          </a:p>
          <a:p>
            <a:r>
              <a:rPr lang="en-US" sz="2800" dirty="0"/>
              <a:t>60% +1 to pass levy recommendation to make Emergency Medical Services an essential Service. </a:t>
            </a:r>
          </a:p>
          <a:p>
            <a:r>
              <a:rPr lang="en-US" sz="2800" dirty="0"/>
              <a:t>Levy is for up to 10 years before recertification</a:t>
            </a:r>
          </a:p>
          <a:p>
            <a:r>
              <a:rPr lang="en-US" sz="2800" dirty="0"/>
              <a:t>Could be property or income tax. </a:t>
            </a:r>
          </a:p>
          <a:p>
            <a:endParaRPr lang="en-US" sz="2800" dirty="0"/>
          </a:p>
        </p:txBody>
      </p:sp>
      <p:pic>
        <p:nvPicPr>
          <p:cNvPr id="4" name="Google Shape;526;p77" descr="C:\Documents and Settings\cjohnso3\Local Settings\Temporary Internet Files\Content.IE5\VN70RR17\MC900388716[1].wmf"/>
          <p:cNvPicPr preferRelativeResize="0"/>
          <p:nvPr/>
        </p:nvPicPr>
        <p:blipFill rotWithShape="1">
          <a:blip r:embed="rId2">
            <a:alphaModFix/>
          </a:blip>
          <a:srcRect/>
          <a:stretch/>
        </p:blipFill>
        <p:spPr>
          <a:xfrm>
            <a:off x="7798419" y="4644076"/>
            <a:ext cx="3263590" cy="1604323"/>
          </a:xfrm>
          <a:prstGeom prst="rect">
            <a:avLst/>
          </a:prstGeom>
          <a:noFill/>
          <a:ln>
            <a:noFill/>
          </a:ln>
        </p:spPr>
      </p:pic>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59</a:t>
            </a:fld>
            <a:endParaRPr lang="en-US" dirty="0"/>
          </a:p>
        </p:txBody>
      </p:sp>
    </p:spTree>
    <p:extLst>
      <p:ext uri="{BB962C8B-B14F-4D97-AF65-F5344CB8AC3E}">
        <p14:creationId xmlns:p14="http://schemas.microsoft.com/office/powerpoint/2010/main" val="171914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1371600" y="-790936"/>
            <a:ext cx="7055380"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780"/>
              <a:buFont typeface="Century Gothic"/>
              <a:buNone/>
            </a:pPr>
            <a:br>
              <a:rPr lang="en-US" sz="3780" dirty="0"/>
            </a:br>
            <a:br>
              <a:rPr lang="en-US" sz="3780" dirty="0"/>
            </a:br>
            <a:r>
              <a:rPr lang="en-US" sz="3780" dirty="0"/>
              <a:t>Department of Management’s Role</a:t>
            </a:r>
            <a:br>
              <a:rPr lang="en-US" sz="3780" dirty="0"/>
            </a:br>
            <a:endParaRPr sz="3780" dirty="0"/>
          </a:p>
        </p:txBody>
      </p:sp>
      <p:sp>
        <p:nvSpPr>
          <p:cNvPr id="181" name="Google Shape;181;p2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1600"/>
              <a:buNone/>
            </a:pPr>
            <a:r>
              <a:rPr lang="en-US" sz="2800" dirty="0"/>
              <a:t>DOM provides the forms (including web-based), instructions, technical assistance for all local government budgets</a:t>
            </a:r>
          </a:p>
          <a:p>
            <a:pPr marL="342900" lvl="0" indent="-342900" algn="ctr" rtl="0">
              <a:spcBef>
                <a:spcPts val="0"/>
              </a:spcBef>
              <a:spcAft>
                <a:spcPts val="0"/>
              </a:spcAft>
              <a:buSzPts val="1600"/>
              <a:buNone/>
            </a:pPr>
            <a:endParaRPr lang="en-US" sz="2800" dirty="0"/>
          </a:p>
          <a:p>
            <a:pPr marL="342900" lvl="0" indent="-342900" algn="ctr" rtl="0">
              <a:spcBef>
                <a:spcPts val="0"/>
              </a:spcBef>
              <a:spcAft>
                <a:spcPts val="0"/>
              </a:spcAft>
              <a:buSzPts val="1600"/>
              <a:buNone/>
            </a:pPr>
            <a:endParaRPr lang="en-US" sz="2800" dirty="0"/>
          </a:p>
          <a:p>
            <a:pPr marL="342900" lvl="0" indent="-342900" algn="ctr" rtl="0">
              <a:spcBef>
                <a:spcPts val="0"/>
              </a:spcBef>
              <a:spcAft>
                <a:spcPts val="0"/>
              </a:spcAft>
              <a:buSzPts val="1600"/>
              <a:buNone/>
            </a:pPr>
            <a:endParaRPr sz="2800" dirty="0"/>
          </a:p>
          <a:p>
            <a:pPr marL="342900" lvl="0" indent="-342900" algn="ctr" rtl="0">
              <a:spcBef>
                <a:spcPts val="1000"/>
              </a:spcBef>
              <a:spcAft>
                <a:spcPts val="0"/>
              </a:spcAft>
              <a:buSzPts val="1600"/>
              <a:buFont typeface="Noto Sans Symbols"/>
              <a:buNone/>
            </a:pPr>
            <a:endParaRPr sz="2800" dirty="0"/>
          </a:p>
        </p:txBody>
      </p:sp>
      <p:sp>
        <p:nvSpPr>
          <p:cNvPr id="182" name="Google Shape;182;p24"/>
          <p:cNvSpPr/>
          <p:nvPr/>
        </p:nvSpPr>
        <p:spPr>
          <a:xfrm>
            <a:off x="1103312" y="4150658"/>
            <a:ext cx="9372600"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0" i="0" u="sng" strike="noStrike" cap="none" dirty="0">
                <a:solidFill>
                  <a:schemeClr val="hlink"/>
                </a:solidFill>
                <a:latin typeface="Century Gothic"/>
                <a:ea typeface="Century Gothic"/>
                <a:cs typeface="Century Gothic"/>
                <a:sym typeface="Century Gothic"/>
                <a:hlinkClick r:id="rId3"/>
              </a:rPr>
              <a:t>https://dom.iowa.gov/counties</a:t>
            </a:r>
            <a:br>
              <a:rPr lang="en-US" sz="1800" b="0" i="0" u="none" strike="noStrike" cap="none" dirty="0">
                <a:solidFill>
                  <a:schemeClr val="lt1"/>
                </a:solidFill>
                <a:latin typeface="Century Gothic"/>
                <a:ea typeface="Century Gothic"/>
                <a:cs typeface="Century Gothic"/>
                <a:sym typeface="Century Gothic"/>
              </a:rPr>
            </a:br>
            <a:endParaRPr sz="1800" dirty="0">
              <a:solidFill>
                <a:schemeClr val="lt1"/>
              </a:solidFill>
              <a:latin typeface="Century Gothic"/>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Unified Law Enforcement Levy</a:t>
            </a:r>
            <a:endParaRPr dirty="0"/>
          </a:p>
        </p:txBody>
      </p:sp>
      <p:sp>
        <p:nvSpPr>
          <p:cNvPr id="511" name="Google Shape;511;p7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dirty="0"/>
              <a:t>Unified law enforcement levy under </a:t>
            </a:r>
            <a:r>
              <a:rPr lang="en-US" i="1" dirty="0"/>
              <a:t>Code of Iowa</a:t>
            </a:r>
            <a:r>
              <a:rPr lang="en-US" dirty="0"/>
              <a:t> Chapter 28E.  </a:t>
            </a:r>
            <a:endParaRPr dirty="0"/>
          </a:p>
          <a:p>
            <a:pPr marL="342900" lvl="0" indent="-342900" algn="l" rtl="0">
              <a:spcBef>
                <a:spcPts val="1000"/>
              </a:spcBef>
              <a:spcAft>
                <a:spcPts val="0"/>
              </a:spcAft>
              <a:buSzPts val="1600"/>
              <a:buChar char="►"/>
            </a:pPr>
            <a:r>
              <a:rPr lang="en-US" dirty="0"/>
              <a:t>The county levy is only on property outside of incorporated areas and is limited to $1.50 per thousand dollars of taxable valuation.  </a:t>
            </a:r>
            <a:endParaRPr dirty="0"/>
          </a:p>
          <a:p>
            <a:pPr marL="342900" lvl="0" indent="-342900" algn="l" rtl="0">
              <a:spcBef>
                <a:spcPts val="1000"/>
              </a:spcBef>
              <a:spcAft>
                <a:spcPts val="0"/>
              </a:spcAft>
              <a:buSzPts val="1600"/>
              <a:buChar char="►"/>
            </a:pPr>
            <a:r>
              <a:rPr lang="en-US" dirty="0"/>
              <a:t>A vote of the people is required to establish this levy (</a:t>
            </a:r>
            <a:r>
              <a:rPr lang="en-US" i="1" dirty="0"/>
              <a:t>Code of Iowa</a:t>
            </a:r>
            <a:r>
              <a:rPr lang="en-US" dirty="0"/>
              <a:t> Section 28E.22).</a:t>
            </a:r>
            <a:endParaRPr dirty="0"/>
          </a:p>
        </p:txBody>
      </p:sp>
      <p:pic>
        <p:nvPicPr>
          <p:cNvPr id="512" name="Google Shape;512;p75" descr="C:\Documents and Settings\cjohnso3\Local Settings\Temporary Internet Files\Content.IE5\IHNU0T2M\MC900198606[1].wmf"/>
          <p:cNvPicPr preferRelativeResize="0"/>
          <p:nvPr/>
        </p:nvPicPr>
        <p:blipFill rotWithShape="1">
          <a:blip r:embed="rId3">
            <a:alphaModFix/>
          </a:blip>
          <a:srcRect/>
          <a:stretch/>
        </p:blipFill>
        <p:spPr>
          <a:xfrm>
            <a:off x="9045922" y="4495801"/>
            <a:ext cx="1622079" cy="2095877"/>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Flood and Erosion Control Levy</a:t>
            </a:r>
            <a:endParaRPr dirty="0"/>
          </a:p>
        </p:txBody>
      </p:sp>
      <p:sp>
        <p:nvSpPr>
          <p:cNvPr id="518" name="Google Shape;518;p7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dirty="0"/>
              <a:t>A flood and erosion control purposes levy, to be levied only against agricultural lands valuations.  </a:t>
            </a:r>
            <a:endParaRPr dirty="0"/>
          </a:p>
          <a:p>
            <a:pPr marL="742950" lvl="1" indent="-285750" algn="l" rtl="0">
              <a:spcBef>
                <a:spcPts val="1000"/>
              </a:spcBef>
              <a:spcAft>
                <a:spcPts val="0"/>
              </a:spcAft>
              <a:buSzPts val="1440"/>
              <a:buChar char="►"/>
            </a:pPr>
            <a:r>
              <a:rPr lang="en-US" dirty="0"/>
              <a:t>Limited to $0.06750 per thousand dollars of taxable valuation (</a:t>
            </a:r>
            <a:r>
              <a:rPr lang="en-US" i="1" dirty="0"/>
              <a:t>Code of Iowa</a:t>
            </a:r>
            <a:r>
              <a:rPr lang="en-US" dirty="0"/>
              <a:t> Section 161E.9).</a:t>
            </a:r>
            <a:endParaRPr dirty="0"/>
          </a:p>
        </p:txBody>
      </p:sp>
      <p:pic>
        <p:nvPicPr>
          <p:cNvPr id="519" name="Google Shape;519;p76" descr="C:\Documents and Settings\cjohnso3\Local Settings\Temporary Internet Files\Content.IE5\A30ANM5A\MC900153600[1].wmf"/>
          <p:cNvPicPr preferRelativeResize="0"/>
          <p:nvPr/>
        </p:nvPicPr>
        <p:blipFill rotWithShape="1">
          <a:blip r:embed="rId3">
            <a:alphaModFix/>
          </a:blip>
          <a:srcRect/>
          <a:stretch/>
        </p:blipFill>
        <p:spPr>
          <a:xfrm>
            <a:off x="5105400" y="3591060"/>
            <a:ext cx="4114800" cy="2901887"/>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8"/>
          <p:cNvSpPr/>
          <p:nvPr/>
        </p:nvSpPr>
        <p:spPr>
          <a:xfrm>
            <a:off x="1219200" y="394454"/>
            <a:ext cx="8053711" cy="62786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dirty="0">
                <a:solidFill>
                  <a:schemeClr val="lt1"/>
                </a:solidFill>
                <a:latin typeface="Century Gothic"/>
                <a:ea typeface="Century Gothic"/>
                <a:cs typeface="Century Gothic"/>
                <a:sym typeface="Century Gothic"/>
              </a:rPr>
              <a:t>BUDGET OPTIONS &amp; TIPS –From a Budget Director</a:t>
            </a:r>
            <a:endParaRPr sz="2000" b="1" u="sng"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000" b="1" u="sng" dirty="0">
              <a:solidFill>
                <a:schemeClr val="lt1"/>
              </a:solidFill>
              <a:latin typeface="Century Gothic"/>
              <a:ea typeface="Century Gothic"/>
              <a:cs typeface="Century Gothic"/>
              <a:sym typeface="Century Gothic"/>
            </a:endParaRPr>
          </a:p>
          <a:p>
            <a:pPr marL="214313" marR="0" lvl="0" indent="-214313" algn="l" rtl="0">
              <a:spcBef>
                <a:spcPts val="0"/>
              </a:spcBef>
              <a:spcAft>
                <a:spcPts val="0"/>
              </a:spcAft>
              <a:buClr>
                <a:schemeClr val="lt1"/>
              </a:buClr>
              <a:buSzPts val="2000"/>
              <a:buFont typeface="Arial"/>
              <a:buChar char="•"/>
            </a:pPr>
            <a:r>
              <a:rPr lang="en-US" sz="2000" dirty="0">
                <a:solidFill>
                  <a:schemeClr val="lt1"/>
                </a:solidFill>
                <a:latin typeface="Century Gothic"/>
                <a:ea typeface="Century Gothic"/>
                <a:cs typeface="Century Gothic"/>
                <a:sym typeface="Century Gothic"/>
              </a:rPr>
              <a:t>Set a calendar for January and February with all needed publication and hearing dates</a:t>
            </a:r>
            <a:endParaRPr dirty="0"/>
          </a:p>
          <a:p>
            <a:pPr marL="214313" marR="0" lvl="0" indent="-214313" algn="l" rtl="0">
              <a:spcBef>
                <a:spcPts val="0"/>
              </a:spcBef>
              <a:spcAft>
                <a:spcPts val="0"/>
              </a:spcAft>
              <a:buClr>
                <a:schemeClr val="lt1"/>
              </a:buClr>
              <a:buSzPts val="2000"/>
              <a:buFont typeface="Arial"/>
              <a:buChar char="•"/>
            </a:pPr>
            <a:r>
              <a:rPr lang="en-US" sz="2000" dirty="0">
                <a:solidFill>
                  <a:schemeClr val="lt1"/>
                </a:solidFill>
                <a:latin typeface="Century Gothic"/>
                <a:ea typeface="Century Gothic"/>
                <a:cs typeface="Century Gothic"/>
                <a:sym typeface="Century Gothic"/>
              </a:rPr>
              <a:t>Establish salary and wage changes for department heads and hourly employees taking into consideration any union negotiations. </a:t>
            </a:r>
            <a:endParaRPr dirty="0"/>
          </a:p>
          <a:p>
            <a:pPr marL="214313" marR="0" lvl="0" indent="-214313" algn="l" rtl="0">
              <a:spcBef>
                <a:spcPts val="0"/>
              </a:spcBef>
              <a:spcAft>
                <a:spcPts val="0"/>
              </a:spcAft>
              <a:buClr>
                <a:schemeClr val="lt1"/>
              </a:buClr>
              <a:buSzPts val="2000"/>
              <a:buFont typeface="Arial"/>
              <a:buChar char="•"/>
            </a:pPr>
            <a:r>
              <a:rPr lang="en-US" sz="2000" dirty="0">
                <a:solidFill>
                  <a:schemeClr val="lt1"/>
                </a:solidFill>
                <a:latin typeface="Century Gothic"/>
                <a:ea typeface="Century Gothic"/>
                <a:cs typeface="Century Gothic"/>
                <a:sym typeface="Century Gothic"/>
              </a:rPr>
              <a:t>Consider fund balance levels</a:t>
            </a:r>
            <a:endParaRPr dirty="0"/>
          </a:p>
          <a:p>
            <a:pPr marL="557213" marR="0" lvl="1" indent="-214312" algn="l" rtl="0">
              <a:spcBef>
                <a:spcPts val="0"/>
              </a:spcBef>
              <a:spcAft>
                <a:spcPts val="0"/>
              </a:spcAft>
              <a:buClr>
                <a:schemeClr val="lt1"/>
              </a:buClr>
              <a:buSzPts val="2000"/>
              <a:buFont typeface="Arial"/>
              <a:buChar char="•"/>
            </a:pPr>
            <a:r>
              <a:rPr lang="en-US" sz="2000" b="0" i="0" u="none" strike="noStrike" cap="none" dirty="0">
                <a:solidFill>
                  <a:schemeClr val="lt1"/>
                </a:solidFill>
                <a:latin typeface="Century Gothic"/>
                <a:ea typeface="Century Gothic"/>
                <a:cs typeface="Century Gothic"/>
                <a:sym typeface="Century Gothic"/>
              </a:rPr>
              <a:t>Look to prior fiscal year ending fund cash balances</a:t>
            </a:r>
            <a:endParaRPr dirty="0"/>
          </a:p>
          <a:p>
            <a:pPr marL="557213" marR="0" lvl="1" indent="-214312" algn="l" rtl="0">
              <a:spcBef>
                <a:spcPts val="0"/>
              </a:spcBef>
              <a:spcAft>
                <a:spcPts val="0"/>
              </a:spcAft>
              <a:buClr>
                <a:schemeClr val="lt1"/>
              </a:buClr>
              <a:buSzPts val="2000"/>
              <a:buFont typeface="Arial"/>
              <a:buChar char="•"/>
            </a:pPr>
            <a:r>
              <a:rPr lang="en-US" sz="2000" b="0" i="0" u="none" strike="noStrike" cap="none" dirty="0">
                <a:solidFill>
                  <a:schemeClr val="lt1"/>
                </a:solidFill>
                <a:latin typeface="Century Gothic"/>
                <a:ea typeface="Century Gothic"/>
                <a:cs typeface="Century Gothic"/>
                <a:sym typeface="Century Gothic"/>
              </a:rPr>
              <a:t>Departmental budgets can help to indicate cash flow needs</a:t>
            </a:r>
            <a:endParaRPr dirty="0"/>
          </a:p>
          <a:p>
            <a:pPr marL="557213" marR="0" lvl="1" indent="-214312" algn="l" rtl="0">
              <a:spcBef>
                <a:spcPts val="0"/>
              </a:spcBef>
              <a:spcAft>
                <a:spcPts val="0"/>
              </a:spcAft>
              <a:buClr>
                <a:schemeClr val="lt1"/>
              </a:buClr>
              <a:buSzPts val="2000"/>
              <a:buFont typeface="Arial"/>
              <a:buChar char="•"/>
            </a:pPr>
            <a:r>
              <a:rPr lang="en-US" sz="2000" b="0" i="0" u="none" strike="noStrike" cap="none" dirty="0">
                <a:solidFill>
                  <a:schemeClr val="lt1"/>
                </a:solidFill>
                <a:latin typeface="Century Gothic"/>
                <a:ea typeface="Century Gothic"/>
                <a:cs typeface="Century Gothic"/>
                <a:sym typeface="Century Gothic"/>
              </a:rPr>
              <a:t>Request capital improvement plans and capital asset purchasing plans from officials and departments</a:t>
            </a:r>
            <a:endParaRPr dirty="0"/>
          </a:p>
          <a:p>
            <a:pPr marL="100013" marR="0" lvl="0" indent="-100013" algn="l" rtl="0">
              <a:spcBef>
                <a:spcPts val="0"/>
              </a:spcBef>
              <a:spcAft>
                <a:spcPts val="0"/>
              </a:spcAft>
              <a:buClr>
                <a:schemeClr val="lt1"/>
              </a:buClr>
              <a:buSzPts val="2000"/>
              <a:buFont typeface="Arial"/>
              <a:buChar char="•"/>
            </a:pPr>
            <a:r>
              <a:rPr lang="en-US" sz="2000" dirty="0">
                <a:solidFill>
                  <a:schemeClr val="lt1"/>
                </a:solidFill>
                <a:latin typeface="Century Gothic"/>
                <a:ea typeface="Century Gothic"/>
                <a:cs typeface="Century Gothic"/>
                <a:sym typeface="Century Gothic"/>
              </a:rPr>
              <a:t>Understand the revenue and expenditures streams and the types that are within your control and those that are not – </a:t>
            </a:r>
            <a:endParaRPr dirty="0"/>
          </a:p>
          <a:p>
            <a:pPr marL="557213" marR="0" lvl="1" indent="-214312" algn="l" rtl="0">
              <a:spcBef>
                <a:spcPts val="0"/>
              </a:spcBef>
              <a:spcAft>
                <a:spcPts val="0"/>
              </a:spcAft>
              <a:buClr>
                <a:schemeClr val="lt1"/>
              </a:buClr>
              <a:buSzPts val="2000"/>
              <a:buFont typeface="Arial"/>
              <a:buChar char="•"/>
            </a:pPr>
            <a:r>
              <a:rPr lang="en-US" sz="2000" b="0" i="0" u="none" strike="noStrike" cap="none" dirty="0">
                <a:solidFill>
                  <a:schemeClr val="lt1"/>
                </a:solidFill>
                <a:latin typeface="Century Gothic"/>
                <a:ea typeface="Century Gothic"/>
                <a:cs typeface="Century Gothic"/>
                <a:sym typeface="Century Gothic"/>
              </a:rPr>
              <a:t>Property Tax dependence vs intergovernmental.</a:t>
            </a:r>
            <a:endParaRPr sz="2000" b="0" i="0" u="none" strike="noStrike" cap="none" dirty="0">
              <a:solidFill>
                <a:schemeClr val="lt1"/>
              </a:solidFill>
              <a:latin typeface="Century Gothic"/>
              <a:ea typeface="Century Gothic"/>
              <a:cs typeface="Century Gothic"/>
              <a:sym typeface="Century Gothic"/>
            </a:endParaRPr>
          </a:p>
          <a:p>
            <a:pPr marL="671513" marR="0" lvl="1" indent="-214312" algn="l" rtl="0">
              <a:spcBef>
                <a:spcPts val="0"/>
              </a:spcBef>
              <a:spcAft>
                <a:spcPts val="0"/>
              </a:spcAft>
              <a:buClr>
                <a:schemeClr val="lt1"/>
              </a:buClr>
              <a:buSzPts val="2000"/>
              <a:buFont typeface="Arial"/>
              <a:buChar char="•"/>
            </a:pPr>
            <a:r>
              <a:rPr lang="en-US" sz="2000" b="0" i="0" u="none" strike="noStrike" cap="none" dirty="0">
                <a:solidFill>
                  <a:schemeClr val="lt1"/>
                </a:solidFill>
                <a:latin typeface="Century Gothic"/>
                <a:ea typeface="Century Gothic"/>
                <a:cs typeface="Century Gothic"/>
                <a:sym typeface="Century Gothic"/>
              </a:rPr>
              <a:t>Consider difference between raising taxes collected </a:t>
            </a:r>
            <a:r>
              <a:rPr lang="en-US" sz="2000" b="1" i="0" u="none" strike="noStrike" cap="none" dirty="0">
                <a:solidFill>
                  <a:schemeClr val="lt1"/>
                </a:solidFill>
                <a:latin typeface="Century Gothic"/>
                <a:ea typeface="Century Gothic"/>
                <a:cs typeface="Century Gothic"/>
                <a:sym typeface="Century Gothic"/>
              </a:rPr>
              <a:t>OR </a:t>
            </a:r>
            <a:r>
              <a:rPr lang="en-US" sz="2000" b="0" i="0" u="none" strike="noStrike" cap="none" dirty="0">
                <a:solidFill>
                  <a:schemeClr val="lt1"/>
                </a:solidFill>
                <a:latin typeface="Century Gothic"/>
                <a:ea typeface="Century Gothic"/>
                <a:cs typeface="Century Gothic"/>
                <a:sym typeface="Century Gothic"/>
              </a:rPr>
              <a:t>not raising the tax rate</a:t>
            </a:r>
            <a:endParaRPr sz="2000" b="1" i="0" u="none" strike="noStrike" cap="none" dirty="0">
              <a:solidFill>
                <a:schemeClr val="lt1"/>
              </a:solidFill>
              <a:latin typeface="Century Gothic"/>
              <a:ea typeface="Century Gothic"/>
              <a:cs typeface="Century Gothic"/>
              <a:sym typeface="Century Gothic"/>
            </a:endParaRPr>
          </a:p>
          <a:p>
            <a:pPr marL="671513" marR="0" lvl="1" indent="-214312" algn="l" rtl="0">
              <a:spcBef>
                <a:spcPts val="0"/>
              </a:spcBef>
              <a:spcAft>
                <a:spcPts val="0"/>
              </a:spcAft>
              <a:buClr>
                <a:schemeClr val="lt1"/>
              </a:buClr>
              <a:buSzPts val="2100"/>
              <a:buFont typeface="Arial"/>
              <a:buChar char="•"/>
            </a:pPr>
            <a:r>
              <a:rPr lang="en-US" sz="2100" b="0" i="0" u="none" strike="noStrike" cap="none" dirty="0">
                <a:solidFill>
                  <a:schemeClr val="lt1"/>
                </a:solidFill>
                <a:latin typeface="Century Gothic"/>
                <a:ea typeface="Century Gothic"/>
                <a:cs typeface="Century Gothic"/>
                <a:sym typeface="Century Gothic"/>
              </a:rPr>
              <a:t>Salary and Benefits vs Capital; One time use of funds</a:t>
            </a:r>
            <a:endParaRPr sz="2100" b="0" i="0" u="none" strike="noStrike" cap="none"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100" dirty="0">
              <a:solidFill>
                <a:schemeClr val="lt1"/>
              </a:solidFill>
              <a:latin typeface="Century Gothic"/>
              <a:ea typeface="Century Gothic"/>
              <a:cs typeface="Century Gothic"/>
              <a:sym typeface="Century Gothic"/>
            </a:endParaRPr>
          </a:p>
        </p:txBody>
      </p:sp>
      <p:sp>
        <p:nvSpPr>
          <p:cNvPr id="532" name="Google Shape;532;p78"/>
          <p:cNvSpPr txBox="1"/>
          <p:nvPr/>
        </p:nvSpPr>
        <p:spPr>
          <a:xfrm>
            <a:off x="10182855" y="3324225"/>
            <a:ext cx="407023" cy="20955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500" b="1" i="0" dirty="0">
              <a:solidFill>
                <a:schemeClr val="dk1"/>
              </a:solidFill>
              <a:latin typeface="Century Gothic"/>
              <a:ea typeface="Century Gothic"/>
              <a:cs typeface="Century Gothic"/>
              <a:sym typeface="Century Gothic"/>
            </a:endParaRPr>
          </a:p>
        </p:txBody>
      </p:sp>
      <p:sp>
        <p:nvSpPr>
          <p:cNvPr id="2" name="TextBox 1"/>
          <p:cNvSpPr txBox="1"/>
          <p:nvPr/>
        </p:nvSpPr>
        <p:spPr>
          <a:xfrm>
            <a:off x="9271582" y="4438185"/>
            <a:ext cx="2636591" cy="1754326"/>
          </a:xfrm>
          <a:prstGeom prst="rect">
            <a:avLst/>
          </a:prstGeom>
          <a:noFill/>
        </p:spPr>
        <p:txBody>
          <a:bodyPr wrap="square" rtlCol="0">
            <a:spAutoFit/>
          </a:bodyPr>
          <a:lstStyle/>
          <a:p>
            <a:r>
              <a:rPr lang="en-US" dirty="0"/>
              <a:t>New Revenues to consider: ARPA, Local Government Consistency Allocation; Opioid settlement funding</a:t>
            </a:r>
          </a:p>
        </p:txBody>
      </p:sp>
      <p:sp>
        <p:nvSpPr>
          <p:cNvPr id="3" name="Slide Number Placeholder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Elected Officials &amp; Boards</a:t>
            </a:r>
          </a:p>
        </p:txBody>
      </p:sp>
      <p:sp>
        <p:nvSpPr>
          <p:cNvPr id="26626" name="Content Placeholder 2"/>
          <p:cNvSpPr>
            <a:spLocks noGrp="1"/>
          </p:cNvSpPr>
          <p:nvPr>
            <p:ph sz="quarter" idx="1"/>
          </p:nvPr>
        </p:nvSpPr>
        <p:spPr/>
        <p:txBody>
          <a:bodyPr>
            <a:normAutofit lnSpcReduction="10000"/>
          </a:bodyPr>
          <a:lstStyle/>
          <a:p>
            <a:r>
              <a:rPr lang="en-US" sz="2400" dirty="0"/>
              <a:t>Attorney §331.751</a:t>
            </a:r>
          </a:p>
          <a:p>
            <a:r>
              <a:rPr lang="en-US" sz="2400" dirty="0"/>
              <a:t>Auditor §331.501</a:t>
            </a:r>
          </a:p>
          <a:p>
            <a:r>
              <a:rPr lang="en-US" sz="2400" dirty="0"/>
              <a:t>Board of Supervisors §331.201</a:t>
            </a:r>
          </a:p>
          <a:p>
            <a:r>
              <a:rPr lang="en-US" sz="2400" dirty="0"/>
              <a:t>Recorder §331.601</a:t>
            </a:r>
          </a:p>
          <a:p>
            <a:r>
              <a:rPr lang="en-US" sz="2400" dirty="0"/>
              <a:t>Sheriff §331.651</a:t>
            </a:r>
          </a:p>
          <a:p>
            <a:r>
              <a:rPr lang="en-US" sz="2400" dirty="0"/>
              <a:t>Treasurer §331.551</a:t>
            </a:r>
          </a:p>
          <a:p>
            <a:r>
              <a:rPr lang="en-US" sz="2400" dirty="0"/>
              <a:t>Conservation Board §350</a:t>
            </a:r>
          </a:p>
          <a:p>
            <a:r>
              <a:rPr lang="en-US" sz="2400" dirty="0"/>
              <a:t>Board of Health §137</a:t>
            </a:r>
          </a:p>
          <a:p>
            <a:r>
              <a:rPr lang="en-US" sz="2400" dirty="0"/>
              <a:t>Veteran Affairs Commission §35(B)</a:t>
            </a:r>
          </a:p>
          <a:p>
            <a:endParaRPr lang="en-US" sz="24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63</a:t>
            </a:fld>
            <a:endParaRPr lang="en-US" dirty="0"/>
          </a:p>
        </p:txBody>
      </p:sp>
    </p:spTree>
    <p:extLst>
      <p:ext uri="{BB962C8B-B14F-4D97-AF65-F5344CB8AC3E}">
        <p14:creationId xmlns:p14="http://schemas.microsoft.com/office/powerpoint/2010/main" val="1968424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a:t>County Departments</a:t>
            </a:r>
          </a:p>
        </p:txBody>
      </p:sp>
      <p:sp>
        <p:nvSpPr>
          <p:cNvPr id="27650" name="Content Placeholder 2"/>
          <p:cNvSpPr>
            <a:spLocks noGrp="1"/>
          </p:cNvSpPr>
          <p:nvPr>
            <p:ph sz="quarter" idx="1"/>
          </p:nvPr>
        </p:nvSpPr>
        <p:spPr/>
        <p:txBody>
          <a:bodyPr>
            <a:normAutofit lnSpcReduction="10000"/>
          </a:bodyPr>
          <a:lstStyle/>
          <a:p>
            <a:r>
              <a:rPr lang="en-US" sz="2400" dirty="0"/>
              <a:t>Civil Service</a:t>
            </a:r>
          </a:p>
          <a:p>
            <a:r>
              <a:rPr lang="en-US" sz="2400" dirty="0"/>
              <a:t>Community Services</a:t>
            </a:r>
          </a:p>
          <a:p>
            <a:r>
              <a:rPr lang="en-US" sz="2400" dirty="0"/>
              <a:t>Engineer</a:t>
            </a:r>
          </a:p>
          <a:p>
            <a:r>
              <a:rPr lang="en-US" sz="2400" dirty="0"/>
              <a:t>Human Resources</a:t>
            </a:r>
          </a:p>
          <a:p>
            <a:r>
              <a:rPr lang="en-US" sz="2400" dirty="0"/>
              <a:t>Information Technology</a:t>
            </a:r>
          </a:p>
          <a:p>
            <a:r>
              <a:rPr lang="en-US" sz="2400" dirty="0"/>
              <a:t>Facilities/Maintenance</a:t>
            </a:r>
          </a:p>
          <a:p>
            <a:r>
              <a:rPr lang="en-US" sz="2400" dirty="0"/>
              <a:t>Medical Examiner </a:t>
            </a:r>
          </a:p>
          <a:p>
            <a:r>
              <a:rPr lang="en-US" sz="2400" dirty="0"/>
              <a:t>Planning &amp; Zoning/Code Enforcement</a:t>
            </a:r>
          </a:p>
          <a:p>
            <a:r>
              <a:rPr lang="en-US" dirty="0"/>
              <a:t>Other</a:t>
            </a:r>
          </a:p>
          <a:p>
            <a:endParaRPr lang="en-US" dirty="0"/>
          </a:p>
          <a:p>
            <a:pPr>
              <a:buFont typeface="Wingdings 2" pitchFamily="18" charset="2"/>
              <a:buNone/>
            </a:pPr>
            <a:endParaRPr lang="en-US"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64</a:t>
            </a:fld>
            <a:endParaRPr lang="en-US" dirty="0"/>
          </a:p>
        </p:txBody>
      </p:sp>
    </p:spTree>
    <p:extLst>
      <p:ext uri="{BB962C8B-B14F-4D97-AF65-F5344CB8AC3E}">
        <p14:creationId xmlns:p14="http://schemas.microsoft.com/office/powerpoint/2010/main" val="969342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t>Non-County associated governments</a:t>
            </a:r>
          </a:p>
        </p:txBody>
      </p:sp>
      <p:sp>
        <p:nvSpPr>
          <p:cNvPr id="28674" name="Content Placeholder 2"/>
          <p:cNvSpPr>
            <a:spLocks noGrp="1"/>
          </p:cNvSpPr>
          <p:nvPr>
            <p:ph sz="quarter" idx="1"/>
          </p:nvPr>
        </p:nvSpPr>
        <p:spPr/>
        <p:txBody>
          <a:bodyPr>
            <a:normAutofit fontScale="92500" lnSpcReduction="20000"/>
          </a:bodyPr>
          <a:lstStyle/>
          <a:p>
            <a:r>
              <a:rPr lang="en-US" sz="2400" dirty="0"/>
              <a:t>Assessor </a:t>
            </a:r>
          </a:p>
          <a:p>
            <a:r>
              <a:rPr lang="en-US" sz="2400" dirty="0"/>
              <a:t>District Court Administration</a:t>
            </a:r>
          </a:p>
          <a:p>
            <a:r>
              <a:rPr lang="en-US" sz="2400" dirty="0"/>
              <a:t>Juvenile Court Services</a:t>
            </a:r>
          </a:p>
          <a:p>
            <a:r>
              <a:rPr lang="en-US" sz="2400" dirty="0"/>
              <a:t>E911</a:t>
            </a:r>
          </a:p>
          <a:p>
            <a:r>
              <a:rPr lang="en-US" sz="2400" dirty="0"/>
              <a:t>Emergency Management</a:t>
            </a:r>
          </a:p>
          <a:p>
            <a:r>
              <a:rPr lang="en-US" sz="2400" dirty="0"/>
              <a:t>Human Services Administration</a:t>
            </a:r>
          </a:p>
          <a:p>
            <a:r>
              <a:rPr lang="en-US" sz="2400" dirty="0"/>
              <a:t>Solid Waste Management</a:t>
            </a:r>
          </a:p>
          <a:p>
            <a:pPr marL="0" indent="0">
              <a:buNone/>
            </a:pPr>
            <a:endParaRPr lang="en-US" sz="2400" dirty="0"/>
          </a:p>
          <a:p>
            <a:pPr marL="0" indent="0">
              <a:buNone/>
            </a:pPr>
            <a:r>
              <a:rPr lang="en-US" sz="2400" dirty="0"/>
              <a:t>Entities may qualify as separate government, state agency, component unit government – not directly budgeted for, but may impact costs otherwise.</a:t>
            </a:r>
          </a:p>
          <a:p>
            <a:endParaRPr lang="en-US" sz="28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65</a:t>
            </a:fld>
            <a:endParaRPr lang="en-US" dirty="0"/>
          </a:p>
        </p:txBody>
      </p:sp>
    </p:spTree>
    <p:extLst>
      <p:ext uri="{BB962C8B-B14F-4D97-AF65-F5344CB8AC3E}">
        <p14:creationId xmlns:p14="http://schemas.microsoft.com/office/powerpoint/2010/main" val="486139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7288" y="501228"/>
            <a:ext cx="7527073" cy="5287269"/>
          </a:xfrm>
          <a:prstGeom prst="rect">
            <a:avLst/>
          </a:prstGeom>
        </p:spPr>
      </p:pic>
      <p:sp>
        <p:nvSpPr>
          <p:cNvPr id="3" name="Slide Number Placeholder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21615" y="2477796"/>
            <a:ext cx="5391634" cy="2004994"/>
          </a:xfrm>
          <a:prstGeom prst="rect">
            <a:avLst/>
          </a:prstGeom>
        </p:spPr>
      </p:pic>
      <p:pic>
        <p:nvPicPr>
          <p:cNvPr id="3" name="Picture 2"/>
          <p:cNvPicPr>
            <a:picLocks noChangeAspect="1"/>
          </p:cNvPicPr>
          <p:nvPr/>
        </p:nvPicPr>
        <p:blipFill>
          <a:blip r:embed="rId3"/>
          <a:stretch>
            <a:fillRect/>
          </a:stretch>
        </p:blipFill>
        <p:spPr>
          <a:xfrm>
            <a:off x="251472" y="632476"/>
            <a:ext cx="6071270" cy="5288821"/>
          </a:xfrm>
          <a:prstGeom prst="rect">
            <a:avLst/>
          </a:prstGeom>
        </p:spPr>
      </p:pic>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67</a:t>
            </a:fld>
            <a:endParaRPr lang="en-US" dirty="0"/>
          </a:p>
        </p:txBody>
      </p:sp>
    </p:spTree>
    <p:extLst>
      <p:ext uri="{BB962C8B-B14F-4D97-AF65-F5344CB8AC3E}">
        <p14:creationId xmlns:p14="http://schemas.microsoft.com/office/powerpoint/2010/main" val="347201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148576" y="304800"/>
            <a:ext cx="9062224" cy="899532"/>
          </a:xfrm>
        </p:spPr>
        <p:txBody>
          <a:bodyPr/>
          <a:lstStyle/>
          <a:p>
            <a:r>
              <a:rPr lang="en-US" dirty="0"/>
              <a:t>Other Communications and Strategies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7646563"/>
              </p:ext>
            </p:extLst>
          </p:nvPr>
        </p:nvGraphicFramePr>
        <p:xfrm>
          <a:off x="860503" y="1717288"/>
          <a:ext cx="10439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68</a:t>
            </a:fld>
            <a:endParaRPr lang="en-US" dirty="0"/>
          </a:p>
        </p:txBody>
      </p:sp>
    </p:spTree>
    <p:extLst>
      <p:ext uri="{BB962C8B-B14F-4D97-AF65-F5344CB8AC3E}">
        <p14:creationId xmlns:p14="http://schemas.microsoft.com/office/powerpoint/2010/main" val="2300239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400"/>
              <a:buFont typeface="Century Gothic"/>
              <a:buNone/>
            </a:pPr>
            <a:r>
              <a:rPr lang="en-US" sz="4400" dirty="0"/>
              <a:t>Contacts:</a:t>
            </a:r>
            <a:br>
              <a:rPr lang="en-US" sz="4400" dirty="0"/>
            </a:br>
            <a:endParaRPr dirty="0"/>
          </a:p>
        </p:txBody>
      </p:sp>
      <p:sp>
        <p:nvSpPr>
          <p:cNvPr id="544" name="Google Shape;544;p80"/>
          <p:cNvSpPr txBox="1">
            <a:spLocks noGrp="1"/>
          </p:cNvSpPr>
          <p:nvPr>
            <p:ph idx="1"/>
          </p:nvPr>
        </p:nvSpPr>
        <p:spPr>
          <a:xfrm>
            <a:off x="2590800" y="1177188"/>
            <a:ext cx="6248400" cy="4995012"/>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SzPts val="1680"/>
              <a:buFont typeface="Noto Sans Symbols"/>
              <a:buNone/>
            </a:pPr>
            <a:endParaRPr sz="2100" dirty="0"/>
          </a:p>
          <a:p>
            <a:pPr marL="342900" lvl="0" indent="-342900" algn="ctr" rtl="0">
              <a:spcBef>
                <a:spcPts val="1000"/>
              </a:spcBef>
              <a:spcAft>
                <a:spcPts val="0"/>
              </a:spcAft>
              <a:buSzPts val="1680"/>
              <a:buFont typeface="Noto Sans Symbols"/>
              <a:buNone/>
            </a:pPr>
            <a:r>
              <a:rPr lang="en-US" sz="2100" dirty="0"/>
              <a:t>Carol Robertson</a:t>
            </a:r>
            <a:endParaRPr dirty="0"/>
          </a:p>
          <a:p>
            <a:pPr marL="342900" lvl="0" indent="-342900" algn="ctr" rtl="0">
              <a:spcBef>
                <a:spcPts val="1000"/>
              </a:spcBef>
              <a:spcAft>
                <a:spcPts val="0"/>
              </a:spcAft>
              <a:buSzPts val="1680"/>
              <a:buFont typeface="Noto Sans Symbols"/>
              <a:buNone/>
            </a:pPr>
            <a:r>
              <a:rPr lang="en-US" sz="2100" dirty="0"/>
              <a:t>Mills County Auditor</a:t>
            </a:r>
            <a:endParaRPr dirty="0"/>
          </a:p>
          <a:p>
            <a:pPr lvl="0" algn="ctr">
              <a:buSzPts val="1680"/>
              <a:buNone/>
            </a:pPr>
            <a:r>
              <a:rPr lang="en-US" dirty="0"/>
              <a:t>712-527-3146</a:t>
            </a:r>
          </a:p>
          <a:p>
            <a:pPr lvl="0" algn="ctr">
              <a:buSzPts val="1680"/>
              <a:buNone/>
            </a:pPr>
            <a:r>
              <a:rPr lang="en-US" sz="2100" u="sng" dirty="0">
                <a:solidFill>
                  <a:schemeClr val="hlink"/>
                </a:solidFill>
              </a:rPr>
              <a:t>crobertson@millscountuyiowa.gov</a:t>
            </a:r>
            <a:endParaRPr sz="2100" dirty="0"/>
          </a:p>
          <a:p>
            <a:pPr marL="0" lvl="0" indent="0" algn="ctr" rtl="0">
              <a:spcBef>
                <a:spcPts val="1000"/>
              </a:spcBef>
              <a:spcAft>
                <a:spcPts val="0"/>
              </a:spcAft>
              <a:buSzPts val="1680"/>
              <a:buNone/>
            </a:pPr>
            <a:r>
              <a:rPr lang="en-US" sz="2100" dirty="0"/>
              <a:t>David Farmer, CPA, MPA</a:t>
            </a:r>
            <a:endParaRPr dirty="0"/>
          </a:p>
          <a:p>
            <a:pPr marL="0" lvl="0" indent="0" algn="ctr" rtl="0">
              <a:spcBef>
                <a:spcPts val="1000"/>
              </a:spcBef>
              <a:spcAft>
                <a:spcPts val="0"/>
              </a:spcAft>
              <a:buSzPts val="1680"/>
              <a:buNone/>
            </a:pPr>
            <a:r>
              <a:rPr lang="en-US" sz="2100" dirty="0"/>
              <a:t>Director of Budget and Administrative Services</a:t>
            </a:r>
            <a:endParaRPr dirty="0"/>
          </a:p>
          <a:p>
            <a:pPr marL="0" lvl="0" indent="0" algn="ctr" rtl="0">
              <a:spcBef>
                <a:spcPts val="1000"/>
              </a:spcBef>
              <a:spcAft>
                <a:spcPts val="0"/>
              </a:spcAft>
              <a:buSzPts val="1680"/>
              <a:buNone/>
            </a:pPr>
            <a:r>
              <a:rPr lang="en-US" sz="2100" dirty="0"/>
              <a:t>Scott County</a:t>
            </a:r>
            <a:endParaRPr dirty="0"/>
          </a:p>
          <a:p>
            <a:pPr marL="0" lvl="0" indent="0" algn="ctr" rtl="0">
              <a:spcBef>
                <a:spcPts val="1000"/>
              </a:spcBef>
              <a:spcAft>
                <a:spcPts val="0"/>
              </a:spcAft>
              <a:buSzPts val="1680"/>
              <a:buNone/>
            </a:pPr>
            <a:r>
              <a:rPr lang="en-US" sz="2100" dirty="0"/>
              <a:t>Phone (563) 326-8651</a:t>
            </a:r>
            <a:endParaRPr dirty="0"/>
          </a:p>
          <a:p>
            <a:pPr marL="0" lvl="0" indent="0" algn="ctr" rtl="0">
              <a:spcBef>
                <a:spcPts val="1000"/>
              </a:spcBef>
              <a:spcAft>
                <a:spcPts val="0"/>
              </a:spcAft>
              <a:buSzPts val="1680"/>
              <a:buNone/>
            </a:pPr>
            <a:r>
              <a:rPr lang="en-US" sz="2100" u="sng" dirty="0">
                <a:solidFill>
                  <a:schemeClr val="hlink"/>
                </a:solidFill>
                <a:hlinkClick r:id="rId3"/>
              </a:rPr>
              <a:t>david.farmer@scottcountyiowa.gov</a:t>
            </a:r>
            <a:endParaRPr sz="2100" dirty="0"/>
          </a:p>
          <a:p>
            <a:pPr marL="0" lvl="0" indent="0" algn="ctr" rtl="0">
              <a:spcBef>
                <a:spcPts val="1000"/>
              </a:spcBef>
              <a:spcAft>
                <a:spcPts val="0"/>
              </a:spcAft>
              <a:buSzPts val="1680"/>
              <a:buNone/>
            </a:pPr>
            <a:endParaRPr sz="2100" dirty="0"/>
          </a:p>
          <a:p>
            <a:pPr marL="0" lvl="0" indent="0" algn="ctr" rtl="0">
              <a:spcBef>
                <a:spcPts val="1000"/>
              </a:spcBef>
              <a:spcAft>
                <a:spcPts val="0"/>
              </a:spcAft>
              <a:buSzPts val="1680"/>
              <a:buNone/>
            </a:pPr>
            <a:endParaRPr sz="2100" dirty="0"/>
          </a:p>
          <a:p>
            <a:pPr marL="0" lvl="0" indent="0" algn="ctr" rtl="0">
              <a:spcBef>
                <a:spcPts val="1000"/>
              </a:spcBef>
              <a:spcAft>
                <a:spcPts val="0"/>
              </a:spcAft>
              <a:buSzPts val="1680"/>
              <a:buNone/>
            </a:pPr>
            <a:endParaRPr sz="2100" dirty="0"/>
          </a:p>
          <a:p>
            <a:pPr marL="0" lvl="0" indent="0" algn="l" rtl="0">
              <a:spcBef>
                <a:spcPts val="1000"/>
              </a:spcBef>
              <a:spcAft>
                <a:spcPts val="0"/>
              </a:spcAft>
              <a:buSzPts val="1600"/>
              <a:buNone/>
            </a:pPr>
            <a:endParaRPr dirty="0"/>
          </a:p>
          <a:p>
            <a:pPr marL="342900" lvl="0" indent="-342900" algn="ctr" rtl="0">
              <a:spcBef>
                <a:spcPts val="1000"/>
              </a:spcBef>
              <a:spcAft>
                <a:spcPts val="0"/>
              </a:spcAft>
              <a:buSzPts val="2800"/>
              <a:buFont typeface="Noto Sans Symbols"/>
              <a:buNone/>
            </a:pPr>
            <a:endParaRPr sz="3500" dirty="0"/>
          </a:p>
          <a:p>
            <a:pPr marL="342900" lvl="0" indent="-2413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828800" y="704850"/>
            <a:ext cx="8305800" cy="8953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County Department Roles</a:t>
            </a:r>
            <a:endParaRPr dirty="0"/>
          </a:p>
        </p:txBody>
      </p:sp>
      <p:sp>
        <p:nvSpPr>
          <p:cNvPr id="189" name="Google Shape;189;p25"/>
          <p:cNvSpPr txBox="1">
            <a:spLocks noGrp="1"/>
          </p:cNvSpPr>
          <p:nvPr>
            <p:ph idx="1"/>
          </p:nvPr>
        </p:nvSpPr>
        <p:spPr>
          <a:xfrm>
            <a:off x="1905000" y="1676401"/>
            <a:ext cx="8305800" cy="4648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u="sng" dirty="0"/>
              <a:t>Department Estimates</a:t>
            </a:r>
            <a:endParaRPr dirty="0"/>
          </a:p>
          <a:p>
            <a:pPr marL="342900" lvl="0" indent="-342900" algn="l" rtl="0">
              <a:spcBef>
                <a:spcPts val="1000"/>
              </a:spcBef>
              <a:spcAft>
                <a:spcPts val="0"/>
              </a:spcAft>
              <a:buSzPts val="1600"/>
              <a:buNone/>
            </a:pPr>
            <a:r>
              <a:rPr lang="en-US" dirty="0"/>
              <a:t>	By January 15 , each elective or appointive officer or board, having charge of a county office or department, shall prepare and submit to the auditor or other official designated by the board an estimate, itemized in the detail required by the board and consistent with existing county accounts, showing all of the following:</a:t>
            </a:r>
            <a:endParaRPr dirty="0"/>
          </a:p>
          <a:p>
            <a:pPr marL="742950" lvl="1" indent="-285750" algn="l" rtl="0">
              <a:spcBef>
                <a:spcPts val="1000"/>
              </a:spcBef>
              <a:spcAft>
                <a:spcPts val="0"/>
              </a:spcAft>
              <a:buSzPts val="1440"/>
              <a:buChar char="►"/>
            </a:pPr>
            <a:r>
              <a:rPr lang="en-US" dirty="0"/>
              <a:t>a.  The proposed expenditures of the office or department for the next fiscal year.</a:t>
            </a:r>
            <a:endParaRPr dirty="0"/>
          </a:p>
          <a:p>
            <a:pPr marL="742950" lvl="1" indent="-285750" algn="l" rtl="0">
              <a:spcBef>
                <a:spcPts val="1000"/>
              </a:spcBef>
              <a:spcAft>
                <a:spcPts val="0"/>
              </a:spcAft>
              <a:buSzPts val="1440"/>
              <a:buChar char="►"/>
            </a:pPr>
            <a:r>
              <a:rPr lang="en-US" dirty="0"/>
              <a:t>b.  An estimate of the revenues, except property taxes, to be collected for the county by the office during the next fiscal year.</a:t>
            </a:r>
            <a:endParaRPr dirty="0"/>
          </a:p>
          <a:p>
            <a:pPr marL="342900" lvl="0" indent="-2413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County Auditor’s Role</a:t>
            </a:r>
            <a:endParaRPr dirty="0"/>
          </a:p>
        </p:txBody>
      </p:sp>
      <p:sp>
        <p:nvSpPr>
          <p:cNvPr id="195" name="Google Shape;195;p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sz="2800" dirty="0"/>
              <a:t>By January 20, the auditor or other designated official shall compile the various office and department estimates and submit them to the board.  </a:t>
            </a:r>
            <a:endParaRPr sz="2800" dirty="0"/>
          </a:p>
          <a:p>
            <a:pPr marL="342900" lvl="0" indent="-3429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County Supervisors’ Role</a:t>
            </a:r>
            <a:endParaRPr dirty="0"/>
          </a:p>
        </p:txBody>
      </p:sp>
      <p:sp>
        <p:nvSpPr>
          <p:cNvPr id="201" name="Google Shape;201;p2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400" dirty="0"/>
              <a:t>Consults with any officer or department concerning the estimates and requests and may adjust the requests for any county office or department.</a:t>
            </a:r>
            <a:endParaRPr sz="2400" dirty="0"/>
          </a:p>
          <a:p>
            <a:pPr marL="342900" lvl="0" indent="-342900" algn="l" rtl="0">
              <a:spcBef>
                <a:spcPts val="1000"/>
              </a:spcBef>
              <a:spcAft>
                <a:spcPts val="0"/>
              </a:spcAft>
              <a:buSzPts val="1600"/>
              <a:buChar char="►"/>
            </a:pPr>
            <a:r>
              <a:rPr lang="en-US" sz="2400" dirty="0"/>
              <a:t>Prepares and files the budget with the county auditor.</a:t>
            </a:r>
            <a:endParaRPr sz="2400" dirty="0"/>
          </a:p>
          <a:p>
            <a:pPr marL="342900" lvl="0" indent="-342900" algn="l" rtl="0">
              <a:spcBef>
                <a:spcPts val="1000"/>
              </a:spcBef>
              <a:spcAft>
                <a:spcPts val="0"/>
              </a:spcAft>
              <a:buSzPts val="1600"/>
              <a:buChar char="►"/>
            </a:pPr>
            <a:r>
              <a:rPr lang="en-US" sz="2400" dirty="0"/>
              <a:t>Sets hearing dates.</a:t>
            </a:r>
          </a:p>
          <a:p>
            <a:pPr marL="342900" lvl="0" indent="-342900" algn="l" rtl="0">
              <a:spcBef>
                <a:spcPts val="1000"/>
              </a:spcBef>
              <a:spcAft>
                <a:spcPts val="0"/>
              </a:spcAft>
              <a:buSzPts val="1600"/>
              <a:buChar char="►"/>
            </a:pPr>
            <a:r>
              <a:rPr lang="en-US" sz="2400" dirty="0"/>
              <a:t>Approves or amends elected official salaries recommended by compensation board.</a:t>
            </a:r>
            <a:endParaRPr sz="2400" dirty="0"/>
          </a:p>
          <a:p>
            <a:pPr marL="342900" lvl="0" indent="-342900" algn="l" rtl="0">
              <a:spcBef>
                <a:spcPts val="1000"/>
              </a:spcBef>
              <a:spcAft>
                <a:spcPts val="0"/>
              </a:spcAft>
              <a:buSzPts val="1600"/>
              <a:buChar char="►"/>
            </a:pPr>
            <a:r>
              <a:rPr lang="en-US" sz="2400" dirty="0"/>
              <a:t>Approves Max Levy and full budget by resolution.</a:t>
            </a:r>
            <a:endParaRPr sz="2400" dirty="0"/>
          </a:p>
          <a:p>
            <a:pPr marL="342900" lvl="0" indent="-342900" algn="l" rtl="0">
              <a:spcBef>
                <a:spcPts val="1000"/>
              </a:spcBef>
              <a:spcAft>
                <a:spcPts val="0"/>
              </a:spcAft>
              <a:buSzPts val="1600"/>
              <a:buChar char="►"/>
            </a:pPr>
            <a:r>
              <a:rPr lang="en-US" sz="2400" dirty="0"/>
              <a:t>Appropriates by resolution.</a:t>
            </a:r>
            <a:endParaRPr sz="2400" dirty="0"/>
          </a:p>
          <a:p>
            <a:pPr marL="342900" lvl="0" indent="-342900" algn="l" rtl="0">
              <a:spcBef>
                <a:spcPts val="1000"/>
              </a:spcBef>
              <a:spcAft>
                <a:spcPts val="0"/>
              </a:spcAft>
              <a:buSzPts val="1600"/>
              <a:buNone/>
            </a:pPr>
            <a:endParaRPr dirty="0"/>
          </a:p>
          <a:p>
            <a:pPr marL="342900" lvl="0" indent="-241300" algn="l" rtl="0">
              <a:spcBef>
                <a:spcPts val="1000"/>
              </a:spcBef>
              <a:spcAft>
                <a:spcPts val="0"/>
              </a:spcAft>
              <a:buSzPts val="1600"/>
              <a:buNone/>
            </a:pPr>
            <a:endParaRPr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129</TotalTime>
  <Words>4455</Words>
  <Application>Microsoft Office PowerPoint</Application>
  <PresentationFormat>Widescreen</PresentationFormat>
  <Paragraphs>527</Paragraphs>
  <Slides>69</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Wingdings 3</vt:lpstr>
      <vt:lpstr>Century Gothic</vt:lpstr>
      <vt:lpstr>Arial</vt:lpstr>
      <vt:lpstr>Noto Sans Symbols</vt:lpstr>
      <vt:lpstr>Wingdings 2</vt:lpstr>
      <vt:lpstr>Calibri</vt:lpstr>
      <vt:lpstr>Ion</vt:lpstr>
      <vt:lpstr>       County Budgeting 2023 New County Officer’s School </vt:lpstr>
      <vt:lpstr>Agenda </vt:lpstr>
      <vt:lpstr>Budget Process and General Timelines</vt:lpstr>
      <vt:lpstr>  Timelines </vt:lpstr>
      <vt:lpstr> Timelines </vt:lpstr>
      <vt:lpstr>  Department of Management’s Role </vt:lpstr>
      <vt:lpstr>County Department Roles</vt:lpstr>
      <vt:lpstr>County Auditor’s Role</vt:lpstr>
      <vt:lpstr>County Supervisors’ Role</vt:lpstr>
      <vt:lpstr>Walk Through the Budget Process Timelines</vt:lpstr>
      <vt:lpstr>SF 634 passed in 2019 Session</vt:lpstr>
      <vt:lpstr>PROPERTY TAX NOTIFICATION – SF634</vt:lpstr>
      <vt:lpstr>SF 634 – Public Notice</vt:lpstr>
      <vt:lpstr>PowerPoint Presentation</vt:lpstr>
      <vt:lpstr>SF634 – Required Resolution </vt:lpstr>
      <vt:lpstr>SF634 – Required Resolution </vt:lpstr>
      <vt:lpstr> </vt:lpstr>
      <vt:lpstr>PROPERTY TAX NOTIFICATION-SF 634</vt:lpstr>
      <vt:lpstr>PROPERTY TAX NOTIFICATION-SF 634 REMINDERS</vt:lpstr>
      <vt:lpstr>Public Hearing Notice</vt:lpstr>
      <vt:lpstr>Public Hearing</vt:lpstr>
      <vt:lpstr>Budget Adoption  and Deadline</vt:lpstr>
      <vt:lpstr>Late Budgets</vt:lpstr>
      <vt:lpstr>County Auditor’s Role </vt:lpstr>
      <vt:lpstr>Budget Protests</vt:lpstr>
      <vt:lpstr>Budget Protests</vt:lpstr>
      <vt:lpstr>Department of Management’s Role </vt:lpstr>
      <vt:lpstr>Budget Amendment</vt:lpstr>
      <vt:lpstr>Appropriations</vt:lpstr>
      <vt:lpstr>  Changing Departmental Appropriations</vt:lpstr>
      <vt:lpstr> Changing Departmental Appropriations</vt:lpstr>
      <vt:lpstr>Funds and Expenditure Classification</vt:lpstr>
      <vt:lpstr>Governmental Funds</vt:lpstr>
      <vt:lpstr>Types of Funds</vt:lpstr>
      <vt:lpstr>Types of Funds, cont.</vt:lpstr>
      <vt:lpstr>PowerPoint Presentation</vt:lpstr>
      <vt:lpstr>PowerPoint Presentation</vt:lpstr>
      <vt:lpstr>PowerPoint Presentation</vt:lpstr>
      <vt:lpstr>PowerPoint Presentation</vt:lpstr>
      <vt:lpstr>PowerPoint Presentation</vt:lpstr>
      <vt:lpstr>PowerPoint Presentation</vt:lpstr>
      <vt:lpstr>Classification by Function</vt:lpstr>
      <vt:lpstr>Classes of Expenditures</vt:lpstr>
      <vt:lpstr>Service Area Detail</vt:lpstr>
      <vt:lpstr>Service Area Detail</vt:lpstr>
      <vt:lpstr>Service Area Detail</vt:lpstr>
      <vt:lpstr>Service Area Detail</vt:lpstr>
      <vt:lpstr>Tax Rates and Levies</vt:lpstr>
      <vt:lpstr>PowerPoint Presentation</vt:lpstr>
      <vt:lpstr>County Property Tax Levy</vt:lpstr>
      <vt:lpstr>Categories of Property Tax Levies</vt:lpstr>
      <vt:lpstr>Basic Property Tax Levies</vt:lpstr>
      <vt:lpstr>Exceeding Basic Property Tax Levies</vt:lpstr>
      <vt:lpstr>Exceeding Basic Property Tax Levies</vt:lpstr>
      <vt:lpstr>Supplemental Property Tax Levies</vt:lpstr>
      <vt:lpstr>Debt Service Levy</vt:lpstr>
      <vt:lpstr>Cemetery Levy</vt:lpstr>
      <vt:lpstr>Emergency Services Levy</vt:lpstr>
      <vt:lpstr>Emergency Medical Services – 422D </vt:lpstr>
      <vt:lpstr>Unified Law Enforcement Levy</vt:lpstr>
      <vt:lpstr>Flood and Erosion Control Levy</vt:lpstr>
      <vt:lpstr>PowerPoint Presentation</vt:lpstr>
      <vt:lpstr>Elected Officials &amp; Boards</vt:lpstr>
      <vt:lpstr>County Departments</vt:lpstr>
      <vt:lpstr>Non-County associated governments</vt:lpstr>
      <vt:lpstr>PowerPoint Presentation</vt:lpstr>
      <vt:lpstr>PowerPoint Presentation</vt:lpstr>
      <vt:lpstr>Other Communications and Strategies</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Budgeting Basics 2021 New County Officer’s School</dc:title>
  <dc:creator>Farmer, David</dc:creator>
  <cp:lastModifiedBy>Kelsey Sebern</cp:lastModifiedBy>
  <cp:revision>10</cp:revision>
  <cp:lastPrinted>2023-01-09T17:47:03Z</cp:lastPrinted>
  <dcterms:modified xsi:type="dcterms:W3CDTF">2023-01-09T17:55:10Z</dcterms:modified>
</cp:coreProperties>
</file>