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8"/>
  </p:notesMasterIdLst>
  <p:sldIdLst>
    <p:sldId id="257" r:id="rId2"/>
    <p:sldId id="798" r:id="rId3"/>
    <p:sldId id="327" r:id="rId4"/>
    <p:sldId id="328" r:id="rId5"/>
    <p:sldId id="797" r:id="rId6"/>
    <p:sldId id="326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53783D-26E8-4A7B-865B-1159401169D6}" type="datetimeFigureOut">
              <a:rPr lang="en-US" smtClean="0"/>
              <a:t>9/22/2022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B14B56-CDCA-4A48-A030-875581ABAE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7915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g117d1f78809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6" name="Google Shape;136;g117d1f78809_0_0:notes"/>
          <p:cNvSpPr txBox="1">
            <a:spLocks noGrp="1"/>
          </p:cNvSpPr>
          <p:nvPr>
            <p:ph type="body" idx="1"/>
          </p:nvPr>
        </p:nvSpPr>
        <p:spPr>
          <a:xfrm>
            <a:off x="701040" y="4415790"/>
            <a:ext cx="5608200" cy="4183500"/>
          </a:xfrm>
          <a:prstGeom prst="rect">
            <a:avLst/>
          </a:prstGeom>
        </p:spPr>
        <p:txBody>
          <a:bodyPr spcFirstLastPara="1" wrap="square" lIns="93175" tIns="46575" rIns="93175" bIns="4657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7" name="Google Shape;137;g117d1f78809_0_0:notes"/>
          <p:cNvSpPr txBox="1">
            <a:spLocks noGrp="1"/>
          </p:cNvSpPr>
          <p:nvPr>
            <p:ph type="sldNum" idx="12"/>
          </p:nvPr>
        </p:nvSpPr>
        <p:spPr>
          <a:xfrm>
            <a:off x="3970938" y="8829967"/>
            <a:ext cx="3037800" cy="464700"/>
          </a:xfrm>
          <a:prstGeom prst="rect">
            <a:avLst/>
          </a:prstGeom>
        </p:spPr>
        <p:txBody>
          <a:bodyPr spcFirstLastPara="1" wrap="square" lIns="93175" tIns="46575" rIns="93175" bIns="46575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/>
              <a:t>1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 sz="1200" b="0" i="0" u="none" strike="noStrike" cap="none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4</a:t>
            </a:fld>
            <a:endParaRPr lang="en-US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73978340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5" name="Google Shape;635;p57:notes"/>
          <p:cNvSpPr txBox="1">
            <a:spLocks noGrp="1"/>
          </p:cNvSpPr>
          <p:nvPr>
            <p:ph type="body" idx="1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75" tIns="46575" rIns="93175" bIns="4657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636" name="Google Shape;636;p57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819401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4800600"/>
            <a:ext cx="8534400" cy="12954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26467" y="228600"/>
            <a:ext cx="3539067" cy="25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92179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7BA36-6D1C-4596-B0F7-63F8D63D0843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76000" y="6096001"/>
            <a:ext cx="829733" cy="592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43738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7BA36-6D1C-4596-B0F7-63F8D63D0843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76000" y="6096001"/>
            <a:ext cx="829733" cy="592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4112183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Section Header">
  <p:cSld name="1_Section Header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59"/>
          <p:cNvSpPr txBox="1">
            <a:spLocks noGrp="1"/>
          </p:cNvSpPr>
          <p:nvPr>
            <p:ph type="title"/>
          </p:nvPr>
        </p:nvSpPr>
        <p:spPr>
          <a:xfrm>
            <a:off x="963084" y="3263901"/>
            <a:ext cx="103632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 Black"/>
              <a:buNone/>
              <a:defRPr sz="4000" b="1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59"/>
          <p:cNvSpPr txBox="1">
            <a:spLocks noGrp="1"/>
          </p:cNvSpPr>
          <p:nvPr>
            <p:ph type="dt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59"/>
          <p:cNvSpPr txBox="1">
            <a:spLocks noGrp="1"/>
          </p:cNvSpPr>
          <p:nvPr>
            <p:ph type="ft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Annual Urban Renewal Report System</a:t>
            </a:r>
            <a:endParaRPr/>
          </a:p>
        </p:txBody>
      </p:sp>
      <p:sp>
        <p:nvSpPr>
          <p:cNvPr id="19" name="Google Shape;19;p59"/>
          <p:cNvSpPr txBox="1">
            <a:spLocks noGrp="1"/>
          </p:cNvSpPr>
          <p:nvPr>
            <p:ph type="sldNum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08590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524000"/>
            <a:ext cx="10972800" cy="481025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791200" y="6377560"/>
            <a:ext cx="508000" cy="365125"/>
          </a:xfrm>
        </p:spPr>
        <p:txBody>
          <a:bodyPr/>
          <a:lstStyle/>
          <a:p>
            <a:fld id="{F4A7BA36-6D1C-4596-B0F7-63F8D63D0843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76000" y="6096001"/>
            <a:ext cx="829733" cy="592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279737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412749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7BA36-6D1C-4596-B0F7-63F8D63D0843}" type="slidenum">
              <a:rPr lang="en-US" smtClean="0"/>
              <a:t>‹#›</a:t>
            </a:fld>
            <a:endParaRPr lang="en-US"/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76000" y="6096001"/>
            <a:ext cx="829733" cy="592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038565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7BA36-6D1C-4596-B0F7-63F8D63D0843}" type="slidenum">
              <a:rPr lang="en-US" smtClean="0"/>
              <a:t>‹#›</a:t>
            </a:fld>
            <a:endParaRPr lang="en-US"/>
          </a:p>
        </p:txBody>
      </p:sp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76000" y="6096001"/>
            <a:ext cx="829733" cy="592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330813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76000" y="6096001"/>
            <a:ext cx="829733" cy="592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227724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7BA36-6D1C-4596-B0F7-63F8D63D0843}" type="slidenum">
              <a:rPr lang="en-US" smtClean="0"/>
              <a:t>‹#›</a:t>
            </a:fld>
            <a:endParaRPr lang="en-US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76000" y="6096001"/>
            <a:ext cx="829733" cy="592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293382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7BA36-6D1C-4596-B0F7-63F8D63D0843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76000" y="6096001"/>
            <a:ext cx="829733" cy="592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781081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7BA36-6D1C-4596-B0F7-63F8D63D0843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76000" y="6096001"/>
            <a:ext cx="829733" cy="592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458890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304800"/>
            <a:ext cx="10972800" cy="1143000"/>
          </a:xfrm>
          <a:prstGeom prst="rect">
            <a:avLst/>
          </a:prstGeom>
          <a:solidFill>
            <a:srgbClr val="0000AF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24000"/>
            <a:ext cx="10972800" cy="4648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791200" y="6416676"/>
            <a:ext cx="508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A7BA36-6D1C-4596-B0F7-63F8D63D0843}" type="slidenum">
              <a:rPr lang="en-US" smtClean="0"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0" y="0"/>
            <a:ext cx="101600" cy="6858000"/>
          </a:xfrm>
          <a:prstGeom prst="rect">
            <a:avLst/>
          </a:prstGeom>
          <a:solidFill>
            <a:srgbClr val="0000A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16" name="Rectangle 15"/>
          <p:cNvSpPr/>
          <p:nvPr/>
        </p:nvSpPr>
        <p:spPr>
          <a:xfrm>
            <a:off x="12090400" y="0"/>
            <a:ext cx="101600" cy="6858000"/>
          </a:xfrm>
          <a:prstGeom prst="rect">
            <a:avLst/>
          </a:prstGeom>
          <a:solidFill>
            <a:srgbClr val="0000A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17" name="Rectangle 16"/>
          <p:cNvSpPr/>
          <p:nvPr/>
        </p:nvSpPr>
        <p:spPr>
          <a:xfrm>
            <a:off x="26416" y="6800850"/>
            <a:ext cx="12157456" cy="57150"/>
          </a:xfrm>
          <a:prstGeom prst="rect">
            <a:avLst/>
          </a:prstGeom>
          <a:solidFill>
            <a:srgbClr val="0000A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18" name="Rectangle 17"/>
          <p:cNvSpPr/>
          <p:nvPr/>
        </p:nvSpPr>
        <p:spPr>
          <a:xfrm>
            <a:off x="26416" y="0"/>
            <a:ext cx="12157456" cy="76200"/>
          </a:xfrm>
          <a:prstGeom prst="rect">
            <a:avLst/>
          </a:prstGeom>
          <a:solidFill>
            <a:srgbClr val="0000A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4263884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mailto:carrie.johnson@iowa.gov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g117d1f78809_0_0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 spcFirstLastPara="1" vert="horz" wrap="square" lIns="91425" tIns="45700" rIns="91425" bIns="45700" rtlCol="0" anchor="t" anchorCtr="0">
            <a:noAutofit/>
          </a:bodyPr>
          <a:lstStyle/>
          <a:p>
            <a:pPr algn="ctr"/>
            <a:r>
              <a:rPr lang="en-US" sz="3900" dirty="0">
                <a:latin typeface="Garamond" panose="02020404030301010803" pitchFamily="18" charset="0"/>
              </a:rPr>
              <a:t>Department of Management Update-</a:t>
            </a:r>
            <a:br>
              <a:rPr lang="en-US" sz="3900" dirty="0">
                <a:latin typeface="Garamond" panose="02020404030301010803" pitchFamily="18" charset="0"/>
              </a:rPr>
            </a:br>
            <a:r>
              <a:rPr lang="en-US" sz="3900" dirty="0">
                <a:latin typeface="Garamond" panose="02020404030301010803" pitchFamily="18" charset="0"/>
              </a:rPr>
              <a:t>Opioid Settlement</a:t>
            </a:r>
            <a:endParaRPr sz="3900" dirty="0">
              <a:latin typeface="Garamond" panose="02020404030301010803" pitchFamily="18" charset="0"/>
            </a:endParaRPr>
          </a:p>
        </p:txBody>
      </p:sp>
      <p:sp>
        <p:nvSpPr>
          <p:cNvPr id="2" name="Subtitle 1">
            <a:extLst>
              <a:ext uri="{FF2B5EF4-FFF2-40B4-BE49-F238E27FC236}">
                <a16:creationId xmlns:a16="http://schemas.microsoft.com/office/drawing/2014/main" id="{88E0A839-583C-458F-96C0-82D975D6852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988831-2F22-4DC7-9609-8BFB5C465A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latin typeface="Garamond" panose="02020404030301010803" pitchFamily="18" charset="0"/>
              </a:rPr>
              <a:t>Opioid Settlement Chart of Accounts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25E1678-A2DB-4B35-927A-1AFA368A29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07363" y="1853756"/>
            <a:ext cx="9854214" cy="4199725"/>
          </a:xfrm>
        </p:spPr>
        <p:txBody>
          <a:bodyPr>
            <a:normAutofit lnSpcReduction="10000"/>
          </a:bodyPr>
          <a:lstStyle/>
          <a:p>
            <a:pPr marL="25400" indent="0">
              <a:buNone/>
            </a:pPr>
            <a:r>
              <a:rPr lang="en-US" dirty="0">
                <a:latin typeface="Garamond" panose="02020404030301010803" pitchFamily="18" charset="0"/>
              </a:rPr>
              <a:t>Various COA numbers needed to assist with tracking of funds and expenditures.</a:t>
            </a:r>
          </a:p>
          <a:p>
            <a:pPr marL="25400" indent="0">
              <a:buNone/>
            </a:pPr>
            <a:endParaRPr lang="en-US" dirty="0">
              <a:latin typeface="Garamond" panose="02020404030301010803" pitchFamily="18" charset="0"/>
            </a:endParaRPr>
          </a:p>
          <a:p>
            <a:pPr marL="25400" indent="0">
              <a:buNone/>
            </a:pPr>
            <a:r>
              <a:rPr lang="en-US" dirty="0">
                <a:latin typeface="Garamond" panose="02020404030301010803" pitchFamily="18" charset="0"/>
              </a:rPr>
              <a:t>DOM and AOS met and reviewed the MOU document to determine suggested additions.</a:t>
            </a:r>
          </a:p>
          <a:p>
            <a:pPr marL="25400" indent="0">
              <a:buNone/>
            </a:pPr>
            <a:endParaRPr lang="en-US" dirty="0">
              <a:latin typeface="Garamond" panose="02020404030301010803" pitchFamily="18" charset="0"/>
            </a:endParaRPr>
          </a:p>
          <a:p>
            <a:pPr marL="25400" indent="0">
              <a:buNone/>
            </a:pPr>
            <a:r>
              <a:rPr lang="en-US" dirty="0">
                <a:latin typeface="Garamond" panose="02020404030301010803" pitchFamily="18" charset="0"/>
              </a:rPr>
              <a:t>Additions will be formally added to COA at next County Finance Committee meeting.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67643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988831-2F22-4DC7-9609-8BFB5C465A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latin typeface="Garamond" panose="02020404030301010803" pitchFamily="18" charset="0"/>
              </a:rPr>
              <a:t>Opioid Settlement Potential Additions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25E1678-A2DB-4B35-927A-1AFA368A29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07363" y="1853756"/>
            <a:ext cx="9854214" cy="4199725"/>
          </a:xfrm>
        </p:spPr>
        <p:txBody>
          <a:bodyPr>
            <a:normAutofit fontScale="85000" lnSpcReduction="20000"/>
          </a:bodyPr>
          <a:lstStyle/>
          <a:p>
            <a:pPr marL="25400" indent="0">
              <a:buNone/>
            </a:pPr>
            <a:r>
              <a:rPr lang="en-US" dirty="0">
                <a:latin typeface="Garamond" panose="02020404030301010803" pitchFamily="18" charset="0"/>
              </a:rPr>
              <a:t>Special Revenue Fund number:</a:t>
            </a:r>
          </a:p>
          <a:p>
            <a:pPr marL="25400" indent="0">
              <a:buNone/>
            </a:pPr>
            <a:r>
              <a:rPr lang="en-US" dirty="0">
                <a:latin typeface="Garamond" panose="02020404030301010803" pitchFamily="18" charset="0"/>
              </a:rPr>
              <a:t>-0030 Local Government Opioid Abatement Fund</a:t>
            </a:r>
          </a:p>
          <a:p>
            <a:pPr marL="25400" indent="0">
              <a:buNone/>
            </a:pPr>
            <a:r>
              <a:rPr lang="en-US" dirty="0">
                <a:latin typeface="Garamond" panose="02020404030301010803" pitchFamily="18" charset="0"/>
              </a:rPr>
              <a:t>Revenue source: </a:t>
            </a:r>
          </a:p>
          <a:p>
            <a:pPr marL="25400" indent="0">
              <a:buNone/>
            </a:pPr>
            <a:r>
              <a:rPr lang="en-US" dirty="0">
                <a:latin typeface="Garamond" panose="02020404030301010803" pitchFamily="18" charset="0"/>
              </a:rPr>
              <a:t>-8120 Government Opioid Settlement</a:t>
            </a:r>
          </a:p>
          <a:p>
            <a:endParaRPr lang="en-US" dirty="0">
              <a:latin typeface="Garamond" panose="02020404030301010803" pitchFamily="18" charset="0"/>
            </a:endParaRPr>
          </a:p>
          <a:p>
            <a:pPr marL="25400" indent="0">
              <a:buNone/>
            </a:pPr>
            <a:r>
              <a:rPr lang="en-US" dirty="0">
                <a:latin typeface="Garamond" panose="02020404030301010803" pitchFamily="18" charset="0"/>
              </a:rPr>
              <a:t>Function:</a:t>
            </a:r>
          </a:p>
          <a:p>
            <a:pPr marL="25400" indent="0">
              <a:buNone/>
            </a:pPr>
            <a:r>
              <a:rPr lang="en-US" dirty="0">
                <a:latin typeface="Garamond" panose="02020404030301010803" pitchFamily="18" charset="0"/>
              </a:rPr>
              <a:t>3520 Opioid Litigation Settlement -Accounts for opioid addiction prevention and treatment activities carried out under the Distributor Master Settlement Agreement and J&amp;J Master Settlement Agreement.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95047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EE2E55-143B-4AFA-B086-1FAA234ADC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latin typeface="Garamond" panose="02020404030301010803" pitchFamily="18" charset="0"/>
              </a:rPr>
              <a:t>Opioid Settlement Potential Additions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2C60EAC-9111-48AD-8506-99D8A64426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3783" y="1553592"/>
            <a:ext cx="11345661" cy="5149049"/>
          </a:xfrm>
        </p:spPr>
        <p:txBody>
          <a:bodyPr>
            <a:normAutofit fontScale="85000" lnSpcReduction="20000"/>
          </a:bodyPr>
          <a:lstStyle/>
          <a:p>
            <a:pPr marL="25400" indent="0">
              <a:buNone/>
            </a:pPr>
            <a:r>
              <a:rPr lang="en-US" sz="2500" dirty="0">
                <a:latin typeface="Garamond" panose="02020404030301010803" pitchFamily="18" charset="0"/>
              </a:rPr>
              <a:t>Expenditures objects:</a:t>
            </a:r>
          </a:p>
          <a:p>
            <a:pPr marL="25400" indent="0">
              <a:buNone/>
            </a:pPr>
            <a:r>
              <a:rPr lang="en-US" sz="2500" dirty="0">
                <a:latin typeface="Garamond" panose="02020404030301010803" pitchFamily="18" charset="0"/>
              </a:rPr>
              <a:t>378 OPIOID SETTLEMENT ADMINISTRATION</a:t>
            </a:r>
          </a:p>
          <a:p>
            <a:pPr marL="25400" indent="0">
              <a:buNone/>
            </a:pPr>
            <a:r>
              <a:rPr lang="en-US" sz="2500" dirty="0">
                <a:latin typeface="Garamond" panose="02020404030301010803" pitchFamily="18" charset="0"/>
              </a:rPr>
              <a:t> </a:t>
            </a:r>
          </a:p>
          <a:p>
            <a:pPr marL="25400" indent="0">
              <a:buNone/>
            </a:pPr>
            <a:r>
              <a:rPr lang="en-US" sz="2500" dirty="0">
                <a:latin typeface="Garamond" panose="02020404030301010803" pitchFamily="18" charset="0"/>
              </a:rPr>
              <a:t>38x-OPIOID SETTLEMENT CORE AND OTHER STRATEGIES</a:t>
            </a:r>
          </a:p>
          <a:p>
            <a:pPr marL="25400" indent="0">
              <a:buNone/>
            </a:pPr>
            <a:r>
              <a:rPr lang="en-US" sz="2500" dirty="0">
                <a:latin typeface="Garamond" panose="02020404030301010803" pitchFamily="18" charset="0"/>
              </a:rPr>
              <a:t>380 NALOXONE OR OTHER FDA-APPROVED DRUG TO REVERSE OPIOID OVERDOSES</a:t>
            </a:r>
          </a:p>
          <a:p>
            <a:pPr marL="25400" indent="0">
              <a:buNone/>
            </a:pPr>
            <a:r>
              <a:rPr lang="en-US" sz="2500" dirty="0">
                <a:latin typeface="Garamond" panose="02020404030301010803" pitchFamily="18" charset="0"/>
              </a:rPr>
              <a:t>381- MEDICATION-ASSISTED TREATMENT (“MAT”) DISTRIBUTION AND OTHER OPIOID-RELATED TREATMENT</a:t>
            </a:r>
          </a:p>
          <a:p>
            <a:pPr marL="25400" indent="0">
              <a:buNone/>
            </a:pPr>
            <a:r>
              <a:rPr lang="en-US" sz="2500" dirty="0">
                <a:latin typeface="Garamond" panose="02020404030301010803" pitchFamily="18" charset="0"/>
              </a:rPr>
              <a:t>382- SERVICES FOR PREGNANT &amp; POSTPARTUM WOMEN</a:t>
            </a:r>
          </a:p>
          <a:p>
            <a:pPr marL="25400" indent="0">
              <a:buNone/>
            </a:pPr>
            <a:r>
              <a:rPr lang="en-US" sz="2500" dirty="0">
                <a:latin typeface="Garamond" panose="02020404030301010803" pitchFamily="18" charset="0"/>
              </a:rPr>
              <a:t>383- EXPANDING TREATMENT FOR NEONATAL ABSTINENCE SYNDROME (“NAS”)</a:t>
            </a:r>
          </a:p>
          <a:p>
            <a:pPr marL="25400" indent="0">
              <a:buNone/>
            </a:pPr>
            <a:r>
              <a:rPr lang="en-US" sz="2500" dirty="0">
                <a:latin typeface="Garamond" panose="02020404030301010803" pitchFamily="18" charset="0"/>
              </a:rPr>
              <a:t>384- EXPANSION OF WARM HAND-OFF PROGRAMS AND RECOVERY SERVICES</a:t>
            </a:r>
          </a:p>
          <a:p>
            <a:pPr marL="25400" indent="0">
              <a:buNone/>
            </a:pPr>
            <a:r>
              <a:rPr lang="en-US" sz="2500" dirty="0">
                <a:latin typeface="Garamond" panose="02020404030301010803" pitchFamily="18" charset="0"/>
              </a:rPr>
              <a:t>385- TREATMENT FOR INCARCERATED POPULATION</a:t>
            </a:r>
          </a:p>
          <a:p>
            <a:pPr marL="25400" indent="0">
              <a:buNone/>
            </a:pPr>
            <a:r>
              <a:rPr lang="en-US" sz="2500" dirty="0">
                <a:latin typeface="Garamond" panose="02020404030301010803" pitchFamily="18" charset="0"/>
              </a:rPr>
              <a:t>386- PREVENTION PROGRAMS</a:t>
            </a:r>
          </a:p>
          <a:p>
            <a:pPr marL="25400" indent="0">
              <a:buNone/>
            </a:pPr>
            <a:r>
              <a:rPr lang="en-US" sz="2500" dirty="0">
                <a:latin typeface="Garamond" panose="02020404030301010803" pitchFamily="18" charset="0"/>
              </a:rPr>
              <a:t>387- EXPANDING SYRINGE SERVICE PROGRAMS</a:t>
            </a:r>
          </a:p>
          <a:p>
            <a:pPr marL="25400" indent="0">
              <a:buNone/>
            </a:pPr>
            <a:r>
              <a:rPr lang="en-US" sz="2500" dirty="0">
                <a:latin typeface="Garamond" panose="02020404030301010803" pitchFamily="18" charset="0"/>
              </a:rPr>
              <a:t>388- EVIDENCE-BASED DATA COLLECTION AND RESEARCH ANALYZING THE EFFECTIVENESS OF THE ABATEMENT STRATEGIES WITHIN THE STATE</a:t>
            </a:r>
          </a:p>
          <a:p>
            <a:pPr marL="25400" indent="0">
              <a:buNone/>
            </a:pPr>
            <a:r>
              <a:rPr lang="en-US" sz="2500" dirty="0">
                <a:latin typeface="Garamond" panose="02020404030301010803" pitchFamily="18" charset="0"/>
              </a:rPr>
              <a:t>389-OTHER TREATMENT, PREVENTION AND OTHER STRATEGIES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7254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988831-2F22-4DC7-9609-8BFB5C465A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latin typeface="Garamond" panose="02020404030301010803" pitchFamily="18" charset="0"/>
              </a:rPr>
              <a:t>Opioid Settlement Potential Additions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25E1678-A2DB-4B35-927A-1AFA368A29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15735" y="1853756"/>
            <a:ext cx="9516863" cy="4199725"/>
          </a:xfrm>
        </p:spPr>
        <p:txBody>
          <a:bodyPr>
            <a:normAutofit/>
          </a:bodyPr>
          <a:lstStyle/>
          <a:p>
            <a:pPr marL="25400" indent="0">
              <a:buNone/>
            </a:pPr>
            <a:r>
              <a:rPr lang="en-US" dirty="0">
                <a:latin typeface="Garamond" panose="02020404030301010803" pitchFamily="18" charset="0"/>
              </a:rPr>
              <a:t>Function will be added to FY24 budget and FY23 AFRs</a:t>
            </a:r>
          </a:p>
          <a:p>
            <a:endParaRPr lang="en-US" dirty="0">
              <a:latin typeface="Garamond" panose="02020404030301010803" pitchFamily="18" charset="0"/>
            </a:endParaRPr>
          </a:p>
          <a:p>
            <a:pPr marL="25400" indent="0">
              <a:buNone/>
            </a:pPr>
            <a:r>
              <a:rPr lang="en-US" b="1" i="1" dirty="0">
                <a:solidFill>
                  <a:srgbClr val="FF0000"/>
                </a:solidFill>
                <a:latin typeface="Garamond" panose="02020404030301010803" pitchFamily="18" charset="0"/>
              </a:rPr>
              <a:t>May need to amend your FY23 budget if you will expend more than initially budget in Service Area 3 because of these settlement activities.</a:t>
            </a:r>
          </a:p>
        </p:txBody>
      </p:sp>
      <p:sp>
        <p:nvSpPr>
          <p:cNvPr id="4" name="Star: 5 Points 3">
            <a:extLst>
              <a:ext uri="{FF2B5EF4-FFF2-40B4-BE49-F238E27FC236}">
                <a16:creationId xmlns:a16="http://schemas.microsoft.com/office/drawing/2014/main" id="{008B6AB9-FE38-4728-87DA-8DCFE3B6D194}"/>
              </a:ext>
            </a:extLst>
          </p:cNvPr>
          <p:cNvSpPr/>
          <p:nvPr/>
        </p:nvSpPr>
        <p:spPr>
          <a:xfrm>
            <a:off x="896645" y="2663301"/>
            <a:ext cx="914400" cy="9144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4995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9" name="Google Shape;639;p57"/>
          <p:cNvSpPr txBox="1">
            <a:spLocks noGrp="1"/>
          </p:cNvSpPr>
          <p:nvPr>
            <p:ph idx="1"/>
          </p:nvPr>
        </p:nvSpPr>
        <p:spPr>
          <a:xfrm>
            <a:off x="1276350" y="1476375"/>
            <a:ext cx="9972675" cy="5257800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91425" tIns="45700" rIns="91425" bIns="45700" rtlCol="0" anchor="t" anchorCtr="0">
            <a:normAutofit/>
          </a:bodyPr>
          <a:lstStyle/>
          <a:p>
            <a:pPr marL="342900" indent="-342900" algn="ctr">
              <a:lnSpc>
                <a:spcPct val="100000"/>
              </a:lnSpc>
              <a:spcBef>
                <a:spcPts val="0"/>
              </a:spcBef>
              <a:buClr>
                <a:schemeClr val="dk1"/>
              </a:buClr>
              <a:buSzPts val="3200"/>
              <a:buNone/>
            </a:pPr>
            <a:r>
              <a:rPr lang="en-US" dirty="0">
                <a:latin typeface="Garamond" panose="02020404030301010803" pitchFamily="18" charset="0"/>
              </a:rPr>
              <a:t>Iowa Department of Management</a:t>
            </a:r>
            <a:endParaRPr dirty="0">
              <a:latin typeface="Garamond" panose="02020404030301010803" pitchFamily="18" charset="0"/>
            </a:endParaRPr>
          </a:p>
          <a:p>
            <a:pPr marL="342900" indent="-342900" algn="ctr">
              <a:lnSpc>
                <a:spcPct val="100000"/>
              </a:lnSpc>
              <a:spcBef>
                <a:spcPts val="640"/>
              </a:spcBef>
              <a:buClr>
                <a:schemeClr val="dk1"/>
              </a:buClr>
              <a:buSzPts val="3200"/>
              <a:buNone/>
            </a:pPr>
            <a:r>
              <a:rPr lang="en-US" dirty="0">
                <a:latin typeface="Garamond" panose="02020404030301010803" pitchFamily="18" charset="0"/>
              </a:rPr>
              <a:t>State Capitol</a:t>
            </a:r>
            <a:endParaRPr dirty="0">
              <a:latin typeface="Garamond" panose="02020404030301010803" pitchFamily="18" charset="0"/>
            </a:endParaRPr>
          </a:p>
          <a:p>
            <a:pPr marL="342900" indent="-342900" algn="ctr">
              <a:lnSpc>
                <a:spcPct val="100000"/>
              </a:lnSpc>
              <a:spcBef>
                <a:spcPts val="640"/>
              </a:spcBef>
              <a:buClr>
                <a:schemeClr val="dk1"/>
              </a:buClr>
              <a:buSzPts val="3200"/>
              <a:buNone/>
            </a:pPr>
            <a:r>
              <a:rPr lang="en-US" dirty="0">
                <a:latin typeface="Garamond" panose="02020404030301010803" pitchFamily="18" charset="0"/>
              </a:rPr>
              <a:t>Des Moines, IA 50319</a:t>
            </a:r>
            <a:endParaRPr dirty="0">
              <a:latin typeface="Garamond" panose="02020404030301010803" pitchFamily="18" charset="0"/>
            </a:endParaRPr>
          </a:p>
          <a:p>
            <a:pPr marL="342900" indent="-342900" algn="ctr">
              <a:lnSpc>
                <a:spcPct val="100000"/>
              </a:lnSpc>
              <a:spcBef>
                <a:spcPts val="480"/>
              </a:spcBef>
              <a:buClr>
                <a:schemeClr val="dk1"/>
              </a:buClr>
              <a:buSzPts val="2400"/>
              <a:buNone/>
            </a:pPr>
            <a:r>
              <a:rPr lang="en-US" sz="2400" b="1" dirty="0">
                <a:latin typeface="Garamond" panose="02020404030301010803" pitchFamily="18" charset="0"/>
              </a:rPr>
              <a:t>		</a:t>
            </a:r>
            <a:r>
              <a:rPr lang="en-US" sz="2400" b="1" u="sng" dirty="0">
                <a:latin typeface="Garamond" panose="02020404030301010803" pitchFamily="18" charset="0"/>
              </a:rPr>
              <a:t>Carrie Johnson;</a:t>
            </a:r>
            <a:r>
              <a:rPr lang="en-US" sz="2400" b="1" dirty="0">
                <a:latin typeface="Garamond" panose="02020404030301010803" pitchFamily="18" charset="0"/>
              </a:rPr>
              <a:t> </a:t>
            </a:r>
            <a:r>
              <a:rPr lang="en-US" sz="2400" u="sng" dirty="0">
                <a:solidFill>
                  <a:schemeClr val="hlink"/>
                </a:solidFill>
                <a:latin typeface="Garamond" panose="02020404030301010803" pitchFamily="18" charset="0"/>
                <a:hlinkClick r:id="rId3"/>
              </a:rPr>
              <a:t>carrie.johnson@iowa.gov</a:t>
            </a:r>
            <a:r>
              <a:rPr lang="en-US" sz="2400" dirty="0">
                <a:latin typeface="Garamond" panose="02020404030301010803" pitchFamily="18" charset="0"/>
              </a:rPr>
              <a:t>; 515-281-5598 </a:t>
            </a:r>
            <a:endParaRPr dirty="0">
              <a:latin typeface="Garamond" panose="02020404030301010803" pitchFamily="18" charset="0"/>
            </a:endParaRPr>
          </a:p>
          <a:p>
            <a:pPr marL="342900" indent="-342900" algn="ctr">
              <a:lnSpc>
                <a:spcPct val="100000"/>
              </a:lnSpc>
              <a:spcBef>
                <a:spcPts val="1680"/>
              </a:spcBef>
              <a:buClr>
                <a:schemeClr val="dk1"/>
              </a:buClr>
              <a:buSzPts val="2400"/>
              <a:buNone/>
            </a:pPr>
            <a:r>
              <a:rPr lang="en-US" sz="2400" b="1" dirty="0">
                <a:latin typeface="Garamond" panose="02020404030301010803" pitchFamily="18" charset="0"/>
              </a:rPr>
              <a:t>			</a:t>
            </a:r>
            <a:endParaRPr dirty="0"/>
          </a:p>
        </p:txBody>
      </p:sp>
      <p:sp>
        <p:nvSpPr>
          <p:cNvPr id="638" name="Google Shape;638;p57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vert="horz" wrap="square" lIns="91425" tIns="45700" rIns="91425" bIns="45700" rtlCol="0" anchor="ctr" anchorCtr="0"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buClr>
                <a:schemeClr val="dk1"/>
              </a:buClr>
              <a:buSzPts val="4000"/>
            </a:pPr>
            <a:r>
              <a:rPr lang="en-US" dirty="0">
                <a:latin typeface="Garamond" panose="02020404030301010803" pitchFamily="18" charset="0"/>
              </a:rPr>
              <a:t>Contact:</a:t>
            </a:r>
            <a:endParaRPr dirty="0">
              <a:latin typeface="Garamond" panose="02020404030301010803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OM_theme_08-2022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OM_theme_08-2022" id="{FBCCA393-F1B2-4BA6-AA05-8BB9F6B84300}" vid="{46BC3142-AA19-47C1-A463-F14E28298AF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309</TotalTime>
  <Words>283</Words>
  <Application>Microsoft Office PowerPoint</Application>
  <PresentationFormat>Widescreen</PresentationFormat>
  <Paragraphs>42</Paragraphs>
  <Slides>6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Arial Black</vt:lpstr>
      <vt:lpstr>Calibri</vt:lpstr>
      <vt:lpstr>Garamond</vt:lpstr>
      <vt:lpstr>DOM_theme_08-2022</vt:lpstr>
      <vt:lpstr>Department of Management Update- Opioid Settlement</vt:lpstr>
      <vt:lpstr>Opioid Settlement Chart of Accounts</vt:lpstr>
      <vt:lpstr>Opioid Settlement Potential Additions</vt:lpstr>
      <vt:lpstr>Opioid Settlement Potential Additions</vt:lpstr>
      <vt:lpstr>Opioid Settlement Potential Additions</vt:lpstr>
      <vt:lpstr>Contact: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Department of Management Update- ISACA August 2022</dc:title>
  <dc:creator>Johnson, Carrie [IDOM]</dc:creator>
  <cp:lastModifiedBy>Johnson, Carrie [IDOM]</cp:lastModifiedBy>
  <cp:revision>10</cp:revision>
  <dcterms:created xsi:type="dcterms:W3CDTF">2022-08-25T13:09:54Z</dcterms:created>
  <dcterms:modified xsi:type="dcterms:W3CDTF">2022-09-22T18:46:11Z</dcterms:modified>
</cp:coreProperties>
</file>