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EBED-5561-4DED-AE28-3D619835AF9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18342BF-0C3A-4F89-A318-EAA6B340A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91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EBED-5561-4DED-AE28-3D619835AF9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18342BF-0C3A-4F89-A318-EAA6B340A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39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EBED-5561-4DED-AE28-3D619835AF9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18342BF-0C3A-4F89-A318-EAA6B340A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404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EBED-5561-4DED-AE28-3D619835AF9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18342BF-0C3A-4F89-A318-EAA6B340A45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7841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EBED-5561-4DED-AE28-3D619835AF9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18342BF-0C3A-4F89-A318-EAA6B340A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577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EBED-5561-4DED-AE28-3D619835AF9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42BF-0C3A-4F89-A318-EAA6B340A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58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EBED-5561-4DED-AE28-3D619835AF9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42BF-0C3A-4F89-A318-EAA6B340A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91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EBED-5561-4DED-AE28-3D619835AF9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42BF-0C3A-4F89-A318-EAA6B340A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70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A610EBED-5561-4DED-AE28-3D619835AF9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18342BF-0C3A-4F89-A318-EAA6B340A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356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EBED-5561-4DED-AE28-3D619835AF9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42BF-0C3A-4F89-A318-EAA6B340A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96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EBED-5561-4DED-AE28-3D619835AF9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18342BF-0C3A-4F89-A318-EAA6B340A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4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EBED-5561-4DED-AE28-3D619835AF9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42BF-0C3A-4F89-A318-EAA6B340A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34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EBED-5561-4DED-AE28-3D619835AF9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42BF-0C3A-4F89-A318-EAA6B340A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4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EBED-5561-4DED-AE28-3D619835AF9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42BF-0C3A-4F89-A318-EAA6B340A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1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EBED-5561-4DED-AE28-3D619835AF9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42BF-0C3A-4F89-A318-EAA6B340A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6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EBED-5561-4DED-AE28-3D619835AF9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42BF-0C3A-4F89-A318-EAA6B340A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1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EBED-5561-4DED-AE28-3D619835AF9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42BF-0C3A-4F89-A318-EAA6B340A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48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0EBED-5561-4DED-AE28-3D619835AF9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342BF-0C3A-4F89-A318-EAA6B340A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7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callahan.cmc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51490-F9BD-4516-9D7F-4576EE874F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3895" y="2856140"/>
            <a:ext cx="8430561" cy="139367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9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CIVILITY IN THE WORKPLACE</a:t>
            </a:r>
            <a:br>
              <a:rPr lang="en-US" sz="29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9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IOWA STATE ASSOCIATION OF COUNTIES</a:t>
            </a:r>
            <a:br>
              <a:rPr lang="en-US" sz="29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9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ANNUAL CONFERENCE</a:t>
            </a:r>
            <a:br>
              <a:rPr lang="en-US" sz="29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900" b="1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August 24</a:t>
            </a:r>
            <a:r>
              <a:rPr lang="en-US" sz="29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2022</a:t>
            </a:r>
            <a:endParaRPr lang="en-US" sz="2900" dirty="0">
              <a:latin typeface="Trebuchet MS" panose="020B0603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C380BF-465F-4353-AB8C-F722EEE05E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3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Patrick Callahan, Municipal Consultant</a:t>
            </a:r>
            <a:endParaRPr lang="en-US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694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4B16E-E1CA-4FC4-A1E9-20E8059B4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Consequences – Lack of Civility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ADA88-BBA0-4827-9659-E77F7DC2B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“Citizen morale” declines</a:t>
            </a:r>
          </a:p>
          <a:p>
            <a:endParaRPr lang="en-US" sz="3200" dirty="0"/>
          </a:p>
          <a:p>
            <a:r>
              <a:rPr lang="en-US" sz="3200" dirty="0"/>
              <a:t>Impact on economic development efforts</a:t>
            </a:r>
          </a:p>
          <a:p>
            <a:endParaRPr lang="en-US" sz="3200" dirty="0"/>
          </a:p>
          <a:p>
            <a:r>
              <a:rPr lang="en-US" sz="3200" dirty="0"/>
              <a:t>Long term decline of property values</a:t>
            </a:r>
          </a:p>
        </p:txBody>
      </p:sp>
    </p:spTree>
    <p:extLst>
      <p:ext uri="{BB962C8B-B14F-4D97-AF65-F5344CB8AC3E}">
        <p14:creationId xmlns:p14="http://schemas.microsoft.com/office/powerpoint/2010/main" val="1890374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5C321-11FE-41C3-AC69-49830FD8A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Suggestions to Reverse the Trend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3F05C-3709-4A92-8B53-B31BBB957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Set a good “personal example”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Adopt meeting procedures and rules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Develop and adopt a code of conduct </a:t>
            </a:r>
          </a:p>
        </p:txBody>
      </p:sp>
    </p:spTree>
    <p:extLst>
      <p:ext uri="{BB962C8B-B14F-4D97-AF65-F5344CB8AC3E}">
        <p14:creationId xmlns:p14="http://schemas.microsoft.com/office/powerpoint/2010/main" val="1031768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27547-BBDD-4587-88BC-41A4CEA94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 Good Personal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79630-D791-4D68-A694-3F7D2CDDC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Self-Evaluation – job, home, and county roles</a:t>
            </a:r>
          </a:p>
          <a:p>
            <a:endParaRPr lang="en-US" sz="3200" dirty="0"/>
          </a:p>
          <a:p>
            <a:r>
              <a:rPr lang="en-US" sz="3200" dirty="0"/>
              <a:t>Consider – actions, words, and tone of voice</a:t>
            </a:r>
          </a:p>
          <a:p>
            <a:endParaRPr lang="en-US" sz="3200" dirty="0"/>
          </a:p>
          <a:p>
            <a:r>
              <a:rPr lang="en-US" sz="3200" dirty="0"/>
              <a:t>Conduct at county meetings</a:t>
            </a:r>
          </a:p>
          <a:p>
            <a:endParaRPr lang="en-US" sz="3200" dirty="0"/>
          </a:p>
          <a:p>
            <a:r>
              <a:rPr lang="en-US" sz="3200" dirty="0"/>
              <a:t>Social media posts</a:t>
            </a:r>
          </a:p>
        </p:txBody>
      </p:sp>
    </p:spTree>
    <p:extLst>
      <p:ext uri="{BB962C8B-B14F-4D97-AF65-F5344CB8AC3E}">
        <p14:creationId xmlns:p14="http://schemas.microsoft.com/office/powerpoint/2010/main" val="2423884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BDF43-B414-40B3-B512-F6A009368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 County Meetings – Procedures &amp;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8EF21-E1D9-4C43-993D-4A21FA53B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Discuss the need and advantages</a:t>
            </a:r>
          </a:p>
          <a:p>
            <a:endParaRPr lang="en-US" sz="3200" dirty="0"/>
          </a:p>
          <a:p>
            <a:r>
              <a:rPr lang="en-US" sz="3200" dirty="0"/>
              <a:t>Review the purpose and intent</a:t>
            </a:r>
          </a:p>
          <a:p>
            <a:endParaRPr lang="en-US" sz="3200" dirty="0"/>
          </a:p>
          <a:p>
            <a:r>
              <a:rPr lang="en-US" sz="3200" dirty="0"/>
              <a:t>Seek examples – other counties</a:t>
            </a:r>
          </a:p>
        </p:txBody>
      </p:sp>
    </p:spTree>
    <p:extLst>
      <p:ext uri="{BB962C8B-B14F-4D97-AF65-F5344CB8AC3E}">
        <p14:creationId xmlns:p14="http://schemas.microsoft.com/office/powerpoint/2010/main" val="3163582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8BA95-BBFE-48A8-8996-F4655E4E9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– Counties meeting procedures &amp;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A2EDE-7D2A-4F7C-AB36-F5F3BB200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Set the tone for the meeting</a:t>
            </a:r>
          </a:p>
          <a:p>
            <a:endParaRPr lang="en-US" sz="3200" dirty="0"/>
          </a:p>
          <a:p>
            <a:r>
              <a:rPr lang="en-US" sz="3200" dirty="0"/>
              <a:t>Agenda preparation</a:t>
            </a:r>
          </a:p>
          <a:p>
            <a:endParaRPr lang="en-US" sz="3200" dirty="0"/>
          </a:p>
          <a:p>
            <a:r>
              <a:rPr lang="en-US" sz="3200" dirty="0"/>
              <a:t>Meeting basics – date, time, etc.</a:t>
            </a:r>
          </a:p>
        </p:txBody>
      </p:sp>
    </p:spTree>
    <p:extLst>
      <p:ext uri="{BB962C8B-B14F-4D97-AF65-F5344CB8AC3E}">
        <p14:creationId xmlns:p14="http://schemas.microsoft.com/office/powerpoint/2010/main" val="1551671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A33F5-01F4-4E35-8315-177AA07C5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– Procedure &amp; rules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CF9F3-8A5F-4485-B254-755C0C30E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Role of the chair</a:t>
            </a:r>
          </a:p>
          <a:p>
            <a:endParaRPr lang="en-US" sz="3200" dirty="0"/>
          </a:p>
          <a:p>
            <a:r>
              <a:rPr lang="en-US" sz="3200" dirty="0"/>
              <a:t>Rules of debate</a:t>
            </a:r>
          </a:p>
          <a:p>
            <a:endParaRPr lang="en-US" sz="3200" dirty="0"/>
          </a:p>
          <a:p>
            <a:r>
              <a:rPr lang="en-US" sz="3200" dirty="0"/>
              <a:t>Order of business</a:t>
            </a:r>
          </a:p>
        </p:txBody>
      </p:sp>
    </p:spTree>
    <p:extLst>
      <p:ext uri="{BB962C8B-B14F-4D97-AF65-F5344CB8AC3E}">
        <p14:creationId xmlns:p14="http://schemas.microsoft.com/office/powerpoint/2010/main" val="109234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BB294-C344-4147-873F-0A14BBA0B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– Procedure &amp; Rules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5DE11-9634-4A99-9738-0E18C029F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Decorum during the meeting</a:t>
            </a:r>
          </a:p>
          <a:p>
            <a:endParaRPr lang="en-US" sz="3200" dirty="0"/>
          </a:p>
          <a:p>
            <a:r>
              <a:rPr lang="en-US" sz="3200" dirty="0"/>
              <a:t>Addressing the County Citizens</a:t>
            </a:r>
          </a:p>
          <a:p>
            <a:endParaRPr lang="en-US" sz="3200" dirty="0"/>
          </a:p>
          <a:p>
            <a:r>
              <a:rPr lang="en-US" sz="3200" dirty="0"/>
              <a:t>Board actions and votes</a:t>
            </a:r>
          </a:p>
        </p:txBody>
      </p:sp>
    </p:spTree>
    <p:extLst>
      <p:ext uri="{BB962C8B-B14F-4D97-AF65-F5344CB8AC3E}">
        <p14:creationId xmlns:p14="http://schemas.microsoft.com/office/powerpoint/2010/main" val="3867280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BB294-C344-4147-873F-0A14BBA0B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– Procedure &amp; Rules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5DE11-9634-4A99-9738-0E18C029F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Public hearings – format</a:t>
            </a:r>
          </a:p>
          <a:p>
            <a:endParaRPr lang="en-US" sz="3200" dirty="0"/>
          </a:p>
          <a:p>
            <a:r>
              <a:rPr lang="en-US" sz="3200" dirty="0"/>
              <a:t>Rules of parliamentary procedure</a:t>
            </a:r>
          </a:p>
          <a:p>
            <a:endParaRPr lang="en-US" sz="3200" dirty="0"/>
          </a:p>
          <a:p>
            <a:r>
              <a:rPr lang="en-US" sz="3200" dirty="0"/>
              <a:t>Miscellaneous provisions</a:t>
            </a:r>
          </a:p>
        </p:txBody>
      </p:sp>
    </p:spTree>
    <p:extLst>
      <p:ext uri="{BB962C8B-B14F-4D97-AF65-F5344CB8AC3E}">
        <p14:creationId xmlns:p14="http://schemas.microsoft.com/office/powerpoint/2010/main" val="3982255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2A3FB-FEAC-45B7-8E52-AF6FDB4C4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or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66533-9A03-4950-943B-AB25068BC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Institute of Public Affair’s Model</a:t>
            </a:r>
          </a:p>
          <a:p>
            <a:endParaRPr lang="en-US" sz="3200" dirty="0"/>
          </a:p>
          <a:p>
            <a:r>
              <a:rPr lang="en-US" sz="3200" dirty="0"/>
              <a:t>Cities – Washington, Nevada, Strawberry Point, and Adel</a:t>
            </a:r>
          </a:p>
          <a:p>
            <a:endParaRPr lang="en-US" sz="3200" dirty="0"/>
          </a:p>
          <a:p>
            <a:r>
              <a:rPr lang="en-US" sz="3200" dirty="0"/>
              <a:t>League Website – Resources -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19108174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6A864-AAE8-48E2-997C-B65F1A1C0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 County Code of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5713F-3A2E-422A-B3E9-1EE69DB73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Written policy</a:t>
            </a:r>
          </a:p>
          <a:p>
            <a:endParaRPr lang="en-US" sz="3200" dirty="0"/>
          </a:p>
          <a:p>
            <a:r>
              <a:rPr lang="en-US" sz="3200" dirty="0"/>
              <a:t>Consistent theme – “respect” &amp; “civility” </a:t>
            </a:r>
          </a:p>
          <a:p>
            <a:endParaRPr lang="en-US" sz="3200" dirty="0"/>
          </a:p>
          <a:p>
            <a:r>
              <a:rPr lang="en-US" sz="3200" dirty="0"/>
              <a:t>Elected officials &amp; Employees</a:t>
            </a:r>
          </a:p>
        </p:txBody>
      </p:sp>
    </p:spTree>
    <p:extLst>
      <p:ext uri="{BB962C8B-B14F-4D97-AF65-F5344CB8AC3E}">
        <p14:creationId xmlns:p14="http://schemas.microsoft.com/office/powerpoint/2010/main" val="2809801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902E3-33DF-411E-83E8-C38F3976C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Introduction – Patrick Callahan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FBAE5-9124-4BCE-946E-6A618EDE8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64595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City Experience – 23 years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Consulting Experience – 25 years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Personal Observations on Civility</a:t>
            </a:r>
          </a:p>
          <a:p>
            <a:pPr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Civility defined</a:t>
            </a:r>
          </a:p>
          <a:p>
            <a:pPr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“Formal politeness and courtesy in behavior and speech.” – SIRI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46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B1C19-8899-4F9F-8F06-C47C9E7D3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3D4E6-F60A-46E6-9910-5053855F9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Enhance the county’s image</a:t>
            </a:r>
          </a:p>
          <a:p>
            <a:endParaRPr lang="en-US" sz="3200" dirty="0"/>
          </a:p>
          <a:p>
            <a:r>
              <a:rPr lang="en-US" sz="3200" dirty="0"/>
              <a:t>County meetings – productive &amp; orderly</a:t>
            </a:r>
          </a:p>
          <a:p>
            <a:endParaRPr lang="en-US" sz="3200" dirty="0"/>
          </a:p>
          <a:p>
            <a:r>
              <a:rPr lang="en-US" sz="3200" dirty="0"/>
              <a:t>Improve employee morale</a:t>
            </a:r>
          </a:p>
        </p:txBody>
      </p:sp>
    </p:spTree>
    <p:extLst>
      <p:ext uri="{BB962C8B-B14F-4D97-AF65-F5344CB8AC3E}">
        <p14:creationId xmlns:p14="http://schemas.microsoft.com/office/powerpoint/2010/main" val="463174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B1C19-8899-4F9F-8F06-C47C9E7D3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the Code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3D4E6-F60A-46E6-9910-5053855F9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Increase citizen trust</a:t>
            </a:r>
          </a:p>
          <a:p>
            <a:endParaRPr lang="en-US" sz="3200" dirty="0"/>
          </a:p>
          <a:p>
            <a:r>
              <a:rPr lang="en-US" sz="3200" dirty="0"/>
              <a:t>Enhance ability to recruit employees</a:t>
            </a:r>
          </a:p>
          <a:p>
            <a:endParaRPr lang="en-US" sz="3200" dirty="0"/>
          </a:p>
          <a:p>
            <a:r>
              <a:rPr lang="en-US" sz="3200" dirty="0"/>
              <a:t>Economic development impact</a:t>
            </a:r>
          </a:p>
        </p:txBody>
      </p:sp>
    </p:spTree>
    <p:extLst>
      <p:ext uri="{BB962C8B-B14F-4D97-AF65-F5344CB8AC3E}">
        <p14:creationId xmlns:p14="http://schemas.microsoft.com/office/powerpoint/2010/main" val="31830899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E1326-1112-442A-83F6-535C10AB2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of Code of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15F12-4AAC-46A9-80BE-0207962E1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Clarifications of all roles and duties</a:t>
            </a:r>
          </a:p>
          <a:p>
            <a:endParaRPr lang="en-US" sz="3200" dirty="0"/>
          </a:p>
          <a:p>
            <a:r>
              <a:rPr lang="en-US" sz="3200" dirty="0"/>
              <a:t>Compliance with state laws – open meetings law</a:t>
            </a:r>
          </a:p>
          <a:p>
            <a:endParaRPr lang="en-US" sz="3200" dirty="0"/>
          </a:p>
          <a:p>
            <a:r>
              <a:rPr lang="en-US" sz="3200" dirty="0"/>
              <a:t>Professional conduct at public meetings</a:t>
            </a:r>
          </a:p>
        </p:txBody>
      </p:sp>
    </p:spTree>
    <p:extLst>
      <p:ext uri="{BB962C8B-B14F-4D97-AF65-F5344CB8AC3E}">
        <p14:creationId xmlns:p14="http://schemas.microsoft.com/office/powerpoint/2010/main" val="25762461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E1326-1112-442A-83F6-535C10AB2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of Code of Conduct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15F12-4AAC-46A9-80BE-0207962E1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Conflicts of interest</a:t>
            </a:r>
          </a:p>
          <a:p>
            <a:endParaRPr lang="en-US" sz="3200" dirty="0"/>
          </a:p>
          <a:p>
            <a:r>
              <a:rPr lang="en-US" sz="3200" dirty="0"/>
              <a:t>Gifts and favors</a:t>
            </a:r>
          </a:p>
          <a:p>
            <a:endParaRPr lang="en-US" sz="3200" dirty="0"/>
          </a:p>
          <a:p>
            <a:r>
              <a:rPr lang="en-US" sz="3200" dirty="0"/>
              <a:t>Handling of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38073678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E1326-1112-442A-83F6-535C10AB2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of Code of Conduct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15F12-4AAC-46A9-80BE-0207962E1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Proper use of public resources</a:t>
            </a:r>
          </a:p>
          <a:p>
            <a:endParaRPr lang="en-US" sz="3200" dirty="0"/>
          </a:p>
          <a:p>
            <a:r>
              <a:rPr lang="en-US" sz="3200" dirty="0"/>
              <a:t>Positive work environment</a:t>
            </a:r>
          </a:p>
          <a:p>
            <a:endParaRPr lang="en-US" sz="3200" dirty="0"/>
          </a:p>
          <a:p>
            <a:r>
              <a:rPr lang="en-US" sz="3200" dirty="0"/>
              <a:t>Civility and mutual respect</a:t>
            </a:r>
          </a:p>
          <a:p>
            <a:endParaRPr lang="en-US" sz="3200" dirty="0"/>
          </a:p>
          <a:p>
            <a:r>
              <a:rPr lang="en-US" sz="3200" dirty="0"/>
              <a:t>Adhering to the chain of command</a:t>
            </a:r>
          </a:p>
        </p:txBody>
      </p:sp>
    </p:spTree>
    <p:extLst>
      <p:ext uri="{BB962C8B-B14F-4D97-AF65-F5344CB8AC3E}">
        <p14:creationId xmlns:p14="http://schemas.microsoft.com/office/powerpoint/2010/main" val="6861110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FDA86-681F-4B67-9F17-836C16A70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Compliance &amp; Enforcement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6902-82A7-45B7-B9B9-B0799F80A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more “challenging task.”</a:t>
            </a:r>
          </a:p>
          <a:p>
            <a:endParaRPr lang="en-US" sz="3200" dirty="0"/>
          </a:p>
          <a:p>
            <a:r>
              <a:rPr lang="en-US" sz="3200" dirty="0"/>
              <a:t>County employees’ compliance</a:t>
            </a:r>
          </a:p>
          <a:p>
            <a:endParaRPr lang="en-US" sz="3200" dirty="0"/>
          </a:p>
          <a:p>
            <a:r>
              <a:rPr lang="en-US" sz="3200" dirty="0"/>
              <a:t>Elected officials’ compliance</a:t>
            </a:r>
          </a:p>
        </p:txBody>
      </p:sp>
    </p:spTree>
    <p:extLst>
      <p:ext uri="{BB962C8B-B14F-4D97-AF65-F5344CB8AC3E}">
        <p14:creationId xmlns:p14="http://schemas.microsoft.com/office/powerpoint/2010/main" val="14402321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FDA86-681F-4B67-9F17-836C16A70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Compliance &amp; Enforcement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6902-82A7-45B7-B9B9-B0799F80A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Clearly defined process</a:t>
            </a:r>
          </a:p>
          <a:p>
            <a:endParaRPr lang="en-US" sz="3200" dirty="0"/>
          </a:p>
          <a:p>
            <a:r>
              <a:rPr lang="en-US" sz="3200" dirty="0"/>
              <a:t>Orientation – new members</a:t>
            </a:r>
          </a:p>
          <a:p>
            <a:endParaRPr lang="en-US" sz="3200" dirty="0"/>
          </a:p>
          <a:p>
            <a:r>
              <a:rPr lang="en-US" sz="3200" dirty="0"/>
              <a:t>Violations – public censure</a:t>
            </a:r>
          </a:p>
        </p:txBody>
      </p:sp>
    </p:spTree>
    <p:extLst>
      <p:ext uri="{BB962C8B-B14F-4D97-AF65-F5344CB8AC3E}">
        <p14:creationId xmlns:p14="http://schemas.microsoft.com/office/powerpoint/2010/main" val="3958959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1BB6A-64E9-4C4E-975B-50EE9B782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Adopt?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93BFA-A257-42F2-A838-32D2E81A2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Ongoing controversy – Tough time?</a:t>
            </a:r>
          </a:p>
          <a:p>
            <a:endParaRPr lang="en-US" sz="3200" dirty="0"/>
          </a:p>
          <a:p>
            <a:r>
              <a:rPr lang="en-US" sz="3200" dirty="0"/>
              <a:t>Calm quiet time – Best time?</a:t>
            </a:r>
          </a:p>
          <a:p>
            <a:endParaRPr lang="en-US" sz="3200" dirty="0"/>
          </a:p>
          <a:p>
            <a:r>
              <a:rPr lang="en-US" sz="3200" dirty="0"/>
              <a:t>“No time like the present!”</a:t>
            </a:r>
          </a:p>
        </p:txBody>
      </p:sp>
    </p:spTree>
    <p:extLst>
      <p:ext uri="{BB962C8B-B14F-4D97-AF65-F5344CB8AC3E}">
        <p14:creationId xmlns:p14="http://schemas.microsoft.com/office/powerpoint/2010/main" val="7745101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CD11A-7E58-4776-A3E9-9F23A0587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or Models - Cities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508AA-BB8C-4322-AA83-109C829CF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Asbury</a:t>
            </a:r>
          </a:p>
          <a:p>
            <a:endParaRPr lang="en-US" sz="3200" dirty="0"/>
          </a:p>
          <a:p>
            <a:r>
              <a:rPr lang="en-US" sz="3200" dirty="0"/>
              <a:t>North Liberty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West Branch</a:t>
            </a:r>
          </a:p>
          <a:p>
            <a:endParaRPr lang="en-US" sz="3200" dirty="0"/>
          </a:p>
          <a:p>
            <a:r>
              <a:rPr lang="en-US" sz="3200" dirty="0"/>
              <a:t>County Models?</a:t>
            </a:r>
          </a:p>
        </p:txBody>
      </p:sp>
    </p:spTree>
    <p:extLst>
      <p:ext uri="{BB962C8B-B14F-4D97-AF65-F5344CB8AC3E}">
        <p14:creationId xmlns:p14="http://schemas.microsoft.com/office/powerpoint/2010/main" val="8144822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DBE57-3D92-4147-B472-100608063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 on the Adoption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E0271-1529-49F5-BE79-A923F9F56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Initial discussions – Work session</a:t>
            </a:r>
          </a:p>
          <a:p>
            <a:endParaRPr lang="en-US" sz="3200" dirty="0"/>
          </a:p>
          <a:p>
            <a:r>
              <a:rPr lang="en-US" sz="3200" dirty="0"/>
              <a:t>Goal Setting – Team building portion</a:t>
            </a:r>
          </a:p>
          <a:p>
            <a:endParaRPr lang="en-US" sz="3200" dirty="0"/>
          </a:p>
          <a:p>
            <a:r>
              <a:rPr lang="en-US" sz="3200" dirty="0"/>
              <a:t>Consult the county attorney</a:t>
            </a:r>
          </a:p>
          <a:p>
            <a:endParaRPr lang="en-US" sz="3200" dirty="0"/>
          </a:p>
          <a:p>
            <a:r>
              <a:rPr lang="en-US" sz="3200" dirty="0"/>
              <a:t>Start with another county model</a:t>
            </a:r>
          </a:p>
        </p:txBody>
      </p:sp>
    </p:spTree>
    <p:extLst>
      <p:ext uri="{BB962C8B-B14F-4D97-AF65-F5344CB8AC3E}">
        <p14:creationId xmlns:p14="http://schemas.microsoft.com/office/powerpoint/2010/main" val="4098823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99D84-3E27-4B0E-9E22-CD86F9970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Decline of Civility?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897BE-0B4C-4C1F-A1D6-6B27AFC7E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Recent trend in city and county government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National politics – early history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National and state - current political scene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 it getting worse?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0358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5B57F-7515-4F8F-B277-7FE4B6868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and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5BD37-DCD0-4F04-8A82-E4DDC339B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League’s Website – Resources – Administration Section</a:t>
            </a:r>
          </a:p>
          <a:p>
            <a:endParaRPr lang="en-US" sz="3200" dirty="0"/>
          </a:p>
          <a:p>
            <a:r>
              <a:rPr lang="en-US" sz="3200" dirty="0"/>
              <a:t>Municipal Policy Leaders’ Handbook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949787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CEC52-80C1-4432-A700-29ACC80FA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Callahan’s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BD186-E716-4973-845D-0E3F2BEF1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Cityscape Article – “What’s in Your Code of Conduct”</a:t>
            </a:r>
          </a:p>
          <a:p>
            <a:endParaRPr lang="en-US" sz="3200" dirty="0"/>
          </a:p>
          <a:p>
            <a:r>
              <a:rPr lang="en-US" sz="3200" dirty="0"/>
              <a:t>Ten Habits of Highly Effective County’s – Previous workshop</a:t>
            </a:r>
          </a:p>
          <a:p>
            <a:endParaRPr lang="en-US" sz="3200" dirty="0"/>
          </a:p>
          <a:p>
            <a:r>
              <a:rPr lang="en-US" sz="3200" dirty="0"/>
              <a:t>The Ten Commandments for </a:t>
            </a:r>
            <a:r>
              <a:rPr lang="en-US" sz="3200"/>
              <a:t>Elected officials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358342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8B86B-0432-4992-B52E-C839F44AC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A7DB6-A59A-4DCA-BCFC-94D3B1F6A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200" dirty="0"/>
              <a:t>Patrick Callahan, Municipal Consultant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Callahan Municipal Consultants, LLC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>
                <a:hlinkClick r:id="rId2"/>
              </a:rPr>
              <a:t>callahan.cmc@gmail.com</a:t>
            </a: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563-599-3708</a:t>
            </a:r>
          </a:p>
        </p:txBody>
      </p:sp>
    </p:spTree>
    <p:extLst>
      <p:ext uri="{BB962C8B-B14F-4D97-AF65-F5344CB8AC3E}">
        <p14:creationId xmlns:p14="http://schemas.microsoft.com/office/powerpoint/2010/main" val="4109239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4A24A-0542-40D5-B485-E24404AFE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Examples of Lack of Civility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54AC3-65F1-45D3-ABCB-A254125E2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007656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meetings - “shouting matches”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 attacks – public meetings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Angry outbursts – courthouse offices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Vicious social media posts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488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5EE58-C8D6-484D-A936-B17D6F8B5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Decline in Civility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8E3EE-14D6-4A37-92C2-62D29E7F2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Come to expect it</a:t>
            </a:r>
          </a:p>
          <a:p>
            <a:endParaRPr lang="en-US" sz="3200" dirty="0"/>
          </a:p>
          <a:p>
            <a:r>
              <a:rPr lang="en-US" sz="3200" dirty="0"/>
              <a:t>More common – all parts of life</a:t>
            </a:r>
          </a:p>
          <a:p>
            <a:endParaRPr lang="en-US" sz="3200" dirty="0"/>
          </a:p>
          <a:p>
            <a:r>
              <a:rPr lang="en-US" sz="3200" dirty="0"/>
              <a:t>Best way to “get your way”?</a:t>
            </a:r>
          </a:p>
        </p:txBody>
      </p:sp>
    </p:spTree>
    <p:extLst>
      <p:ext uri="{BB962C8B-B14F-4D97-AF65-F5344CB8AC3E}">
        <p14:creationId xmlns:p14="http://schemas.microsoft.com/office/powerpoint/2010/main" val="3954044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BBDF1-9AA1-47E0-886C-10A1029DB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Decline in Civility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A4DE9-A7F8-47B1-B92E-D01C48635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Some people have no “fear”</a:t>
            </a:r>
          </a:p>
          <a:p>
            <a:endParaRPr lang="en-US" sz="3200" dirty="0"/>
          </a:p>
          <a:p>
            <a:r>
              <a:rPr lang="en-US" sz="3200" dirty="0"/>
              <a:t>Lack of consequences</a:t>
            </a:r>
          </a:p>
          <a:p>
            <a:endParaRPr lang="en-US" sz="3200" dirty="0"/>
          </a:p>
          <a:p>
            <a:r>
              <a:rPr lang="en-US" sz="3200" dirty="0"/>
              <a:t>Best way to intimidate “enemies”</a:t>
            </a:r>
          </a:p>
        </p:txBody>
      </p:sp>
    </p:spTree>
    <p:extLst>
      <p:ext uri="{BB962C8B-B14F-4D97-AF65-F5344CB8AC3E}">
        <p14:creationId xmlns:p14="http://schemas.microsoft.com/office/powerpoint/2010/main" val="1553232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B1BEF-0737-4532-9554-636946DC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on County Government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94837-5FFE-476C-96EE-9B15E8F46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875668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County meetings are a “nightmare”</a:t>
            </a:r>
          </a:p>
          <a:p>
            <a:endParaRPr lang="en-US" sz="3200" dirty="0"/>
          </a:p>
          <a:p>
            <a:r>
              <a:rPr lang="en-US" sz="3200" dirty="0"/>
              <a:t>Relationships are damaged or destroyed</a:t>
            </a:r>
          </a:p>
          <a:p>
            <a:endParaRPr lang="en-US" sz="3200" dirty="0"/>
          </a:p>
          <a:p>
            <a:r>
              <a:rPr lang="en-US" sz="3200" dirty="0"/>
              <a:t>Employee morale declines</a:t>
            </a:r>
          </a:p>
          <a:p>
            <a:endParaRPr lang="en-US" sz="3200" dirty="0"/>
          </a:p>
          <a:p>
            <a:r>
              <a:rPr lang="en-US" sz="3200" dirty="0"/>
              <a:t>County’s image is “tarnished”</a:t>
            </a:r>
          </a:p>
        </p:txBody>
      </p:sp>
    </p:spTree>
    <p:extLst>
      <p:ext uri="{BB962C8B-B14F-4D97-AF65-F5344CB8AC3E}">
        <p14:creationId xmlns:p14="http://schemas.microsoft.com/office/powerpoint/2010/main" val="2242004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DF3C2-EFEC-4440-8534-0F61FF7C8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Consequences – Lack of Civility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6F4EB-C80B-4C4A-8B39-E651246F6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Loss of goods employees</a:t>
            </a:r>
          </a:p>
          <a:p>
            <a:endParaRPr lang="en-US" sz="3200" dirty="0"/>
          </a:p>
          <a:p>
            <a:r>
              <a:rPr lang="en-US" sz="3200" dirty="0"/>
              <a:t>Difficulty recruiting employees</a:t>
            </a:r>
          </a:p>
          <a:p>
            <a:endParaRPr lang="en-US" sz="3200" dirty="0"/>
          </a:p>
          <a:p>
            <a:r>
              <a:rPr lang="en-US" sz="3200" dirty="0"/>
              <a:t>Impact on finding volunteers for boards and commissions</a:t>
            </a:r>
          </a:p>
        </p:txBody>
      </p:sp>
    </p:spTree>
    <p:extLst>
      <p:ext uri="{BB962C8B-B14F-4D97-AF65-F5344CB8AC3E}">
        <p14:creationId xmlns:p14="http://schemas.microsoft.com/office/powerpoint/2010/main" val="2074468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4B16E-E1CA-4FC4-A1E9-20E8059B4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Consequences – Lack of Civility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ADA88-BBA0-4827-9659-E77F7DC2B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Public perception of county declines</a:t>
            </a:r>
          </a:p>
          <a:p>
            <a:endParaRPr lang="en-US" sz="3200" dirty="0"/>
          </a:p>
          <a:p>
            <a:r>
              <a:rPr lang="en-US" sz="3200" dirty="0"/>
              <a:t>Distrust of county officials</a:t>
            </a:r>
          </a:p>
          <a:p>
            <a:endParaRPr lang="en-US" sz="3200" dirty="0"/>
          </a:p>
          <a:p>
            <a:r>
              <a:rPr lang="en-US" sz="3200" dirty="0"/>
              <a:t>Recruiting future county elected officials –    “hard sell”</a:t>
            </a:r>
          </a:p>
        </p:txBody>
      </p:sp>
    </p:spTree>
    <p:extLst>
      <p:ext uri="{BB962C8B-B14F-4D97-AF65-F5344CB8AC3E}">
        <p14:creationId xmlns:p14="http://schemas.microsoft.com/office/powerpoint/2010/main" val="203075331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98</TotalTime>
  <Words>722</Words>
  <Application>Microsoft Office PowerPoint</Application>
  <PresentationFormat>Widescreen</PresentationFormat>
  <Paragraphs>206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Symbol</vt:lpstr>
      <vt:lpstr>Trebuchet MS</vt:lpstr>
      <vt:lpstr>Berlin</vt:lpstr>
      <vt:lpstr>CIVILITY IN THE WORKPLACE IOWA STATE ASSOCIATION OF COUNTIES  ANNUAL CONFERENCE August 24, 2022</vt:lpstr>
      <vt:lpstr>Introduction – Patrick Callahan</vt:lpstr>
      <vt:lpstr>Decline of Civility?</vt:lpstr>
      <vt:lpstr>Examples of Lack of Civility</vt:lpstr>
      <vt:lpstr>Causes of Decline in Civility</vt:lpstr>
      <vt:lpstr>Causes of Decline in Civility (continued)</vt:lpstr>
      <vt:lpstr>Impact on County Government</vt:lpstr>
      <vt:lpstr>Consequences – Lack of Civility</vt:lpstr>
      <vt:lpstr>Consequences – Lack of Civility (continued)</vt:lpstr>
      <vt:lpstr>Consequences – Lack of Civility (continued)</vt:lpstr>
      <vt:lpstr>Three Suggestions to Reverse the Trend</vt:lpstr>
      <vt:lpstr>1.  Good Personal Example</vt:lpstr>
      <vt:lpstr>2.  County Meetings – Procedures &amp; Rules</vt:lpstr>
      <vt:lpstr>Content – Counties meeting procedures &amp; rules</vt:lpstr>
      <vt:lpstr>Content – Procedure &amp; rules (continued)</vt:lpstr>
      <vt:lpstr>Content – Procedure &amp; Rules (continued)</vt:lpstr>
      <vt:lpstr>Content – Procedure &amp; Rules (continued)</vt:lpstr>
      <vt:lpstr>Examples or Models</vt:lpstr>
      <vt:lpstr>3.  County Code of Conduct</vt:lpstr>
      <vt:lpstr>Advantages of the Code</vt:lpstr>
      <vt:lpstr>Advantages of the Code (continued)</vt:lpstr>
      <vt:lpstr>Content of Code of Conduct</vt:lpstr>
      <vt:lpstr>Content of Code of Conduct (continued)</vt:lpstr>
      <vt:lpstr>Content of Code of Conduct (continued)</vt:lpstr>
      <vt:lpstr>Compliance &amp; Enforcement</vt:lpstr>
      <vt:lpstr>Compliance &amp; Enforcement (continued)</vt:lpstr>
      <vt:lpstr>When to Adopt?</vt:lpstr>
      <vt:lpstr>Examples or Models - Cities</vt:lpstr>
      <vt:lpstr>Getting Started on the Adoption</vt:lpstr>
      <vt:lpstr>Resources and Publications</vt:lpstr>
      <vt:lpstr>Callahan’s Resources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Hora</dc:creator>
  <cp:lastModifiedBy>Kelsey Sebern</cp:lastModifiedBy>
  <cp:revision>12</cp:revision>
  <dcterms:created xsi:type="dcterms:W3CDTF">2020-08-06T19:08:44Z</dcterms:created>
  <dcterms:modified xsi:type="dcterms:W3CDTF">2022-08-08T12:32:50Z</dcterms:modified>
</cp:coreProperties>
</file>