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1" r:id="rId4"/>
    <p:sldId id="292" r:id="rId5"/>
    <p:sldId id="293" r:id="rId6"/>
    <p:sldId id="316" r:id="rId7"/>
    <p:sldId id="258" r:id="rId8"/>
    <p:sldId id="259" r:id="rId9"/>
    <p:sldId id="294" r:id="rId10"/>
    <p:sldId id="260" r:id="rId11"/>
    <p:sldId id="261" r:id="rId12"/>
    <p:sldId id="264" r:id="rId13"/>
    <p:sldId id="266" r:id="rId14"/>
    <p:sldId id="317" r:id="rId15"/>
    <p:sldId id="295" r:id="rId16"/>
    <p:sldId id="296" r:id="rId17"/>
    <p:sldId id="297" r:id="rId18"/>
    <p:sldId id="298" r:id="rId19"/>
    <p:sldId id="299" r:id="rId20"/>
    <p:sldId id="267" r:id="rId21"/>
    <p:sldId id="300" r:id="rId22"/>
    <p:sldId id="301" r:id="rId23"/>
    <p:sldId id="302" r:id="rId24"/>
    <p:sldId id="303" r:id="rId25"/>
    <p:sldId id="262" r:id="rId26"/>
    <p:sldId id="263" r:id="rId27"/>
    <p:sldId id="287" r:id="rId28"/>
    <p:sldId id="318" r:id="rId29"/>
    <p:sldId id="268" r:id="rId30"/>
    <p:sldId id="269" r:id="rId31"/>
    <p:sldId id="304" r:id="rId32"/>
    <p:sldId id="305" r:id="rId33"/>
    <p:sldId id="310" r:id="rId34"/>
    <p:sldId id="308" r:id="rId35"/>
    <p:sldId id="312" r:id="rId36"/>
    <p:sldId id="313" r:id="rId37"/>
    <p:sldId id="270" r:id="rId38"/>
    <p:sldId id="271" r:id="rId39"/>
    <p:sldId id="319" r:id="rId40"/>
    <p:sldId id="272" r:id="rId41"/>
    <p:sldId id="274" r:id="rId42"/>
    <p:sldId id="314" r:id="rId43"/>
    <p:sldId id="315" r:id="rId44"/>
    <p:sldId id="288" r:id="rId45"/>
    <p:sldId id="289" r:id="rId46"/>
    <p:sldId id="276" r:id="rId47"/>
    <p:sldId id="277" r:id="rId48"/>
    <p:sldId id="278" r:id="rId49"/>
    <p:sldId id="280" r:id="rId50"/>
    <p:sldId id="281" r:id="rId51"/>
    <p:sldId id="282" r:id="rId52"/>
    <p:sldId id="290" r:id="rId53"/>
    <p:sldId id="285" r:id="rId54"/>
    <p:sldId id="286"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0CA4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1A4054-92A8-44FF-94ED-1B836C266222}"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1ED2BA7B-4200-47E3-8AA3-0B536F9A2900}" type="slidenum">
              <a:rPr lang="en-US" smtClean="0"/>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1A4054-92A8-44FF-94ED-1B836C266222}"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2BA7B-4200-47E3-8AA3-0B536F9A29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1A4054-92A8-44FF-94ED-1B836C266222}"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2BA7B-4200-47E3-8AA3-0B536F9A29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1A4054-92A8-44FF-94ED-1B836C266222}" type="datetimeFigureOut">
              <a:rPr lang="en-US" smtClean="0"/>
              <a:t>8/8/2022</a:t>
            </a:fld>
            <a:endParaRPr lang="en-US"/>
          </a:p>
        </p:txBody>
      </p:sp>
      <p:sp>
        <p:nvSpPr>
          <p:cNvPr id="10" name="Slide Number Placeholder 9"/>
          <p:cNvSpPr>
            <a:spLocks noGrp="1"/>
          </p:cNvSpPr>
          <p:nvPr>
            <p:ph type="sldNum" sz="quarter" idx="11"/>
          </p:nvPr>
        </p:nvSpPr>
        <p:spPr/>
        <p:txBody>
          <a:bodyPr/>
          <a:lstStyle/>
          <a:p>
            <a:fld id="{1ED2BA7B-4200-47E3-8AA3-0B536F9A2900}"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a:t>Click to edit Master title style</a:t>
            </a:r>
            <a:endParaRPr lang="en-US" dirty="0"/>
          </a:p>
        </p:txBody>
      </p:sp>
      <p:sp>
        <p:nvSpPr>
          <p:cNvPr id="19" name="Date Placeholder 18"/>
          <p:cNvSpPr>
            <a:spLocks noGrp="1"/>
          </p:cNvSpPr>
          <p:nvPr>
            <p:ph type="dt" sz="half" idx="10"/>
          </p:nvPr>
        </p:nvSpPr>
        <p:spPr/>
        <p:txBody>
          <a:bodyPr/>
          <a:lstStyle/>
          <a:p>
            <a:fld id="{BD1A4054-92A8-44FF-94ED-1B836C266222}" type="datetimeFigureOut">
              <a:rPr lang="en-US" smtClean="0"/>
              <a:t>8/8/2022</a:t>
            </a:fld>
            <a:endParaRPr lang="en-US"/>
          </a:p>
        </p:txBody>
      </p:sp>
      <p:sp>
        <p:nvSpPr>
          <p:cNvPr id="20" name="Slide Number Placeholder 19"/>
          <p:cNvSpPr>
            <a:spLocks noGrp="1"/>
          </p:cNvSpPr>
          <p:nvPr>
            <p:ph type="sldNum" sz="quarter" idx="11"/>
          </p:nvPr>
        </p:nvSpPr>
        <p:spPr/>
        <p:txBody>
          <a:bodyPr/>
          <a:lstStyle/>
          <a:p>
            <a:fld id="{1ED2BA7B-4200-47E3-8AA3-0B536F9A2900}"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BD1A4054-92A8-44FF-94ED-1B836C266222}" type="datetimeFigureOut">
              <a:rPr lang="en-US" smtClean="0"/>
              <a:t>8/8/2022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2BA7B-4200-47E3-8AA3-0B536F9A2900}" type="slidenum">
              <a:rPr lang="en-US" smtClean="0"/>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5102352" y="841248"/>
            <a:ext cx="3730752"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D1A4054-92A8-44FF-94ED-1B836C266222}" type="datetimeFigureOut">
              <a:rPr lang="en-US" smtClean="0"/>
              <a:t>8/8/2022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2BA7B-4200-47E3-8AA3-0B536F9A2900}" type="slidenum">
              <a:rPr lang="en-US" smtClean="0"/>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4"/>
          </p:nvPr>
        </p:nvSpPr>
        <p:spPr>
          <a:xfrm>
            <a:off x="5102352" y="1380743"/>
            <a:ext cx="3730752" cy="384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1A4054-92A8-44FF-94ED-1B836C266222}" type="datetimeFigureOut">
              <a:rPr lang="en-US" smtClean="0"/>
              <a:t>8/8/2022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2BA7B-4200-47E3-8AA3-0B536F9A29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D1A4054-92A8-44FF-94ED-1B836C266222}" type="datetimeFigureOut">
              <a:rPr lang="en-US" smtClean="0"/>
              <a:t>8/8/2022</a:t>
            </a:fld>
            <a:endParaRPr lang="en-US"/>
          </a:p>
        </p:txBody>
      </p:sp>
      <p:sp>
        <p:nvSpPr>
          <p:cNvPr id="6" name="Slide Number Placeholder 5"/>
          <p:cNvSpPr>
            <a:spLocks noGrp="1"/>
          </p:cNvSpPr>
          <p:nvPr>
            <p:ph type="sldNum" sz="quarter" idx="11"/>
          </p:nvPr>
        </p:nvSpPr>
        <p:spPr/>
        <p:txBody>
          <a:bodyPr/>
          <a:lstStyle/>
          <a:p>
            <a:fld id="{1ED2BA7B-4200-47E3-8AA3-0B536F9A2900}"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8"/>
          <p:cNvSpPr>
            <a:spLocks noGrp="1"/>
          </p:cNvSpPr>
          <p:nvPr>
            <p:ph type="dt" sz="half" idx="14"/>
          </p:nvPr>
        </p:nvSpPr>
        <p:spPr/>
        <p:txBody>
          <a:bodyPr/>
          <a:lstStyle/>
          <a:p>
            <a:fld id="{BD1A4054-92A8-44FF-94ED-1B836C266222}" type="datetimeFigureOut">
              <a:rPr lang="en-US" smtClean="0"/>
              <a:t>8/8/2022</a:t>
            </a:fld>
            <a:endParaRPr lang="en-US"/>
          </a:p>
        </p:txBody>
      </p:sp>
      <p:sp>
        <p:nvSpPr>
          <p:cNvPr id="10" name="Slide Number Placeholder 9"/>
          <p:cNvSpPr>
            <a:spLocks noGrp="1"/>
          </p:cNvSpPr>
          <p:nvPr>
            <p:ph type="sldNum" sz="quarter" idx="15"/>
          </p:nvPr>
        </p:nvSpPr>
        <p:spPr/>
        <p:txBody>
          <a:bodyPr/>
          <a:lstStyle/>
          <a:p>
            <a:fld id="{1ED2BA7B-4200-47E3-8AA3-0B536F9A2900}"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1A4054-92A8-44FF-94ED-1B836C266222}" type="datetimeFigureOut">
              <a:rPr lang="en-US" smtClean="0"/>
              <a:t>8/8/2022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2BA7B-4200-47E3-8AA3-0B536F9A29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1ED2BA7B-4200-47E3-8AA3-0B536F9A2900}" type="slidenum">
              <a:rPr lang="en-US" smtClean="0"/>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BD1A4054-92A8-44FF-94ED-1B836C266222}" type="datetimeFigureOut">
              <a:rPr lang="en-US" smtClean="0"/>
              <a:t>8/8/2022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762000"/>
            <a:ext cx="7470648" cy="5257801"/>
          </a:xfrm>
        </p:spPr>
        <p:txBody>
          <a:bodyPr/>
          <a:lstStyle/>
          <a:p>
            <a:pPr algn="ctr"/>
            <a:r>
              <a:rPr lang="en-US" sz="5000" dirty="0">
                <a:solidFill>
                  <a:schemeClr val="accent1"/>
                </a:solidFill>
                <a:effectLst>
                  <a:outerShdw blurRad="38100" dist="38100" dir="2700000" algn="tl">
                    <a:srgbClr val="000000">
                      <a:alpha val="43137"/>
                    </a:srgbClr>
                  </a:outerShdw>
                </a:effectLst>
              </a:rPr>
              <a:t>Citizen Engagement/</a:t>
            </a:r>
            <a:br>
              <a:rPr lang="en-US" sz="5000" dirty="0">
                <a:solidFill>
                  <a:schemeClr val="accent1"/>
                </a:solidFill>
                <a:effectLst>
                  <a:outerShdw blurRad="38100" dist="38100" dir="2700000" algn="tl">
                    <a:srgbClr val="000000">
                      <a:alpha val="43137"/>
                    </a:srgbClr>
                  </a:outerShdw>
                </a:effectLst>
              </a:rPr>
            </a:br>
            <a:r>
              <a:rPr lang="en-US" sz="5000" dirty="0">
                <a:solidFill>
                  <a:schemeClr val="accent1"/>
                </a:solidFill>
                <a:effectLst>
                  <a:outerShdw blurRad="38100" dist="38100" dir="2700000" algn="tl">
                    <a:srgbClr val="000000">
                      <a:alpha val="43137"/>
                    </a:srgbClr>
                  </a:outerShdw>
                </a:effectLst>
              </a:rPr>
              <a:t>Getting Feedback</a:t>
            </a:r>
            <a:br>
              <a:rPr lang="en-US" sz="4800" dirty="0">
                <a:solidFill>
                  <a:schemeClr val="accent1"/>
                </a:solidFill>
                <a:effectLst>
                  <a:outerShdw blurRad="38100" dist="38100" dir="2700000" algn="tl">
                    <a:srgbClr val="000000">
                      <a:alpha val="43137"/>
                    </a:srgbClr>
                  </a:outerShdw>
                </a:effectLst>
              </a:rPr>
            </a:br>
            <a:r>
              <a:rPr lang="en-US" sz="4800" dirty="0">
                <a:solidFill>
                  <a:srgbClr val="C00000"/>
                </a:solidFill>
                <a:effectLst>
                  <a:outerShdw blurRad="38100" dist="38100" dir="2700000" algn="tl">
                    <a:srgbClr val="000000">
                      <a:alpha val="43137"/>
                    </a:srgbClr>
                  </a:outerShdw>
                </a:effectLst>
              </a:rPr>
              <a:t> </a:t>
            </a:r>
            <a:br>
              <a:rPr lang="en-US" sz="4800" dirty="0">
                <a:solidFill>
                  <a:srgbClr val="C00000"/>
                </a:solidFill>
                <a:effectLst/>
              </a:rPr>
            </a:br>
            <a:r>
              <a:rPr lang="en-US" sz="3800" dirty="0">
                <a:solidFill>
                  <a:srgbClr val="C00000"/>
                </a:solidFill>
                <a:effectLst/>
              </a:rPr>
              <a:t>Iowa State Association of Counties</a:t>
            </a:r>
            <a:br>
              <a:rPr lang="en-US" sz="3600" dirty="0">
                <a:solidFill>
                  <a:srgbClr val="C00000"/>
                </a:solidFill>
                <a:effectLst/>
              </a:rPr>
            </a:br>
            <a:br>
              <a:rPr lang="en-US" sz="3600" dirty="0">
                <a:solidFill>
                  <a:srgbClr val="C00000"/>
                </a:solidFill>
                <a:effectLst/>
              </a:rPr>
            </a:br>
            <a:r>
              <a:rPr lang="en-US" sz="3500" dirty="0">
                <a:solidFill>
                  <a:srgbClr val="C00000"/>
                </a:solidFill>
                <a:effectLst/>
              </a:rPr>
              <a:t>Patrick Callahan</a:t>
            </a:r>
            <a:br>
              <a:rPr lang="en-US" sz="3500" dirty="0">
                <a:solidFill>
                  <a:srgbClr val="C00000"/>
                </a:solidFill>
                <a:effectLst/>
              </a:rPr>
            </a:br>
            <a:r>
              <a:rPr lang="en-US" sz="3500" dirty="0" err="1">
                <a:solidFill>
                  <a:srgbClr val="C00000"/>
                </a:solidFill>
                <a:effectLst/>
              </a:rPr>
              <a:t>Callahan</a:t>
            </a:r>
            <a:r>
              <a:rPr lang="en-US" sz="3500" dirty="0">
                <a:solidFill>
                  <a:srgbClr val="C00000"/>
                </a:solidFill>
                <a:effectLst/>
              </a:rPr>
              <a:t> Municipal Consultants, LLC</a:t>
            </a:r>
            <a:br>
              <a:rPr lang="en-US" sz="3500" dirty="0">
                <a:solidFill>
                  <a:srgbClr val="C00000"/>
                </a:solidFill>
                <a:effectLst/>
              </a:rPr>
            </a:br>
            <a:r>
              <a:rPr lang="en-US" sz="3500" dirty="0">
                <a:solidFill>
                  <a:srgbClr val="C00000"/>
                </a:solidFill>
                <a:effectLst/>
              </a:rPr>
              <a:t>August 24, 2022</a:t>
            </a:r>
          </a:p>
        </p:txBody>
      </p:sp>
    </p:spTree>
    <p:extLst>
      <p:ext uri="{BB962C8B-B14F-4D97-AF65-F5344CB8AC3E}">
        <p14:creationId xmlns:p14="http://schemas.microsoft.com/office/powerpoint/2010/main" val="4241252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5400" dirty="0">
                <a:solidFill>
                  <a:srgbClr val="C00000"/>
                </a:solidFill>
              </a:rPr>
              <a:t>“Town Hall” Meetings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Purpose of forums – present plans</a:t>
            </a:r>
          </a:p>
          <a:p>
            <a:r>
              <a:rPr lang="en-US" sz="3200" dirty="0">
                <a:solidFill>
                  <a:schemeClr val="tx1"/>
                </a:solidFill>
              </a:rPr>
              <a:t>Level of “structure” or control</a:t>
            </a:r>
          </a:p>
          <a:p>
            <a:r>
              <a:rPr lang="en-US" sz="3200" dirty="0">
                <a:solidFill>
                  <a:schemeClr val="tx1"/>
                </a:solidFill>
              </a:rPr>
              <a:t>Citizen feedback</a:t>
            </a:r>
          </a:p>
          <a:p>
            <a:r>
              <a:rPr lang="en-US" sz="3200" dirty="0">
                <a:solidFill>
                  <a:schemeClr val="tx1"/>
                </a:solidFill>
              </a:rPr>
              <a:t>Intended use of information</a:t>
            </a:r>
          </a:p>
        </p:txBody>
      </p:sp>
    </p:spTree>
    <p:extLst>
      <p:ext uri="{BB962C8B-B14F-4D97-AF65-F5344CB8AC3E}">
        <p14:creationId xmlns:p14="http://schemas.microsoft.com/office/powerpoint/2010/main" val="176835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924800" cy="838200"/>
          </a:xfrm>
        </p:spPr>
        <p:txBody>
          <a:bodyPr/>
          <a:lstStyle/>
          <a:p>
            <a:r>
              <a:rPr lang="en-US" sz="4500" dirty="0">
                <a:solidFill>
                  <a:srgbClr val="C00000"/>
                </a:solidFill>
              </a:rPr>
              <a:t>Open House – County Facilities</a:t>
            </a:r>
          </a:p>
        </p:txBody>
      </p:sp>
      <p:sp>
        <p:nvSpPr>
          <p:cNvPr id="3" name="Content Placeholder 2"/>
          <p:cNvSpPr>
            <a:spLocks noGrp="1"/>
          </p:cNvSpPr>
          <p:nvPr>
            <p:ph idx="1"/>
          </p:nvPr>
        </p:nvSpPr>
        <p:spPr>
          <a:xfrm>
            <a:off x="1295400" y="1676400"/>
            <a:ext cx="7467600" cy="4419600"/>
          </a:xfrm>
        </p:spPr>
        <p:txBody>
          <a:bodyPr>
            <a:normAutofit/>
          </a:bodyPr>
          <a:lstStyle/>
          <a:p>
            <a:r>
              <a:rPr lang="en-US" sz="3200" dirty="0">
                <a:solidFill>
                  <a:schemeClr val="tx1"/>
                </a:solidFill>
              </a:rPr>
              <a:t>Selected site or all facilities</a:t>
            </a:r>
          </a:p>
          <a:p>
            <a:r>
              <a:rPr lang="en-US" sz="3200" dirty="0">
                <a:solidFill>
                  <a:schemeClr val="tx1"/>
                </a:solidFill>
              </a:rPr>
              <a:t>Stated purposes</a:t>
            </a:r>
          </a:p>
          <a:p>
            <a:r>
              <a:rPr lang="en-US" sz="3200" dirty="0">
                <a:solidFill>
                  <a:schemeClr val="tx1"/>
                </a:solidFill>
              </a:rPr>
              <a:t>Information and tours</a:t>
            </a:r>
          </a:p>
          <a:p>
            <a:r>
              <a:rPr lang="en-US" sz="3200" dirty="0">
                <a:solidFill>
                  <a:schemeClr val="tx1"/>
                </a:solidFill>
              </a:rPr>
              <a:t>Showcase – good or bad</a:t>
            </a:r>
          </a:p>
        </p:txBody>
      </p:sp>
    </p:spTree>
    <p:extLst>
      <p:ext uri="{BB962C8B-B14F-4D97-AF65-F5344CB8AC3E}">
        <p14:creationId xmlns:p14="http://schemas.microsoft.com/office/powerpoint/2010/main" val="2271474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5400" dirty="0">
                <a:solidFill>
                  <a:srgbClr val="C00000"/>
                </a:solidFill>
              </a:rPr>
              <a:t>Newspaper Articles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Letters to the editor</a:t>
            </a:r>
          </a:p>
          <a:p>
            <a:r>
              <a:rPr lang="en-US" sz="3200" dirty="0">
                <a:solidFill>
                  <a:schemeClr val="tx1"/>
                </a:solidFill>
              </a:rPr>
              <a:t>“Guest” editorials</a:t>
            </a:r>
          </a:p>
          <a:p>
            <a:r>
              <a:rPr lang="en-US" sz="3200" dirty="0">
                <a:solidFill>
                  <a:schemeClr val="tx1"/>
                </a:solidFill>
              </a:rPr>
              <a:t>Press releases</a:t>
            </a:r>
          </a:p>
          <a:p>
            <a:r>
              <a:rPr lang="en-US" sz="3200" dirty="0">
                <a:solidFill>
                  <a:schemeClr val="tx1"/>
                </a:solidFill>
              </a:rPr>
              <a:t>Understand their needs</a:t>
            </a:r>
          </a:p>
        </p:txBody>
      </p:sp>
    </p:spTree>
    <p:extLst>
      <p:ext uri="{BB962C8B-B14F-4D97-AF65-F5344CB8AC3E}">
        <p14:creationId xmlns:p14="http://schemas.microsoft.com/office/powerpoint/2010/main" val="199668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endParaRPr lang="en-US" sz="6000" dirty="0">
              <a:solidFill>
                <a:srgbClr val="C00000"/>
              </a:solidFill>
            </a:endParaRPr>
          </a:p>
        </p:txBody>
      </p:sp>
      <p:sp>
        <p:nvSpPr>
          <p:cNvPr id="3" name="Content Placeholder 2"/>
          <p:cNvSpPr>
            <a:spLocks noGrp="1"/>
          </p:cNvSpPr>
          <p:nvPr>
            <p:ph idx="1"/>
          </p:nvPr>
        </p:nvSpPr>
        <p:spPr>
          <a:xfrm>
            <a:off x="1219200" y="1752600"/>
            <a:ext cx="7467600" cy="4419600"/>
          </a:xfrm>
        </p:spPr>
        <p:txBody>
          <a:bodyPr>
            <a:normAutofit fontScale="92500"/>
          </a:bodyPr>
          <a:lstStyle/>
          <a:p>
            <a:pPr marL="0" indent="0">
              <a:buNone/>
            </a:pPr>
            <a:r>
              <a:rPr lang="en-US" sz="3200" dirty="0">
                <a:solidFill>
                  <a:schemeClr val="tx1"/>
                </a:solidFill>
              </a:rPr>
              <a:t>“Successful community building or civic engagement – the terms are interchangeable – means finding new avenues for meaningful two-way communication.  The continued rapid advancement in new communications technology will revolutionize this process in ways not envisioned today. </a:t>
            </a:r>
          </a:p>
          <a:p>
            <a:pPr marL="0" indent="0">
              <a:buNone/>
            </a:pPr>
            <a:r>
              <a:rPr lang="en-US" sz="2900" dirty="0">
                <a:solidFill>
                  <a:schemeClr val="tx1"/>
                </a:solidFill>
              </a:rPr>
              <a:t>~ The Effective Local Government Manager – ICMA </a:t>
            </a:r>
          </a:p>
        </p:txBody>
      </p:sp>
    </p:spTree>
    <p:extLst>
      <p:ext uri="{BB962C8B-B14F-4D97-AF65-F5344CB8AC3E}">
        <p14:creationId xmlns:p14="http://schemas.microsoft.com/office/powerpoint/2010/main" val="1176542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5400" dirty="0">
                <a:solidFill>
                  <a:srgbClr val="C00000"/>
                </a:solidFill>
              </a:rPr>
              <a:t> </a:t>
            </a:r>
            <a:r>
              <a:rPr lang="en-US" sz="6000" dirty="0">
                <a:solidFill>
                  <a:srgbClr val="C00000"/>
                </a:solidFill>
              </a:rPr>
              <a:t>Social Media</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Facebook and Twitter</a:t>
            </a:r>
          </a:p>
          <a:p>
            <a:r>
              <a:rPr lang="en-US" sz="3200" dirty="0">
                <a:solidFill>
                  <a:schemeClr val="tx1"/>
                </a:solidFill>
              </a:rPr>
              <a:t>Pros and Cons</a:t>
            </a:r>
          </a:p>
          <a:p>
            <a:r>
              <a:rPr lang="en-US" sz="3200" dirty="0">
                <a:solidFill>
                  <a:schemeClr val="tx1"/>
                </a:solidFill>
              </a:rPr>
              <a:t>Need to monitor and respond</a:t>
            </a:r>
          </a:p>
        </p:txBody>
      </p:sp>
    </p:spTree>
    <p:extLst>
      <p:ext uri="{BB962C8B-B14F-4D97-AF65-F5344CB8AC3E}">
        <p14:creationId xmlns:p14="http://schemas.microsoft.com/office/powerpoint/2010/main" val="4246112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Social Media</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Initially – the younger crowd</a:t>
            </a:r>
          </a:p>
          <a:p>
            <a:r>
              <a:rPr lang="en-US" sz="3200" dirty="0">
                <a:solidFill>
                  <a:schemeClr val="tx1"/>
                </a:solidFill>
              </a:rPr>
              <a:t>Now – Steadily Maturing Audience</a:t>
            </a:r>
          </a:p>
          <a:p>
            <a:r>
              <a:rPr lang="en-US" sz="3200" dirty="0">
                <a:solidFill>
                  <a:schemeClr val="tx1"/>
                </a:solidFill>
              </a:rPr>
              <a:t>Mature Users – Less interaction</a:t>
            </a:r>
          </a:p>
        </p:txBody>
      </p:sp>
    </p:spTree>
    <p:extLst>
      <p:ext uri="{BB962C8B-B14F-4D97-AF65-F5344CB8AC3E}">
        <p14:creationId xmlns:p14="http://schemas.microsoft.com/office/powerpoint/2010/main" val="230495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Social Media Uses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Quick announcements</a:t>
            </a:r>
          </a:p>
          <a:p>
            <a:r>
              <a:rPr lang="en-US" sz="3200" dirty="0">
                <a:solidFill>
                  <a:schemeClr val="tx1"/>
                </a:solidFill>
              </a:rPr>
              <a:t>Much information – very fast</a:t>
            </a:r>
          </a:p>
          <a:p>
            <a:r>
              <a:rPr lang="en-US" sz="3200" dirty="0">
                <a:solidFill>
                  <a:schemeClr val="tx1"/>
                </a:solidFill>
              </a:rPr>
              <a:t>E-newsletters </a:t>
            </a:r>
          </a:p>
          <a:p>
            <a:r>
              <a:rPr lang="en-US" sz="3200" dirty="0">
                <a:solidFill>
                  <a:schemeClr val="tx1"/>
                </a:solidFill>
              </a:rPr>
              <a:t>E-apps – Cedar Rapids</a:t>
            </a:r>
          </a:p>
          <a:p>
            <a:r>
              <a:rPr lang="en-US" sz="3200" dirty="0">
                <a:solidFill>
                  <a:schemeClr val="tx1"/>
                </a:solidFill>
              </a:rPr>
              <a:t>Project Updates</a:t>
            </a:r>
          </a:p>
        </p:txBody>
      </p:sp>
    </p:spTree>
    <p:extLst>
      <p:ext uri="{BB962C8B-B14F-4D97-AF65-F5344CB8AC3E}">
        <p14:creationId xmlns:p14="http://schemas.microsoft.com/office/powerpoint/2010/main" val="540968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Social Media – Start Up</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Start on small scale</a:t>
            </a:r>
          </a:p>
          <a:p>
            <a:r>
              <a:rPr lang="en-US" sz="3200" dirty="0">
                <a:solidFill>
                  <a:schemeClr val="tx1"/>
                </a:solidFill>
              </a:rPr>
              <a:t>Basic updates – sports and groups</a:t>
            </a:r>
          </a:p>
          <a:p>
            <a:r>
              <a:rPr lang="en-US" sz="3200" dirty="0">
                <a:solidFill>
                  <a:schemeClr val="tx1"/>
                </a:solidFill>
              </a:rPr>
              <a:t>Keep brief and pertinent</a:t>
            </a:r>
          </a:p>
          <a:p>
            <a:r>
              <a:rPr lang="en-US" sz="3200" dirty="0">
                <a:solidFill>
                  <a:schemeClr val="tx1"/>
                </a:solidFill>
              </a:rPr>
              <a:t>Monitor closely</a:t>
            </a:r>
          </a:p>
        </p:txBody>
      </p:sp>
    </p:spTree>
    <p:extLst>
      <p:ext uri="{BB962C8B-B14F-4D97-AF65-F5344CB8AC3E}">
        <p14:creationId xmlns:p14="http://schemas.microsoft.com/office/powerpoint/2010/main" val="3212268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Social Media – Start Up</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Visit existing sites</a:t>
            </a:r>
          </a:p>
          <a:p>
            <a:r>
              <a:rPr lang="en-US" sz="3200" dirty="0">
                <a:solidFill>
                  <a:schemeClr val="tx1"/>
                </a:solidFill>
              </a:rPr>
              <a:t>Start conversations – personally</a:t>
            </a:r>
          </a:p>
          <a:p>
            <a:r>
              <a:rPr lang="en-US" sz="3200" dirty="0">
                <a:solidFill>
                  <a:schemeClr val="tx1"/>
                </a:solidFill>
              </a:rPr>
              <a:t>Get them to subscribe</a:t>
            </a:r>
          </a:p>
        </p:txBody>
      </p:sp>
    </p:spTree>
    <p:extLst>
      <p:ext uri="{BB962C8B-B14F-4D97-AF65-F5344CB8AC3E}">
        <p14:creationId xmlns:p14="http://schemas.microsoft.com/office/powerpoint/2010/main" val="1257689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4800" dirty="0">
                <a:solidFill>
                  <a:srgbClr val="C00000"/>
                </a:solidFill>
              </a:rPr>
              <a:t>Social Media – The Ugly Side </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Conversations can mutate</a:t>
            </a:r>
          </a:p>
          <a:p>
            <a:r>
              <a:rPr lang="en-US" sz="3200" dirty="0">
                <a:solidFill>
                  <a:schemeClr val="tx1"/>
                </a:solidFill>
              </a:rPr>
              <a:t>Sometimes – remove it</a:t>
            </a:r>
          </a:p>
          <a:p>
            <a:r>
              <a:rPr lang="en-US" sz="3200" dirty="0">
                <a:solidFill>
                  <a:schemeClr val="tx1"/>
                </a:solidFill>
              </a:rPr>
              <a:t>Sometimes – Correct &amp; clarify</a:t>
            </a:r>
          </a:p>
        </p:txBody>
      </p:sp>
    </p:spTree>
    <p:extLst>
      <p:ext uri="{BB962C8B-B14F-4D97-AF65-F5344CB8AC3E}">
        <p14:creationId xmlns:p14="http://schemas.microsoft.com/office/powerpoint/2010/main" val="1712359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6000" dirty="0">
                <a:solidFill>
                  <a:srgbClr val="C00000"/>
                </a:solidFill>
              </a:rPr>
              <a:t>Today’s Session</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General overview of the session</a:t>
            </a:r>
          </a:p>
          <a:p>
            <a:r>
              <a:rPr lang="en-US" sz="3200" dirty="0">
                <a:solidFill>
                  <a:schemeClr val="tx1"/>
                </a:solidFill>
              </a:rPr>
              <a:t>Citizens outreach suggestions</a:t>
            </a:r>
          </a:p>
          <a:p>
            <a:r>
              <a:rPr lang="en-US" sz="3200" dirty="0">
                <a:solidFill>
                  <a:schemeClr val="tx1"/>
                </a:solidFill>
              </a:rPr>
              <a:t>Disclaimer – Personal Observation</a:t>
            </a:r>
          </a:p>
          <a:p>
            <a:r>
              <a:rPr lang="en-US" sz="3200" dirty="0">
                <a:solidFill>
                  <a:schemeClr val="tx1"/>
                </a:solidFill>
              </a:rPr>
              <a:t>Group discussion and tips</a:t>
            </a:r>
          </a:p>
        </p:txBody>
      </p:sp>
    </p:spTree>
    <p:extLst>
      <p:ext uri="{BB962C8B-B14F-4D97-AF65-F5344CB8AC3E}">
        <p14:creationId xmlns:p14="http://schemas.microsoft.com/office/powerpoint/2010/main" val="704736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5400" dirty="0">
                <a:solidFill>
                  <a:schemeClr val="tx1"/>
                </a:solidFill>
              </a:rPr>
              <a:t> </a:t>
            </a:r>
            <a:r>
              <a:rPr lang="en-US" sz="5400" dirty="0">
                <a:solidFill>
                  <a:srgbClr val="C00000"/>
                </a:solidFill>
              </a:rPr>
              <a:t>Citizen Surveys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Planning and preparation</a:t>
            </a:r>
          </a:p>
          <a:p>
            <a:r>
              <a:rPr lang="en-US" sz="3200" dirty="0">
                <a:solidFill>
                  <a:schemeClr val="tx1"/>
                </a:solidFill>
              </a:rPr>
              <a:t>Clear focus and intent</a:t>
            </a:r>
          </a:p>
          <a:p>
            <a:r>
              <a:rPr lang="en-US" sz="3200" dirty="0">
                <a:solidFill>
                  <a:schemeClr val="tx1"/>
                </a:solidFill>
              </a:rPr>
              <a:t>Means of conducting the survey</a:t>
            </a:r>
          </a:p>
          <a:p>
            <a:r>
              <a:rPr lang="en-US" sz="3200" dirty="0">
                <a:solidFill>
                  <a:schemeClr val="tx1"/>
                </a:solidFill>
              </a:rPr>
              <a:t>Tabulating the results</a:t>
            </a:r>
          </a:p>
        </p:txBody>
      </p:sp>
    </p:spTree>
    <p:extLst>
      <p:ext uri="{BB962C8B-B14F-4D97-AF65-F5344CB8AC3E}">
        <p14:creationId xmlns:p14="http://schemas.microsoft.com/office/powerpoint/2010/main" val="3304481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Citizen Survey Benefits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Cross section of residents</a:t>
            </a:r>
          </a:p>
          <a:p>
            <a:r>
              <a:rPr lang="en-US" sz="3200" dirty="0">
                <a:solidFill>
                  <a:schemeClr val="tx1"/>
                </a:solidFill>
              </a:rPr>
              <a:t>Level of “Customer Satisfaction”</a:t>
            </a:r>
          </a:p>
          <a:p>
            <a:r>
              <a:rPr lang="en-US" sz="3200" dirty="0">
                <a:solidFill>
                  <a:schemeClr val="tx1"/>
                </a:solidFill>
              </a:rPr>
              <a:t>Planning – Unmet county needs</a:t>
            </a:r>
          </a:p>
          <a:p>
            <a:r>
              <a:rPr lang="en-US" sz="3200" dirty="0">
                <a:solidFill>
                  <a:schemeClr val="tx1"/>
                </a:solidFill>
              </a:rPr>
              <a:t>Monitor trends &amp; changes</a:t>
            </a:r>
          </a:p>
        </p:txBody>
      </p:sp>
    </p:spTree>
    <p:extLst>
      <p:ext uri="{BB962C8B-B14F-4D97-AF65-F5344CB8AC3E}">
        <p14:creationId xmlns:p14="http://schemas.microsoft.com/office/powerpoint/2010/main" val="750863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Survey Questions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Public opinion questions</a:t>
            </a:r>
          </a:p>
          <a:p>
            <a:r>
              <a:rPr lang="en-US" sz="3200" dirty="0">
                <a:solidFill>
                  <a:schemeClr val="tx1"/>
                </a:solidFill>
              </a:rPr>
              <a:t>Quality of County Services</a:t>
            </a:r>
          </a:p>
          <a:p>
            <a:r>
              <a:rPr lang="en-US" sz="3200" dirty="0">
                <a:solidFill>
                  <a:schemeClr val="tx1"/>
                </a:solidFill>
              </a:rPr>
              <a:t>Capital improvements projects</a:t>
            </a:r>
          </a:p>
        </p:txBody>
      </p:sp>
    </p:spTree>
    <p:extLst>
      <p:ext uri="{BB962C8B-B14F-4D97-AF65-F5344CB8AC3E}">
        <p14:creationId xmlns:p14="http://schemas.microsoft.com/office/powerpoint/2010/main" val="1431870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Survey Questions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Budget issues &amp; allocations</a:t>
            </a:r>
          </a:p>
          <a:p>
            <a:r>
              <a:rPr lang="en-US" sz="3200" dirty="0">
                <a:solidFill>
                  <a:schemeClr val="tx1"/>
                </a:solidFill>
              </a:rPr>
              <a:t>Local concerns</a:t>
            </a:r>
          </a:p>
          <a:p>
            <a:r>
              <a:rPr lang="en-US" sz="3200" dirty="0">
                <a:solidFill>
                  <a:schemeClr val="tx1"/>
                </a:solidFill>
              </a:rPr>
              <a:t>Open-ended questions</a:t>
            </a:r>
          </a:p>
          <a:p>
            <a:r>
              <a:rPr lang="en-US" sz="3200" dirty="0">
                <a:solidFill>
                  <a:schemeClr val="tx1"/>
                </a:solidFill>
              </a:rPr>
              <a:t>Ranking or prioritizing</a:t>
            </a:r>
          </a:p>
        </p:txBody>
      </p:sp>
    </p:spTree>
    <p:extLst>
      <p:ext uri="{BB962C8B-B14F-4D97-AF65-F5344CB8AC3E}">
        <p14:creationId xmlns:p14="http://schemas.microsoft.com/office/powerpoint/2010/main" val="737683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Types of Surveys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Mail and returns</a:t>
            </a:r>
          </a:p>
          <a:p>
            <a:r>
              <a:rPr lang="en-US" sz="3200" dirty="0">
                <a:solidFill>
                  <a:schemeClr val="tx1"/>
                </a:solidFill>
              </a:rPr>
              <a:t>Telephone surveys</a:t>
            </a:r>
          </a:p>
          <a:p>
            <a:r>
              <a:rPr lang="en-US" sz="3200" dirty="0">
                <a:solidFill>
                  <a:schemeClr val="tx1"/>
                </a:solidFill>
              </a:rPr>
              <a:t>Electronic or internet-based</a:t>
            </a:r>
          </a:p>
        </p:txBody>
      </p:sp>
    </p:spTree>
    <p:extLst>
      <p:ext uri="{BB962C8B-B14F-4D97-AF65-F5344CB8AC3E}">
        <p14:creationId xmlns:p14="http://schemas.microsoft.com/office/powerpoint/2010/main" val="944625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924800" cy="838200"/>
          </a:xfrm>
        </p:spPr>
        <p:txBody>
          <a:bodyPr/>
          <a:lstStyle/>
          <a:p>
            <a:r>
              <a:rPr lang="en-US" sz="4800" dirty="0">
                <a:solidFill>
                  <a:schemeClr val="tx1"/>
                </a:solidFill>
              </a:rPr>
              <a:t>  </a:t>
            </a:r>
            <a:r>
              <a:rPr lang="en-US" sz="5500" dirty="0">
                <a:solidFill>
                  <a:srgbClr val="C00000"/>
                </a:solidFill>
              </a:rPr>
              <a:t>Presentation to Citizens</a:t>
            </a:r>
          </a:p>
        </p:txBody>
      </p:sp>
      <p:sp>
        <p:nvSpPr>
          <p:cNvPr id="3" name="Content Placeholder 2"/>
          <p:cNvSpPr>
            <a:spLocks noGrp="1"/>
          </p:cNvSpPr>
          <p:nvPr>
            <p:ph idx="1"/>
          </p:nvPr>
        </p:nvSpPr>
        <p:spPr>
          <a:xfrm>
            <a:off x="1295400" y="1676400"/>
            <a:ext cx="7467600" cy="4419600"/>
          </a:xfrm>
        </p:spPr>
        <p:txBody>
          <a:bodyPr>
            <a:normAutofit/>
          </a:bodyPr>
          <a:lstStyle/>
          <a:p>
            <a:r>
              <a:rPr lang="en-US" sz="3200" dirty="0">
                <a:solidFill>
                  <a:schemeClr val="tx1"/>
                </a:solidFill>
              </a:rPr>
              <a:t>Service clubs and organizations</a:t>
            </a:r>
          </a:p>
          <a:p>
            <a:r>
              <a:rPr lang="en-US" sz="3200" dirty="0">
                <a:solidFill>
                  <a:schemeClr val="tx1"/>
                </a:solidFill>
              </a:rPr>
              <a:t>Know your audience &amp; opportunity</a:t>
            </a:r>
          </a:p>
          <a:p>
            <a:r>
              <a:rPr lang="en-US" sz="3200" dirty="0">
                <a:solidFill>
                  <a:schemeClr val="tx1"/>
                </a:solidFill>
              </a:rPr>
              <a:t>Keep it concise and simple</a:t>
            </a:r>
          </a:p>
          <a:p>
            <a:r>
              <a:rPr lang="en-US" sz="3200" dirty="0">
                <a:solidFill>
                  <a:schemeClr val="tx1"/>
                </a:solidFill>
              </a:rPr>
              <a:t>Value of a good handout</a:t>
            </a:r>
          </a:p>
          <a:p>
            <a:r>
              <a:rPr lang="en-US" sz="3200" dirty="0">
                <a:solidFill>
                  <a:schemeClr val="tx1"/>
                </a:solidFill>
              </a:rPr>
              <a:t>Personal opinion or county position</a:t>
            </a:r>
          </a:p>
        </p:txBody>
      </p:sp>
    </p:spTree>
    <p:extLst>
      <p:ext uri="{BB962C8B-B14F-4D97-AF65-F5344CB8AC3E}">
        <p14:creationId xmlns:p14="http://schemas.microsoft.com/office/powerpoint/2010/main" val="1966672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8229600" cy="838200"/>
          </a:xfrm>
        </p:spPr>
        <p:txBody>
          <a:bodyPr/>
          <a:lstStyle/>
          <a:p>
            <a:r>
              <a:rPr lang="en-US" sz="4600" dirty="0">
                <a:solidFill>
                  <a:schemeClr val="tx1"/>
                </a:solidFill>
              </a:rPr>
              <a:t>  </a:t>
            </a:r>
            <a:r>
              <a:rPr lang="en-US" sz="4600" dirty="0">
                <a:solidFill>
                  <a:srgbClr val="C00000"/>
                </a:solidFill>
              </a:rPr>
              <a:t>Community Leaders’ Meeting</a:t>
            </a:r>
          </a:p>
        </p:txBody>
      </p:sp>
      <p:sp>
        <p:nvSpPr>
          <p:cNvPr id="3" name="Content Placeholder 2"/>
          <p:cNvSpPr>
            <a:spLocks noGrp="1"/>
          </p:cNvSpPr>
          <p:nvPr>
            <p:ph idx="1"/>
          </p:nvPr>
        </p:nvSpPr>
        <p:spPr>
          <a:xfrm>
            <a:off x="1295400" y="1676400"/>
            <a:ext cx="7467600" cy="4419600"/>
          </a:xfrm>
        </p:spPr>
        <p:txBody>
          <a:bodyPr>
            <a:normAutofit/>
          </a:bodyPr>
          <a:lstStyle/>
          <a:p>
            <a:r>
              <a:rPr lang="en-US" sz="3200" dirty="0">
                <a:solidFill>
                  <a:schemeClr val="tx1"/>
                </a:solidFill>
              </a:rPr>
              <a:t>Purpose and frequency</a:t>
            </a:r>
          </a:p>
          <a:p>
            <a:r>
              <a:rPr lang="en-US" sz="3200" dirty="0">
                <a:solidFill>
                  <a:schemeClr val="tx1"/>
                </a:solidFill>
              </a:rPr>
              <a:t>Opportunity to learn</a:t>
            </a:r>
          </a:p>
          <a:p>
            <a:r>
              <a:rPr lang="en-US" sz="3200" dirty="0">
                <a:solidFill>
                  <a:schemeClr val="tx1"/>
                </a:solidFill>
              </a:rPr>
              <a:t>School, City, County and Chamber</a:t>
            </a:r>
          </a:p>
        </p:txBody>
      </p:sp>
    </p:spTree>
    <p:extLst>
      <p:ext uri="{BB962C8B-B14F-4D97-AF65-F5344CB8AC3E}">
        <p14:creationId xmlns:p14="http://schemas.microsoft.com/office/powerpoint/2010/main" val="3802185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839200" cy="1143000"/>
          </a:xfrm>
        </p:spPr>
        <p:txBody>
          <a:bodyPr/>
          <a:lstStyle/>
          <a:p>
            <a:r>
              <a:rPr lang="en-US" sz="4600" dirty="0">
                <a:solidFill>
                  <a:srgbClr val="C00000"/>
                </a:solidFill>
              </a:rPr>
              <a:t>Public Service Announcement (PSA)</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Project Updates</a:t>
            </a:r>
          </a:p>
          <a:p>
            <a:r>
              <a:rPr lang="en-US" sz="3200" dirty="0">
                <a:solidFill>
                  <a:schemeClr val="tx1"/>
                </a:solidFill>
              </a:rPr>
              <a:t>Changes in ordinances</a:t>
            </a:r>
          </a:p>
          <a:p>
            <a:r>
              <a:rPr lang="en-US" sz="3200" dirty="0">
                <a:solidFill>
                  <a:schemeClr val="tx1"/>
                </a:solidFill>
              </a:rPr>
              <a:t>Changes in Policies – Snow Removal</a:t>
            </a:r>
          </a:p>
          <a:p>
            <a:r>
              <a:rPr lang="en-US" sz="3200" dirty="0">
                <a:solidFill>
                  <a:schemeClr val="tx1"/>
                </a:solidFill>
              </a:rPr>
              <a:t>Reminders – County Laws</a:t>
            </a:r>
          </a:p>
        </p:txBody>
      </p:sp>
    </p:spTree>
    <p:extLst>
      <p:ext uri="{BB962C8B-B14F-4D97-AF65-F5344CB8AC3E}">
        <p14:creationId xmlns:p14="http://schemas.microsoft.com/office/powerpoint/2010/main" val="2839084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839200" cy="1143000"/>
          </a:xfrm>
        </p:spPr>
        <p:txBody>
          <a:bodyPr/>
          <a:lstStyle/>
          <a:p>
            <a:endParaRPr lang="en-US" sz="4600" dirty="0">
              <a:solidFill>
                <a:srgbClr val="C00000"/>
              </a:solidFill>
            </a:endParaRPr>
          </a:p>
        </p:txBody>
      </p:sp>
      <p:sp>
        <p:nvSpPr>
          <p:cNvPr id="3" name="Content Placeholder 2"/>
          <p:cNvSpPr>
            <a:spLocks noGrp="1"/>
          </p:cNvSpPr>
          <p:nvPr>
            <p:ph idx="1"/>
          </p:nvPr>
        </p:nvSpPr>
        <p:spPr>
          <a:xfrm>
            <a:off x="1219200" y="1752600"/>
            <a:ext cx="7467600" cy="4419600"/>
          </a:xfrm>
        </p:spPr>
        <p:txBody>
          <a:bodyPr>
            <a:normAutofit fontScale="85000" lnSpcReduction="10000"/>
          </a:bodyPr>
          <a:lstStyle/>
          <a:p>
            <a:pPr marL="0" indent="0">
              <a:buNone/>
            </a:pPr>
            <a:r>
              <a:rPr lang="en-US" sz="3200" dirty="0">
                <a:solidFill>
                  <a:schemeClr val="tx1"/>
                </a:solidFill>
              </a:rPr>
              <a:t>“Public relations activities in government are not intended to sell, but to inform.  Local government has an obligation to inform citizens of projects that will affect their lives before the project events take place.  If an issue is to be decided by the public, even more information must be shared.  The more controversial the project, the greater the amount of time that should be allocated for conversations with citizens.” </a:t>
            </a:r>
          </a:p>
          <a:p>
            <a:pPr marL="0" indent="0">
              <a:buNone/>
            </a:pPr>
            <a:r>
              <a:rPr lang="en-US" sz="3200" dirty="0">
                <a:solidFill>
                  <a:schemeClr val="tx1"/>
                </a:solidFill>
              </a:rPr>
              <a:t>~The Effective Local Government Manager - ICMA</a:t>
            </a:r>
          </a:p>
        </p:txBody>
      </p:sp>
    </p:spTree>
    <p:extLst>
      <p:ext uri="{BB962C8B-B14F-4D97-AF65-F5344CB8AC3E}">
        <p14:creationId xmlns:p14="http://schemas.microsoft.com/office/powerpoint/2010/main" val="2406256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5400" dirty="0">
                <a:solidFill>
                  <a:srgbClr val="C00000"/>
                </a:solidFill>
              </a:rPr>
              <a:t>County Referendums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Purpose – G.O. Bonds, Hotel and Motel Tax and Sales Tax</a:t>
            </a:r>
          </a:p>
          <a:p>
            <a:r>
              <a:rPr lang="en-US" sz="3200" dirty="0">
                <a:solidFill>
                  <a:schemeClr val="tx1"/>
                </a:solidFill>
              </a:rPr>
              <a:t>Know the law</a:t>
            </a:r>
          </a:p>
          <a:p>
            <a:r>
              <a:rPr lang="en-US" sz="3200" dirty="0">
                <a:solidFill>
                  <a:schemeClr val="tx1"/>
                </a:solidFill>
              </a:rPr>
              <a:t>Educating the public</a:t>
            </a:r>
          </a:p>
          <a:p>
            <a:r>
              <a:rPr lang="en-US" sz="3200" dirty="0">
                <a:solidFill>
                  <a:schemeClr val="tx1"/>
                </a:solidFill>
              </a:rPr>
              <a:t>Requires planning</a:t>
            </a:r>
          </a:p>
        </p:txBody>
      </p:sp>
    </p:spTree>
    <p:extLst>
      <p:ext uri="{BB962C8B-B14F-4D97-AF65-F5344CB8AC3E}">
        <p14:creationId xmlns:p14="http://schemas.microsoft.com/office/powerpoint/2010/main" val="2230446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5000" dirty="0">
                <a:solidFill>
                  <a:srgbClr val="C00000"/>
                </a:solidFill>
              </a:rPr>
              <a:t>Citizen Engagement Defined</a:t>
            </a:r>
          </a:p>
        </p:txBody>
      </p:sp>
      <p:sp>
        <p:nvSpPr>
          <p:cNvPr id="3" name="Content Placeholder 2"/>
          <p:cNvSpPr>
            <a:spLocks noGrp="1"/>
          </p:cNvSpPr>
          <p:nvPr>
            <p:ph idx="1"/>
          </p:nvPr>
        </p:nvSpPr>
        <p:spPr>
          <a:xfrm>
            <a:off x="1219200" y="1752600"/>
            <a:ext cx="7467600" cy="4419600"/>
          </a:xfrm>
        </p:spPr>
        <p:txBody>
          <a:bodyPr>
            <a:normAutofit/>
          </a:bodyPr>
          <a:lstStyle/>
          <a:p>
            <a:pPr lvl="0"/>
            <a:r>
              <a:rPr lang="en-US" sz="3200" dirty="0">
                <a:solidFill>
                  <a:schemeClr val="tx1"/>
                </a:solidFill>
              </a:rPr>
              <a:t>Citizens – “Our Bosses”</a:t>
            </a:r>
          </a:p>
          <a:p>
            <a:pPr lvl="0"/>
            <a:r>
              <a:rPr lang="en-US" sz="3200" dirty="0">
                <a:solidFill>
                  <a:schemeClr val="tx1"/>
                </a:solidFill>
              </a:rPr>
              <a:t>Engagement – To Encounter</a:t>
            </a:r>
          </a:p>
          <a:p>
            <a:pPr lvl="0"/>
            <a:r>
              <a:rPr lang="en-US" sz="3200" dirty="0">
                <a:solidFill>
                  <a:schemeClr val="tx1"/>
                </a:solidFill>
              </a:rPr>
              <a:t>Seek or Solicit Feedback</a:t>
            </a:r>
          </a:p>
          <a:p>
            <a:endParaRPr lang="en-US" sz="3200" i="1" dirty="0">
              <a:solidFill>
                <a:srgbClr val="006600"/>
              </a:solidFill>
            </a:endParaRPr>
          </a:p>
        </p:txBody>
      </p:sp>
    </p:spTree>
    <p:extLst>
      <p:ext uri="{BB962C8B-B14F-4D97-AF65-F5344CB8AC3E}">
        <p14:creationId xmlns:p14="http://schemas.microsoft.com/office/powerpoint/2010/main" val="2755272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5400" dirty="0">
                <a:solidFill>
                  <a:srgbClr val="C00000"/>
                </a:solidFill>
              </a:rPr>
              <a:t>Public Hearings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Code of Iowa regulations</a:t>
            </a:r>
          </a:p>
          <a:p>
            <a:r>
              <a:rPr lang="en-US" sz="3200" dirty="0">
                <a:solidFill>
                  <a:schemeClr val="tx1"/>
                </a:solidFill>
              </a:rPr>
              <a:t>Examples and requirements</a:t>
            </a:r>
          </a:p>
          <a:p>
            <a:r>
              <a:rPr lang="en-US" sz="3200" dirty="0">
                <a:solidFill>
                  <a:schemeClr val="tx1"/>
                </a:solidFill>
              </a:rPr>
              <a:t>Need good format</a:t>
            </a:r>
          </a:p>
        </p:txBody>
      </p:sp>
    </p:spTree>
    <p:extLst>
      <p:ext uri="{BB962C8B-B14F-4D97-AF65-F5344CB8AC3E}">
        <p14:creationId xmlns:p14="http://schemas.microsoft.com/office/powerpoint/2010/main" val="934441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Public Hearings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Adopt &amp; Amend the Budget</a:t>
            </a:r>
          </a:p>
          <a:p>
            <a:r>
              <a:rPr lang="en-US" sz="3200" dirty="0">
                <a:solidFill>
                  <a:schemeClr val="tx1"/>
                </a:solidFill>
              </a:rPr>
              <a:t>Approve the CIP</a:t>
            </a:r>
          </a:p>
          <a:p>
            <a:r>
              <a:rPr lang="en-US" sz="3200" dirty="0">
                <a:solidFill>
                  <a:schemeClr val="tx1"/>
                </a:solidFill>
              </a:rPr>
              <a:t>Plans &amp; Specs - projects</a:t>
            </a:r>
          </a:p>
        </p:txBody>
      </p:sp>
    </p:spTree>
    <p:extLst>
      <p:ext uri="{BB962C8B-B14F-4D97-AF65-F5344CB8AC3E}">
        <p14:creationId xmlns:p14="http://schemas.microsoft.com/office/powerpoint/2010/main" val="3665341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Public Hearings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Zoning Regulations &amp; Rezoning</a:t>
            </a:r>
          </a:p>
          <a:p>
            <a:r>
              <a:rPr lang="en-US" sz="3200" dirty="0">
                <a:solidFill>
                  <a:schemeClr val="tx1"/>
                </a:solidFill>
              </a:rPr>
              <a:t>Special Assessments</a:t>
            </a:r>
          </a:p>
          <a:p>
            <a:r>
              <a:rPr lang="en-US" sz="3200" dirty="0">
                <a:solidFill>
                  <a:schemeClr val="tx1"/>
                </a:solidFill>
              </a:rPr>
              <a:t>Vacate right-of-way or public land</a:t>
            </a:r>
          </a:p>
          <a:p>
            <a:r>
              <a:rPr lang="en-US" sz="3200" dirty="0">
                <a:solidFill>
                  <a:schemeClr val="tx1"/>
                </a:solidFill>
              </a:rPr>
              <a:t>Proposal to sell real estate</a:t>
            </a:r>
          </a:p>
        </p:txBody>
      </p:sp>
    </p:spTree>
    <p:extLst>
      <p:ext uri="{BB962C8B-B14F-4D97-AF65-F5344CB8AC3E}">
        <p14:creationId xmlns:p14="http://schemas.microsoft.com/office/powerpoint/2010/main" val="6395752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Public Hearings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Issue bonds or loans</a:t>
            </a:r>
          </a:p>
          <a:p>
            <a:r>
              <a:rPr lang="en-US" sz="3200" dirty="0">
                <a:solidFill>
                  <a:schemeClr val="tx1"/>
                </a:solidFill>
              </a:rPr>
              <a:t>Urban Revitalization District</a:t>
            </a:r>
          </a:p>
          <a:p>
            <a:r>
              <a:rPr lang="en-US" sz="3200" dirty="0">
                <a:solidFill>
                  <a:schemeClr val="tx1"/>
                </a:solidFill>
              </a:rPr>
              <a:t>Urban Renewal Area</a:t>
            </a:r>
          </a:p>
          <a:p>
            <a:r>
              <a:rPr lang="en-US" sz="3200" dirty="0">
                <a:solidFill>
                  <a:schemeClr val="tx1"/>
                </a:solidFill>
              </a:rPr>
              <a:t>County Code of Ordinances</a:t>
            </a:r>
          </a:p>
          <a:p>
            <a:endParaRPr lang="en-US" sz="3200" dirty="0">
              <a:solidFill>
                <a:schemeClr val="tx1"/>
              </a:solidFill>
            </a:endParaRPr>
          </a:p>
        </p:txBody>
      </p:sp>
    </p:spTree>
    <p:extLst>
      <p:ext uri="{BB962C8B-B14F-4D97-AF65-F5344CB8AC3E}">
        <p14:creationId xmlns:p14="http://schemas.microsoft.com/office/powerpoint/2010/main" val="13929974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Publishing Timelines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Read Section – Iowa Code</a:t>
            </a:r>
          </a:p>
          <a:p>
            <a:r>
              <a:rPr lang="en-US" sz="3200" dirty="0">
                <a:solidFill>
                  <a:schemeClr val="tx1"/>
                </a:solidFill>
              </a:rPr>
              <a:t>Many – “4 &amp; 20 Rule”</a:t>
            </a:r>
          </a:p>
          <a:p>
            <a:r>
              <a:rPr lang="en-US" sz="3200" dirty="0">
                <a:solidFill>
                  <a:schemeClr val="tx1"/>
                </a:solidFill>
              </a:rPr>
              <a:t>Budgets – “10 &amp; 20 Rule”</a:t>
            </a:r>
          </a:p>
          <a:p>
            <a:r>
              <a:rPr lang="en-US" sz="3200" dirty="0">
                <a:solidFill>
                  <a:schemeClr val="tx1"/>
                </a:solidFill>
              </a:rPr>
              <a:t>Zoning Issues – “7 &amp; 20 Rule”</a:t>
            </a:r>
            <a:br>
              <a:rPr lang="en-US" sz="3200" dirty="0">
                <a:solidFill>
                  <a:srgbClr val="006600"/>
                </a:solidFill>
              </a:rPr>
            </a:br>
            <a:endParaRPr lang="en-US" sz="3200" dirty="0">
              <a:solidFill>
                <a:srgbClr val="006600"/>
              </a:solidFill>
            </a:endParaRPr>
          </a:p>
        </p:txBody>
      </p:sp>
    </p:spTree>
    <p:extLst>
      <p:ext uri="{BB962C8B-B14F-4D97-AF65-F5344CB8AC3E}">
        <p14:creationId xmlns:p14="http://schemas.microsoft.com/office/powerpoint/2010/main" val="1559292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Public Hearing Format</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Convenient time &amp; place</a:t>
            </a:r>
          </a:p>
          <a:p>
            <a:r>
              <a:rPr lang="en-US" sz="3200" dirty="0">
                <a:solidFill>
                  <a:schemeClr val="tx1"/>
                </a:solidFill>
              </a:rPr>
              <a:t>Appropriate location – seating capacity?</a:t>
            </a:r>
          </a:p>
          <a:p>
            <a:r>
              <a:rPr lang="en-US" sz="3200" dirty="0">
                <a:solidFill>
                  <a:schemeClr val="tx1"/>
                </a:solidFill>
              </a:rPr>
              <a:t>Brief opening statement</a:t>
            </a:r>
          </a:p>
        </p:txBody>
      </p:sp>
    </p:spTree>
    <p:extLst>
      <p:ext uri="{BB962C8B-B14F-4D97-AF65-F5344CB8AC3E}">
        <p14:creationId xmlns:p14="http://schemas.microsoft.com/office/powerpoint/2010/main" val="2373549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Public Hearing Format</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Clear procedural rules – i.e. time limits</a:t>
            </a:r>
          </a:p>
          <a:p>
            <a:r>
              <a:rPr lang="en-US" sz="3200" dirty="0">
                <a:solidFill>
                  <a:schemeClr val="tx1"/>
                </a:solidFill>
              </a:rPr>
              <a:t>Identify follow up actions</a:t>
            </a:r>
          </a:p>
          <a:p>
            <a:r>
              <a:rPr lang="en-US" sz="3200" dirty="0">
                <a:solidFill>
                  <a:schemeClr val="tx1"/>
                </a:solidFill>
              </a:rPr>
              <a:t>Close it and thank everyone</a:t>
            </a:r>
          </a:p>
        </p:txBody>
      </p:sp>
    </p:spTree>
    <p:extLst>
      <p:ext uri="{BB962C8B-B14F-4D97-AF65-F5344CB8AC3E}">
        <p14:creationId xmlns:p14="http://schemas.microsoft.com/office/powerpoint/2010/main" val="42668074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8305800" cy="1143000"/>
          </a:xfrm>
        </p:spPr>
        <p:txBody>
          <a:bodyPr/>
          <a:lstStyle/>
          <a:p>
            <a:r>
              <a:rPr lang="en-US" sz="4800" dirty="0">
                <a:solidFill>
                  <a:schemeClr val="tx1"/>
                </a:solidFill>
              </a:rPr>
              <a:t> </a:t>
            </a:r>
            <a:r>
              <a:rPr lang="en-US" sz="4800" dirty="0">
                <a:solidFill>
                  <a:srgbClr val="C00000"/>
                </a:solidFill>
              </a:rPr>
              <a:t>Project Information Meetings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Go to the project site</a:t>
            </a:r>
          </a:p>
          <a:p>
            <a:r>
              <a:rPr lang="en-US" sz="3200" dirty="0">
                <a:solidFill>
                  <a:schemeClr val="tx1"/>
                </a:solidFill>
              </a:rPr>
              <a:t>Open “forum” vs a “hearing”</a:t>
            </a:r>
          </a:p>
          <a:p>
            <a:r>
              <a:rPr lang="en-US" sz="3200" dirty="0">
                <a:solidFill>
                  <a:schemeClr val="tx1"/>
                </a:solidFill>
              </a:rPr>
              <a:t>Explain &amp; listen – “one on one”</a:t>
            </a:r>
          </a:p>
          <a:p>
            <a:r>
              <a:rPr lang="en-US" sz="3200" dirty="0">
                <a:solidFill>
                  <a:schemeClr val="tx1"/>
                </a:solidFill>
              </a:rPr>
              <a:t>Feedback and follow up</a:t>
            </a:r>
          </a:p>
        </p:txBody>
      </p:sp>
    </p:spTree>
    <p:extLst>
      <p:ext uri="{BB962C8B-B14F-4D97-AF65-F5344CB8AC3E}">
        <p14:creationId xmlns:p14="http://schemas.microsoft.com/office/powerpoint/2010/main" val="25516828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8305800" cy="1143000"/>
          </a:xfrm>
        </p:spPr>
        <p:txBody>
          <a:bodyPr/>
          <a:lstStyle/>
          <a:p>
            <a:r>
              <a:rPr lang="en-US" sz="4800" dirty="0">
                <a:solidFill>
                  <a:schemeClr val="accent1">
                    <a:lumMod val="75000"/>
                  </a:schemeClr>
                </a:solidFill>
              </a:rPr>
              <a:t>  </a:t>
            </a:r>
            <a:r>
              <a:rPr lang="en-US" sz="4800" dirty="0">
                <a:solidFill>
                  <a:srgbClr val="C00000"/>
                </a:solidFill>
              </a:rPr>
              <a:t>Zoning Issues &amp; Procedures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Proper notices</a:t>
            </a:r>
          </a:p>
          <a:p>
            <a:r>
              <a:rPr lang="en-US" sz="3200" dirty="0">
                <a:solidFill>
                  <a:schemeClr val="tx1"/>
                </a:solidFill>
              </a:rPr>
              <a:t>Planning and Zoning Commission</a:t>
            </a:r>
          </a:p>
          <a:p>
            <a:r>
              <a:rPr lang="en-US" sz="3200" dirty="0">
                <a:solidFill>
                  <a:schemeClr val="tx1"/>
                </a:solidFill>
              </a:rPr>
              <a:t>Zoning Board of Adjustment</a:t>
            </a:r>
          </a:p>
          <a:p>
            <a:r>
              <a:rPr lang="en-US" sz="3200" dirty="0">
                <a:solidFill>
                  <a:schemeClr val="tx1"/>
                </a:solidFill>
              </a:rPr>
              <a:t>Board training on legal requirements</a:t>
            </a:r>
          </a:p>
        </p:txBody>
      </p:sp>
    </p:spTree>
    <p:extLst>
      <p:ext uri="{BB962C8B-B14F-4D97-AF65-F5344CB8AC3E}">
        <p14:creationId xmlns:p14="http://schemas.microsoft.com/office/powerpoint/2010/main" val="12368581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8305800" cy="1143000"/>
          </a:xfrm>
        </p:spPr>
        <p:txBody>
          <a:bodyPr/>
          <a:lstStyle/>
          <a:p>
            <a:endParaRPr lang="en-US" sz="4800" dirty="0">
              <a:solidFill>
                <a:srgbClr val="C00000"/>
              </a:solidFill>
            </a:endParaRPr>
          </a:p>
        </p:txBody>
      </p:sp>
      <p:sp>
        <p:nvSpPr>
          <p:cNvPr id="3" name="Content Placeholder 2"/>
          <p:cNvSpPr>
            <a:spLocks noGrp="1"/>
          </p:cNvSpPr>
          <p:nvPr>
            <p:ph idx="1"/>
          </p:nvPr>
        </p:nvSpPr>
        <p:spPr>
          <a:xfrm>
            <a:off x="1219200" y="1752600"/>
            <a:ext cx="7467600" cy="4419600"/>
          </a:xfrm>
        </p:spPr>
        <p:txBody>
          <a:bodyPr>
            <a:normAutofit fontScale="92500" lnSpcReduction="10000"/>
          </a:bodyPr>
          <a:lstStyle/>
          <a:p>
            <a:pPr marL="0" indent="0">
              <a:buNone/>
            </a:pPr>
            <a:r>
              <a:rPr lang="en-US" sz="3200" dirty="0">
                <a:solidFill>
                  <a:schemeClr val="tx1"/>
                </a:solidFill>
              </a:rPr>
              <a:t>“Citizen training programs sponsored by the local government can also prepare citizens to take leadership positions within their communities and run for political office at the local and state levels.  Training in citizen academies, city universities, and leadership programs can take place no matter how small the jurisdiction, with city staff, elected officials, and educators as presenters and trainers.”  </a:t>
            </a:r>
          </a:p>
          <a:p>
            <a:pPr marL="0" indent="0">
              <a:buNone/>
            </a:pPr>
            <a:r>
              <a:rPr lang="en-US" sz="2900" dirty="0">
                <a:solidFill>
                  <a:schemeClr val="tx1"/>
                </a:solidFill>
              </a:rPr>
              <a:t>~The Effective Local Government Manager – ICMA</a:t>
            </a:r>
          </a:p>
        </p:txBody>
      </p:sp>
    </p:spTree>
    <p:extLst>
      <p:ext uri="{BB962C8B-B14F-4D97-AF65-F5344CB8AC3E}">
        <p14:creationId xmlns:p14="http://schemas.microsoft.com/office/powerpoint/2010/main" val="146802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620000" cy="1143000"/>
          </a:xfrm>
        </p:spPr>
        <p:txBody>
          <a:bodyPr/>
          <a:lstStyle/>
          <a:p>
            <a:r>
              <a:rPr lang="en-US" sz="5000" dirty="0">
                <a:solidFill>
                  <a:srgbClr val="C00000"/>
                </a:solidFill>
              </a:rPr>
              <a:t>Citizen Engagement –</a:t>
            </a:r>
            <a:br>
              <a:rPr lang="en-US" sz="5000" dirty="0">
                <a:solidFill>
                  <a:srgbClr val="C00000"/>
                </a:solidFill>
              </a:rPr>
            </a:br>
            <a:r>
              <a:rPr lang="en-US" sz="5000" dirty="0">
                <a:solidFill>
                  <a:srgbClr val="C00000"/>
                </a:solidFill>
              </a:rPr>
              <a:t> The Purpose </a:t>
            </a:r>
          </a:p>
        </p:txBody>
      </p:sp>
      <p:sp>
        <p:nvSpPr>
          <p:cNvPr id="3" name="Content Placeholder 2"/>
          <p:cNvSpPr>
            <a:spLocks noGrp="1"/>
          </p:cNvSpPr>
          <p:nvPr>
            <p:ph idx="1"/>
          </p:nvPr>
        </p:nvSpPr>
        <p:spPr>
          <a:xfrm>
            <a:off x="1066800" y="1981200"/>
            <a:ext cx="7467600" cy="4419600"/>
          </a:xfrm>
        </p:spPr>
        <p:txBody>
          <a:bodyPr>
            <a:normAutofit/>
          </a:bodyPr>
          <a:lstStyle/>
          <a:p>
            <a:r>
              <a:rPr lang="en-US" sz="3200" dirty="0">
                <a:solidFill>
                  <a:schemeClr val="tx1"/>
                </a:solidFill>
              </a:rPr>
              <a:t>Inform our citizens</a:t>
            </a:r>
          </a:p>
          <a:p>
            <a:r>
              <a:rPr lang="en-US" sz="3200" dirty="0">
                <a:solidFill>
                  <a:schemeClr val="tx1"/>
                </a:solidFill>
              </a:rPr>
              <a:t>Gather public opinions</a:t>
            </a:r>
          </a:p>
          <a:p>
            <a:r>
              <a:rPr lang="en-US" sz="3200" dirty="0">
                <a:solidFill>
                  <a:schemeClr val="tx1"/>
                </a:solidFill>
              </a:rPr>
              <a:t>Improve efficiencies</a:t>
            </a:r>
          </a:p>
        </p:txBody>
      </p:sp>
    </p:spTree>
    <p:extLst>
      <p:ext uri="{BB962C8B-B14F-4D97-AF65-F5344CB8AC3E}">
        <p14:creationId xmlns:p14="http://schemas.microsoft.com/office/powerpoint/2010/main" val="14381519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8305800" cy="1143000"/>
          </a:xfrm>
        </p:spPr>
        <p:txBody>
          <a:bodyPr/>
          <a:lstStyle/>
          <a:p>
            <a:r>
              <a:rPr lang="en-US" sz="4800" dirty="0">
                <a:solidFill>
                  <a:schemeClr val="tx1"/>
                </a:solidFill>
              </a:rPr>
              <a:t> </a:t>
            </a:r>
            <a:r>
              <a:rPr lang="en-US" sz="4800" dirty="0">
                <a:solidFill>
                  <a:srgbClr val="C00000"/>
                </a:solidFill>
              </a:rPr>
              <a:t>Citizen Advisory Committees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In depth studies</a:t>
            </a:r>
          </a:p>
          <a:p>
            <a:r>
              <a:rPr lang="en-US" sz="3200" dirty="0">
                <a:solidFill>
                  <a:schemeClr val="tx1"/>
                </a:solidFill>
              </a:rPr>
              <a:t>Specific task and done</a:t>
            </a:r>
          </a:p>
          <a:p>
            <a:r>
              <a:rPr lang="en-US" sz="3200" dirty="0">
                <a:solidFill>
                  <a:schemeClr val="tx1"/>
                </a:solidFill>
              </a:rPr>
              <a:t>Comprehensive Plan updates</a:t>
            </a:r>
          </a:p>
          <a:p>
            <a:r>
              <a:rPr lang="en-US" sz="3200" dirty="0">
                <a:solidFill>
                  <a:schemeClr val="tx1"/>
                </a:solidFill>
              </a:rPr>
              <a:t>“One and Done”</a:t>
            </a:r>
          </a:p>
        </p:txBody>
      </p:sp>
    </p:spTree>
    <p:extLst>
      <p:ext uri="{BB962C8B-B14F-4D97-AF65-F5344CB8AC3E}">
        <p14:creationId xmlns:p14="http://schemas.microsoft.com/office/powerpoint/2010/main" val="25428187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848600" cy="1143000"/>
          </a:xfrm>
        </p:spPr>
        <p:txBody>
          <a:bodyPr/>
          <a:lstStyle/>
          <a:p>
            <a:r>
              <a:rPr lang="en-US" sz="5400" dirty="0">
                <a:solidFill>
                  <a:schemeClr val="tx1"/>
                </a:solidFill>
              </a:rPr>
              <a:t> </a:t>
            </a:r>
            <a:r>
              <a:rPr lang="en-US" sz="4800" dirty="0">
                <a:solidFill>
                  <a:srgbClr val="C00000"/>
                </a:solidFill>
              </a:rPr>
              <a:t>Citizen Academies - Examples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Informational purposes</a:t>
            </a:r>
          </a:p>
          <a:p>
            <a:r>
              <a:rPr lang="en-US" sz="3200" dirty="0">
                <a:solidFill>
                  <a:schemeClr val="tx1"/>
                </a:solidFill>
              </a:rPr>
              <a:t>“Training ground” for the future leaders</a:t>
            </a:r>
          </a:p>
          <a:p>
            <a:r>
              <a:rPr lang="en-US" sz="3200" dirty="0">
                <a:solidFill>
                  <a:schemeClr val="tx1"/>
                </a:solidFill>
              </a:rPr>
              <a:t>Time and commitment</a:t>
            </a:r>
          </a:p>
          <a:p>
            <a:r>
              <a:rPr lang="en-US" sz="3200" dirty="0">
                <a:solidFill>
                  <a:schemeClr val="tx1"/>
                </a:solidFill>
              </a:rPr>
              <a:t>Examples – Police and Fire</a:t>
            </a:r>
          </a:p>
        </p:txBody>
      </p:sp>
    </p:spTree>
    <p:extLst>
      <p:ext uri="{BB962C8B-B14F-4D97-AF65-F5344CB8AC3E}">
        <p14:creationId xmlns:p14="http://schemas.microsoft.com/office/powerpoint/2010/main" val="188573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990600"/>
            <a:ext cx="7620000" cy="1143000"/>
          </a:xfrm>
        </p:spPr>
        <p:txBody>
          <a:bodyPr/>
          <a:lstStyle/>
          <a:p>
            <a:r>
              <a:rPr lang="en-US" sz="5500" dirty="0">
                <a:solidFill>
                  <a:srgbClr val="C00000"/>
                </a:solidFill>
              </a:rPr>
              <a:t>Citizen Academies – Advantages </a:t>
            </a:r>
          </a:p>
        </p:txBody>
      </p:sp>
      <p:sp>
        <p:nvSpPr>
          <p:cNvPr id="3" name="Content Placeholder 2"/>
          <p:cNvSpPr>
            <a:spLocks noGrp="1"/>
          </p:cNvSpPr>
          <p:nvPr>
            <p:ph idx="1"/>
          </p:nvPr>
        </p:nvSpPr>
        <p:spPr>
          <a:xfrm>
            <a:off x="1219200" y="2286000"/>
            <a:ext cx="7467600" cy="4419600"/>
          </a:xfrm>
        </p:spPr>
        <p:txBody>
          <a:bodyPr>
            <a:normAutofit/>
          </a:bodyPr>
          <a:lstStyle/>
          <a:p>
            <a:r>
              <a:rPr lang="en-US" sz="3200" dirty="0">
                <a:solidFill>
                  <a:schemeClr val="tx1"/>
                </a:solidFill>
              </a:rPr>
              <a:t>Chance to participate</a:t>
            </a:r>
          </a:p>
          <a:p>
            <a:r>
              <a:rPr lang="en-US" sz="3200" dirty="0">
                <a:solidFill>
                  <a:schemeClr val="tx1"/>
                </a:solidFill>
              </a:rPr>
              <a:t>Increase community understanding</a:t>
            </a:r>
          </a:p>
          <a:p>
            <a:r>
              <a:rPr lang="en-US" sz="3200" dirty="0">
                <a:solidFill>
                  <a:schemeClr val="tx1"/>
                </a:solidFill>
              </a:rPr>
              <a:t>Promote better relationships</a:t>
            </a:r>
          </a:p>
          <a:p>
            <a:r>
              <a:rPr lang="en-US" sz="3200" dirty="0">
                <a:solidFill>
                  <a:schemeClr val="tx1"/>
                </a:solidFill>
              </a:rPr>
              <a:t>Identify civic minded citizens</a:t>
            </a:r>
          </a:p>
        </p:txBody>
      </p:sp>
    </p:spTree>
    <p:extLst>
      <p:ext uri="{BB962C8B-B14F-4D97-AF65-F5344CB8AC3E}">
        <p14:creationId xmlns:p14="http://schemas.microsoft.com/office/powerpoint/2010/main" val="15104760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6000" dirty="0">
                <a:solidFill>
                  <a:srgbClr val="C00000"/>
                </a:solidFill>
              </a:rPr>
              <a:t>Business Academies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Exchange of information</a:t>
            </a:r>
          </a:p>
          <a:p>
            <a:r>
              <a:rPr lang="en-US" sz="3200" dirty="0">
                <a:solidFill>
                  <a:schemeClr val="tx1"/>
                </a:solidFill>
              </a:rPr>
              <a:t>Increase knowledge – TIF, Zoning, etc.</a:t>
            </a:r>
          </a:p>
          <a:p>
            <a:r>
              <a:rPr lang="en-US" sz="3200" dirty="0">
                <a:solidFill>
                  <a:schemeClr val="tx1"/>
                </a:solidFill>
              </a:rPr>
              <a:t>Monthly Luncheons – Major Industries and Employers</a:t>
            </a:r>
          </a:p>
        </p:txBody>
      </p:sp>
    </p:spTree>
    <p:extLst>
      <p:ext uri="{BB962C8B-B14F-4D97-AF65-F5344CB8AC3E}">
        <p14:creationId xmlns:p14="http://schemas.microsoft.com/office/powerpoint/2010/main" val="26233254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305800" cy="1143000"/>
          </a:xfrm>
        </p:spPr>
        <p:txBody>
          <a:bodyPr/>
          <a:lstStyle/>
          <a:p>
            <a:r>
              <a:rPr lang="en-US" sz="4800" dirty="0">
                <a:solidFill>
                  <a:srgbClr val="C00000"/>
                </a:solidFill>
              </a:rPr>
              <a:t>Youth in Government Programs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Sheriff for a day</a:t>
            </a:r>
          </a:p>
          <a:p>
            <a:r>
              <a:rPr lang="en-US" sz="3200" dirty="0">
                <a:solidFill>
                  <a:schemeClr val="tx1"/>
                </a:solidFill>
              </a:rPr>
              <a:t>Student Government Day</a:t>
            </a:r>
          </a:p>
          <a:p>
            <a:r>
              <a:rPr lang="en-US" sz="3200" dirty="0">
                <a:solidFill>
                  <a:schemeClr val="tx1"/>
                </a:solidFill>
              </a:rPr>
              <a:t>Youth Advisory Committee</a:t>
            </a:r>
          </a:p>
          <a:p>
            <a:r>
              <a:rPr lang="en-US" sz="3200" dirty="0">
                <a:solidFill>
                  <a:schemeClr val="tx1"/>
                </a:solidFill>
              </a:rPr>
              <a:t>High School Speakers </a:t>
            </a:r>
          </a:p>
        </p:txBody>
      </p:sp>
    </p:spTree>
    <p:extLst>
      <p:ext uri="{BB962C8B-B14F-4D97-AF65-F5344CB8AC3E}">
        <p14:creationId xmlns:p14="http://schemas.microsoft.com/office/powerpoint/2010/main" val="3777177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305800" cy="1143000"/>
          </a:xfrm>
        </p:spPr>
        <p:txBody>
          <a:bodyPr/>
          <a:lstStyle/>
          <a:p>
            <a:r>
              <a:rPr lang="en-US" sz="4500" dirty="0">
                <a:solidFill>
                  <a:srgbClr val="C00000"/>
                </a:solidFill>
              </a:rPr>
              <a:t>County Boards and Commissions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“Training Ground” – Future Elected officials</a:t>
            </a:r>
          </a:p>
          <a:p>
            <a:r>
              <a:rPr lang="en-US" sz="3200" dirty="0">
                <a:solidFill>
                  <a:schemeClr val="tx1"/>
                </a:solidFill>
              </a:rPr>
              <a:t>Opportunity to take active role</a:t>
            </a:r>
          </a:p>
          <a:p>
            <a:r>
              <a:rPr lang="en-US" sz="3200" dirty="0">
                <a:solidFill>
                  <a:schemeClr val="tx1"/>
                </a:solidFill>
              </a:rPr>
              <a:t>Recruitment – Ongoing process</a:t>
            </a:r>
          </a:p>
          <a:p>
            <a:r>
              <a:rPr lang="en-US" sz="3200" dirty="0">
                <a:solidFill>
                  <a:schemeClr val="tx1"/>
                </a:solidFill>
              </a:rPr>
              <a:t>Ask them to volunteer </a:t>
            </a:r>
          </a:p>
        </p:txBody>
      </p:sp>
    </p:spTree>
    <p:extLst>
      <p:ext uri="{BB962C8B-B14F-4D97-AF65-F5344CB8AC3E}">
        <p14:creationId xmlns:p14="http://schemas.microsoft.com/office/powerpoint/2010/main" val="26123359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57200"/>
            <a:ext cx="7848600" cy="1143000"/>
          </a:xfrm>
        </p:spPr>
        <p:txBody>
          <a:bodyPr/>
          <a:lstStyle/>
          <a:p>
            <a:r>
              <a:rPr lang="en-US" sz="5000" dirty="0">
                <a:solidFill>
                  <a:srgbClr val="C00000"/>
                </a:solidFill>
              </a:rPr>
              <a:t>Dealing with CAVE People </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“Citizens Against Virtually Everything”</a:t>
            </a:r>
          </a:p>
          <a:p>
            <a:r>
              <a:rPr lang="en-US" sz="3200" dirty="0">
                <a:solidFill>
                  <a:schemeClr val="tx1"/>
                </a:solidFill>
              </a:rPr>
              <a:t>“Everything that irritates us about others can lead us to an understanding of ourselves.”  - Carl Jung, Swiss Psychiatrist </a:t>
            </a:r>
          </a:p>
        </p:txBody>
      </p:sp>
    </p:spTree>
    <p:extLst>
      <p:ext uri="{BB962C8B-B14F-4D97-AF65-F5344CB8AC3E}">
        <p14:creationId xmlns:p14="http://schemas.microsoft.com/office/powerpoint/2010/main" val="20960758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57200"/>
            <a:ext cx="7848600" cy="1143000"/>
          </a:xfrm>
        </p:spPr>
        <p:txBody>
          <a:bodyPr/>
          <a:lstStyle/>
          <a:p>
            <a:r>
              <a:rPr lang="en-US" sz="5000" dirty="0">
                <a:solidFill>
                  <a:srgbClr val="C00000"/>
                </a:solidFill>
              </a:rPr>
              <a:t>General Overview</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CAVE People – Most Every County</a:t>
            </a:r>
          </a:p>
          <a:p>
            <a:r>
              <a:rPr lang="en-US" sz="3200" dirty="0">
                <a:solidFill>
                  <a:schemeClr val="tx1"/>
                </a:solidFill>
              </a:rPr>
              <a:t>Don’t Take It Personal</a:t>
            </a:r>
          </a:p>
          <a:p>
            <a:r>
              <a:rPr lang="en-US" sz="3200" dirty="0">
                <a:solidFill>
                  <a:schemeClr val="tx1"/>
                </a:solidFill>
              </a:rPr>
              <a:t>Plan your response</a:t>
            </a:r>
          </a:p>
        </p:txBody>
      </p:sp>
    </p:spTree>
    <p:extLst>
      <p:ext uri="{BB962C8B-B14F-4D97-AF65-F5344CB8AC3E}">
        <p14:creationId xmlns:p14="http://schemas.microsoft.com/office/powerpoint/2010/main" val="33196761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57200"/>
            <a:ext cx="7848600" cy="1143000"/>
          </a:xfrm>
        </p:spPr>
        <p:txBody>
          <a:bodyPr/>
          <a:lstStyle/>
          <a:p>
            <a:r>
              <a:rPr lang="en-US" sz="5000" dirty="0">
                <a:solidFill>
                  <a:srgbClr val="C00000"/>
                </a:solidFill>
              </a:rPr>
              <a:t>The Best Advice</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Remain calm</a:t>
            </a:r>
          </a:p>
          <a:p>
            <a:r>
              <a:rPr lang="en-US" sz="3200" dirty="0">
                <a:solidFill>
                  <a:schemeClr val="tx1"/>
                </a:solidFill>
              </a:rPr>
              <a:t>Be attentive</a:t>
            </a:r>
          </a:p>
          <a:p>
            <a:r>
              <a:rPr lang="en-US" sz="3200" dirty="0">
                <a:solidFill>
                  <a:schemeClr val="tx1"/>
                </a:solidFill>
              </a:rPr>
              <a:t>Be professional</a:t>
            </a:r>
          </a:p>
        </p:txBody>
      </p:sp>
    </p:spTree>
    <p:extLst>
      <p:ext uri="{BB962C8B-B14F-4D97-AF65-F5344CB8AC3E}">
        <p14:creationId xmlns:p14="http://schemas.microsoft.com/office/powerpoint/2010/main" val="39636375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848600" cy="1143000"/>
          </a:xfrm>
        </p:spPr>
        <p:txBody>
          <a:bodyPr/>
          <a:lstStyle/>
          <a:p>
            <a:r>
              <a:rPr lang="en-US" sz="5000">
                <a:solidFill>
                  <a:srgbClr val="C00000"/>
                </a:solidFill>
              </a:rPr>
              <a:t>County Meetings</a:t>
            </a:r>
            <a:endParaRPr lang="en-US" sz="5000" dirty="0">
              <a:solidFill>
                <a:srgbClr val="C00000"/>
              </a:solidFill>
            </a:endParaRP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Rules and procedures</a:t>
            </a:r>
          </a:p>
          <a:p>
            <a:r>
              <a:rPr lang="en-US" sz="3200" dirty="0">
                <a:solidFill>
                  <a:schemeClr val="tx1"/>
                </a:solidFill>
              </a:rPr>
              <a:t>Defend the county and staff</a:t>
            </a:r>
          </a:p>
          <a:p>
            <a:r>
              <a:rPr lang="en-US" sz="3200" dirty="0">
                <a:solidFill>
                  <a:schemeClr val="tx1"/>
                </a:solidFill>
              </a:rPr>
              <a:t>Limit the debate</a:t>
            </a:r>
          </a:p>
          <a:p>
            <a:r>
              <a:rPr lang="en-US" sz="3200" dirty="0">
                <a:solidFill>
                  <a:schemeClr val="tx1"/>
                </a:solidFill>
              </a:rPr>
              <a:t>Calm, attentive, and professional</a:t>
            </a:r>
          </a:p>
        </p:txBody>
      </p:sp>
    </p:spTree>
    <p:extLst>
      <p:ext uri="{BB962C8B-B14F-4D97-AF65-F5344CB8AC3E}">
        <p14:creationId xmlns:p14="http://schemas.microsoft.com/office/powerpoint/2010/main" val="2203917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endParaRPr lang="en-US" sz="4500" dirty="0">
              <a:solidFill>
                <a:srgbClr val="C00000"/>
              </a:solidFill>
            </a:endParaRPr>
          </a:p>
        </p:txBody>
      </p:sp>
      <p:sp>
        <p:nvSpPr>
          <p:cNvPr id="3" name="Content Placeholder 2"/>
          <p:cNvSpPr>
            <a:spLocks noGrp="1"/>
          </p:cNvSpPr>
          <p:nvPr>
            <p:ph idx="1"/>
          </p:nvPr>
        </p:nvSpPr>
        <p:spPr>
          <a:xfrm>
            <a:off x="1219200" y="1752600"/>
            <a:ext cx="7467600" cy="4419600"/>
          </a:xfrm>
        </p:spPr>
        <p:txBody>
          <a:bodyPr>
            <a:normAutofit fontScale="85000" lnSpcReduction="10000"/>
          </a:bodyPr>
          <a:lstStyle/>
          <a:p>
            <a:pPr marL="0" indent="0">
              <a:buNone/>
            </a:pPr>
            <a:r>
              <a:rPr lang="en-US" sz="3200" dirty="0">
                <a:solidFill>
                  <a:schemeClr val="tx1"/>
                </a:solidFill>
              </a:rPr>
              <a:t>“Community building is the art, craft, and science of proactivity involving the citizens in all phases of local government.  It happens in both formal and informal settings, when citizens volunteer for boards, commissions, ad hoc committees, and community projects and services; attend citizen training programs; attend public civic and social events; communicate with their elected officials in an open, two-way process….”</a:t>
            </a:r>
          </a:p>
          <a:p>
            <a:pPr marL="0" indent="0">
              <a:buNone/>
            </a:pPr>
            <a:r>
              <a:rPr lang="en-US" sz="3200" dirty="0">
                <a:solidFill>
                  <a:schemeClr val="tx1"/>
                </a:solidFill>
              </a:rPr>
              <a:t>~The Effective Local Government Manager - ICMA</a:t>
            </a:r>
          </a:p>
        </p:txBody>
      </p:sp>
    </p:spTree>
    <p:extLst>
      <p:ext uri="{BB962C8B-B14F-4D97-AF65-F5344CB8AC3E}">
        <p14:creationId xmlns:p14="http://schemas.microsoft.com/office/powerpoint/2010/main" val="973350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114" y="457200"/>
            <a:ext cx="7848600" cy="1143000"/>
          </a:xfrm>
        </p:spPr>
        <p:txBody>
          <a:bodyPr/>
          <a:lstStyle/>
          <a:p>
            <a:r>
              <a:rPr lang="en-US" sz="5000" dirty="0">
                <a:solidFill>
                  <a:srgbClr val="C00000"/>
                </a:solidFill>
              </a:rPr>
              <a:t>Tips and Suggestions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Be prepared</a:t>
            </a:r>
          </a:p>
          <a:p>
            <a:r>
              <a:rPr lang="en-US" sz="3200" dirty="0">
                <a:solidFill>
                  <a:schemeClr val="tx1"/>
                </a:solidFill>
              </a:rPr>
              <a:t>Don’t “shoot from the hip”</a:t>
            </a:r>
          </a:p>
          <a:p>
            <a:r>
              <a:rPr lang="en-US" sz="3200" dirty="0">
                <a:solidFill>
                  <a:schemeClr val="tx1"/>
                </a:solidFill>
              </a:rPr>
              <a:t>It’s OK to say “I don’t know”</a:t>
            </a:r>
          </a:p>
          <a:p>
            <a:r>
              <a:rPr lang="en-US" sz="3200" dirty="0">
                <a:solidFill>
                  <a:schemeClr val="tx1"/>
                </a:solidFill>
              </a:rPr>
              <a:t>Get back to them</a:t>
            </a:r>
          </a:p>
        </p:txBody>
      </p:sp>
    </p:spTree>
    <p:extLst>
      <p:ext uri="{BB962C8B-B14F-4D97-AF65-F5344CB8AC3E}">
        <p14:creationId xmlns:p14="http://schemas.microsoft.com/office/powerpoint/2010/main" val="27220998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114" y="457200"/>
            <a:ext cx="7848600" cy="1143000"/>
          </a:xfrm>
        </p:spPr>
        <p:txBody>
          <a:bodyPr/>
          <a:lstStyle/>
          <a:p>
            <a:r>
              <a:rPr lang="en-US" sz="5000" dirty="0">
                <a:solidFill>
                  <a:srgbClr val="C00000"/>
                </a:solidFill>
              </a:rPr>
              <a:t>Tips and Suggestions (</a:t>
            </a:r>
            <a:r>
              <a:rPr lang="en-US" sz="5000" dirty="0" err="1">
                <a:solidFill>
                  <a:srgbClr val="C00000"/>
                </a:solidFill>
              </a:rPr>
              <a:t>cont</a:t>
            </a:r>
            <a:r>
              <a:rPr lang="en-US" sz="5000" dirty="0">
                <a:solidFill>
                  <a:srgbClr val="C00000"/>
                </a:solidFill>
              </a:rPr>
              <a:t>)</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Honesty is the best policy</a:t>
            </a:r>
          </a:p>
          <a:p>
            <a:r>
              <a:rPr lang="en-US" sz="3200" dirty="0">
                <a:solidFill>
                  <a:schemeClr val="tx1"/>
                </a:solidFill>
              </a:rPr>
              <a:t>Know “conflict resolution” approaches</a:t>
            </a:r>
          </a:p>
          <a:p>
            <a:r>
              <a:rPr lang="en-US" sz="3200" dirty="0">
                <a:solidFill>
                  <a:schemeClr val="tx1"/>
                </a:solidFill>
              </a:rPr>
              <a:t>Don’t get angry</a:t>
            </a:r>
          </a:p>
          <a:p>
            <a:r>
              <a:rPr lang="en-US" sz="3200" dirty="0">
                <a:solidFill>
                  <a:schemeClr val="tx1"/>
                </a:solidFill>
              </a:rPr>
              <a:t>Don’t take it personal</a:t>
            </a:r>
          </a:p>
        </p:txBody>
      </p:sp>
    </p:spTree>
    <p:extLst>
      <p:ext uri="{BB962C8B-B14F-4D97-AF65-F5344CB8AC3E}">
        <p14:creationId xmlns:p14="http://schemas.microsoft.com/office/powerpoint/2010/main" val="40163316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114" y="457200"/>
            <a:ext cx="7848600" cy="1143000"/>
          </a:xfrm>
        </p:spPr>
        <p:txBody>
          <a:bodyPr/>
          <a:lstStyle/>
          <a:p>
            <a:r>
              <a:rPr lang="en-US" sz="5000" dirty="0">
                <a:solidFill>
                  <a:srgbClr val="C00000"/>
                </a:solidFill>
              </a:rPr>
              <a:t>Tips and Suggestions (</a:t>
            </a:r>
            <a:r>
              <a:rPr lang="en-US" sz="5000" dirty="0" err="1">
                <a:solidFill>
                  <a:srgbClr val="C00000"/>
                </a:solidFill>
              </a:rPr>
              <a:t>cont</a:t>
            </a:r>
            <a:r>
              <a:rPr lang="en-US" sz="5000" dirty="0">
                <a:solidFill>
                  <a:srgbClr val="C00000"/>
                </a:solidFill>
              </a:rPr>
              <a:t>) </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“Discussion is an exchange of knowledge; argument an exchange of ignorance” </a:t>
            </a:r>
          </a:p>
          <a:p>
            <a:pPr marL="914400" lvl="2" indent="0">
              <a:buNone/>
            </a:pPr>
            <a:r>
              <a:rPr lang="en-US" sz="2800" dirty="0"/>
              <a:t>-  Robert </a:t>
            </a:r>
            <a:r>
              <a:rPr lang="en-US" sz="2800" dirty="0" err="1"/>
              <a:t>Quillen</a:t>
            </a:r>
            <a:r>
              <a:rPr lang="en-US" sz="2800" dirty="0"/>
              <a:t>, American Journalist </a:t>
            </a:r>
          </a:p>
        </p:txBody>
      </p:sp>
    </p:spTree>
    <p:extLst>
      <p:ext uri="{BB962C8B-B14F-4D97-AF65-F5344CB8AC3E}">
        <p14:creationId xmlns:p14="http://schemas.microsoft.com/office/powerpoint/2010/main" val="30170828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57200"/>
            <a:ext cx="7873314" cy="1143000"/>
          </a:xfrm>
        </p:spPr>
        <p:txBody>
          <a:bodyPr/>
          <a:lstStyle/>
          <a:p>
            <a:r>
              <a:rPr lang="en-US" sz="5000" dirty="0">
                <a:solidFill>
                  <a:srgbClr val="C00000"/>
                </a:solidFill>
              </a:rPr>
              <a:t>Group Discussion/Questions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Citizen Engagement Observations</a:t>
            </a:r>
          </a:p>
          <a:p>
            <a:r>
              <a:rPr lang="en-US" sz="3200" dirty="0">
                <a:solidFill>
                  <a:schemeClr val="tx1"/>
                </a:solidFill>
              </a:rPr>
              <a:t>Questions and Comments</a:t>
            </a:r>
          </a:p>
        </p:txBody>
      </p:sp>
    </p:spTree>
    <p:extLst>
      <p:ext uri="{BB962C8B-B14F-4D97-AF65-F5344CB8AC3E}">
        <p14:creationId xmlns:p14="http://schemas.microsoft.com/office/powerpoint/2010/main" val="34634979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873314" cy="1143000"/>
          </a:xfrm>
        </p:spPr>
        <p:txBody>
          <a:bodyPr/>
          <a:lstStyle/>
          <a:p>
            <a:r>
              <a:rPr lang="en-US" sz="5000" dirty="0">
                <a:solidFill>
                  <a:srgbClr val="C00000"/>
                </a:solidFill>
              </a:rPr>
              <a:t>Contact Information</a:t>
            </a:r>
          </a:p>
        </p:txBody>
      </p:sp>
      <p:sp>
        <p:nvSpPr>
          <p:cNvPr id="3" name="Content Placeholder 2"/>
          <p:cNvSpPr>
            <a:spLocks noGrp="1"/>
          </p:cNvSpPr>
          <p:nvPr>
            <p:ph idx="1"/>
          </p:nvPr>
        </p:nvSpPr>
        <p:spPr>
          <a:xfrm>
            <a:off x="1219200" y="1600200"/>
            <a:ext cx="7772400" cy="4419600"/>
          </a:xfrm>
        </p:spPr>
        <p:txBody>
          <a:bodyPr>
            <a:normAutofit/>
          </a:bodyPr>
          <a:lstStyle/>
          <a:p>
            <a:pPr marL="0" indent="0">
              <a:buNone/>
            </a:pPr>
            <a:r>
              <a:rPr lang="en-US" sz="3200" dirty="0">
                <a:solidFill>
                  <a:schemeClr val="tx1"/>
                </a:solidFill>
              </a:rPr>
              <a:t>Patrick Callahan</a:t>
            </a:r>
          </a:p>
          <a:p>
            <a:pPr marL="0" indent="0">
              <a:buNone/>
            </a:pPr>
            <a:r>
              <a:rPr lang="en-US" sz="3200" dirty="0">
                <a:solidFill>
                  <a:schemeClr val="tx1"/>
                </a:solidFill>
              </a:rPr>
              <a:t>Callahan Municipal Consultants, LLC</a:t>
            </a:r>
          </a:p>
          <a:p>
            <a:pPr marL="0" indent="0">
              <a:buNone/>
            </a:pPr>
            <a:r>
              <a:rPr lang="en-US" sz="3200" dirty="0">
                <a:solidFill>
                  <a:schemeClr val="tx1"/>
                </a:solidFill>
              </a:rPr>
              <a:t>417 Kaitlynn Ave</a:t>
            </a:r>
          </a:p>
          <a:p>
            <a:pPr marL="0" indent="0">
              <a:buNone/>
            </a:pPr>
            <a:r>
              <a:rPr lang="en-US" sz="3200" dirty="0">
                <a:solidFill>
                  <a:schemeClr val="tx1"/>
                </a:solidFill>
              </a:rPr>
              <a:t>Anamosa, IA 52205</a:t>
            </a:r>
          </a:p>
          <a:p>
            <a:pPr marL="0" indent="0">
              <a:buNone/>
            </a:pPr>
            <a:r>
              <a:rPr lang="en-US" sz="3200" dirty="0">
                <a:solidFill>
                  <a:schemeClr val="tx1"/>
                </a:solidFill>
              </a:rPr>
              <a:t>Cell:  563-599-3708</a:t>
            </a:r>
          </a:p>
          <a:p>
            <a:pPr marL="0" indent="0">
              <a:buNone/>
            </a:pPr>
            <a:r>
              <a:rPr lang="en-US" sz="3200" dirty="0">
                <a:solidFill>
                  <a:schemeClr val="tx1"/>
                </a:solidFill>
              </a:rPr>
              <a:t>Email:  callahan.cmc@gmail.com</a:t>
            </a:r>
          </a:p>
          <a:p>
            <a:pPr marL="0" indent="0">
              <a:buNone/>
            </a:pPr>
            <a:r>
              <a:rPr lang="en-US" sz="3200" dirty="0">
                <a:solidFill>
                  <a:schemeClr val="tx1"/>
                </a:solidFill>
              </a:rPr>
              <a:t>Website:  callahanmunicipalconsultants.com</a:t>
            </a:r>
          </a:p>
        </p:txBody>
      </p:sp>
    </p:spTree>
    <p:extLst>
      <p:ext uri="{BB962C8B-B14F-4D97-AF65-F5344CB8AC3E}">
        <p14:creationId xmlns:p14="http://schemas.microsoft.com/office/powerpoint/2010/main" val="1438680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4500" dirty="0">
                <a:solidFill>
                  <a:srgbClr val="C00000"/>
                </a:solidFill>
              </a:rPr>
              <a:t>The Good, the Bad &amp; the Ugly </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“Good” – great feedback</a:t>
            </a:r>
          </a:p>
          <a:p>
            <a:r>
              <a:rPr lang="en-US" sz="3200" dirty="0">
                <a:solidFill>
                  <a:schemeClr val="tx1"/>
                </a:solidFill>
              </a:rPr>
              <a:t>“Bad” – Complaints</a:t>
            </a:r>
          </a:p>
          <a:p>
            <a:r>
              <a:rPr lang="en-US" sz="3200" dirty="0">
                <a:solidFill>
                  <a:schemeClr val="tx1"/>
                </a:solidFill>
              </a:rPr>
              <a:t>“Ugly” – Less than civil</a:t>
            </a:r>
          </a:p>
        </p:txBody>
      </p:sp>
    </p:spTree>
    <p:extLst>
      <p:ext uri="{BB962C8B-B14F-4D97-AF65-F5344CB8AC3E}">
        <p14:creationId xmlns:p14="http://schemas.microsoft.com/office/powerpoint/2010/main" val="416515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5100" dirty="0">
                <a:solidFill>
                  <a:srgbClr val="C00000"/>
                </a:solidFill>
              </a:rPr>
              <a:t>Citizen Engagement - Plan</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Message or information</a:t>
            </a:r>
          </a:p>
          <a:p>
            <a:r>
              <a:rPr lang="en-US" sz="3200" dirty="0">
                <a:solidFill>
                  <a:schemeClr val="tx1"/>
                </a:solidFill>
              </a:rPr>
              <a:t>Desired response</a:t>
            </a:r>
          </a:p>
          <a:p>
            <a:r>
              <a:rPr lang="en-US" sz="3200" dirty="0">
                <a:solidFill>
                  <a:schemeClr val="tx1"/>
                </a:solidFill>
              </a:rPr>
              <a:t>Best means of communication</a:t>
            </a:r>
          </a:p>
        </p:txBody>
      </p:sp>
    </p:spTree>
    <p:extLst>
      <p:ext uri="{BB962C8B-B14F-4D97-AF65-F5344CB8AC3E}">
        <p14:creationId xmlns:p14="http://schemas.microsoft.com/office/powerpoint/2010/main" val="2729893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239000" cy="1143000"/>
          </a:xfrm>
        </p:spPr>
        <p:txBody>
          <a:bodyPr/>
          <a:lstStyle/>
          <a:p>
            <a:r>
              <a:rPr lang="en-US" sz="6000" dirty="0">
                <a:solidFill>
                  <a:srgbClr val="C00000"/>
                </a:solidFill>
              </a:rPr>
              <a:t>County Websites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Content or reports</a:t>
            </a:r>
          </a:p>
          <a:p>
            <a:r>
              <a:rPr lang="en-US" sz="3200" dirty="0">
                <a:solidFill>
                  <a:schemeClr val="tx1"/>
                </a:solidFill>
              </a:rPr>
              <a:t>Ease of Use</a:t>
            </a:r>
          </a:p>
          <a:p>
            <a:r>
              <a:rPr lang="en-US" sz="3200" dirty="0">
                <a:solidFill>
                  <a:schemeClr val="tx1"/>
                </a:solidFill>
              </a:rPr>
              <a:t>Regular updates</a:t>
            </a:r>
          </a:p>
          <a:p>
            <a:r>
              <a:rPr lang="en-US" sz="3200" dirty="0">
                <a:solidFill>
                  <a:schemeClr val="tx1"/>
                </a:solidFill>
              </a:rPr>
              <a:t>County staff or vendor</a:t>
            </a:r>
          </a:p>
        </p:txBody>
      </p:sp>
    </p:spTree>
    <p:extLst>
      <p:ext uri="{BB962C8B-B14F-4D97-AF65-F5344CB8AC3E}">
        <p14:creationId xmlns:p14="http://schemas.microsoft.com/office/powerpoint/2010/main" val="3420976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20000" cy="1143000"/>
          </a:xfrm>
        </p:spPr>
        <p:txBody>
          <a:bodyPr/>
          <a:lstStyle/>
          <a:p>
            <a:r>
              <a:rPr lang="en-US" sz="4500" dirty="0">
                <a:solidFill>
                  <a:srgbClr val="C00000"/>
                </a:solidFill>
              </a:rPr>
              <a:t>Check Other Counties Websites</a:t>
            </a:r>
          </a:p>
        </p:txBody>
      </p:sp>
      <p:sp>
        <p:nvSpPr>
          <p:cNvPr id="3" name="Content Placeholder 2"/>
          <p:cNvSpPr>
            <a:spLocks noGrp="1"/>
          </p:cNvSpPr>
          <p:nvPr>
            <p:ph idx="1"/>
          </p:nvPr>
        </p:nvSpPr>
        <p:spPr>
          <a:xfrm>
            <a:off x="1219200" y="1752600"/>
            <a:ext cx="7467600" cy="4419600"/>
          </a:xfrm>
        </p:spPr>
        <p:txBody>
          <a:bodyPr>
            <a:normAutofit/>
          </a:bodyPr>
          <a:lstStyle/>
          <a:p>
            <a:r>
              <a:rPr lang="en-US" sz="3200" dirty="0">
                <a:solidFill>
                  <a:schemeClr val="tx1"/>
                </a:solidFill>
              </a:rPr>
              <a:t>Jones County</a:t>
            </a:r>
          </a:p>
          <a:p>
            <a:r>
              <a:rPr lang="en-US" sz="3200" dirty="0">
                <a:solidFill>
                  <a:schemeClr val="tx1"/>
                </a:solidFill>
              </a:rPr>
              <a:t>Linn County</a:t>
            </a:r>
          </a:p>
          <a:p>
            <a:r>
              <a:rPr lang="en-US" sz="3200" dirty="0">
                <a:solidFill>
                  <a:schemeClr val="tx1"/>
                </a:solidFill>
              </a:rPr>
              <a:t>Dubuque County</a:t>
            </a:r>
          </a:p>
        </p:txBody>
      </p:sp>
    </p:spTree>
    <p:extLst>
      <p:ext uri="{BB962C8B-B14F-4D97-AF65-F5344CB8AC3E}">
        <p14:creationId xmlns:p14="http://schemas.microsoft.com/office/powerpoint/2010/main" val="2180526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1164</TotalTime>
  <Words>1260</Words>
  <Application>Microsoft Office PowerPoint</Application>
  <PresentationFormat>On-screen Show (4:3)</PresentationFormat>
  <Paragraphs>234</Paragraphs>
  <Slides>54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54</vt:i4>
      </vt:variant>
    </vt:vector>
  </HeadingPairs>
  <TitlesOfParts>
    <vt:vector size="57" baseType="lpstr">
      <vt:lpstr>Arial</vt:lpstr>
      <vt:lpstr>Calibri</vt:lpstr>
      <vt:lpstr>Thermal</vt:lpstr>
      <vt:lpstr>Citizen Engagement/ Getting Feedback   Iowa State Association of Counties  Patrick Callahan Callahan Municipal Consultants, LLC August 24, 2022</vt:lpstr>
      <vt:lpstr>Today’s Session</vt:lpstr>
      <vt:lpstr>Citizen Engagement Defined</vt:lpstr>
      <vt:lpstr>Citizen Engagement –  The Purpose </vt:lpstr>
      <vt:lpstr>PowerPoint Presentation</vt:lpstr>
      <vt:lpstr>The Good, the Bad &amp; the Ugly </vt:lpstr>
      <vt:lpstr>Citizen Engagement - Plan</vt:lpstr>
      <vt:lpstr>County Websites</vt:lpstr>
      <vt:lpstr>Check Other Counties Websites</vt:lpstr>
      <vt:lpstr>“Town Hall” Meetings</vt:lpstr>
      <vt:lpstr>Open House – County Facilities</vt:lpstr>
      <vt:lpstr>Newspaper Articles</vt:lpstr>
      <vt:lpstr>PowerPoint Presentation</vt:lpstr>
      <vt:lpstr> Social Media</vt:lpstr>
      <vt:lpstr>Social Media</vt:lpstr>
      <vt:lpstr>Social Media Uses</vt:lpstr>
      <vt:lpstr>Social Media – Start Up</vt:lpstr>
      <vt:lpstr>Social Media – Start Up</vt:lpstr>
      <vt:lpstr>Social Media – The Ugly Side </vt:lpstr>
      <vt:lpstr> Citizen Surveys</vt:lpstr>
      <vt:lpstr>Citizen Survey Benefits</vt:lpstr>
      <vt:lpstr>Survey Questions</vt:lpstr>
      <vt:lpstr>Survey Questions</vt:lpstr>
      <vt:lpstr>Types of Surveys</vt:lpstr>
      <vt:lpstr>  Presentation to Citizens</vt:lpstr>
      <vt:lpstr>  Community Leaders’ Meeting</vt:lpstr>
      <vt:lpstr>Public Service Announcement (PSA)</vt:lpstr>
      <vt:lpstr>PowerPoint Presentation</vt:lpstr>
      <vt:lpstr>County Referendums</vt:lpstr>
      <vt:lpstr>Public Hearings</vt:lpstr>
      <vt:lpstr>Public Hearings</vt:lpstr>
      <vt:lpstr>Public Hearings</vt:lpstr>
      <vt:lpstr>Public Hearings</vt:lpstr>
      <vt:lpstr>Publishing Timelines</vt:lpstr>
      <vt:lpstr>Public Hearing Format</vt:lpstr>
      <vt:lpstr>Public Hearing Format</vt:lpstr>
      <vt:lpstr> Project Information Meetings</vt:lpstr>
      <vt:lpstr>  Zoning Issues &amp; Procedures</vt:lpstr>
      <vt:lpstr>PowerPoint Presentation</vt:lpstr>
      <vt:lpstr> Citizen Advisory Committees</vt:lpstr>
      <vt:lpstr> Citizen Academies - Examples</vt:lpstr>
      <vt:lpstr>Citizen Academies – Advantages </vt:lpstr>
      <vt:lpstr>Business Academies</vt:lpstr>
      <vt:lpstr>Youth in Government Programs</vt:lpstr>
      <vt:lpstr>County Boards and Commissions</vt:lpstr>
      <vt:lpstr>Dealing with CAVE People </vt:lpstr>
      <vt:lpstr>General Overview</vt:lpstr>
      <vt:lpstr>The Best Advice</vt:lpstr>
      <vt:lpstr>County Meetings</vt:lpstr>
      <vt:lpstr>Tips and Suggestions</vt:lpstr>
      <vt:lpstr>Tips and Suggestions (cont)</vt:lpstr>
      <vt:lpstr>Tips and Suggestions (cont) </vt:lpstr>
      <vt:lpstr>Group Discussion/Questions</vt:lpstr>
      <vt:lpstr>Contact Information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CAVE  People and Citizen Engagement   Iowa Rural Water Association 2014 Fall Conference September 9 and 30, 2014  Patrick Callahan Callahan Municipal Consultants, LLC</dc:title>
  <dc:creator>Hora</dc:creator>
  <cp:lastModifiedBy>Kelsey Sebern</cp:lastModifiedBy>
  <cp:revision>29</cp:revision>
  <dcterms:created xsi:type="dcterms:W3CDTF">2014-08-25T13:34:27Z</dcterms:created>
  <dcterms:modified xsi:type="dcterms:W3CDTF">2022-08-08T12:31:24Z</dcterms:modified>
</cp:coreProperties>
</file>