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2771CE-E7A2-4460-BF17-C908F1E4BFCC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43D4C8-E10E-4F55-B470-C9BCFB57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lahanmunicipalconsultants.com/" TargetMode="External"/><Relationship Id="rId2" Type="http://schemas.openxmlformats.org/officeDocument/2006/relationships/hyperlink" Target="mailto:callahan.cmc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409398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B0F0"/>
                </a:solidFill>
              </a:rPr>
              <a:t>CITY &amp; COUNTY PARTNERSHIPS</a:t>
            </a:r>
          </a:p>
          <a:p>
            <a:pPr algn="ctr"/>
            <a:endParaRPr lang="en-US" sz="4000" b="1" dirty="0"/>
          </a:p>
          <a:p>
            <a:r>
              <a:rPr lang="en-US" sz="2200" b="1" dirty="0"/>
              <a:t>IOWA STATE ASSOCIATION OF COUNTIES</a:t>
            </a:r>
            <a:endParaRPr lang="en-US" sz="2200" dirty="0"/>
          </a:p>
          <a:p>
            <a:r>
              <a:rPr lang="en-US" sz="2200" b="1" dirty="0"/>
              <a:t>PATRICK CALLAHAN</a:t>
            </a:r>
            <a:endParaRPr lang="en-US" sz="2200" dirty="0"/>
          </a:p>
          <a:p>
            <a:r>
              <a:rPr lang="en-US" sz="2200" b="1" dirty="0"/>
              <a:t>CONFERENCE – AUGUST 24, 2022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0092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County Finances – </a:t>
            </a:r>
            <a:br>
              <a:rPr lang="en-US" sz="4000" b="1" dirty="0"/>
            </a:br>
            <a:r>
              <a:rPr lang="en-US" sz="4000" b="1" dirty="0"/>
              <a:t>Some Similarities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General Basic Fund - $8.10/$1,000 Limit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Trust &amp; Agency Fund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Debt Service Levy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Various other levies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4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City Financial Reporting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Budget hearings &amp; amendments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Seven City Programs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Transfers, TIF, &amp; </a:t>
            </a:r>
            <a:r>
              <a:rPr lang="en-US"/>
              <a:t>Sales Tax </a:t>
            </a:r>
            <a:r>
              <a:rPr lang="en-US" dirty="0"/>
              <a:t>money</a:t>
            </a:r>
          </a:p>
          <a:p>
            <a:pPr marL="36576" lv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Annual audits &amp; DOM filings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Council – Final Decisions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06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City/County Common Programs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IPAIT – Investments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ICAP – Insurance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IMWCA – Insurance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86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City &amp; County Partnerships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Vendor &amp; Customer relationship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Could reverse roles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Neither side legally obligated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Need mutual trust &amp; mutual benefit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09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Law Enforcement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Code of Iowa mandate – But how?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Sheriff &amp; consortium contract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Sheriff &amp; city contracts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ILC Special Report – August 2014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03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Sheriffs’ Department – </a:t>
            </a:r>
            <a:br>
              <a:rPr lang="en-US" sz="4000" b="1" dirty="0"/>
            </a:br>
            <a:r>
              <a:rPr lang="en-US" sz="4000" b="1" dirty="0"/>
              <a:t>Services to Cities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Radio dispatch center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County jail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General Fund levy – city &amp; rural pay the same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033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Fire Department &amp; EMS – </a:t>
            </a:r>
            <a:br>
              <a:rPr lang="en-US" sz="4000" b="1" dirty="0"/>
            </a:br>
            <a:r>
              <a:rPr lang="en-US" sz="4000" b="1" dirty="0"/>
              <a:t>City &amp; Townships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City &amp; Township relationship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Townships form consortium &amp; contract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Individual townships contract</a:t>
            </a:r>
          </a:p>
          <a:p>
            <a:pPr marL="36576" lv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Benefited fire districts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318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Fire Departments &amp; EMS –</a:t>
            </a:r>
            <a:br>
              <a:rPr lang="en-US" sz="4000" b="1" dirty="0"/>
            </a:br>
            <a:r>
              <a:rPr lang="en-US" sz="4000" b="1" dirty="0"/>
              <a:t> City &amp; Townships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Townships can levy up to 60 ¾  cents per $1,000.</a:t>
            </a:r>
          </a:p>
          <a:p>
            <a:pPr marL="36576" lvl="0" indent="0">
              <a:buNone/>
            </a:pPr>
            <a:endParaRPr lang="en-US" dirty="0"/>
          </a:p>
          <a:p>
            <a:pPr lvl="0"/>
            <a:r>
              <a:rPr lang="en-US" dirty="0"/>
              <a:t>Use ISU Funding Formula – League’s website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ILC Special Report on Fire Departments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135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Public Library – County Support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County support – 6 ¾ cents/ $1,000.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BOS distributes the funds</a:t>
            </a:r>
          </a:p>
          <a:p>
            <a:pPr marL="36576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County obligation to rural residents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Dubuque County – County Library Systems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142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3800" b="1" dirty="0"/>
              <a:t>County Engineer – Important Contact for cities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Joint projects – county road and city street projects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Shared roadways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Shared personnel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Shared equipment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Shared facilities – Floyd County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0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3900" b="1" dirty="0"/>
              <a:t>Callahan – City &amp; County Experience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City Administration – 23 years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City Consulting – 25 years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Jones County Supervisor – October 2015 to November 2016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896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Regional Economic </a:t>
            </a:r>
            <a:br>
              <a:rPr lang="en-US" sz="4000" b="1" dirty="0"/>
            </a:br>
            <a:r>
              <a:rPr lang="en-US" sz="4000" b="1" dirty="0"/>
              <a:t>Development Groups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County wide effort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Cities &amp; county assessment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Utilities &amp; banks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Businesses &amp; industries – investment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496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Zoning Issues – City &amp; County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No county zoning – two mile control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County zoning – no two mile control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Review of plats – Includes city comments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Get to know city zoning administrator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419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Annexation Issues – ILC Article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Voluntary annexations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Involuntary annexations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Island annexations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De-annexations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555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Callahan’s Suggestions – </a:t>
            </a:r>
            <a:br>
              <a:rPr lang="en-US" sz="4000" b="1" dirty="0"/>
            </a:br>
            <a:r>
              <a:rPr lang="en-US" sz="4000" b="1" dirty="0"/>
              <a:t>City Relationships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lvl="0" indent="-514350">
              <a:buFont typeface="+mj-lt"/>
              <a:buAutoNum type="arabicPeriod"/>
            </a:pPr>
            <a:r>
              <a:rPr lang="en-US" dirty="0"/>
              <a:t>Get to know them!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Attend Council meetings &amp; update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Explain County’s concerns on TIF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Cities follows many of the same state mandates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755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Callahan’s Suggestions – </a:t>
            </a:r>
            <a:br>
              <a:rPr lang="en-US" sz="4000" b="1" dirty="0"/>
            </a:br>
            <a:r>
              <a:rPr lang="en-US" sz="4000" b="1" dirty="0"/>
              <a:t>City Relationships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lvl="0" indent="-514350">
              <a:buFont typeface="+mj-lt"/>
              <a:buAutoNum type="arabicPeriod" startAt="5"/>
            </a:pPr>
            <a:r>
              <a:rPr lang="en-US" dirty="0"/>
              <a:t>Foster &amp; encourage mutual aid</a:t>
            </a:r>
          </a:p>
          <a:p>
            <a:pPr marL="550926" indent="-514350">
              <a:buFont typeface="+mj-lt"/>
              <a:buAutoNum type="arabicPeriod" startAt="5"/>
            </a:pPr>
            <a:endParaRPr lang="en-US" dirty="0"/>
          </a:p>
          <a:p>
            <a:pPr marL="550926" lvl="0" indent="-514350">
              <a:buFont typeface="+mj-lt"/>
              <a:buAutoNum type="arabicPeriod" startAt="5"/>
            </a:pPr>
            <a:r>
              <a:rPr lang="en-US" dirty="0"/>
              <a:t>Acknowledge vendor/customer relationships</a:t>
            </a:r>
          </a:p>
          <a:p>
            <a:pPr marL="550926" lvl="0" indent="-514350">
              <a:buFont typeface="+mj-lt"/>
              <a:buAutoNum type="arabicPeriod" startAt="5"/>
            </a:pPr>
            <a:endParaRPr lang="en-US" dirty="0"/>
          </a:p>
          <a:p>
            <a:pPr marL="550926" lvl="0" indent="-514350">
              <a:buFont typeface="+mj-lt"/>
              <a:buAutoNum type="arabicPeriod" startAt="5"/>
            </a:pPr>
            <a:r>
              <a:rPr lang="en-US" dirty="0"/>
              <a:t>Appreciate the quid quo pro</a:t>
            </a:r>
          </a:p>
          <a:p>
            <a:pPr marL="550926" indent="-514350">
              <a:buFont typeface="+mj-lt"/>
              <a:buAutoNum type="arabicPeriod" startAt="5"/>
            </a:pPr>
            <a:endParaRPr lang="en-US" dirty="0"/>
          </a:p>
          <a:p>
            <a:pPr marL="550926" lvl="0" indent="-514350">
              <a:buFont typeface="+mj-lt"/>
              <a:buAutoNum type="arabicPeriod" startAt="5"/>
            </a:pPr>
            <a:r>
              <a:rPr lang="en-US" dirty="0"/>
              <a:t>Seek  mutual benefit &amp; trust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975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Iowa League of Cities (ILC) – Resources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Special Report – City Collaboration &amp; 28E’s</a:t>
            </a:r>
          </a:p>
          <a:p>
            <a:endParaRPr lang="en-US" dirty="0"/>
          </a:p>
          <a:p>
            <a:pPr lvl="0"/>
            <a:r>
              <a:rPr lang="en-US" dirty="0"/>
              <a:t>Special Report – Law Enforcement</a:t>
            </a:r>
          </a:p>
          <a:p>
            <a:endParaRPr lang="en-US" dirty="0"/>
          </a:p>
          <a:p>
            <a:pPr lvl="0"/>
            <a:r>
              <a:rPr lang="en-US" dirty="0"/>
              <a:t>Special Report – Fire Departments </a:t>
            </a:r>
          </a:p>
          <a:p>
            <a:endParaRPr lang="en-US" dirty="0"/>
          </a:p>
          <a:p>
            <a:pPr lvl="0"/>
            <a:r>
              <a:rPr lang="en-US" dirty="0"/>
              <a:t>Numerous articles – ILC Website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922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Callahan Handouts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/>
              <a:t>ILC Article – Regional Economic Development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/>
              <a:t>Municipal Policy Leaders Handbook – Selected Sections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880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 </a:t>
            </a:r>
            <a:br>
              <a:rPr lang="en-US" sz="4000" dirty="0"/>
            </a:br>
            <a:r>
              <a:rPr lang="en-US" sz="4000" b="1" dirty="0"/>
              <a:t>City – County relationship – </a:t>
            </a:r>
            <a:br>
              <a:rPr lang="en-US" sz="4000" b="1" dirty="0"/>
            </a:br>
            <a:r>
              <a:rPr lang="en-US" sz="4000" b="1" dirty="0"/>
              <a:t>Your Thoughts?</a:t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50926" lvl="0" indent="-514350">
              <a:buFont typeface="+mj-lt"/>
              <a:buAutoNum type="arabicPeriod"/>
            </a:pPr>
            <a:r>
              <a:rPr lang="en-US" dirty="0"/>
              <a:t>How does your County interact with the Cities?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Describe your city &amp; county partnerships.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Tips or suggestions.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  <a:p>
            <a:pPr marL="550926" lvl="0" indent="-514350">
              <a:buFont typeface="+mj-lt"/>
              <a:buAutoNum type="arabicPeriod"/>
            </a:pPr>
            <a:r>
              <a:rPr lang="en-US" dirty="0"/>
              <a:t>Future partnerships?</a:t>
            </a:r>
          </a:p>
          <a:p>
            <a:pPr marL="550926" indent="-51435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305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 </a:t>
            </a:r>
            <a:br>
              <a:rPr lang="en-US" sz="4000" dirty="0"/>
            </a:br>
            <a:r>
              <a:rPr lang="en-US" sz="4000" b="1" dirty="0"/>
              <a:t>Contact Information</a:t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" indent="0" algn="ctr">
              <a:buNone/>
            </a:pPr>
            <a:r>
              <a:rPr lang="en-US" dirty="0"/>
              <a:t>Patrick Callahan</a:t>
            </a:r>
          </a:p>
          <a:p>
            <a:pPr marL="36576" indent="0" algn="ctr">
              <a:buNone/>
            </a:pPr>
            <a:endParaRPr lang="en-US" dirty="0"/>
          </a:p>
          <a:p>
            <a:pPr marL="36576" indent="0" algn="ctr">
              <a:buNone/>
            </a:pPr>
            <a:r>
              <a:rPr lang="en-US" dirty="0"/>
              <a:t>Callahan Municipal Consultants, LLC</a:t>
            </a:r>
          </a:p>
          <a:p>
            <a:pPr marL="36576" indent="0" algn="ctr">
              <a:buNone/>
            </a:pPr>
            <a:r>
              <a:rPr lang="en-US" dirty="0"/>
              <a:t> </a:t>
            </a:r>
          </a:p>
          <a:p>
            <a:pPr marL="36576" indent="0" algn="ctr">
              <a:buNone/>
            </a:pPr>
            <a:r>
              <a:rPr lang="en-US" dirty="0"/>
              <a:t>563-599-3708 or </a:t>
            </a:r>
            <a:r>
              <a:rPr lang="en-US" u="sng" dirty="0">
                <a:hlinkClick r:id="rId2"/>
              </a:rPr>
              <a:t>callahan.cmc@gmail.com</a:t>
            </a:r>
            <a:endParaRPr lang="en-US" dirty="0"/>
          </a:p>
          <a:p>
            <a:pPr marL="36576" indent="0" algn="ctr">
              <a:buNone/>
            </a:pPr>
            <a:endParaRPr lang="en-US" dirty="0"/>
          </a:p>
          <a:p>
            <a:pPr marL="36576" indent="0" algn="ctr">
              <a:buNone/>
            </a:pPr>
            <a:r>
              <a:rPr lang="en-US" dirty="0"/>
              <a:t>Website:  </a:t>
            </a:r>
            <a:r>
              <a:rPr lang="en-US" u="sng" dirty="0">
                <a:hlinkClick r:id="rId3"/>
              </a:rPr>
              <a:t>www.callahanmunicipalconsultants.com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79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Today’s Workshop – An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City Government 101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City &amp; County Interactions &amp; Partnerships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Sources of Information &amp; Suggestions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66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City Government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Elected Officials – Mayor and City Council Positions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Non-Partisan Elections – Politics depends on the City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Numerous appointed positions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38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3800" b="1" dirty="0"/>
              <a:t>City Council - Governing Body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City policy – Limitations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City budget &amp; tax levies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Approve reports &amp; permits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Make various appointments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City Zoning administration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99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County Auditor – City Clerk or Administrator - Similarities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Council – “Go To” Person – Agenda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Budgeting &amp; Accounting &amp; Payroll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City Records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Various permits &amp; Council business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43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City Attorney – Appointed Lawyer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Legal advice – City offices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Prosecution &amp; trials &amp; defense of city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Various legal opinions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90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Police Chief– </a:t>
            </a:r>
            <a:br>
              <a:rPr lang="en-US" sz="4000" b="1" dirty="0"/>
            </a:br>
            <a:r>
              <a:rPr lang="en-US" sz="4000" b="1" dirty="0"/>
              <a:t>Appointed Law Person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Law enforcement &amp; officers</a:t>
            </a:r>
          </a:p>
          <a:p>
            <a:pPr marL="36576" lv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County jail – city arrests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Dispatch system – varies from city to city</a:t>
            </a:r>
          </a:p>
          <a:p>
            <a:endParaRPr lang="en-US" dirty="0"/>
          </a:p>
          <a:p>
            <a:pPr lvl="0"/>
            <a:r>
              <a:rPr lang="en-US" dirty="0"/>
              <a:t>Drug task force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86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3600" b="1" dirty="0"/>
              <a:t>City Engineer – Council Appointment - DPW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Street &amp; bridge construction</a:t>
            </a:r>
          </a:p>
          <a:p>
            <a:pPr marL="36576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Water and wastewater</a:t>
            </a:r>
          </a:p>
          <a:p>
            <a:pPr marL="36576" indent="0">
              <a:buNone/>
            </a:pPr>
            <a:endParaRPr lang="en-US" dirty="0"/>
          </a:p>
          <a:p>
            <a:pPr lvl="0"/>
            <a:r>
              <a:rPr lang="en-US" dirty="0"/>
              <a:t>Licensed engineer &amp; manager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City position or consulting firm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44780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23481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107</TotalTime>
  <Words>696</Words>
  <Application>Microsoft Office PowerPoint</Application>
  <PresentationFormat>On-screen Show (4:3)</PresentationFormat>
  <Paragraphs>209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Franklin Gothic Book</vt:lpstr>
      <vt:lpstr>Wingdings 2</vt:lpstr>
      <vt:lpstr>Technic</vt:lpstr>
      <vt:lpstr>PowerPoint Presentation</vt:lpstr>
      <vt:lpstr>Callahan – City &amp; County Experience</vt:lpstr>
      <vt:lpstr>Today’s Workshop – An Overview</vt:lpstr>
      <vt:lpstr>City Government Dynamics</vt:lpstr>
      <vt:lpstr>City Council - Governing Body</vt:lpstr>
      <vt:lpstr>County Auditor – City Clerk or Administrator - Similarities</vt:lpstr>
      <vt:lpstr>City Attorney – Appointed Lawyer</vt:lpstr>
      <vt:lpstr>Police Chief–  Appointed Law Person</vt:lpstr>
      <vt:lpstr>City Engineer – Council Appointment - DPW</vt:lpstr>
      <vt:lpstr>County Finances –  Some Similarities</vt:lpstr>
      <vt:lpstr>City Financial Reporting</vt:lpstr>
      <vt:lpstr>City/County Common Programs</vt:lpstr>
      <vt:lpstr>City &amp; County Partnerships</vt:lpstr>
      <vt:lpstr>Law Enforcement</vt:lpstr>
      <vt:lpstr>Sheriffs’ Department –  Services to Cities</vt:lpstr>
      <vt:lpstr>Fire Department &amp; EMS –  City &amp; Townships</vt:lpstr>
      <vt:lpstr>Fire Departments &amp; EMS –  City &amp; Townships</vt:lpstr>
      <vt:lpstr>Public Library – County Support</vt:lpstr>
      <vt:lpstr>County Engineer – Important Contact for cities</vt:lpstr>
      <vt:lpstr>Regional Economic  Development Groups</vt:lpstr>
      <vt:lpstr>Zoning Issues – City &amp; County</vt:lpstr>
      <vt:lpstr>Annexation Issues – ILC Article</vt:lpstr>
      <vt:lpstr>Callahan’s Suggestions –  City Relationships</vt:lpstr>
      <vt:lpstr>Callahan’s Suggestions –  City Relationships</vt:lpstr>
      <vt:lpstr>Iowa League of Cities (ILC) – Resources</vt:lpstr>
      <vt:lpstr>Callahan Handouts </vt:lpstr>
      <vt:lpstr>  City – County relationship –  Your Thoughts? </vt:lpstr>
      <vt:lpstr>  Contact Information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Hora</dc:creator>
  <cp:lastModifiedBy>Kelsey Sebern</cp:lastModifiedBy>
  <cp:revision>9</cp:revision>
  <dcterms:created xsi:type="dcterms:W3CDTF">2018-03-26T22:10:44Z</dcterms:created>
  <dcterms:modified xsi:type="dcterms:W3CDTF">2022-08-08T12:30:43Z</dcterms:modified>
</cp:coreProperties>
</file>