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trictFirstAndLastChars="0" saveSubsetFonts="1">
  <p:sldMasterIdLst>
    <p:sldMasterId id="2147483768" r:id="rId1"/>
  </p:sldMasterIdLst>
  <p:notesMasterIdLst>
    <p:notesMasterId r:id="rId47"/>
  </p:notesMasterIdLst>
  <p:handoutMasterIdLst>
    <p:handoutMasterId r:id="rId48"/>
  </p:handoutMasterIdLst>
  <p:sldIdLst>
    <p:sldId id="272" r:id="rId2"/>
    <p:sldId id="292" r:id="rId3"/>
    <p:sldId id="258" r:id="rId4"/>
    <p:sldId id="259" r:id="rId5"/>
    <p:sldId id="260" r:id="rId6"/>
    <p:sldId id="293" r:id="rId7"/>
    <p:sldId id="261" r:id="rId8"/>
    <p:sldId id="289" r:id="rId9"/>
    <p:sldId id="262" r:id="rId10"/>
    <p:sldId id="263" r:id="rId11"/>
    <p:sldId id="265" r:id="rId12"/>
    <p:sldId id="294" r:id="rId13"/>
    <p:sldId id="266" r:id="rId14"/>
    <p:sldId id="296" r:id="rId15"/>
    <p:sldId id="298" r:id="rId16"/>
    <p:sldId id="295" r:id="rId17"/>
    <p:sldId id="297" r:id="rId18"/>
    <p:sldId id="299" r:id="rId19"/>
    <p:sldId id="300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28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3" r:id="rId43"/>
    <p:sldId id="324" r:id="rId44"/>
    <p:sldId id="287" r:id="rId45"/>
    <p:sldId id="290" r:id="rId46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99FFCC"/>
    <a:srgbClr val="FFFF99"/>
    <a:srgbClr val="CCE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2" d="100"/>
          <a:sy n="22" d="100"/>
        </p:scale>
        <p:origin x="3667" y="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0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705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98C936F-D649-49AE-A0EA-6C0E1A777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0709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2011 MPI-Callahan-FN405MPI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705" y="0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7708" y="4447461"/>
            <a:ext cx="5661660" cy="421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705" y="8893296"/>
            <a:ext cx="3066733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55F2C6-CB7E-4439-B812-BA8FC90A3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087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F9055655-00EC-48D6-975D-5ACCEDE39FE8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150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C30C68CE-BFCF-41EE-AB8B-9AC7A54BC4DD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A7AD35F5-7D37-424B-9E2E-32750775947C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A7AD35F5-7D37-424B-9E2E-32750775947C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BBBF3F38-7504-46C1-A9BE-C36ECDE44B40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F7365160-0A2C-4524-9A4C-AEC482752FA6}" type="slidenum">
              <a:rPr lang="en-US" sz="1200"/>
              <a:pPr/>
              <a:t>30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8452565B-7962-4979-94D4-85F4B32608F9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34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37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38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41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0343CDD9-858F-4176-8AB6-C54BC4312B39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1404AE1F-0ED1-4453-9727-0529A1025341}" type="slidenum">
              <a:rPr lang="en-US" sz="1200"/>
              <a:pPr/>
              <a:t>45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40A66D42-E1A5-4796-AD99-395DC2E17035}" type="slidenum">
              <a:rPr lang="en-US" sz="1200"/>
              <a:pPr/>
              <a:t>46</a:t>
            </a:fld>
            <a:endParaRPr 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0F5D1DB0-A12B-405D-BBAC-2C2D4AE42064}" type="slidenum">
              <a:rPr lang="en-US" sz="1200"/>
              <a:pPr/>
              <a:t>47</a:t>
            </a:fld>
            <a:endParaRPr 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48E133B3-AD00-4EF3-A300-C6D354E72829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48E133B3-AD00-4EF3-A300-C6D354E7282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833B3F6E-411C-4056-A897-43A4625D32C4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673BC435-5D30-43D1-BB25-617255AA3BAC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fld id="{20D83497-CDD5-42A7-BA86-10F56F6EC1B0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Bill letting?—Is this supposed to be bid letting, we need to add Terry’s stuff here for Chapter 26</a:t>
            </a:r>
          </a:p>
        </p:txBody>
      </p:sp>
      <p:sp>
        <p:nvSpPr>
          <p:cNvPr id="28677" name="Header Placeholder 1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"/>
              </a:defRPr>
            </a:lvl1pPr>
            <a:lvl2pPr marL="763233" indent="-293551">
              <a:defRPr sz="2500">
                <a:solidFill>
                  <a:schemeClr val="tx1"/>
                </a:solidFill>
                <a:latin typeface="Times"/>
              </a:defRPr>
            </a:lvl2pPr>
            <a:lvl3pPr marL="1174204" indent="-234841">
              <a:defRPr sz="2500">
                <a:solidFill>
                  <a:schemeClr val="tx1"/>
                </a:solidFill>
                <a:latin typeface="Times"/>
              </a:defRPr>
            </a:lvl3pPr>
            <a:lvl4pPr marL="1643885" indent="-234841">
              <a:defRPr sz="2500">
                <a:solidFill>
                  <a:schemeClr val="tx1"/>
                </a:solidFill>
                <a:latin typeface="Times"/>
              </a:defRPr>
            </a:lvl4pPr>
            <a:lvl5pPr marL="2113567" indent="-234841">
              <a:defRPr sz="2500">
                <a:solidFill>
                  <a:schemeClr val="tx1"/>
                </a:solidFill>
                <a:latin typeface="Times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/>
              </a:defRPr>
            </a:lvl9pPr>
          </a:lstStyle>
          <a:p>
            <a:r>
              <a:rPr lang="en-US" sz="1200"/>
              <a:t>2011 MPI-Callahan-FN405MPI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86B48D2-D44F-4CA0-A100-8F9D22854CD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1FEA1-5DE9-4BCF-A484-DA27440F646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FB35D-6B01-4A7D-83F1-20C368AF55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1A52B-6334-4C1F-841E-15A948F3812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6D97-F607-44C9-B90C-6564026CE4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9664F-64ED-4BB4-AAB0-70F666E246F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76683-C105-41EE-8B46-46EB9FE5DBD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294AC-B2B3-4FB5-89B5-AB6D842FF8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A25F9-8ACE-4BC6-AE45-EA706A8B239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199F1-BA61-40C2-9A30-460B06779F3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358B7-0A7D-4D01-86D8-F870CD90FB9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EC27280C-ADC4-4183-BA42-239AAD2C7D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callahan.cmc@gmail.com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llahanmuicipalconsultants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391400" cy="1066800"/>
          </a:xfrm>
          <a:solidFill>
            <a:srgbClr val="99FFCC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altLang="en-US" sz="1200" b="1" dirty="0">
                <a:solidFill>
                  <a:schemeClr val="tx1"/>
                </a:solidFill>
              </a:rPr>
            </a:br>
            <a:br>
              <a:rPr lang="en-US" altLang="en-US" sz="1200" b="1" dirty="0">
                <a:solidFill>
                  <a:schemeClr val="tx1"/>
                </a:solidFill>
              </a:rPr>
            </a:br>
            <a:br>
              <a:rPr lang="en-US" altLang="en-US" sz="1200" b="1" dirty="0">
                <a:solidFill>
                  <a:schemeClr val="tx1"/>
                </a:solidFill>
              </a:rPr>
            </a:br>
            <a:br>
              <a:rPr lang="en-US" altLang="en-US" sz="1200" b="1" dirty="0">
                <a:solidFill>
                  <a:schemeClr val="tx1"/>
                </a:solidFill>
              </a:rPr>
            </a:br>
            <a:br>
              <a:rPr lang="en-US" altLang="en-US" sz="1200" b="1" dirty="0">
                <a:solidFill>
                  <a:schemeClr val="tx1"/>
                </a:solidFill>
              </a:rPr>
            </a:br>
            <a:br>
              <a:rPr lang="en-US" altLang="en-US" sz="1200" b="1" dirty="0">
                <a:solidFill>
                  <a:schemeClr val="tx1"/>
                </a:solidFill>
              </a:rPr>
            </a:br>
            <a:br>
              <a:rPr lang="en-US" altLang="en-US" sz="1200" b="1" dirty="0">
                <a:solidFill>
                  <a:schemeClr val="tx1"/>
                </a:solidFill>
              </a:rPr>
            </a:br>
            <a:br>
              <a:rPr lang="en-US" altLang="en-US" sz="1200" b="1" dirty="0">
                <a:solidFill>
                  <a:schemeClr val="tx1"/>
                </a:solidFill>
              </a:rPr>
            </a:br>
            <a:br>
              <a:rPr lang="en-US" altLang="en-US" sz="1100" b="1" dirty="0">
                <a:solidFill>
                  <a:schemeClr val="tx1"/>
                </a:solidFill>
              </a:rPr>
            </a:br>
            <a:br>
              <a:rPr lang="en-US" altLang="en-US" sz="1100" b="1" dirty="0">
                <a:solidFill>
                  <a:schemeClr val="tx1"/>
                </a:solidFill>
              </a:rPr>
            </a:br>
            <a:br>
              <a:rPr lang="en-US" altLang="en-US" sz="1100" b="1" dirty="0">
                <a:solidFill>
                  <a:schemeClr val="tx1"/>
                </a:solidFill>
              </a:rPr>
            </a:br>
            <a:br>
              <a:rPr lang="en-US" altLang="en-US" sz="1100" b="1" dirty="0">
                <a:solidFill>
                  <a:schemeClr val="tx1"/>
                </a:solidFill>
              </a:rPr>
            </a:br>
            <a:br>
              <a:rPr lang="en-US" altLang="en-US" sz="1100" b="1" dirty="0">
                <a:solidFill>
                  <a:schemeClr val="tx1"/>
                </a:solidFill>
              </a:rPr>
            </a:br>
            <a:br>
              <a:rPr lang="en-US" altLang="en-US" sz="1100" b="1" dirty="0">
                <a:solidFill>
                  <a:schemeClr val="tx1"/>
                </a:solidFill>
              </a:rPr>
            </a:br>
            <a:r>
              <a:rPr lang="en-US" altLang="en-US" sz="1100" b="1" dirty="0">
                <a:solidFill>
                  <a:schemeClr val="tx1"/>
                </a:solidFill>
              </a:rPr>
              <a:t>  </a:t>
            </a:r>
            <a:br>
              <a:rPr lang="en-US" altLang="en-US" sz="1200" b="1" dirty="0">
                <a:solidFill>
                  <a:schemeClr val="tx1"/>
                </a:solidFill>
              </a:rPr>
            </a:br>
            <a:r>
              <a:rPr lang="en-US" altLang="en-US" sz="1200" b="1" dirty="0">
                <a:solidFill>
                  <a:schemeClr val="tx1"/>
                </a:solidFill>
              </a:rPr>
              <a:t>         </a:t>
            </a:r>
            <a:r>
              <a:rPr lang="en-US" altLang="en-US" sz="2800" b="1" dirty="0">
                <a:solidFill>
                  <a:schemeClr val="tx1"/>
                </a:solidFill>
              </a:rPr>
              <a:t>CAPITAL IMPROVEMENTS PLANNING</a:t>
            </a:r>
            <a:br>
              <a:rPr lang="en-US" altLang="en-US" sz="2800" b="1" dirty="0">
                <a:solidFill>
                  <a:schemeClr val="tx1"/>
                </a:solidFill>
              </a:rPr>
            </a:br>
            <a:r>
              <a:rPr lang="en-US" altLang="en-US" sz="2800" b="1" dirty="0">
                <a:solidFill>
                  <a:schemeClr val="tx1"/>
                </a:solidFill>
              </a:rPr>
              <a:t>Equipment Purchases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33365" y="3505200"/>
            <a:ext cx="3309803" cy="2438400"/>
          </a:xfrm>
          <a:solidFill>
            <a:srgbClr val="FFFF99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altLang="en-US" sz="2400" b="1" dirty="0"/>
          </a:p>
          <a:p>
            <a:pPr>
              <a:lnSpc>
                <a:spcPct val="80000"/>
              </a:lnSpc>
            </a:pPr>
            <a:r>
              <a:rPr lang="en-US" altLang="en-US" sz="2400" i="1" dirty="0"/>
              <a:t>Patrick Callahan, </a:t>
            </a:r>
          </a:p>
          <a:p>
            <a:pPr>
              <a:lnSpc>
                <a:spcPct val="80000"/>
              </a:lnSpc>
            </a:pPr>
            <a:r>
              <a:rPr lang="en-US" altLang="en-US" sz="2200" i="1" dirty="0"/>
              <a:t>Municipal Consultant</a:t>
            </a:r>
          </a:p>
          <a:p>
            <a:pPr>
              <a:lnSpc>
                <a:spcPct val="80000"/>
              </a:lnSpc>
            </a:pPr>
            <a:r>
              <a:rPr lang="en-US" altLang="en-US" sz="2200" i="1" dirty="0"/>
              <a:t>August 24, 2022</a:t>
            </a:r>
          </a:p>
          <a:p>
            <a:pPr>
              <a:lnSpc>
                <a:spcPct val="80000"/>
              </a:lnSpc>
            </a:pPr>
            <a:endParaRPr lang="en-US" altLang="en-US" sz="2200" i="1" dirty="0"/>
          </a:p>
        </p:txBody>
      </p:sp>
      <p:graphicFrame>
        <p:nvGraphicFramePr>
          <p:cNvPr id="20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334627"/>
              </p:ext>
            </p:extLst>
          </p:nvPr>
        </p:nvGraphicFramePr>
        <p:xfrm>
          <a:off x="3810000" y="3429000"/>
          <a:ext cx="77946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952500" imgH="1676400" progId="MS_ClipArt_Gallery">
                  <p:embed/>
                </p:oleObj>
              </mc:Choice>
              <mc:Fallback>
                <p:oleObj r:id="rId3" imgW="952500" imgH="1676400" progId="MS_ClipArt_Gallery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429000"/>
                        <a:ext cx="77946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657654"/>
              </p:ext>
            </p:extLst>
          </p:nvPr>
        </p:nvGraphicFramePr>
        <p:xfrm>
          <a:off x="457200" y="1143000"/>
          <a:ext cx="77946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952500" imgH="1676400" progId="MS_ClipArt_Gallery">
                  <p:embed/>
                </p:oleObj>
              </mc:Choice>
              <mc:Fallback>
                <p:oleObj r:id="rId5" imgW="952500" imgH="1676400" progId="MS_ClipArt_Gallery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43000"/>
                        <a:ext cx="77946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CONSTITUTIONAL DEBT LIMIT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en-US" altLang="en-US" dirty="0"/>
              <a:t>Check State Law – 5% of Assessed Value</a:t>
            </a:r>
          </a:p>
          <a:p>
            <a:pPr marL="68580" indent="0">
              <a:buNone/>
            </a:pPr>
            <a:endParaRPr lang="en-US" altLang="en-US" dirty="0"/>
          </a:p>
          <a:p>
            <a:r>
              <a:rPr lang="en-US" altLang="en-US" dirty="0"/>
              <a:t>Applies to G.O., TIF, LOST Bonds</a:t>
            </a:r>
          </a:p>
          <a:p>
            <a:endParaRPr lang="en-US" altLang="en-US" dirty="0"/>
          </a:p>
          <a:p>
            <a:r>
              <a:rPr lang="en-US" altLang="en-US" dirty="0"/>
              <a:t>Not Apply to Revenue Bonds, RUT Bonds, or Special Assessment Bonds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PROCESS - Overview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1.   Define the Criteria</a:t>
            </a:r>
          </a:p>
          <a:p>
            <a:pPr>
              <a:buFontTx/>
              <a:buNone/>
            </a:pPr>
            <a:r>
              <a:rPr lang="en-US" altLang="en-US" sz="2800" dirty="0"/>
              <a:t>2.   Organize the Process</a:t>
            </a:r>
          </a:p>
          <a:p>
            <a:pPr>
              <a:buFontTx/>
              <a:buNone/>
            </a:pPr>
            <a:r>
              <a:rPr lang="en-US" altLang="en-US" sz="2800" dirty="0"/>
              <a:t>3.   Develop Basic Policies</a:t>
            </a:r>
          </a:p>
          <a:p>
            <a:pPr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PROCESS (continued)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4.   Forecast the Demand or Growth</a:t>
            </a:r>
          </a:p>
          <a:p>
            <a:pPr>
              <a:buFontTx/>
              <a:buNone/>
            </a:pPr>
            <a:r>
              <a:rPr lang="en-US" altLang="en-US" sz="2800" dirty="0"/>
              <a:t>5.   Inventory Existing Facilities</a:t>
            </a:r>
          </a:p>
          <a:p>
            <a:pPr>
              <a:buFontTx/>
              <a:buNone/>
            </a:pPr>
            <a:r>
              <a:rPr lang="en-US" altLang="en-US" sz="2800" dirty="0"/>
              <a:t>6.   Prepare Project Proposals</a:t>
            </a:r>
          </a:p>
        </p:txBody>
      </p:sp>
    </p:spTree>
    <p:extLst>
      <p:ext uri="{BB962C8B-B14F-4D97-AF65-F5344CB8AC3E}">
        <p14:creationId xmlns:p14="http://schemas.microsoft.com/office/powerpoint/2010/main" val="150981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PROCESS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7.     Seek Advice</a:t>
            </a:r>
          </a:p>
          <a:p>
            <a:pPr>
              <a:buFontTx/>
              <a:buNone/>
            </a:pPr>
            <a:r>
              <a:rPr lang="en-US" altLang="en-US" sz="2800" dirty="0"/>
              <a:t>8.     Review County’s Finances</a:t>
            </a:r>
          </a:p>
          <a:p>
            <a:pPr>
              <a:buFontTx/>
              <a:buNone/>
            </a:pPr>
            <a:r>
              <a:rPr lang="en-US" altLang="en-US" sz="2800" dirty="0"/>
              <a:t>9.     Prepare Scenarios - Schedules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PROCESS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10.   Prepare CIP Draft</a:t>
            </a:r>
          </a:p>
          <a:p>
            <a:pPr>
              <a:buFontTx/>
              <a:buNone/>
            </a:pPr>
            <a:r>
              <a:rPr lang="en-US" altLang="en-US" sz="2800" dirty="0"/>
              <a:t>11.   Public Hearing</a:t>
            </a:r>
          </a:p>
          <a:p>
            <a:pPr>
              <a:buFontTx/>
              <a:buNone/>
            </a:pPr>
            <a:r>
              <a:rPr lang="en-US" altLang="en-US" sz="2800" dirty="0"/>
              <a:t>12.   Final Draft - Board Resolution</a:t>
            </a:r>
          </a:p>
        </p:txBody>
      </p:sp>
    </p:spTree>
    <p:extLst>
      <p:ext uri="{BB962C8B-B14F-4D97-AF65-F5344CB8AC3E}">
        <p14:creationId xmlns:p14="http://schemas.microsoft.com/office/powerpoint/2010/main" val="77280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Defining a Capital Project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 Consider the frequency of occurrence</a:t>
            </a:r>
          </a:p>
          <a:p>
            <a:pPr>
              <a:buFontTx/>
              <a:buNone/>
            </a:pPr>
            <a:r>
              <a:rPr lang="en-US" altLang="en-US" sz="2800" dirty="0"/>
              <a:t>2. Determine minimum cost threshold </a:t>
            </a:r>
          </a:p>
          <a:p>
            <a:pPr>
              <a:buFontTx/>
              <a:buNone/>
            </a:pPr>
            <a:r>
              <a:rPr lang="en-US" altLang="en-US" sz="2800" dirty="0"/>
              <a:t>3.  Consider the life expectancy of the project or equipment </a:t>
            </a:r>
          </a:p>
        </p:txBody>
      </p:sp>
    </p:spTree>
    <p:extLst>
      <p:ext uri="{BB962C8B-B14F-4D97-AF65-F5344CB8AC3E}">
        <p14:creationId xmlns:p14="http://schemas.microsoft.com/office/powerpoint/2010/main" val="297006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Organizing the Process for Capital Improvements Plan (CIP)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1.  Board Committee of the Whole</a:t>
            </a:r>
          </a:p>
          <a:p>
            <a:pPr>
              <a:buFontTx/>
              <a:buNone/>
            </a:pPr>
            <a:r>
              <a:rPr lang="en-US" altLang="en-US" sz="2800" dirty="0"/>
              <a:t>2.  Special CIP Committee</a:t>
            </a:r>
          </a:p>
          <a:p>
            <a:pPr>
              <a:buFontTx/>
              <a:buNone/>
            </a:pPr>
            <a:r>
              <a:rPr lang="en-US" altLang="en-US" sz="2800" dirty="0"/>
              <a:t>3.  Designating the Coordinator or “Quarterback”</a:t>
            </a:r>
          </a:p>
        </p:txBody>
      </p:sp>
    </p:spTree>
    <p:extLst>
      <p:ext uri="{BB962C8B-B14F-4D97-AF65-F5344CB8AC3E}">
        <p14:creationId xmlns:p14="http://schemas.microsoft.com/office/powerpoint/2010/main" val="222798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Organizing the Process for Capital Improvements Plan (CIP)</a:t>
            </a:r>
            <a:r>
              <a:rPr lang="en-US" altLang="en-US" sz="2800" b="1" dirty="0">
                <a:solidFill>
                  <a:schemeClr val="tx1"/>
                </a:solidFill>
              </a:rPr>
              <a:t>(continued)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4.  Establishing a time table</a:t>
            </a:r>
          </a:p>
          <a:p>
            <a:pPr>
              <a:buFontTx/>
              <a:buNone/>
            </a:pPr>
            <a:r>
              <a:rPr lang="en-US" altLang="en-US" sz="2800" dirty="0"/>
              <a:t>5.  Identifying expert assistance – department heads, engineers, financial consultant, contractors, vendors, employees, etc. </a:t>
            </a:r>
          </a:p>
          <a:p>
            <a:pPr>
              <a:buFontTx/>
              <a:buNone/>
            </a:pPr>
            <a:r>
              <a:rPr lang="en-US" altLang="en-US" sz="2800" dirty="0"/>
              <a:t>6.  Develop Project Profile Form</a:t>
            </a:r>
          </a:p>
        </p:txBody>
      </p:sp>
    </p:spTree>
    <p:extLst>
      <p:ext uri="{BB962C8B-B14F-4D97-AF65-F5344CB8AC3E}">
        <p14:creationId xmlns:p14="http://schemas.microsoft.com/office/powerpoint/2010/main" val="99862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Develop the County’s Basic Polices on Infrastructure and Level of Service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 Roads – surface, width and base</a:t>
            </a:r>
          </a:p>
          <a:p>
            <a:pPr>
              <a:buFontTx/>
              <a:buNone/>
            </a:pPr>
            <a:r>
              <a:rPr lang="en-US" altLang="en-US" sz="2800" dirty="0"/>
              <a:t>2.  Storm Sewers – size, intakes, type, and locations</a:t>
            </a:r>
          </a:p>
          <a:p>
            <a:pPr>
              <a:buFontTx/>
              <a:buNone/>
            </a:pPr>
            <a:r>
              <a:rPr lang="en-US" altLang="en-US" sz="2800" dirty="0"/>
              <a:t>3.  Parks – number, size, type and service lines </a:t>
            </a:r>
          </a:p>
          <a:p>
            <a:pPr>
              <a:buNone/>
            </a:pPr>
            <a:r>
              <a:rPr lang="en-US" altLang="en-US" sz="2800" dirty="0"/>
              <a:t>4.  Water – treatment and storage capacity</a:t>
            </a:r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6917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Develop the County’s Basic Polices on Infrastructure and Level of Service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5.  Wastewater – DNR requirements, future needs and types of treatment</a:t>
            </a:r>
          </a:p>
          <a:p>
            <a:pPr>
              <a:buFontTx/>
              <a:buNone/>
            </a:pPr>
            <a:r>
              <a:rPr lang="en-US" altLang="en-US" sz="2800" dirty="0"/>
              <a:t>6.  Sherriff – vehicles and equipment</a:t>
            </a:r>
          </a:p>
          <a:p>
            <a:pPr>
              <a:buFontTx/>
              <a:buNone/>
            </a:pPr>
            <a:r>
              <a:rPr lang="en-US" altLang="en-US" sz="2800" dirty="0"/>
              <a:t>7. Townships – Fire and Cemetery</a:t>
            </a:r>
          </a:p>
          <a:p>
            <a:pPr>
              <a:buFontTx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253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2800" b="1" dirty="0">
                <a:solidFill>
                  <a:schemeClr val="tx1"/>
                </a:solidFill>
              </a:rPr>
              <a:t>CAPITAL IMPROVEMENTS PLANNING (CIP)</a:t>
            </a:r>
            <a:br>
              <a:rPr lang="en-US" altLang="en-US" sz="2800" b="1" dirty="0">
                <a:solidFill>
                  <a:schemeClr val="tx1"/>
                </a:solidFill>
              </a:rPr>
            </a:br>
            <a:r>
              <a:rPr lang="en-US" altLang="en-US" sz="2800" b="1" dirty="0">
                <a:solidFill>
                  <a:schemeClr val="tx1"/>
                </a:solidFill>
              </a:rPr>
              <a:t>CIP Definition - Written Document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3"/>
          </p:nvPr>
        </p:nvSpPr>
        <p:spPr>
          <a:solidFill>
            <a:srgbClr val="FFFF99"/>
          </a:solidFill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Long range plan       (4-6 years)</a:t>
            </a:r>
          </a:p>
          <a:p>
            <a:endParaRPr lang="en-US" altLang="en-US" dirty="0"/>
          </a:p>
          <a:p>
            <a:r>
              <a:rPr lang="en-US" altLang="en-US" dirty="0"/>
              <a:t>Planning, scheduling,   &amp; financing	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quarter" idx="14"/>
          </p:nvPr>
        </p:nvSpPr>
        <p:spPr>
          <a:solidFill>
            <a:srgbClr val="FFFF99"/>
          </a:solidFill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Construction projects &amp; equipment</a:t>
            </a:r>
          </a:p>
          <a:p>
            <a:endParaRPr lang="en-US" altLang="en-US" dirty="0"/>
          </a:p>
          <a:p>
            <a:r>
              <a:rPr lang="en-US" altLang="en-US" dirty="0"/>
              <a:t>Key-                     Costs &amp; Frequency</a:t>
            </a:r>
          </a:p>
        </p:txBody>
      </p:sp>
    </p:spTree>
    <p:extLst>
      <p:ext uri="{BB962C8B-B14F-4D97-AF65-F5344CB8AC3E}">
        <p14:creationId xmlns:p14="http://schemas.microsoft.com/office/powerpoint/2010/main" val="301177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 autoUpdateAnimBg="0"/>
      <p:bldP spid="20483" grpId="0" build="p" autoUpdateAnimBg="0"/>
      <p:bldP spid="20484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Forecast Demand for Services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 Determine areas for growth</a:t>
            </a:r>
          </a:p>
          <a:p>
            <a:pPr>
              <a:buFontTx/>
              <a:buNone/>
            </a:pPr>
            <a:r>
              <a:rPr lang="en-US" altLang="en-US" sz="2800" dirty="0"/>
              <a:t>2. Identify areas that lack basic services</a:t>
            </a:r>
          </a:p>
        </p:txBody>
      </p:sp>
    </p:spTree>
    <p:extLst>
      <p:ext uri="{BB962C8B-B14F-4D97-AF65-F5344CB8AC3E}">
        <p14:creationId xmlns:p14="http://schemas.microsoft.com/office/powerpoint/2010/main" val="148639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Review Existing Documents for Potential Projects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 Comprehensive Plan</a:t>
            </a:r>
          </a:p>
          <a:p>
            <a:pPr>
              <a:buFontTx/>
              <a:buNone/>
            </a:pPr>
            <a:r>
              <a:rPr lang="en-US" altLang="en-US" sz="2800" dirty="0"/>
              <a:t>2. Wastewater Inspection </a:t>
            </a:r>
          </a:p>
          <a:p>
            <a:pPr>
              <a:buFontTx/>
              <a:buNone/>
            </a:pPr>
            <a:r>
              <a:rPr lang="en-US" altLang="en-US" sz="2800" dirty="0"/>
              <a:t>    Reports - IDNR</a:t>
            </a:r>
          </a:p>
          <a:p>
            <a:pPr>
              <a:buFontTx/>
              <a:buNone/>
            </a:pPr>
            <a:r>
              <a:rPr lang="en-US" altLang="en-US" sz="2800" dirty="0"/>
              <a:t>3.  Water Inspection Reports - IDNR</a:t>
            </a:r>
          </a:p>
        </p:txBody>
      </p:sp>
    </p:spTree>
    <p:extLst>
      <p:ext uri="{BB962C8B-B14F-4D97-AF65-F5344CB8AC3E}">
        <p14:creationId xmlns:p14="http://schemas.microsoft.com/office/powerpoint/2010/main" val="29239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Review Existing Documents for Potential Projects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altLang="en-US" sz="2800" dirty="0"/>
              <a:t>4.  Previous Engineering Studies</a:t>
            </a:r>
          </a:p>
          <a:p>
            <a:pPr>
              <a:buFontTx/>
              <a:buNone/>
            </a:pPr>
            <a:r>
              <a:rPr lang="en-US" altLang="en-US" sz="2800" dirty="0"/>
              <a:t>5.  Department Heads “Wish Lists”</a:t>
            </a:r>
          </a:p>
          <a:p>
            <a:pPr>
              <a:buFontTx/>
              <a:buNone/>
            </a:pPr>
            <a:r>
              <a:rPr lang="en-US" altLang="en-US" sz="2800" dirty="0"/>
              <a:t>6. Annual Reports – County Departments</a:t>
            </a:r>
          </a:p>
          <a:p>
            <a:pPr>
              <a:buFontTx/>
              <a:buNone/>
            </a:pPr>
            <a:r>
              <a:rPr lang="en-US" altLang="en-US" sz="2800" dirty="0"/>
              <a:t>7.  Goal Setting Reports</a:t>
            </a:r>
          </a:p>
        </p:txBody>
      </p:sp>
    </p:spTree>
    <p:extLst>
      <p:ext uri="{BB962C8B-B14F-4D97-AF65-F5344CB8AC3E}">
        <p14:creationId xmlns:p14="http://schemas.microsoft.com/office/powerpoint/2010/main" val="114683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Conduct an Inventory of Existing Facilities and Equipment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 Courthouse – roof, foundation, structure, size, &amp; appearance</a:t>
            </a:r>
          </a:p>
          <a:p>
            <a:pPr>
              <a:buFontTx/>
              <a:buNone/>
            </a:pPr>
            <a:r>
              <a:rPr lang="en-US" altLang="en-US" sz="2800" dirty="0"/>
              <a:t>2. Secondary Boards Garages – roof, foundation, location &amp;appearance</a:t>
            </a:r>
          </a:p>
          <a:p>
            <a:pPr>
              <a:buFontTx/>
              <a:buNone/>
            </a:pPr>
            <a:r>
              <a:rPr lang="en-US" altLang="en-US" sz="2800" dirty="0"/>
              <a:t>3.  Law Enforcement Center – roof, foundation, siding and size</a:t>
            </a:r>
          </a:p>
        </p:txBody>
      </p:sp>
    </p:spTree>
    <p:extLst>
      <p:ext uri="{BB962C8B-B14F-4D97-AF65-F5344CB8AC3E}">
        <p14:creationId xmlns:p14="http://schemas.microsoft.com/office/powerpoint/2010/main" val="62431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Conduct an Inventory of Existing Facilities and Equipment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4.  Water Towers – age, size, paint, &amp; interior condition </a:t>
            </a:r>
          </a:p>
          <a:p>
            <a:pPr>
              <a:buFontTx/>
              <a:buNone/>
            </a:pPr>
            <a:r>
              <a:rPr lang="en-US" altLang="en-US" sz="2800" dirty="0"/>
              <a:t>5. Wastewater Plants – age, capacity, condition, &amp; cost of operation</a:t>
            </a:r>
          </a:p>
          <a:p>
            <a:pPr>
              <a:buFontTx/>
              <a:buNone/>
            </a:pPr>
            <a:r>
              <a:rPr lang="en-US" altLang="en-US" sz="2800" dirty="0"/>
              <a:t>6.  Parks – condition of facilities, appearance, &amp; safety of equipment</a:t>
            </a:r>
          </a:p>
        </p:txBody>
      </p:sp>
    </p:spTree>
    <p:extLst>
      <p:ext uri="{BB962C8B-B14F-4D97-AF65-F5344CB8AC3E}">
        <p14:creationId xmlns:p14="http://schemas.microsoft.com/office/powerpoint/2010/main" val="61673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Conduct an Inventory of Existing Facilities and Equipment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7.  Township Fire Equipment – age, use, &amp; condition</a:t>
            </a:r>
          </a:p>
          <a:p>
            <a:pPr>
              <a:buFontTx/>
              <a:buNone/>
            </a:pPr>
            <a:r>
              <a:rPr lang="en-US" altLang="en-US" sz="2800" dirty="0"/>
              <a:t>8. Secondary Roads Equipment – age, use, &amp; condition</a:t>
            </a:r>
          </a:p>
        </p:txBody>
      </p:sp>
    </p:spTree>
    <p:extLst>
      <p:ext uri="{BB962C8B-B14F-4D97-AF65-F5344CB8AC3E}">
        <p14:creationId xmlns:p14="http://schemas.microsoft.com/office/powerpoint/2010/main" val="275623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Prepare List of Potential Projects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 Discuss the merits of each project</a:t>
            </a:r>
          </a:p>
          <a:p>
            <a:pPr>
              <a:buFontTx/>
              <a:buNone/>
            </a:pPr>
            <a:r>
              <a:rPr lang="en-US" altLang="en-US" sz="2800" dirty="0"/>
              <a:t>2. Review County’s financial capacity to fund</a:t>
            </a:r>
          </a:p>
          <a:p>
            <a:pPr>
              <a:buFontTx/>
              <a:buNone/>
            </a:pPr>
            <a:r>
              <a:rPr lang="en-US" altLang="en-US" sz="2800" dirty="0"/>
              <a:t>3.  Determine the priority of projects</a:t>
            </a:r>
          </a:p>
        </p:txBody>
      </p:sp>
    </p:spTree>
    <p:extLst>
      <p:ext uri="{BB962C8B-B14F-4D97-AF65-F5344CB8AC3E}">
        <p14:creationId xmlns:p14="http://schemas.microsoft.com/office/powerpoint/2010/main" val="154850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Prepare List of Potential Projects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4.  Conduct Board tour of projects      </a:t>
            </a:r>
          </a:p>
          <a:p>
            <a:pPr>
              <a:buFontTx/>
              <a:buNone/>
            </a:pPr>
            <a:r>
              <a:rPr lang="en-US" altLang="en-US" sz="2800" dirty="0"/>
              <a:t>     and buildings</a:t>
            </a:r>
          </a:p>
          <a:p>
            <a:pPr>
              <a:buFontTx/>
              <a:buNone/>
            </a:pPr>
            <a:r>
              <a:rPr lang="en-US" altLang="en-US" sz="2800" dirty="0"/>
              <a:t>5.  Develop two lists – in CIP or   </a:t>
            </a:r>
          </a:p>
          <a:p>
            <a:pPr>
              <a:buFontTx/>
              <a:buNone/>
            </a:pPr>
            <a:r>
              <a:rPr lang="en-US" altLang="en-US" sz="2800" dirty="0"/>
              <a:t>     postpone</a:t>
            </a:r>
          </a:p>
        </p:txBody>
      </p:sp>
    </p:spTree>
    <p:extLst>
      <p:ext uri="{BB962C8B-B14F-4D97-AF65-F5344CB8AC3E}">
        <p14:creationId xmlns:p14="http://schemas.microsoft.com/office/powerpoint/2010/main" val="20085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INFORMATION PROFILE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3"/>
          </p:nvPr>
        </p:nvSpPr>
        <p:spPr>
          <a:solidFill>
            <a:srgbClr val="FFFF99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TITLE</a:t>
            </a:r>
          </a:p>
          <a:p>
            <a:r>
              <a:rPr lang="en-US" altLang="en-US"/>
              <a:t>DESCRIPTION</a:t>
            </a:r>
          </a:p>
          <a:p>
            <a:r>
              <a:rPr lang="en-US" altLang="en-US"/>
              <a:t>JUSTIFICATION</a:t>
            </a:r>
          </a:p>
          <a:p>
            <a:r>
              <a:rPr lang="en-US" altLang="en-US"/>
              <a:t>LOCATION</a:t>
            </a:r>
          </a:p>
          <a:p>
            <a:r>
              <a:rPr lang="en-US" altLang="en-US"/>
              <a:t>DEPT. PRIORITY</a:t>
            </a:r>
          </a:p>
          <a:p>
            <a:r>
              <a:rPr lang="en-US" altLang="en-US"/>
              <a:t>REVENUE IMPACT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4572000" y="2286000"/>
            <a:ext cx="3429000" cy="3505200"/>
          </a:xfrm>
          <a:solidFill>
            <a:srgbClr val="FFFF99"/>
          </a:solidFill>
        </p:spPr>
        <p:txBody>
          <a:bodyPr/>
          <a:lstStyle/>
          <a:p>
            <a:r>
              <a:rPr lang="en-US" altLang="en-US" dirty="0"/>
              <a:t>CAPITAL COSTS</a:t>
            </a:r>
          </a:p>
          <a:p>
            <a:r>
              <a:rPr lang="en-US" altLang="en-US" dirty="0"/>
              <a:t>COSTS - ANNUAL</a:t>
            </a:r>
          </a:p>
          <a:p>
            <a:r>
              <a:rPr lang="en-US" altLang="en-US" dirty="0"/>
              <a:t>FINANCING</a:t>
            </a:r>
          </a:p>
          <a:p>
            <a:r>
              <a:rPr lang="en-US" altLang="en-US" dirty="0"/>
              <a:t>RELATIONSHIP</a:t>
            </a:r>
          </a:p>
          <a:p>
            <a:r>
              <a:rPr lang="en-US" altLang="en-US" dirty="0"/>
              <a:t>STATUS</a:t>
            </a:r>
          </a:p>
          <a:p>
            <a:r>
              <a:rPr lang="en-US" altLang="en-US" dirty="0"/>
              <a:t>BOARD PRIORITY</a:t>
            </a:r>
          </a:p>
        </p:txBody>
      </p:sp>
    </p:spTree>
    <p:extLst>
      <p:ext uri="{BB962C8B-B14F-4D97-AF65-F5344CB8AC3E}">
        <p14:creationId xmlns:p14="http://schemas.microsoft.com/office/powerpoint/2010/main" val="400654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2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Prepare Project Profiles or Project Summaries for Each Project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Title or name</a:t>
            </a:r>
          </a:p>
          <a:p>
            <a:pPr>
              <a:buFontTx/>
              <a:buNone/>
            </a:pPr>
            <a:r>
              <a:rPr lang="en-US" altLang="en-US" sz="2800" dirty="0"/>
              <a:t>2. Brief description </a:t>
            </a:r>
          </a:p>
          <a:p>
            <a:pPr>
              <a:buFontTx/>
              <a:buNone/>
            </a:pPr>
            <a:r>
              <a:rPr lang="en-US" altLang="en-US" sz="2800" dirty="0"/>
              <a:t>3.  Justification for the project </a:t>
            </a:r>
          </a:p>
        </p:txBody>
      </p:sp>
    </p:spTree>
    <p:extLst>
      <p:ext uri="{BB962C8B-B14F-4D97-AF65-F5344CB8AC3E}">
        <p14:creationId xmlns:p14="http://schemas.microsoft.com/office/powerpoint/2010/main" val="27611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- “THE MISSING LINK”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en-US" altLang="en-US" dirty="0"/>
          </a:p>
          <a:p>
            <a:pPr algn="ctr"/>
            <a:r>
              <a:rPr lang="en-US" altLang="en-US" dirty="0"/>
              <a:t>COMPREHENSIVE PLAN</a:t>
            </a:r>
          </a:p>
          <a:p>
            <a:pPr algn="ctr"/>
            <a:endParaRPr lang="en-US" altLang="en-US" dirty="0"/>
          </a:p>
          <a:p>
            <a:pPr algn="ctr"/>
            <a:r>
              <a:rPr lang="en-US" altLang="en-US" dirty="0"/>
              <a:t>CAPITAL IMPROVEMENTS PLAN</a:t>
            </a:r>
          </a:p>
          <a:p>
            <a:pPr algn="ctr"/>
            <a:endParaRPr lang="en-US" altLang="en-US" dirty="0"/>
          </a:p>
          <a:p>
            <a:pPr algn="ctr"/>
            <a:r>
              <a:rPr lang="en-US" altLang="en-US" dirty="0"/>
              <a:t>COUNTY’S ANNUAL BUDGET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4495800" y="3048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495800" y="4267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Prepare Project Profiles or Project Summaries for Each Project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4. Cost estimate – construction, engineering, &amp; legal</a:t>
            </a:r>
          </a:p>
          <a:p>
            <a:pPr>
              <a:buFontTx/>
              <a:buNone/>
            </a:pPr>
            <a:r>
              <a:rPr lang="en-US" altLang="en-US" sz="2800" dirty="0"/>
              <a:t>5. Possible completion date or timing</a:t>
            </a:r>
          </a:p>
          <a:p>
            <a:pPr>
              <a:buFontTx/>
              <a:buNone/>
            </a:pPr>
            <a:r>
              <a:rPr lang="en-US" altLang="en-US" sz="2800" dirty="0"/>
              <a:t>6.  Priority or ranking by Departments and Board</a:t>
            </a:r>
          </a:p>
        </p:txBody>
      </p:sp>
    </p:spTree>
    <p:extLst>
      <p:ext uri="{BB962C8B-B14F-4D97-AF65-F5344CB8AC3E}">
        <p14:creationId xmlns:p14="http://schemas.microsoft.com/office/powerpoint/2010/main" val="210903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Prepare Project Profiles or Project Summaries for Each Project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7. Map, site plan, or picture</a:t>
            </a:r>
          </a:p>
          <a:p>
            <a:pPr>
              <a:buFontTx/>
              <a:buNone/>
            </a:pPr>
            <a:r>
              <a:rPr lang="en-US" altLang="en-US" sz="2800" dirty="0"/>
              <a:t>8. Potential funding sources</a:t>
            </a:r>
          </a:p>
          <a:p>
            <a:pPr>
              <a:buFontTx/>
              <a:buNone/>
            </a:pPr>
            <a:r>
              <a:rPr lang="en-US" altLang="en-US" sz="2800" dirty="0"/>
              <a:t>9.  Annual impact on revenues and expenditures </a:t>
            </a:r>
          </a:p>
        </p:txBody>
      </p:sp>
    </p:spTree>
    <p:extLst>
      <p:ext uri="{BB962C8B-B14F-4D97-AF65-F5344CB8AC3E}">
        <p14:creationId xmlns:p14="http://schemas.microsoft.com/office/powerpoint/2010/main" val="274553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Review of Project Profiles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Department Head comments</a:t>
            </a:r>
          </a:p>
          <a:p>
            <a:pPr>
              <a:buFontTx/>
              <a:buNone/>
            </a:pPr>
            <a:r>
              <a:rPr lang="en-US" altLang="en-US" sz="2800" dirty="0"/>
              <a:t>2. Engineer comments</a:t>
            </a:r>
          </a:p>
          <a:p>
            <a:pPr>
              <a:buFontTx/>
              <a:buNone/>
            </a:pPr>
            <a:r>
              <a:rPr lang="en-US" altLang="en-US" sz="2800" dirty="0"/>
              <a:t>3.  Financial Consultant review</a:t>
            </a:r>
          </a:p>
        </p:txBody>
      </p:sp>
    </p:spTree>
    <p:extLst>
      <p:ext uri="{BB962C8B-B14F-4D97-AF65-F5344CB8AC3E}">
        <p14:creationId xmlns:p14="http://schemas.microsoft.com/office/powerpoint/2010/main" val="162045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Conduct an Initial Ranking of Projections – Board of Supervisors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1. Assign a score – A, B, C, or D</a:t>
            </a:r>
          </a:p>
          <a:p>
            <a:pPr>
              <a:buFontTx/>
              <a:buNone/>
            </a:pPr>
            <a:r>
              <a:rPr lang="en-US" altLang="en-US" sz="2800" dirty="0"/>
              <a:t>2. Tabulate results and average score</a:t>
            </a:r>
          </a:p>
          <a:p>
            <a:pPr>
              <a:buFontTx/>
              <a:buNone/>
            </a:pPr>
            <a:r>
              <a:rPr lang="en-US" altLang="en-US" sz="2800" dirty="0"/>
              <a:t>3.  Discuss the overall ranking</a:t>
            </a:r>
          </a:p>
        </p:txBody>
      </p:sp>
    </p:spTree>
    <p:extLst>
      <p:ext uri="{BB962C8B-B14F-4D97-AF65-F5344CB8AC3E}">
        <p14:creationId xmlns:p14="http://schemas.microsoft.com/office/powerpoint/2010/main" val="270660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Review the County’s Financial Capacity to Complete the Projects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500" b="1" dirty="0"/>
              <a:t>1.  Identify potential revenues for CIP </a:t>
            </a:r>
          </a:p>
          <a:p>
            <a:pPr>
              <a:buFontTx/>
              <a:buNone/>
            </a:pPr>
            <a:r>
              <a:rPr lang="en-US" altLang="en-US" sz="2500" b="1" dirty="0"/>
              <a:t>     Projects </a:t>
            </a:r>
          </a:p>
          <a:p>
            <a:pPr marL="68580" indent="0">
              <a:buNone/>
            </a:pPr>
            <a:endParaRPr lang="en-US" altLang="en-US" sz="2500" b="1" dirty="0"/>
          </a:p>
          <a:p>
            <a:pPr marL="68580" indent="0">
              <a:buNone/>
            </a:pPr>
            <a:r>
              <a:rPr lang="en-US" altLang="en-US" sz="2500" b="1" dirty="0"/>
              <a:t>Current or Existing Funds</a:t>
            </a:r>
          </a:p>
          <a:p>
            <a:r>
              <a:rPr lang="en-US" altLang="en-US" sz="2500" dirty="0"/>
              <a:t>Cash balances</a:t>
            </a:r>
          </a:p>
          <a:p>
            <a:r>
              <a:rPr lang="en-US" altLang="en-US" sz="2500" dirty="0"/>
              <a:t>Road use tax funds</a:t>
            </a:r>
          </a:p>
          <a:p>
            <a:r>
              <a:rPr lang="en-US" altLang="en-US" sz="2500" dirty="0" err="1"/>
              <a:t>Intergovernment</a:t>
            </a:r>
            <a:r>
              <a:rPr lang="en-US" altLang="en-US" sz="2500"/>
              <a:t> revenue</a:t>
            </a:r>
            <a:endParaRPr lang="en-US" altLang="en-US" sz="2500" dirty="0"/>
          </a:p>
          <a:p>
            <a:r>
              <a:rPr lang="en-US" altLang="en-US" sz="2500" dirty="0"/>
              <a:t>Property taxes</a:t>
            </a:r>
          </a:p>
        </p:txBody>
      </p:sp>
    </p:spTree>
    <p:extLst>
      <p:ext uri="{BB962C8B-B14F-4D97-AF65-F5344CB8AC3E}">
        <p14:creationId xmlns:p14="http://schemas.microsoft.com/office/powerpoint/2010/main" val="160391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Review the County’s Financial Capacity to Complete the Projects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altLang="en-US" sz="2500" b="1" dirty="0"/>
              <a:t>Grants and Loans</a:t>
            </a:r>
          </a:p>
          <a:p>
            <a:r>
              <a:rPr lang="en-US" altLang="en-US" sz="2500" dirty="0"/>
              <a:t>DNR programs</a:t>
            </a:r>
          </a:p>
          <a:p>
            <a:r>
              <a:rPr lang="en-US" altLang="en-US" sz="2500" dirty="0"/>
              <a:t>CBDG funds</a:t>
            </a:r>
          </a:p>
          <a:p>
            <a:r>
              <a:rPr lang="en-US" altLang="en-US" sz="2500" dirty="0"/>
              <a:t>USDA programs</a:t>
            </a:r>
          </a:p>
          <a:p>
            <a:r>
              <a:rPr lang="en-US" altLang="en-US" sz="2500" dirty="0"/>
              <a:t>Donations and bequests</a:t>
            </a:r>
          </a:p>
        </p:txBody>
      </p:sp>
    </p:spTree>
    <p:extLst>
      <p:ext uri="{BB962C8B-B14F-4D97-AF65-F5344CB8AC3E}">
        <p14:creationId xmlns:p14="http://schemas.microsoft.com/office/powerpoint/2010/main" val="367970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Review the County’s Financial Capacity to Complete the Projects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altLang="en-US" sz="2500" b="1" dirty="0"/>
              <a:t>County Debt Options</a:t>
            </a:r>
          </a:p>
          <a:p>
            <a:r>
              <a:rPr lang="en-US" altLang="en-US" sz="2500" dirty="0"/>
              <a:t>General obligation bonds</a:t>
            </a:r>
          </a:p>
          <a:p>
            <a:r>
              <a:rPr lang="en-US" altLang="en-US" sz="2500" dirty="0"/>
              <a:t>Revenue bonds</a:t>
            </a:r>
          </a:p>
          <a:p>
            <a:r>
              <a:rPr lang="en-US" altLang="en-US" sz="2500" dirty="0"/>
              <a:t>Special assessment bonds</a:t>
            </a:r>
          </a:p>
          <a:p>
            <a:r>
              <a:rPr lang="en-US" altLang="en-US" sz="2500" dirty="0"/>
              <a:t>Lease purchase agreements</a:t>
            </a:r>
          </a:p>
        </p:txBody>
      </p:sp>
    </p:spTree>
    <p:extLst>
      <p:ext uri="{BB962C8B-B14F-4D97-AF65-F5344CB8AC3E}">
        <p14:creationId xmlns:p14="http://schemas.microsoft.com/office/powerpoint/2010/main" val="292312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Review the County’s Financial Capacity to Complete the Projects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500" b="1" dirty="0"/>
              <a:t>2.  Identify Other Financial Options</a:t>
            </a:r>
          </a:p>
          <a:p>
            <a:pPr marL="68580" indent="0">
              <a:buNone/>
            </a:pPr>
            <a:endParaRPr lang="en-US" altLang="en-US" sz="2500" b="1" dirty="0"/>
          </a:p>
          <a:p>
            <a:r>
              <a:rPr lang="en-US" altLang="en-US" sz="2500" dirty="0"/>
              <a:t>Local option sales tax</a:t>
            </a:r>
          </a:p>
          <a:p>
            <a:r>
              <a:rPr lang="en-US" altLang="en-US" sz="2500" dirty="0"/>
              <a:t>Tax increment financing (TIF)</a:t>
            </a:r>
          </a:p>
          <a:p>
            <a:r>
              <a:rPr lang="en-US" altLang="en-US" sz="2500" dirty="0"/>
              <a:t>Capital improvements levy</a:t>
            </a:r>
          </a:p>
          <a:p>
            <a:r>
              <a:rPr lang="en-US" altLang="en-US" sz="2500" dirty="0"/>
              <a:t>Increase general fund levy</a:t>
            </a:r>
          </a:p>
          <a:p>
            <a:r>
              <a:rPr lang="en-US" altLang="en-US" sz="2500" dirty="0"/>
              <a:t>Joint sharing agreements</a:t>
            </a:r>
          </a:p>
          <a:p>
            <a:endParaRPr lang="en-US" altLang="en-US" sz="2500" dirty="0"/>
          </a:p>
        </p:txBody>
      </p:sp>
    </p:spTree>
    <p:extLst>
      <p:ext uri="{BB962C8B-B14F-4D97-AF65-F5344CB8AC3E}">
        <p14:creationId xmlns:p14="http://schemas.microsoft.com/office/powerpoint/2010/main" val="93595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Review the County’s Financial Capacity to Complete the Projects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500" b="1" dirty="0"/>
              <a:t>3. Select best financial option for each project</a:t>
            </a:r>
          </a:p>
          <a:p>
            <a:pPr marL="68580" indent="0">
              <a:buNone/>
            </a:pPr>
            <a:endParaRPr lang="en-US" altLang="en-US" sz="2500" b="1" dirty="0"/>
          </a:p>
          <a:p>
            <a:r>
              <a:rPr lang="en-US" altLang="en-US" sz="2500" dirty="0"/>
              <a:t>Prepare department schedules</a:t>
            </a:r>
          </a:p>
          <a:p>
            <a:r>
              <a:rPr lang="en-US" altLang="en-US" sz="2500" dirty="0"/>
              <a:t>Identify financial impact on cash balances, user fees, and taxes</a:t>
            </a:r>
          </a:p>
        </p:txBody>
      </p:sp>
    </p:spTree>
    <p:extLst>
      <p:ext uri="{BB962C8B-B14F-4D97-AF65-F5344CB8AC3E}">
        <p14:creationId xmlns:p14="http://schemas.microsoft.com/office/powerpoint/2010/main" val="65010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Conduct a Second Ranking of Projects - Optional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500" dirty="0"/>
              <a:t>1. Assign a score – A, B, C, or D</a:t>
            </a:r>
          </a:p>
          <a:p>
            <a:pPr>
              <a:buFontTx/>
              <a:buNone/>
            </a:pPr>
            <a:r>
              <a:rPr lang="en-US" altLang="en-US" sz="2500" dirty="0"/>
              <a:t>2.  Tabulate the results</a:t>
            </a:r>
          </a:p>
          <a:p>
            <a:pPr>
              <a:buFontTx/>
              <a:buNone/>
            </a:pPr>
            <a:r>
              <a:rPr lang="en-US" altLang="en-US" sz="2500" dirty="0"/>
              <a:t>3.  Discuss the overall ranking</a:t>
            </a:r>
          </a:p>
          <a:p>
            <a:pPr>
              <a:buFontTx/>
              <a:buNone/>
            </a:pPr>
            <a:r>
              <a:rPr lang="en-US" altLang="en-US" sz="2500" dirty="0"/>
              <a:t>4.  Reach a consensus! </a:t>
            </a:r>
          </a:p>
          <a:p>
            <a:pPr marL="68580" indent="0">
              <a:buNone/>
            </a:pPr>
            <a:endParaRPr lang="en-US" alt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62952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PARTS OF PLANNING PROCESS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/>
              <a:t>COMP PLAN                                SMART PLAN</a:t>
            </a:r>
            <a:endParaRPr lang="en-US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733800" y="3276600"/>
            <a:ext cx="15240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STAFF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143000" y="3276600"/>
            <a:ext cx="2286000" cy="457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/>
              <a:t>BOARD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38800" y="3276600"/>
            <a:ext cx="2286000" cy="457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CITIZENS</a:t>
            </a: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2590800" y="4724400"/>
            <a:ext cx="39624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GOAL SETTING/CIP</a:t>
            </a: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2971800" y="5562600"/>
            <a:ext cx="3352800" cy="533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ANNUAL BUDGET</a:t>
            </a:r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4495800" y="3733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2667000" y="37338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 flipH="1">
            <a:off x="5486400" y="37338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5"/>
          <p:cNvSpPr>
            <a:spLocks noChangeShapeType="1"/>
          </p:cNvSpPr>
          <p:nvPr/>
        </p:nvSpPr>
        <p:spPr bwMode="auto">
          <a:xfrm>
            <a:off x="44958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33" name="Straight Connector 18"/>
          <p:cNvCxnSpPr>
            <a:cxnSpLocks noChangeShapeType="1"/>
          </p:cNvCxnSpPr>
          <p:nvPr/>
        </p:nvCxnSpPr>
        <p:spPr bwMode="auto">
          <a:xfrm rot="5400000">
            <a:off x="4343400" y="54102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Public Comments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500" dirty="0"/>
              <a:t>1. Publish notice on CIP</a:t>
            </a:r>
          </a:p>
          <a:p>
            <a:pPr>
              <a:buFontTx/>
              <a:buNone/>
            </a:pPr>
            <a:r>
              <a:rPr lang="en-US" altLang="en-US" sz="2500" dirty="0"/>
              <a:t>2.  Copies of CIP on file at Courthouse</a:t>
            </a:r>
          </a:p>
          <a:p>
            <a:pPr>
              <a:buFontTx/>
              <a:buNone/>
            </a:pPr>
            <a:r>
              <a:rPr lang="en-US" altLang="en-US" sz="2500" dirty="0"/>
              <a:t>3.  Conduct public hearing</a:t>
            </a:r>
          </a:p>
          <a:p>
            <a:pPr>
              <a:buFontTx/>
              <a:buNone/>
            </a:pPr>
            <a:endParaRPr lang="en-US" alt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87645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Adoption of the CIP and Inclusion in Annual Budget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500" dirty="0"/>
              <a:t>1. Adopt by Resolution</a:t>
            </a:r>
          </a:p>
          <a:p>
            <a:pPr>
              <a:buFontTx/>
              <a:buNone/>
            </a:pPr>
            <a:r>
              <a:rPr lang="en-US" altLang="en-US" sz="2500" dirty="0"/>
              <a:t>2.  Conduct quarterly review</a:t>
            </a:r>
          </a:p>
          <a:p>
            <a:pPr>
              <a:buFontTx/>
              <a:buNone/>
            </a:pPr>
            <a:r>
              <a:rPr lang="en-US" altLang="en-US" sz="2500" dirty="0"/>
              <a:t>3.  Include “Year 1” in Annual Budget</a:t>
            </a:r>
          </a:p>
          <a:p>
            <a:pPr>
              <a:buFontTx/>
              <a:buNone/>
            </a:pPr>
            <a:endParaRPr lang="en-US" alt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67777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Adoption of the CIP and Inclusion in Annual Budget 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altLang="en-US" sz="2500" dirty="0"/>
          </a:p>
          <a:p>
            <a:pPr>
              <a:buFontTx/>
              <a:buNone/>
            </a:pPr>
            <a:r>
              <a:rPr lang="en-US" altLang="en-US" sz="2500" dirty="0"/>
              <a:t>4. Conduct an annual review</a:t>
            </a:r>
          </a:p>
          <a:p>
            <a:pPr>
              <a:buFontTx/>
              <a:buNone/>
            </a:pPr>
            <a:r>
              <a:rPr lang="en-US" altLang="en-US" sz="2500" dirty="0"/>
              <a:t>5.  Continue to refine the process</a:t>
            </a:r>
          </a:p>
          <a:p>
            <a:pPr>
              <a:buFontTx/>
              <a:buNone/>
            </a:pPr>
            <a:endParaRPr lang="en-US" altLang="en-US" sz="2500" dirty="0"/>
          </a:p>
          <a:p>
            <a:pPr>
              <a:buFontTx/>
              <a:buNone/>
            </a:pPr>
            <a:endParaRPr lang="en-US" alt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1271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/>
          </a:bodyPr>
          <a:lstStyle/>
          <a:p>
            <a:r>
              <a:rPr lang="en-US" altLang="en-US" sz="3000" b="1" dirty="0">
                <a:solidFill>
                  <a:schemeClr val="tx1"/>
                </a:solidFill>
              </a:rPr>
              <a:t>Future Citizen Input on CIP Process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altLang="en-US" sz="2500" dirty="0"/>
          </a:p>
          <a:p>
            <a:pPr>
              <a:buFontTx/>
              <a:buNone/>
            </a:pPr>
            <a:r>
              <a:rPr lang="en-US" altLang="en-US" sz="2500" dirty="0"/>
              <a:t>1. Copies of CIP available for public</a:t>
            </a:r>
          </a:p>
          <a:p>
            <a:pPr>
              <a:buFontTx/>
              <a:buNone/>
            </a:pPr>
            <a:r>
              <a:rPr lang="en-US" altLang="en-US" sz="2500" dirty="0"/>
              <a:t>2.  Presentation to Service Clubs</a:t>
            </a:r>
          </a:p>
          <a:p>
            <a:pPr>
              <a:buFontTx/>
              <a:buNone/>
            </a:pPr>
            <a:r>
              <a:rPr lang="en-US" altLang="en-US" sz="2500" dirty="0"/>
              <a:t>3. Town Hall Meetings</a:t>
            </a:r>
          </a:p>
          <a:p>
            <a:pPr>
              <a:buFontTx/>
              <a:buNone/>
            </a:pPr>
            <a:r>
              <a:rPr lang="en-US" altLang="en-US" sz="2500" dirty="0"/>
              <a:t>4. “Open House” of County Facilities</a:t>
            </a:r>
          </a:p>
          <a:p>
            <a:pPr>
              <a:buFontTx/>
              <a:buNone/>
            </a:pPr>
            <a:endParaRPr lang="en-US" altLang="en-US" sz="2500" dirty="0"/>
          </a:p>
          <a:p>
            <a:pPr>
              <a:buFontTx/>
              <a:buNone/>
            </a:pPr>
            <a:endParaRPr lang="en-US" altLang="en-US" sz="2500" dirty="0"/>
          </a:p>
          <a:p>
            <a:pPr>
              <a:buFontTx/>
              <a:buNone/>
            </a:pPr>
            <a:endParaRPr lang="en-US" alt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2321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>
            <a:normAutofit fontScale="90000"/>
          </a:bodyPr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BEST PRACTICES FINAL COMMENTS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 marL="514350" indent="-514350">
              <a:buFont typeface="Times"/>
              <a:buAutoNum type="arabicPeriod"/>
            </a:pPr>
            <a:r>
              <a:rPr lang="en-US" altLang="en-US" dirty="0"/>
              <a:t>Annual Reviews</a:t>
            </a:r>
          </a:p>
          <a:p>
            <a:pPr marL="514350" indent="-514350">
              <a:buFont typeface="Times"/>
              <a:buAutoNum type="arabicPeriod"/>
            </a:pPr>
            <a:r>
              <a:rPr lang="en-US" altLang="en-US" dirty="0"/>
              <a:t>Quarterly Updates</a:t>
            </a:r>
          </a:p>
          <a:p>
            <a:pPr marL="514350" indent="-514350">
              <a:buFont typeface="Times"/>
              <a:buAutoNum type="arabicPeriod"/>
            </a:pPr>
            <a:r>
              <a:rPr lang="en-US" altLang="en-US" dirty="0"/>
              <a:t>How to Get Started</a:t>
            </a:r>
          </a:p>
          <a:p>
            <a:pPr marL="514350" indent="-514350">
              <a:buFont typeface="Times"/>
              <a:buAutoNum type="arabicPeriod"/>
            </a:pPr>
            <a:r>
              <a:rPr lang="en-US" altLang="en-US" dirty="0"/>
              <a:t>Questions</a:t>
            </a:r>
          </a:p>
          <a:p>
            <a:pPr marL="514350" indent="-514350">
              <a:buFont typeface="Times"/>
              <a:buAutoNum type="arabicPeriod"/>
            </a:pPr>
            <a:r>
              <a:rPr lang="en-US" altLang="en-US"/>
              <a:t>Comments</a:t>
            </a:r>
            <a:endParaRPr lang="en-US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Contact Information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 marL="514350" indent="-514350">
              <a:buFontTx/>
              <a:buNone/>
            </a:pPr>
            <a:r>
              <a:rPr lang="en-US" altLang="en-US" dirty="0"/>
              <a:t>		</a:t>
            </a:r>
          </a:p>
          <a:p>
            <a:pPr marL="514350" indent="-514350">
              <a:buFontTx/>
              <a:buNone/>
            </a:pPr>
            <a:r>
              <a:rPr lang="en-US" altLang="en-US" sz="2000" b="1" dirty="0"/>
              <a:t>Patrick Callahan</a:t>
            </a:r>
          </a:p>
          <a:p>
            <a:pPr marL="514350" indent="-514350">
              <a:buFontTx/>
              <a:buNone/>
            </a:pPr>
            <a:r>
              <a:rPr lang="en-US" altLang="en-US" sz="2000" b="1" dirty="0"/>
              <a:t>Callahan Municipal Consultants </a:t>
            </a:r>
          </a:p>
          <a:p>
            <a:pPr marL="514350" indent="-514350">
              <a:buFontTx/>
              <a:buNone/>
            </a:pPr>
            <a:r>
              <a:rPr lang="en-US" altLang="en-US" sz="2000" b="1" dirty="0"/>
              <a:t>417 </a:t>
            </a:r>
            <a:r>
              <a:rPr lang="en-US" altLang="en-US" sz="2000" b="1" dirty="0" err="1"/>
              <a:t>Kaitlynn</a:t>
            </a:r>
            <a:r>
              <a:rPr lang="en-US" altLang="en-US" sz="2000" b="1" dirty="0"/>
              <a:t> Ave</a:t>
            </a:r>
          </a:p>
          <a:p>
            <a:pPr marL="514350" indent="-514350">
              <a:buFontTx/>
              <a:buNone/>
            </a:pPr>
            <a:r>
              <a:rPr lang="en-US" altLang="en-US" sz="2000" b="1" dirty="0"/>
              <a:t>Anamosa, IA 52205</a:t>
            </a:r>
          </a:p>
          <a:p>
            <a:pPr marL="514350" indent="-514350">
              <a:buFontTx/>
              <a:buNone/>
            </a:pPr>
            <a:r>
              <a:rPr lang="en-US" altLang="en-US" sz="2000" b="1" dirty="0">
                <a:solidFill>
                  <a:srgbClr val="0099FF"/>
                </a:solidFill>
                <a:hlinkClick r:id="rId3"/>
              </a:rPr>
              <a:t>callahan.cmc@gmail.com</a:t>
            </a:r>
            <a:endParaRPr lang="en-US" altLang="en-US" sz="2000" b="1" dirty="0">
              <a:solidFill>
                <a:srgbClr val="0099FF"/>
              </a:solidFill>
            </a:endParaRPr>
          </a:p>
          <a:p>
            <a:pPr marL="514350" indent="-514350">
              <a:buFontTx/>
              <a:buNone/>
            </a:pPr>
            <a:r>
              <a:rPr lang="en-US" altLang="en-US" sz="2000" b="1" dirty="0">
                <a:solidFill>
                  <a:srgbClr val="0099FF"/>
                </a:solidFill>
                <a:hlinkClick r:id="rId4"/>
              </a:rPr>
              <a:t>www.callahanmuicipalconsultants.com</a:t>
            </a:r>
            <a:endParaRPr lang="en-US" altLang="en-US" sz="2000" b="1" dirty="0">
              <a:solidFill>
                <a:srgbClr val="0099FF"/>
              </a:solidFill>
            </a:endParaRPr>
          </a:p>
          <a:p>
            <a:pPr marL="514350" indent="-514350">
              <a:buFontTx/>
              <a:buNone/>
            </a:pPr>
            <a:r>
              <a:rPr lang="en-US" altLang="en-US" sz="2000" b="1" dirty="0"/>
              <a:t>Cell:  (563) 599-3708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- THE TOP TEN LIST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1.   Systematic Evaluation of all       </a:t>
            </a:r>
          </a:p>
          <a:p>
            <a:pPr>
              <a:buFontTx/>
              <a:buNone/>
            </a:pPr>
            <a:r>
              <a:rPr lang="en-US" altLang="en-US" sz="2800" dirty="0"/>
              <a:t>      Projects - At Same Time</a:t>
            </a:r>
          </a:p>
          <a:p>
            <a:pPr>
              <a:buFontTx/>
              <a:buNone/>
            </a:pPr>
            <a:r>
              <a:rPr lang="en-US" altLang="en-US" sz="2800" dirty="0"/>
              <a:t>2.   Stabilize Debt Structure</a:t>
            </a:r>
          </a:p>
          <a:p>
            <a:pPr>
              <a:buFontTx/>
              <a:buNone/>
            </a:pPr>
            <a:r>
              <a:rPr lang="en-US" altLang="en-US" sz="2800" dirty="0"/>
              <a:t>3.   Consolidate Projects - Reduce </a:t>
            </a:r>
          </a:p>
          <a:p>
            <a:pPr>
              <a:buFontTx/>
              <a:buNone/>
            </a:pPr>
            <a:r>
              <a:rPr lang="en-US" altLang="en-US" sz="2800" dirty="0"/>
              <a:t>      Borrowing Costs</a:t>
            </a:r>
          </a:p>
          <a:p>
            <a:pPr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- THE TOP TEN LIST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043492" y="2323652"/>
            <a:ext cx="6957508" cy="3508977"/>
          </a:xfrm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4.   Public Relations</a:t>
            </a:r>
          </a:p>
          <a:p>
            <a:pPr>
              <a:buFontTx/>
              <a:buNone/>
            </a:pPr>
            <a:r>
              <a:rPr lang="en-US" altLang="en-US" sz="2800" dirty="0"/>
              <a:t>5.   Preserve the County’s Infrastructure</a:t>
            </a:r>
          </a:p>
          <a:p>
            <a:pPr>
              <a:buFontTx/>
              <a:buNone/>
            </a:pPr>
            <a:r>
              <a:rPr lang="en-US" altLang="en-US" sz="2800" dirty="0"/>
              <a:t>6.    Economic Development Tool -          	County has “It’s Act Together”</a:t>
            </a:r>
          </a:p>
          <a:p>
            <a:pPr>
              <a:buFontTx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5263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CIP TOP TEN LIST continued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7.    Efficient Use of County Money</a:t>
            </a:r>
          </a:p>
          <a:p>
            <a:pPr>
              <a:buFontTx/>
              <a:buNone/>
            </a:pPr>
            <a:r>
              <a:rPr lang="en-US" altLang="en-US" sz="2800" dirty="0"/>
              <a:t>8.    Foster Cooperation - Everyone   </a:t>
            </a:r>
          </a:p>
          <a:p>
            <a:pPr>
              <a:buFontTx/>
              <a:buNone/>
            </a:pPr>
            <a:r>
              <a:rPr lang="en-US" altLang="en-US" sz="2800" dirty="0"/>
              <a:t>       has the “Big Picture”</a:t>
            </a:r>
          </a:p>
          <a:p>
            <a:pPr>
              <a:buFontTx/>
              <a:buNone/>
            </a:pPr>
            <a:r>
              <a:rPr lang="en-US" altLang="en-US" sz="2800" dirty="0"/>
              <a:t>9.    Inform Other Governments -           </a:t>
            </a:r>
          </a:p>
          <a:p>
            <a:pPr>
              <a:buFontTx/>
              <a:buNone/>
            </a:pPr>
            <a:r>
              <a:rPr lang="en-US" altLang="en-US" sz="2800" dirty="0"/>
              <a:t>       Township, Schools, Cities</a:t>
            </a:r>
          </a:p>
          <a:p>
            <a:pPr>
              <a:buFontTx/>
              <a:buNone/>
            </a:pPr>
            <a:r>
              <a:rPr lang="en-US" altLang="en-US" sz="2800" dirty="0"/>
              <a:t>10.  Accomplish Long Term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GETTING CIP “BUY IN”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en-US" altLang="en-US" sz="2800" dirty="0"/>
              <a:t>Elected officials/Department Heads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dirty="0"/>
              <a:t>Seek Project Suggestions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dirty="0"/>
              <a:t>Ranking of Projects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dirty="0"/>
              <a:t>Annual Reviews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dirty="0"/>
              <a:t>Regular CIP Updates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dirty="0"/>
              <a:t>Public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r>
              <a:rPr lang="en-US" altLang="en-US" sz="3600" b="1" dirty="0">
                <a:solidFill>
                  <a:schemeClr val="tx1"/>
                </a:solidFill>
              </a:rPr>
              <a:t>LEGAL ASPECTS OF CIP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dirty="0"/>
              <a:t>1.  Public Hearing – Code of Iowa 384.15(3)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2.  Bid Letting – Code of Iowa 384.95</a:t>
            </a:r>
          </a:p>
          <a:p>
            <a:pPr>
              <a:buFontTx/>
              <a:buNone/>
            </a:pPr>
            <a:endParaRPr lang="en-US" altLang="en-US" dirty="0"/>
          </a:p>
          <a:p>
            <a:pPr marL="68580" indent="0">
              <a:buNone/>
            </a:pPr>
            <a:r>
              <a:rPr lang="en-US" altLang="en-US" dirty="0"/>
              <a:t>3.  Consult County Auditor</a:t>
            </a:r>
          </a:p>
          <a:p>
            <a:pPr marL="68580" indent="0">
              <a:buNone/>
            </a:pPr>
            <a:endParaRPr lang="en-US" altLang="en-US" dirty="0"/>
          </a:p>
          <a:p>
            <a:pPr marL="68580" indent="0">
              <a:buNone/>
            </a:pPr>
            <a:r>
              <a:rPr lang="en-US" altLang="en-US" dirty="0"/>
              <a:t>4.  Consult County Attorney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1085</TotalTime>
  <Words>1527</Words>
  <Application>Microsoft Office PowerPoint</Application>
  <PresentationFormat>On-screen Show (4:3)</PresentationFormat>
  <Paragraphs>339</Paragraphs>
  <Slides>45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Century Gothic</vt:lpstr>
      <vt:lpstr>Times</vt:lpstr>
      <vt:lpstr>Wingdings 2</vt:lpstr>
      <vt:lpstr>Austin</vt:lpstr>
      <vt:lpstr>MS_ClipArt_Gallery</vt:lpstr>
      <vt:lpstr>                          CAPITAL IMPROVEMENTS PLANNING Equipment Purchases</vt:lpstr>
      <vt:lpstr>CAPITAL IMPROVEMENTS PLANNING (CIP) CIP Definition - Written Document</vt:lpstr>
      <vt:lpstr>CIP - “THE MISSING LINK”</vt:lpstr>
      <vt:lpstr>PARTS OF PLANNING PROCESS</vt:lpstr>
      <vt:lpstr>CIP - THE TOP TEN LIST</vt:lpstr>
      <vt:lpstr>CIP - THE TOP TEN LIST</vt:lpstr>
      <vt:lpstr>CIP TOP TEN LIST continued</vt:lpstr>
      <vt:lpstr>GETTING CIP “BUY IN”</vt:lpstr>
      <vt:lpstr>LEGAL ASPECTS OF CIP</vt:lpstr>
      <vt:lpstr>CONSTITUTIONAL DEBT LIMIT</vt:lpstr>
      <vt:lpstr>CIP PROCESS - Overview</vt:lpstr>
      <vt:lpstr>CIP PROCESS (continued)</vt:lpstr>
      <vt:lpstr>CIP PROCESS (continued)</vt:lpstr>
      <vt:lpstr>CIP PROCESS (continued)</vt:lpstr>
      <vt:lpstr>Defining a Capital Project</vt:lpstr>
      <vt:lpstr>Organizing the Process for Capital Improvements Plan (CIP)</vt:lpstr>
      <vt:lpstr>Organizing the Process for Capital Improvements Plan (CIP)(continued)</vt:lpstr>
      <vt:lpstr>Develop the County’s Basic Polices on Infrastructure and Level of Service</vt:lpstr>
      <vt:lpstr>Develop the County’s Basic Polices on Infrastructure and Level of Service </vt:lpstr>
      <vt:lpstr>Forecast Demand for Services</vt:lpstr>
      <vt:lpstr>Review Existing Documents for Potential Projects</vt:lpstr>
      <vt:lpstr>Review Existing Documents for Potential Projects (continued)</vt:lpstr>
      <vt:lpstr>Conduct an Inventory of Existing Facilities and Equipment</vt:lpstr>
      <vt:lpstr>Conduct an Inventory of Existing Facilities and Equipment (continued)</vt:lpstr>
      <vt:lpstr>Conduct an Inventory of Existing Facilities and Equipment (continued)</vt:lpstr>
      <vt:lpstr>Prepare List of Potential Projects</vt:lpstr>
      <vt:lpstr>Prepare List of Potential Projects (continued)</vt:lpstr>
      <vt:lpstr>CIP INFORMATION PROFILE</vt:lpstr>
      <vt:lpstr>Prepare Project Profiles or Project Summaries for Each Project</vt:lpstr>
      <vt:lpstr>Prepare Project Profiles or Project Summaries for Each Project (continued)</vt:lpstr>
      <vt:lpstr>Prepare Project Profiles or Project Summaries for Each Project (continued)</vt:lpstr>
      <vt:lpstr>Review of Project Profiles</vt:lpstr>
      <vt:lpstr>Conduct an Initial Ranking of Projections – Board of Supervisors</vt:lpstr>
      <vt:lpstr>Review the County’s Financial Capacity to Complete the Projects </vt:lpstr>
      <vt:lpstr>Review the County’s Financial Capacity to Complete the Projects (continued)</vt:lpstr>
      <vt:lpstr>Review the County’s Financial Capacity to Complete the Projects (continued)</vt:lpstr>
      <vt:lpstr>Review the County’s Financial Capacity to Complete the Projects (continued)</vt:lpstr>
      <vt:lpstr>Review the County’s Financial Capacity to Complete the Projects (continued)</vt:lpstr>
      <vt:lpstr>Conduct a Second Ranking of Projects - Optional</vt:lpstr>
      <vt:lpstr>Public Comments</vt:lpstr>
      <vt:lpstr>Adoption of the CIP and Inclusion in Annual Budget</vt:lpstr>
      <vt:lpstr>Adoption of the CIP and Inclusion in Annual Budget  (continued)</vt:lpstr>
      <vt:lpstr>Future Citizen Input on CIP Process</vt:lpstr>
      <vt:lpstr>BEST PRACTICES FINAL COMMENTS</vt:lpstr>
      <vt:lpstr>Contact Information</vt:lpstr>
    </vt:vector>
  </TitlesOfParts>
  <Company>ISU Pol Sci Ext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CAPITOL IMPROVEMENTS PLANNING AND THE BUDGET PROCESS</dc:title>
  <dc:creator>Cindy Stuve</dc:creator>
  <cp:lastModifiedBy>Kelsey Sebern</cp:lastModifiedBy>
  <cp:revision>158</cp:revision>
  <cp:lastPrinted>2017-07-08T01:13:08Z</cp:lastPrinted>
  <dcterms:created xsi:type="dcterms:W3CDTF">2002-06-03T17:15:40Z</dcterms:created>
  <dcterms:modified xsi:type="dcterms:W3CDTF">2022-08-08T12:27:51Z</dcterms:modified>
</cp:coreProperties>
</file>