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6"/>
  </p:notesMasterIdLst>
  <p:handoutMasterIdLst>
    <p:handoutMasterId r:id="rId27"/>
  </p:handoutMasterIdLst>
  <p:sldIdLst>
    <p:sldId id="2549" r:id="rId2"/>
    <p:sldId id="2572" r:id="rId3"/>
    <p:sldId id="2590" r:id="rId4"/>
    <p:sldId id="2554" r:id="rId5"/>
    <p:sldId id="2558" r:id="rId6"/>
    <p:sldId id="2580" r:id="rId7"/>
    <p:sldId id="2582" r:id="rId8"/>
    <p:sldId id="2571" r:id="rId9"/>
    <p:sldId id="2562" r:id="rId10"/>
    <p:sldId id="2563" r:id="rId11"/>
    <p:sldId id="2574" r:id="rId12"/>
    <p:sldId id="2564" r:id="rId13"/>
    <p:sldId id="2548" r:id="rId14"/>
    <p:sldId id="2575" r:id="rId15"/>
    <p:sldId id="2561" r:id="rId16"/>
    <p:sldId id="2576" r:id="rId17"/>
    <p:sldId id="2569" r:id="rId18"/>
    <p:sldId id="2570" r:id="rId19"/>
    <p:sldId id="2591" r:id="rId20"/>
    <p:sldId id="2585" r:id="rId21"/>
    <p:sldId id="2583" r:id="rId22"/>
    <p:sldId id="2579" r:id="rId23"/>
    <p:sldId id="2578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8991AE-125C-40E3-B6C8-679290685B93}" v="2" dt="2022-08-04T22:05:09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34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C8E42-861D-41BA-BEAE-F2C5E060ED0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EF9EDF9-6C47-4BDA-A1AE-B6FB1A3293C7}">
      <dgm:prSet/>
      <dgm:spPr/>
      <dgm:t>
        <a:bodyPr/>
        <a:lstStyle/>
        <a:p>
          <a:r>
            <a:rPr lang="en-US" dirty="0">
              <a:solidFill>
                <a:srgbClr val="0066FF"/>
              </a:solidFill>
            </a:rPr>
            <a:t>Self-Awareness</a:t>
          </a:r>
        </a:p>
      </dgm:t>
    </dgm:pt>
    <dgm:pt modelId="{E848F363-D2BD-427B-AD5A-8496D21B2C70}" type="parTrans" cxnId="{2FA38C07-CF8A-43BD-A09A-A2AF68E00AC9}">
      <dgm:prSet/>
      <dgm:spPr/>
      <dgm:t>
        <a:bodyPr/>
        <a:lstStyle/>
        <a:p>
          <a:endParaRPr lang="en-US"/>
        </a:p>
      </dgm:t>
    </dgm:pt>
    <dgm:pt modelId="{EEC5A202-270B-45E3-8C16-BFEE3BF17B9B}" type="sibTrans" cxnId="{2FA38C07-CF8A-43BD-A09A-A2AF68E00AC9}">
      <dgm:prSet/>
      <dgm:spPr/>
      <dgm:t>
        <a:bodyPr/>
        <a:lstStyle/>
        <a:p>
          <a:endParaRPr lang="en-US"/>
        </a:p>
      </dgm:t>
    </dgm:pt>
    <dgm:pt modelId="{E3C062E9-00D2-4A08-8C73-8A92D5CC7448}">
      <dgm:prSet/>
      <dgm:spPr/>
      <dgm:t>
        <a:bodyPr/>
        <a:lstStyle/>
        <a:p>
          <a:r>
            <a:rPr lang="en-US" dirty="0">
              <a:solidFill>
                <a:srgbClr val="0066FF"/>
              </a:solidFill>
            </a:rPr>
            <a:t>Self-Regulation</a:t>
          </a:r>
        </a:p>
      </dgm:t>
    </dgm:pt>
    <dgm:pt modelId="{5797B10E-B904-4674-97B5-023234D614CA}" type="parTrans" cxnId="{DDC9875B-AE97-4E98-8E51-A3EA36D7855F}">
      <dgm:prSet/>
      <dgm:spPr/>
      <dgm:t>
        <a:bodyPr/>
        <a:lstStyle/>
        <a:p>
          <a:endParaRPr lang="en-US"/>
        </a:p>
      </dgm:t>
    </dgm:pt>
    <dgm:pt modelId="{00C4181F-4FA2-4CF9-B6BE-05E9B1871AFB}" type="sibTrans" cxnId="{DDC9875B-AE97-4E98-8E51-A3EA36D7855F}">
      <dgm:prSet/>
      <dgm:spPr/>
      <dgm:t>
        <a:bodyPr/>
        <a:lstStyle/>
        <a:p>
          <a:endParaRPr lang="en-US"/>
        </a:p>
      </dgm:t>
    </dgm:pt>
    <dgm:pt modelId="{CA30A0B4-A4C0-408B-AE6F-CD65A6EE115E}">
      <dgm:prSet/>
      <dgm:spPr/>
      <dgm:t>
        <a:bodyPr/>
        <a:lstStyle/>
        <a:p>
          <a:r>
            <a:rPr lang="en-US" dirty="0">
              <a:solidFill>
                <a:srgbClr val="0066FF"/>
              </a:solidFill>
            </a:rPr>
            <a:t>Self- Motivation</a:t>
          </a:r>
        </a:p>
      </dgm:t>
    </dgm:pt>
    <dgm:pt modelId="{C9058691-EC57-4CDD-8519-2B4844FD7C34}" type="parTrans" cxnId="{54891A26-6464-40D5-8076-4E6994F8CF13}">
      <dgm:prSet/>
      <dgm:spPr/>
      <dgm:t>
        <a:bodyPr/>
        <a:lstStyle/>
        <a:p>
          <a:endParaRPr lang="en-US"/>
        </a:p>
      </dgm:t>
    </dgm:pt>
    <dgm:pt modelId="{77D5E055-001D-4A28-96B1-EA7FC8891280}" type="sibTrans" cxnId="{54891A26-6464-40D5-8076-4E6994F8CF13}">
      <dgm:prSet/>
      <dgm:spPr/>
      <dgm:t>
        <a:bodyPr/>
        <a:lstStyle/>
        <a:p>
          <a:endParaRPr lang="en-US"/>
        </a:p>
      </dgm:t>
    </dgm:pt>
    <dgm:pt modelId="{0FE7B778-09D2-4762-9F39-F3FE1CF9AAAA}">
      <dgm:prSet/>
      <dgm:spPr/>
      <dgm:t>
        <a:bodyPr/>
        <a:lstStyle/>
        <a:p>
          <a:r>
            <a:rPr lang="en-US" dirty="0">
              <a:solidFill>
                <a:srgbClr val="0066FF"/>
              </a:solidFill>
            </a:rPr>
            <a:t>Empathy</a:t>
          </a:r>
        </a:p>
      </dgm:t>
    </dgm:pt>
    <dgm:pt modelId="{35F80165-40E0-4D33-84E3-09C069A36273}" type="parTrans" cxnId="{2D2B3964-7E2E-4BED-8259-2D16749B26B4}">
      <dgm:prSet/>
      <dgm:spPr/>
      <dgm:t>
        <a:bodyPr/>
        <a:lstStyle/>
        <a:p>
          <a:endParaRPr lang="en-US"/>
        </a:p>
      </dgm:t>
    </dgm:pt>
    <dgm:pt modelId="{A1FD942A-CC37-40E2-97BF-E3F908159466}" type="sibTrans" cxnId="{2D2B3964-7E2E-4BED-8259-2D16749B26B4}">
      <dgm:prSet/>
      <dgm:spPr/>
      <dgm:t>
        <a:bodyPr/>
        <a:lstStyle/>
        <a:p>
          <a:endParaRPr lang="en-US"/>
        </a:p>
      </dgm:t>
    </dgm:pt>
    <dgm:pt modelId="{44735F59-AEED-4104-873F-59605EFFA979}">
      <dgm:prSet/>
      <dgm:spPr/>
      <dgm:t>
        <a:bodyPr/>
        <a:lstStyle/>
        <a:p>
          <a:r>
            <a:rPr lang="en-US" dirty="0">
              <a:solidFill>
                <a:srgbClr val="0066FF"/>
              </a:solidFill>
            </a:rPr>
            <a:t>Social Skills</a:t>
          </a:r>
        </a:p>
      </dgm:t>
    </dgm:pt>
    <dgm:pt modelId="{023063B2-CCDF-488C-BCF6-554A0C5BFA8F}" type="parTrans" cxnId="{9AF2EFB9-1F28-473C-9CA5-B588BDD4F37E}">
      <dgm:prSet/>
      <dgm:spPr/>
      <dgm:t>
        <a:bodyPr/>
        <a:lstStyle/>
        <a:p>
          <a:endParaRPr lang="en-US"/>
        </a:p>
      </dgm:t>
    </dgm:pt>
    <dgm:pt modelId="{C2009E34-E2C2-490E-9350-81D499F0FFF8}" type="sibTrans" cxnId="{9AF2EFB9-1F28-473C-9CA5-B588BDD4F37E}">
      <dgm:prSet/>
      <dgm:spPr/>
      <dgm:t>
        <a:bodyPr/>
        <a:lstStyle/>
        <a:p>
          <a:endParaRPr lang="en-US"/>
        </a:p>
      </dgm:t>
    </dgm:pt>
    <dgm:pt modelId="{7BC1E48B-7515-4EB3-BB11-2A2DCB1AB752}" type="pres">
      <dgm:prSet presAssocID="{260C8E42-861D-41BA-BEAE-F2C5E060ED0A}" presName="root" presStyleCnt="0">
        <dgm:presLayoutVars>
          <dgm:dir/>
          <dgm:resizeHandles val="exact"/>
        </dgm:presLayoutVars>
      </dgm:prSet>
      <dgm:spPr/>
    </dgm:pt>
    <dgm:pt modelId="{CF3B1851-7E1B-41A1-9F54-C73B4958A9C5}" type="pres">
      <dgm:prSet presAssocID="{2EF9EDF9-6C47-4BDA-A1AE-B6FB1A3293C7}" presName="compNode" presStyleCnt="0"/>
      <dgm:spPr/>
    </dgm:pt>
    <dgm:pt modelId="{3350B1A5-249E-4F32-840C-C21D0D180599}" type="pres">
      <dgm:prSet presAssocID="{2EF9EDF9-6C47-4BDA-A1AE-B6FB1A3293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A37B896A-B6FD-42B8-ADE1-78E8F68BBBD4}" type="pres">
      <dgm:prSet presAssocID="{2EF9EDF9-6C47-4BDA-A1AE-B6FB1A3293C7}" presName="spaceRect" presStyleCnt="0"/>
      <dgm:spPr/>
    </dgm:pt>
    <dgm:pt modelId="{761F9C82-5602-4BCE-8D07-60374F39860D}" type="pres">
      <dgm:prSet presAssocID="{2EF9EDF9-6C47-4BDA-A1AE-B6FB1A3293C7}" presName="textRect" presStyleLbl="revTx" presStyleIdx="0" presStyleCnt="5">
        <dgm:presLayoutVars>
          <dgm:chMax val="1"/>
          <dgm:chPref val="1"/>
        </dgm:presLayoutVars>
      </dgm:prSet>
      <dgm:spPr/>
    </dgm:pt>
    <dgm:pt modelId="{F931C58C-336C-49B3-9593-E02BA5074AD3}" type="pres">
      <dgm:prSet presAssocID="{EEC5A202-270B-45E3-8C16-BFEE3BF17B9B}" presName="sibTrans" presStyleCnt="0"/>
      <dgm:spPr/>
    </dgm:pt>
    <dgm:pt modelId="{FDC11D5D-C10B-428E-B6F9-774DEBCB4FC5}" type="pres">
      <dgm:prSet presAssocID="{E3C062E9-00D2-4A08-8C73-8A92D5CC7448}" presName="compNode" presStyleCnt="0"/>
      <dgm:spPr/>
    </dgm:pt>
    <dgm:pt modelId="{0CBA148C-9B79-4EE0-90E7-E320CC9A343F}" type="pres">
      <dgm:prSet presAssocID="{E3C062E9-00D2-4A08-8C73-8A92D5CC74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8809D52-8BA4-404C-AFF3-E9F6467E71C1}" type="pres">
      <dgm:prSet presAssocID="{E3C062E9-00D2-4A08-8C73-8A92D5CC7448}" presName="spaceRect" presStyleCnt="0"/>
      <dgm:spPr/>
    </dgm:pt>
    <dgm:pt modelId="{7092EB6C-C1E4-427D-82C1-2F2224CF77C9}" type="pres">
      <dgm:prSet presAssocID="{E3C062E9-00D2-4A08-8C73-8A92D5CC7448}" presName="textRect" presStyleLbl="revTx" presStyleIdx="1" presStyleCnt="5">
        <dgm:presLayoutVars>
          <dgm:chMax val="1"/>
          <dgm:chPref val="1"/>
        </dgm:presLayoutVars>
      </dgm:prSet>
      <dgm:spPr/>
    </dgm:pt>
    <dgm:pt modelId="{32BA4389-654F-4C20-A8FC-52400CDCDB28}" type="pres">
      <dgm:prSet presAssocID="{00C4181F-4FA2-4CF9-B6BE-05E9B1871AFB}" presName="sibTrans" presStyleCnt="0"/>
      <dgm:spPr/>
    </dgm:pt>
    <dgm:pt modelId="{56A8FEEE-816E-4DEB-8DA3-55B072DA7D84}" type="pres">
      <dgm:prSet presAssocID="{CA30A0B4-A4C0-408B-AE6F-CD65A6EE115E}" presName="compNode" presStyleCnt="0"/>
      <dgm:spPr/>
    </dgm:pt>
    <dgm:pt modelId="{ADB4B29B-AC6F-47B2-988D-3C6639AF4B0F}" type="pres">
      <dgm:prSet presAssocID="{CA30A0B4-A4C0-408B-AE6F-CD65A6EE11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7B1AFC-3859-4D71-AAD8-7060C9A22CA6}" type="pres">
      <dgm:prSet presAssocID="{CA30A0B4-A4C0-408B-AE6F-CD65A6EE115E}" presName="spaceRect" presStyleCnt="0"/>
      <dgm:spPr/>
    </dgm:pt>
    <dgm:pt modelId="{3228F814-0199-4E4F-A467-1A267EED2A34}" type="pres">
      <dgm:prSet presAssocID="{CA30A0B4-A4C0-408B-AE6F-CD65A6EE115E}" presName="textRect" presStyleLbl="revTx" presStyleIdx="2" presStyleCnt="5">
        <dgm:presLayoutVars>
          <dgm:chMax val="1"/>
          <dgm:chPref val="1"/>
        </dgm:presLayoutVars>
      </dgm:prSet>
      <dgm:spPr/>
    </dgm:pt>
    <dgm:pt modelId="{4B4F4991-AC93-4CBF-B6B5-B4BCA885A55E}" type="pres">
      <dgm:prSet presAssocID="{77D5E055-001D-4A28-96B1-EA7FC8891280}" presName="sibTrans" presStyleCnt="0"/>
      <dgm:spPr/>
    </dgm:pt>
    <dgm:pt modelId="{23A725FD-3085-43CB-B07A-E5BDDD562034}" type="pres">
      <dgm:prSet presAssocID="{0FE7B778-09D2-4762-9F39-F3FE1CF9AAAA}" presName="compNode" presStyleCnt="0"/>
      <dgm:spPr/>
    </dgm:pt>
    <dgm:pt modelId="{199C4373-2D89-4C16-A3C7-CEA4D6CD9272}" type="pres">
      <dgm:prSet presAssocID="{0FE7B778-09D2-4762-9F39-F3FE1CF9AAA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F816292C-C36E-4433-951F-7A4DDC771C98}" type="pres">
      <dgm:prSet presAssocID="{0FE7B778-09D2-4762-9F39-F3FE1CF9AAAA}" presName="spaceRect" presStyleCnt="0"/>
      <dgm:spPr/>
    </dgm:pt>
    <dgm:pt modelId="{53B42A05-D837-4904-B3BD-66F616BD74CB}" type="pres">
      <dgm:prSet presAssocID="{0FE7B778-09D2-4762-9F39-F3FE1CF9AAAA}" presName="textRect" presStyleLbl="revTx" presStyleIdx="3" presStyleCnt="5">
        <dgm:presLayoutVars>
          <dgm:chMax val="1"/>
          <dgm:chPref val="1"/>
        </dgm:presLayoutVars>
      </dgm:prSet>
      <dgm:spPr/>
    </dgm:pt>
    <dgm:pt modelId="{173B69AD-0A6C-43FE-8656-04E4E631C4E4}" type="pres">
      <dgm:prSet presAssocID="{A1FD942A-CC37-40E2-97BF-E3F908159466}" presName="sibTrans" presStyleCnt="0"/>
      <dgm:spPr/>
    </dgm:pt>
    <dgm:pt modelId="{FD73C6D8-B8E0-45E5-8209-BDB6200C7C3F}" type="pres">
      <dgm:prSet presAssocID="{44735F59-AEED-4104-873F-59605EFFA979}" presName="compNode" presStyleCnt="0"/>
      <dgm:spPr/>
    </dgm:pt>
    <dgm:pt modelId="{351C4E24-DDFD-4B00-BE76-B367C2555601}" type="pres">
      <dgm:prSet presAssocID="{44735F59-AEED-4104-873F-59605EFFA9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B056460-AF74-4645-A6FE-4D30B4074BED}" type="pres">
      <dgm:prSet presAssocID="{44735F59-AEED-4104-873F-59605EFFA979}" presName="spaceRect" presStyleCnt="0"/>
      <dgm:spPr/>
    </dgm:pt>
    <dgm:pt modelId="{46BA2372-9E97-49FA-824D-68D1039BEE35}" type="pres">
      <dgm:prSet presAssocID="{44735F59-AEED-4104-873F-59605EFFA97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FA38C07-CF8A-43BD-A09A-A2AF68E00AC9}" srcId="{260C8E42-861D-41BA-BEAE-F2C5E060ED0A}" destId="{2EF9EDF9-6C47-4BDA-A1AE-B6FB1A3293C7}" srcOrd="0" destOrd="0" parTransId="{E848F363-D2BD-427B-AD5A-8496D21B2C70}" sibTransId="{EEC5A202-270B-45E3-8C16-BFEE3BF17B9B}"/>
    <dgm:cxn modelId="{D34C6C17-998E-43D5-B499-215DC553898F}" type="presOf" srcId="{0FE7B778-09D2-4762-9F39-F3FE1CF9AAAA}" destId="{53B42A05-D837-4904-B3BD-66F616BD74CB}" srcOrd="0" destOrd="0" presId="urn:microsoft.com/office/officeart/2018/2/layout/IconLabelList"/>
    <dgm:cxn modelId="{A6B05522-D487-4252-883E-7D4784FAC662}" type="presOf" srcId="{260C8E42-861D-41BA-BEAE-F2C5E060ED0A}" destId="{7BC1E48B-7515-4EB3-BB11-2A2DCB1AB752}" srcOrd="0" destOrd="0" presId="urn:microsoft.com/office/officeart/2018/2/layout/IconLabelList"/>
    <dgm:cxn modelId="{D2220325-FE7B-4B43-8671-DFAE57FEABEF}" type="presOf" srcId="{CA30A0B4-A4C0-408B-AE6F-CD65A6EE115E}" destId="{3228F814-0199-4E4F-A467-1A267EED2A34}" srcOrd="0" destOrd="0" presId="urn:microsoft.com/office/officeart/2018/2/layout/IconLabelList"/>
    <dgm:cxn modelId="{54891A26-6464-40D5-8076-4E6994F8CF13}" srcId="{260C8E42-861D-41BA-BEAE-F2C5E060ED0A}" destId="{CA30A0B4-A4C0-408B-AE6F-CD65A6EE115E}" srcOrd="2" destOrd="0" parTransId="{C9058691-EC57-4CDD-8519-2B4844FD7C34}" sibTransId="{77D5E055-001D-4A28-96B1-EA7FC8891280}"/>
    <dgm:cxn modelId="{C4DC342F-9A79-40DB-BEAD-DE6E58643BCB}" type="presOf" srcId="{44735F59-AEED-4104-873F-59605EFFA979}" destId="{46BA2372-9E97-49FA-824D-68D1039BEE35}" srcOrd="0" destOrd="0" presId="urn:microsoft.com/office/officeart/2018/2/layout/IconLabelList"/>
    <dgm:cxn modelId="{DDC9875B-AE97-4E98-8E51-A3EA36D7855F}" srcId="{260C8E42-861D-41BA-BEAE-F2C5E060ED0A}" destId="{E3C062E9-00D2-4A08-8C73-8A92D5CC7448}" srcOrd="1" destOrd="0" parTransId="{5797B10E-B904-4674-97B5-023234D614CA}" sibTransId="{00C4181F-4FA2-4CF9-B6BE-05E9B1871AFB}"/>
    <dgm:cxn modelId="{2D2B3964-7E2E-4BED-8259-2D16749B26B4}" srcId="{260C8E42-861D-41BA-BEAE-F2C5E060ED0A}" destId="{0FE7B778-09D2-4762-9F39-F3FE1CF9AAAA}" srcOrd="3" destOrd="0" parTransId="{35F80165-40E0-4D33-84E3-09C069A36273}" sibTransId="{A1FD942A-CC37-40E2-97BF-E3F908159466}"/>
    <dgm:cxn modelId="{3246C785-8C0F-48F9-9EE7-07F8223A333D}" type="presOf" srcId="{E3C062E9-00D2-4A08-8C73-8A92D5CC7448}" destId="{7092EB6C-C1E4-427D-82C1-2F2224CF77C9}" srcOrd="0" destOrd="0" presId="urn:microsoft.com/office/officeart/2018/2/layout/IconLabelList"/>
    <dgm:cxn modelId="{A2043FA8-E884-4AE4-BDE7-C62D211F4450}" type="presOf" srcId="{2EF9EDF9-6C47-4BDA-A1AE-B6FB1A3293C7}" destId="{761F9C82-5602-4BCE-8D07-60374F39860D}" srcOrd="0" destOrd="0" presId="urn:microsoft.com/office/officeart/2018/2/layout/IconLabelList"/>
    <dgm:cxn modelId="{9AF2EFB9-1F28-473C-9CA5-B588BDD4F37E}" srcId="{260C8E42-861D-41BA-BEAE-F2C5E060ED0A}" destId="{44735F59-AEED-4104-873F-59605EFFA979}" srcOrd="4" destOrd="0" parTransId="{023063B2-CCDF-488C-BCF6-554A0C5BFA8F}" sibTransId="{C2009E34-E2C2-490E-9350-81D499F0FFF8}"/>
    <dgm:cxn modelId="{9B19C14B-4540-42CB-8EB1-79EBC344451B}" type="presParOf" srcId="{7BC1E48B-7515-4EB3-BB11-2A2DCB1AB752}" destId="{CF3B1851-7E1B-41A1-9F54-C73B4958A9C5}" srcOrd="0" destOrd="0" presId="urn:microsoft.com/office/officeart/2018/2/layout/IconLabelList"/>
    <dgm:cxn modelId="{F571664E-6679-4F72-8A2A-72CA8E705958}" type="presParOf" srcId="{CF3B1851-7E1B-41A1-9F54-C73B4958A9C5}" destId="{3350B1A5-249E-4F32-840C-C21D0D180599}" srcOrd="0" destOrd="0" presId="urn:microsoft.com/office/officeart/2018/2/layout/IconLabelList"/>
    <dgm:cxn modelId="{8AD45612-6436-446A-A565-CCC0D9892A87}" type="presParOf" srcId="{CF3B1851-7E1B-41A1-9F54-C73B4958A9C5}" destId="{A37B896A-B6FD-42B8-ADE1-78E8F68BBBD4}" srcOrd="1" destOrd="0" presId="urn:microsoft.com/office/officeart/2018/2/layout/IconLabelList"/>
    <dgm:cxn modelId="{7128AACA-F031-4984-8893-CCCE2BC4B3F8}" type="presParOf" srcId="{CF3B1851-7E1B-41A1-9F54-C73B4958A9C5}" destId="{761F9C82-5602-4BCE-8D07-60374F39860D}" srcOrd="2" destOrd="0" presId="urn:microsoft.com/office/officeart/2018/2/layout/IconLabelList"/>
    <dgm:cxn modelId="{11B91761-B32D-45BC-ACF7-C20237F46FEE}" type="presParOf" srcId="{7BC1E48B-7515-4EB3-BB11-2A2DCB1AB752}" destId="{F931C58C-336C-49B3-9593-E02BA5074AD3}" srcOrd="1" destOrd="0" presId="urn:microsoft.com/office/officeart/2018/2/layout/IconLabelList"/>
    <dgm:cxn modelId="{19954068-5F6F-4875-AE12-4EA9402E42BE}" type="presParOf" srcId="{7BC1E48B-7515-4EB3-BB11-2A2DCB1AB752}" destId="{FDC11D5D-C10B-428E-B6F9-774DEBCB4FC5}" srcOrd="2" destOrd="0" presId="urn:microsoft.com/office/officeart/2018/2/layout/IconLabelList"/>
    <dgm:cxn modelId="{538A8E4C-0165-4D99-8EDD-761A3D6035E9}" type="presParOf" srcId="{FDC11D5D-C10B-428E-B6F9-774DEBCB4FC5}" destId="{0CBA148C-9B79-4EE0-90E7-E320CC9A343F}" srcOrd="0" destOrd="0" presId="urn:microsoft.com/office/officeart/2018/2/layout/IconLabelList"/>
    <dgm:cxn modelId="{9DBF4AA2-00E4-4348-A4EC-A141345ACE0C}" type="presParOf" srcId="{FDC11D5D-C10B-428E-B6F9-774DEBCB4FC5}" destId="{F8809D52-8BA4-404C-AFF3-E9F6467E71C1}" srcOrd="1" destOrd="0" presId="urn:microsoft.com/office/officeart/2018/2/layout/IconLabelList"/>
    <dgm:cxn modelId="{9C5AD35E-6001-468B-BA2C-0E96A4BADC14}" type="presParOf" srcId="{FDC11D5D-C10B-428E-B6F9-774DEBCB4FC5}" destId="{7092EB6C-C1E4-427D-82C1-2F2224CF77C9}" srcOrd="2" destOrd="0" presId="urn:microsoft.com/office/officeart/2018/2/layout/IconLabelList"/>
    <dgm:cxn modelId="{25AA1935-5849-4B6D-B6F8-997454059F4C}" type="presParOf" srcId="{7BC1E48B-7515-4EB3-BB11-2A2DCB1AB752}" destId="{32BA4389-654F-4C20-A8FC-52400CDCDB28}" srcOrd="3" destOrd="0" presId="urn:microsoft.com/office/officeart/2018/2/layout/IconLabelList"/>
    <dgm:cxn modelId="{DE40D0CA-4A91-4B96-9737-B0E3FE3E9D26}" type="presParOf" srcId="{7BC1E48B-7515-4EB3-BB11-2A2DCB1AB752}" destId="{56A8FEEE-816E-4DEB-8DA3-55B072DA7D84}" srcOrd="4" destOrd="0" presId="urn:microsoft.com/office/officeart/2018/2/layout/IconLabelList"/>
    <dgm:cxn modelId="{0A59F510-8295-4B56-9BC0-D9E4DCF7A6B0}" type="presParOf" srcId="{56A8FEEE-816E-4DEB-8DA3-55B072DA7D84}" destId="{ADB4B29B-AC6F-47B2-988D-3C6639AF4B0F}" srcOrd="0" destOrd="0" presId="urn:microsoft.com/office/officeart/2018/2/layout/IconLabelList"/>
    <dgm:cxn modelId="{ED41A5DF-95E8-4A35-B073-8DFB943FD009}" type="presParOf" srcId="{56A8FEEE-816E-4DEB-8DA3-55B072DA7D84}" destId="{CD7B1AFC-3859-4D71-AAD8-7060C9A22CA6}" srcOrd="1" destOrd="0" presId="urn:microsoft.com/office/officeart/2018/2/layout/IconLabelList"/>
    <dgm:cxn modelId="{4A49F610-0B24-4841-8759-D193219D92E0}" type="presParOf" srcId="{56A8FEEE-816E-4DEB-8DA3-55B072DA7D84}" destId="{3228F814-0199-4E4F-A467-1A267EED2A34}" srcOrd="2" destOrd="0" presId="urn:microsoft.com/office/officeart/2018/2/layout/IconLabelList"/>
    <dgm:cxn modelId="{18D62B70-AC7E-47AA-8D41-4173C0892220}" type="presParOf" srcId="{7BC1E48B-7515-4EB3-BB11-2A2DCB1AB752}" destId="{4B4F4991-AC93-4CBF-B6B5-B4BCA885A55E}" srcOrd="5" destOrd="0" presId="urn:microsoft.com/office/officeart/2018/2/layout/IconLabelList"/>
    <dgm:cxn modelId="{A2DEDD88-9A31-4F46-BBE1-68F2BEAB88BD}" type="presParOf" srcId="{7BC1E48B-7515-4EB3-BB11-2A2DCB1AB752}" destId="{23A725FD-3085-43CB-B07A-E5BDDD562034}" srcOrd="6" destOrd="0" presId="urn:microsoft.com/office/officeart/2018/2/layout/IconLabelList"/>
    <dgm:cxn modelId="{1970196C-6BDE-49FD-A847-F1AD64A00EA6}" type="presParOf" srcId="{23A725FD-3085-43CB-B07A-E5BDDD562034}" destId="{199C4373-2D89-4C16-A3C7-CEA4D6CD9272}" srcOrd="0" destOrd="0" presId="urn:microsoft.com/office/officeart/2018/2/layout/IconLabelList"/>
    <dgm:cxn modelId="{D207627B-0863-4B3A-9ECA-15EDC7CDC918}" type="presParOf" srcId="{23A725FD-3085-43CB-B07A-E5BDDD562034}" destId="{F816292C-C36E-4433-951F-7A4DDC771C98}" srcOrd="1" destOrd="0" presId="urn:microsoft.com/office/officeart/2018/2/layout/IconLabelList"/>
    <dgm:cxn modelId="{A0AA10DE-2114-4462-8613-3956BC4EC562}" type="presParOf" srcId="{23A725FD-3085-43CB-B07A-E5BDDD562034}" destId="{53B42A05-D837-4904-B3BD-66F616BD74CB}" srcOrd="2" destOrd="0" presId="urn:microsoft.com/office/officeart/2018/2/layout/IconLabelList"/>
    <dgm:cxn modelId="{CE374CBE-E63D-4128-BB34-1E574B658E14}" type="presParOf" srcId="{7BC1E48B-7515-4EB3-BB11-2A2DCB1AB752}" destId="{173B69AD-0A6C-43FE-8656-04E4E631C4E4}" srcOrd="7" destOrd="0" presId="urn:microsoft.com/office/officeart/2018/2/layout/IconLabelList"/>
    <dgm:cxn modelId="{D2F411C7-763F-4FC4-9495-039A12742952}" type="presParOf" srcId="{7BC1E48B-7515-4EB3-BB11-2A2DCB1AB752}" destId="{FD73C6D8-B8E0-45E5-8209-BDB6200C7C3F}" srcOrd="8" destOrd="0" presId="urn:microsoft.com/office/officeart/2018/2/layout/IconLabelList"/>
    <dgm:cxn modelId="{02E996D0-1F90-49AF-8E87-66860FBDE7F5}" type="presParOf" srcId="{FD73C6D8-B8E0-45E5-8209-BDB6200C7C3F}" destId="{351C4E24-DDFD-4B00-BE76-B367C2555601}" srcOrd="0" destOrd="0" presId="urn:microsoft.com/office/officeart/2018/2/layout/IconLabelList"/>
    <dgm:cxn modelId="{BAFA9C4B-7BB0-4431-92F2-3ACD3B735885}" type="presParOf" srcId="{FD73C6D8-B8E0-45E5-8209-BDB6200C7C3F}" destId="{7B056460-AF74-4645-A6FE-4D30B4074BED}" srcOrd="1" destOrd="0" presId="urn:microsoft.com/office/officeart/2018/2/layout/IconLabelList"/>
    <dgm:cxn modelId="{28082AE2-E05D-4676-85CB-70E8CC34A9FE}" type="presParOf" srcId="{FD73C6D8-B8E0-45E5-8209-BDB6200C7C3F}" destId="{46BA2372-9E97-49FA-824D-68D1039BEE35}" srcOrd="2" destOrd="0" presId="urn:microsoft.com/office/officeart/2018/2/layout/IconLabelList"/>
  </dgm:cxnLst>
  <dgm:bg>
    <a:solidFill>
      <a:schemeClr val="accent1">
        <a:lumMod val="20000"/>
        <a:lumOff val="80000"/>
      </a:schemeClr>
    </a:solidFill>
  </dgm:bg>
  <dgm:whole>
    <a:ln w="38100">
      <a:solidFill>
        <a:srgbClr val="0066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B1A5-249E-4F32-840C-C21D0D180599}">
      <dsp:nvSpPr>
        <dsp:cNvPr id="0" name=""/>
        <dsp:cNvSpPr/>
      </dsp:nvSpPr>
      <dsp:spPr>
        <a:xfrm>
          <a:off x="591423" y="106652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F9C82-5602-4BCE-8D07-60374F39860D}">
      <dsp:nvSpPr>
        <dsp:cNvPr id="0" name=""/>
        <dsp:cNvSpPr/>
      </dsp:nvSpPr>
      <dsp:spPr>
        <a:xfrm>
          <a:off x="96423" y="2146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66FF"/>
              </a:solidFill>
            </a:rPr>
            <a:t>Self-Awareness</a:t>
          </a:r>
        </a:p>
      </dsp:txBody>
      <dsp:txXfrm>
        <a:off x="96423" y="2146623"/>
        <a:ext cx="1800000" cy="720000"/>
      </dsp:txXfrm>
    </dsp:sp>
    <dsp:sp modelId="{0CBA148C-9B79-4EE0-90E7-E320CC9A343F}">
      <dsp:nvSpPr>
        <dsp:cNvPr id="0" name=""/>
        <dsp:cNvSpPr/>
      </dsp:nvSpPr>
      <dsp:spPr>
        <a:xfrm>
          <a:off x="2706423" y="106652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2EB6C-C1E4-427D-82C1-2F2224CF77C9}">
      <dsp:nvSpPr>
        <dsp:cNvPr id="0" name=""/>
        <dsp:cNvSpPr/>
      </dsp:nvSpPr>
      <dsp:spPr>
        <a:xfrm>
          <a:off x="2211423" y="2146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66FF"/>
              </a:solidFill>
            </a:rPr>
            <a:t>Self-Regulation</a:t>
          </a:r>
        </a:p>
      </dsp:txBody>
      <dsp:txXfrm>
        <a:off x="2211423" y="2146623"/>
        <a:ext cx="1800000" cy="720000"/>
      </dsp:txXfrm>
    </dsp:sp>
    <dsp:sp modelId="{ADB4B29B-AC6F-47B2-988D-3C6639AF4B0F}">
      <dsp:nvSpPr>
        <dsp:cNvPr id="0" name=""/>
        <dsp:cNvSpPr/>
      </dsp:nvSpPr>
      <dsp:spPr>
        <a:xfrm>
          <a:off x="4821424" y="106652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8F814-0199-4E4F-A467-1A267EED2A34}">
      <dsp:nvSpPr>
        <dsp:cNvPr id="0" name=""/>
        <dsp:cNvSpPr/>
      </dsp:nvSpPr>
      <dsp:spPr>
        <a:xfrm>
          <a:off x="4326424" y="2146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66FF"/>
              </a:solidFill>
            </a:rPr>
            <a:t>Self- Motivation</a:t>
          </a:r>
        </a:p>
      </dsp:txBody>
      <dsp:txXfrm>
        <a:off x="4326424" y="2146623"/>
        <a:ext cx="1800000" cy="720000"/>
      </dsp:txXfrm>
    </dsp:sp>
    <dsp:sp modelId="{199C4373-2D89-4C16-A3C7-CEA4D6CD9272}">
      <dsp:nvSpPr>
        <dsp:cNvPr id="0" name=""/>
        <dsp:cNvSpPr/>
      </dsp:nvSpPr>
      <dsp:spPr>
        <a:xfrm>
          <a:off x="6936424" y="106652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2A05-D837-4904-B3BD-66F616BD74CB}">
      <dsp:nvSpPr>
        <dsp:cNvPr id="0" name=""/>
        <dsp:cNvSpPr/>
      </dsp:nvSpPr>
      <dsp:spPr>
        <a:xfrm>
          <a:off x="6441424" y="2146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66FF"/>
              </a:solidFill>
            </a:rPr>
            <a:t>Empathy</a:t>
          </a:r>
        </a:p>
      </dsp:txBody>
      <dsp:txXfrm>
        <a:off x="6441424" y="2146623"/>
        <a:ext cx="1800000" cy="720000"/>
      </dsp:txXfrm>
    </dsp:sp>
    <dsp:sp modelId="{351C4E24-DDFD-4B00-BE76-B367C2555601}">
      <dsp:nvSpPr>
        <dsp:cNvPr id="0" name=""/>
        <dsp:cNvSpPr/>
      </dsp:nvSpPr>
      <dsp:spPr>
        <a:xfrm>
          <a:off x="9051424" y="1066526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A2372-9E97-49FA-824D-68D1039BEE35}">
      <dsp:nvSpPr>
        <dsp:cNvPr id="0" name=""/>
        <dsp:cNvSpPr/>
      </dsp:nvSpPr>
      <dsp:spPr>
        <a:xfrm>
          <a:off x="8556424" y="21466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66FF"/>
              </a:solidFill>
            </a:rPr>
            <a:t>Social Skills</a:t>
          </a:r>
        </a:p>
      </dsp:txBody>
      <dsp:txXfrm>
        <a:off x="8556424" y="214662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8/8/2022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have a bad boss?</a:t>
            </a:r>
          </a:p>
          <a:p>
            <a:r>
              <a:rPr lang="en-US" dirty="0"/>
              <a:t>Every had a toxic boss?</a:t>
            </a:r>
          </a:p>
          <a:p>
            <a:r>
              <a:rPr lang="en-US" dirty="0"/>
              <a:t>Co-worker?</a:t>
            </a:r>
          </a:p>
          <a:p>
            <a:r>
              <a:rPr lang="en-US" dirty="0"/>
              <a:t>Customer? </a:t>
            </a:r>
          </a:p>
          <a:p>
            <a:r>
              <a:rPr lang="en-US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3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Nonverbal communication – Being able to read others nonverbal communication to respond appropriately.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9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around – Who has their hands up?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21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 – Use your emotions effectively.</a:t>
            </a:r>
          </a:p>
          <a:p>
            <a:r>
              <a:rPr lang="en-US" dirty="0"/>
              <a:t>Self-Awareness, Self-Regulation, Self-Motivation, Empathy and Social Skills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5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Vehicle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9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communication, better relationships,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5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89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Cyndi – 1</a:t>
            </a:r>
            <a:r>
              <a:rPr lang="en-US" baseline="30000" dirty="0"/>
              <a:t>st</a:t>
            </a:r>
            <a:r>
              <a:rPr lang="en-US" dirty="0"/>
              <a:t> Class </a:t>
            </a:r>
          </a:p>
          <a:p>
            <a:r>
              <a:rPr lang="en-US" dirty="0"/>
              <a:t>Dylan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4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We find the people who make the most progress in improving their emotional intelligence are usually the ones who ask the most questions. </a:t>
            </a:r>
            <a:r>
              <a:rPr lang="en-US" sz="1200" dirty="0"/>
              <a:t>Bradberry, Dr. Travis; Greaves, Dr. Jean. The Emotional Intelligence Quick Book: Everything You Need to Know to Put Your EQ to Work (p. 66). Atria Books. Kindle Edition. </a:t>
            </a:r>
          </a:p>
          <a:p>
            <a:r>
              <a:rPr lang="en-US" dirty="0"/>
              <a:t>Do you think the bad bosses or co-workers were self-aware?</a:t>
            </a:r>
          </a:p>
          <a:p>
            <a:r>
              <a:rPr lang="en-US" dirty="0"/>
              <a:t>Laugh at yourself or your mistakes!   STORY: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10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- Throw check away</a:t>
            </a:r>
          </a:p>
          <a:p>
            <a:r>
              <a:rPr lang="en-US" dirty="0"/>
              <a:t>Conscientious –know right from wrong.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31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Persuasiveness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9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nee@consultingbyronee.com" TargetMode="External"/><Relationship Id="rId2" Type="http://schemas.openxmlformats.org/officeDocument/2006/relationships/hyperlink" Target="http://www.consultingbyrone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480" y="863682"/>
            <a:ext cx="4704176" cy="3566160"/>
          </a:xfrm>
        </p:spPr>
        <p:txBody>
          <a:bodyPr/>
          <a:lstStyle/>
          <a:p>
            <a:r>
              <a:rPr lang="en-US" dirty="0"/>
              <a:t>Emotional Intelligence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480" y="4418313"/>
            <a:ext cx="5559905" cy="1492786"/>
          </a:xfrm>
        </p:spPr>
        <p:txBody>
          <a:bodyPr>
            <a:normAutofit/>
          </a:bodyPr>
          <a:lstStyle/>
          <a:p>
            <a:r>
              <a:rPr lang="en-US" sz="1800" dirty="0"/>
              <a:t>Ronee Andersen, MBA, SPHR, CTAC</a:t>
            </a:r>
          </a:p>
          <a:p>
            <a:r>
              <a:rPr lang="en-US" sz="1800" dirty="0"/>
              <a:t>August 24, 2022</a:t>
            </a:r>
          </a:p>
          <a:p>
            <a:endParaRPr lang="en-US" dirty="0"/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9DE39-468B-4208-F0F5-F7D5287FD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54" y="1168114"/>
            <a:ext cx="3913294" cy="12715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67BEB-C36E-4307-86B2-9E7B0CBB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692253"/>
            <a:ext cx="4720496" cy="3933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Hallmarks: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Self-confident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u="sng" dirty="0"/>
              <a:t>Realistic</a:t>
            </a:r>
            <a:r>
              <a:rPr lang="en-US" sz="2800" dirty="0"/>
              <a:t> self-assessment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Sense of humor about their weaknesses or mistakes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3EB72-FBCC-4F42-9077-F05619C6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781761"/>
            <a:ext cx="4534616" cy="910492"/>
          </a:xfrm>
        </p:spPr>
        <p:txBody>
          <a:bodyPr anchor="ctr">
            <a:normAutofit/>
          </a:bodyPr>
          <a:lstStyle/>
          <a:p>
            <a:r>
              <a:rPr lang="en-US" dirty="0"/>
              <a:t>Self-Awareness</a:t>
            </a:r>
          </a:p>
        </p:txBody>
      </p:sp>
      <p:pic>
        <p:nvPicPr>
          <p:cNvPr id="1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D99F1385-C418-474C-A6F4-5F39EC36D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93"/>
          <a:stretch/>
        </p:blipFill>
        <p:spPr>
          <a:xfrm>
            <a:off x="4529923" y="229833"/>
            <a:ext cx="8464509" cy="685799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85186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404F2DB7-6C1C-4158-89F8-9058E21DE4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3EB72-FBCC-4F42-9077-F05619C6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019" y="419698"/>
            <a:ext cx="4845068" cy="132920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Self-Regulation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C67BEB-C36E-4307-86B2-9E7B0CBB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35332"/>
            <a:ext cx="5800531" cy="43251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Hallmarks: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Self-control 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Trustworthiness and Integrity 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Adaptability/Open to Change 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Innovation 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chemeClr val="tx1"/>
                </a:solidFill>
              </a:rPr>
              <a:t>Comfort with Uncertainty </a:t>
            </a:r>
          </a:p>
        </p:txBody>
      </p:sp>
    </p:spTree>
    <p:extLst>
      <p:ext uri="{BB962C8B-B14F-4D97-AF65-F5344CB8AC3E}">
        <p14:creationId xmlns:p14="http://schemas.microsoft.com/office/powerpoint/2010/main" val="34513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E9017-F1A0-4CCA-947E-FA74F7065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/>
              <a:t>Hallmark:</a:t>
            </a:r>
          </a:p>
          <a:p>
            <a:pPr lvl="1"/>
            <a:r>
              <a:rPr lang="en-US" sz="4100"/>
              <a:t>Achievement Driven</a:t>
            </a:r>
            <a:endParaRPr lang="en-US" sz="4100" dirty="0"/>
          </a:p>
          <a:p>
            <a:pPr lvl="1"/>
            <a:r>
              <a:rPr lang="en-US" sz="4100" dirty="0"/>
              <a:t>Commitment  </a:t>
            </a:r>
          </a:p>
          <a:p>
            <a:pPr lvl="1"/>
            <a:r>
              <a:rPr lang="en-US" sz="4100" dirty="0"/>
              <a:t>Initiative </a:t>
            </a:r>
          </a:p>
          <a:p>
            <a:pPr lvl="1"/>
            <a:r>
              <a:rPr lang="en-US" sz="4100" dirty="0"/>
              <a:t>Optimism, even in the face of failure</a:t>
            </a:r>
          </a:p>
          <a:p>
            <a:pPr marL="201168" lvl="1" indent="0">
              <a:buNone/>
            </a:pPr>
            <a:endParaRPr lang="en-US" sz="2000" b="1" dirty="0"/>
          </a:p>
          <a:p>
            <a:pPr marL="201168" lvl="1" indent="0">
              <a:buNone/>
            </a:pPr>
            <a:endParaRPr lang="en-US" sz="2000" b="1" dirty="0"/>
          </a:p>
          <a:p>
            <a:pPr marL="201168" lvl="1" indent="0" algn="ctr">
              <a:buNone/>
            </a:pPr>
            <a:r>
              <a:rPr lang="en-US" sz="2000" b="1" dirty="0"/>
              <a:t> </a:t>
            </a:r>
            <a:r>
              <a:rPr lang="en-US" sz="3400" b="1" dirty="0"/>
              <a:t>“It’s not that I’m so smart, </a:t>
            </a:r>
          </a:p>
          <a:p>
            <a:pPr marL="201168" lvl="1" indent="0" algn="ctr">
              <a:buNone/>
            </a:pPr>
            <a:r>
              <a:rPr lang="en-US" sz="3400" b="1" dirty="0"/>
              <a:t>I just stayed with the problem longer.”</a:t>
            </a:r>
          </a:p>
          <a:p>
            <a:pPr marL="201168" lvl="1" indent="0" algn="ctr">
              <a:buNone/>
            </a:pPr>
            <a:r>
              <a:rPr lang="en-US" sz="2800" b="1" dirty="0"/>
              <a:t>                                                          </a:t>
            </a:r>
            <a:r>
              <a:rPr lang="en-US" sz="2000" b="1" dirty="0"/>
              <a:t>Albert Einstein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85F534-336C-49C5-9897-6747BF45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>
            <a:normAutofit/>
          </a:bodyPr>
          <a:lstStyle/>
          <a:p>
            <a:r>
              <a:rPr lang="en-US"/>
              <a:t>Self-Motivation</a:t>
            </a:r>
          </a:p>
        </p:txBody>
      </p:sp>
    </p:spTree>
    <p:extLst>
      <p:ext uri="{BB962C8B-B14F-4D97-AF65-F5344CB8AC3E}">
        <p14:creationId xmlns:p14="http://schemas.microsoft.com/office/powerpoint/2010/main" val="1538381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9FEAB35-2E74-4C8A-BB60-2426D07C0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8" y="2031121"/>
            <a:ext cx="4885766" cy="3933150"/>
          </a:xfrm>
        </p:spPr>
        <p:txBody>
          <a:bodyPr>
            <a:normAutofit/>
          </a:bodyPr>
          <a:lstStyle/>
          <a:p>
            <a:r>
              <a:rPr lang="en-US" sz="4400" dirty="0"/>
              <a:t>Hallmark:</a:t>
            </a:r>
          </a:p>
          <a:p>
            <a:pPr lvl="1"/>
            <a:r>
              <a:rPr lang="en-US" sz="4400" dirty="0"/>
              <a:t>Cross-cultural sensitivity</a:t>
            </a:r>
          </a:p>
          <a:p>
            <a:pPr lvl="1"/>
            <a:r>
              <a:rPr lang="en-US" sz="4400" dirty="0"/>
              <a:t>Service to Clients and Customers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DF5302-8BAF-DD47-A375-773B74B6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>
            <a:normAutofit/>
          </a:bodyPr>
          <a:lstStyle/>
          <a:p>
            <a:r>
              <a:rPr lang="en-US" dirty="0"/>
              <a:t>Empathy</a:t>
            </a:r>
          </a:p>
        </p:txBody>
      </p:sp>
      <p:pic>
        <p:nvPicPr>
          <p:cNvPr id="8" name="Picture Placeholder 7" descr="group of hands in a &quot;Go Team&quot; fashion">
            <a:extLst>
              <a:ext uri="{FF2B5EF4-FFF2-40B4-BE49-F238E27FC236}">
                <a16:creationId xmlns:a16="http://schemas.microsoft.com/office/drawing/2014/main" id="{A09F623E-2819-2D41-ADE0-C7B64EF0E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0225"/>
          <a:stretch/>
        </p:blipFill>
        <p:spPr>
          <a:xfrm>
            <a:off x="5005785" y="0"/>
            <a:ext cx="8464509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51533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9E5058A3-EA59-4DF0-8824-A307975DE4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B8191-74CA-4D45-B5EB-5ED3CC50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26" y="928326"/>
            <a:ext cx="3324191" cy="1668619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Social </a:t>
            </a:r>
            <a:br>
              <a:rPr lang="en-US" sz="4800" dirty="0"/>
            </a:br>
            <a:r>
              <a:rPr lang="en-US" sz="4800" dirty="0"/>
              <a:t>Skills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0725F6-B396-40ED-A962-E67E198C9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9729" y="793580"/>
            <a:ext cx="7484045" cy="52708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Hallmarks: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Effectiveness in Leading Change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Persuasiveness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Expertise in building and leading teams </a:t>
            </a:r>
          </a:p>
        </p:txBody>
      </p:sp>
    </p:spTree>
    <p:extLst>
      <p:ext uri="{BB962C8B-B14F-4D97-AF65-F5344CB8AC3E}">
        <p14:creationId xmlns:p14="http://schemas.microsoft.com/office/powerpoint/2010/main" val="204726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3588B3-F269-44F6-B824-C656A81B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024" y="1941913"/>
            <a:ext cx="4639736" cy="703135"/>
          </a:xfrm>
        </p:spPr>
        <p:txBody>
          <a:bodyPr/>
          <a:lstStyle/>
          <a:p>
            <a:r>
              <a:rPr lang="en-US" dirty="0"/>
              <a:t>High 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FB85-B914-41B5-8EE8-FF04C0970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73" y="3154857"/>
            <a:ext cx="4639736" cy="2870009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Resilient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Listening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Empathic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Courageous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Flexible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Inclusive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54A73-02F1-426B-BA8A-DADA79011E0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Low EQ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E72976-560D-4190-BAA2-092CD9727B5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Blaming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Unforgiving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Defensive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Stonewalling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Judgmental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</a:rPr>
              <a:t>Exclusive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3F6B13-D03F-4914-9956-06006758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97" y="680665"/>
            <a:ext cx="10205573" cy="910492"/>
          </a:xfrm>
        </p:spPr>
        <p:txBody>
          <a:bodyPr/>
          <a:lstStyle/>
          <a:p>
            <a:pPr algn="ctr"/>
            <a:r>
              <a:rPr lang="en-US" dirty="0"/>
              <a:t>EQ Behaviors </a:t>
            </a:r>
          </a:p>
        </p:txBody>
      </p:sp>
    </p:spTree>
    <p:extLst>
      <p:ext uri="{BB962C8B-B14F-4D97-AF65-F5344CB8AC3E}">
        <p14:creationId xmlns:p14="http://schemas.microsoft.com/office/powerpoint/2010/main" val="101369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03DD55F-114D-4F65-B904-7D279717F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66" y="2031121"/>
            <a:ext cx="4870774" cy="3933150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C0665-908F-4A0E-B324-16A0103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/>
              <a:t>EQ is the consciously </a:t>
            </a:r>
            <a:r>
              <a:rPr lang="en-US" sz="2600" dirty="0">
                <a:solidFill>
                  <a:srgbClr val="FF0000"/>
                </a:solidFill>
              </a:rPr>
              <a:t>choosing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0066FF"/>
                </a:solidFill>
              </a:rPr>
              <a:t>thoughts, feelings and action </a:t>
            </a:r>
            <a:r>
              <a:rPr lang="en-US" sz="2600" dirty="0"/>
              <a:t>to create optimal relationships with yourself and others! </a:t>
            </a:r>
          </a:p>
        </p:txBody>
      </p:sp>
    </p:spTree>
    <p:extLst>
      <p:ext uri="{BB962C8B-B14F-4D97-AF65-F5344CB8AC3E}">
        <p14:creationId xmlns:p14="http://schemas.microsoft.com/office/powerpoint/2010/main" val="200554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45011B-75AF-43CD-A6D7-C91B73DD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6000" dirty="0"/>
              <a:t>We are most powerful when our emotions and thoughts work together.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BF9882-F165-4552-88F9-6B82D7B61F7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EQ Fusion </a:t>
            </a:r>
          </a:p>
        </p:txBody>
      </p:sp>
    </p:spTree>
    <p:extLst>
      <p:ext uri="{BB962C8B-B14F-4D97-AF65-F5344CB8AC3E}">
        <p14:creationId xmlns:p14="http://schemas.microsoft.com/office/powerpoint/2010/main" val="239515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8CD0E0E-EA67-4A93-AE5B-3595E562D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69CF8-1298-4AE2-B8CA-6D5EB234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239" y="2077375"/>
            <a:ext cx="3367153" cy="1641985"/>
          </a:xfrm>
        </p:spPr>
        <p:txBody>
          <a:bodyPr>
            <a:normAutofit/>
          </a:bodyPr>
          <a:lstStyle/>
          <a:p>
            <a:r>
              <a:rPr lang="en-US" sz="4400" dirty="0"/>
              <a:t>Emotional Triggers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2EB68-5A3C-4598-A102-CE41EED90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66213" y="926745"/>
            <a:ext cx="3965370" cy="5287624"/>
          </a:xfrm>
        </p:spPr>
        <p:txBody>
          <a:bodyPr/>
          <a:lstStyle/>
          <a:p>
            <a:endParaRPr lang="en-US" sz="4000" dirty="0"/>
          </a:p>
          <a:p>
            <a:r>
              <a:rPr lang="en-US" sz="4800" dirty="0"/>
              <a:t>Words</a:t>
            </a:r>
          </a:p>
          <a:p>
            <a:r>
              <a:rPr lang="en-US" sz="4800" dirty="0"/>
              <a:t>Behaviors</a:t>
            </a:r>
          </a:p>
          <a:p>
            <a:r>
              <a:rPr lang="en-US" sz="4800" dirty="0"/>
              <a:t>Nonverbals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506C3E-3549-4BDF-BA17-92164A4A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EQ Skill 1: Rapidly reduce stress</a:t>
            </a:r>
          </a:p>
          <a:p>
            <a:r>
              <a:rPr lang="en-US" sz="3200" dirty="0"/>
              <a:t>EQ Skill 2: Emotional Awareness</a:t>
            </a:r>
          </a:p>
          <a:p>
            <a:r>
              <a:rPr lang="en-US" sz="3200" dirty="0"/>
              <a:t>EQ Skill 3: Nonverbal Communication</a:t>
            </a:r>
          </a:p>
          <a:p>
            <a:r>
              <a:rPr lang="en-US" sz="3200" dirty="0"/>
              <a:t>EQ Skill 4: Use humor and play to dual with challenges</a:t>
            </a:r>
          </a:p>
          <a:p>
            <a:r>
              <a:rPr lang="en-US" sz="3200" dirty="0"/>
              <a:t>EQ Skill 5: Reduce Conflict positively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3F0F5-C90D-4F94-AE61-0FBC14EF356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66FF"/>
            </a:solidFill>
          </a:ln>
        </p:spPr>
        <p:txBody>
          <a:bodyPr/>
          <a:lstStyle/>
          <a:p>
            <a:r>
              <a:rPr lang="en-US" dirty="0"/>
              <a:t>5 Skill to Develop EQ</a:t>
            </a:r>
          </a:p>
        </p:txBody>
      </p:sp>
    </p:spTree>
    <p:extLst>
      <p:ext uri="{BB962C8B-B14F-4D97-AF65-F5344CB8AC3E}">
        <p14:creationId xmlns:p14="http://schemas.microsoft.com/office/powerpoint/2010/main" val="13782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628A-AA18-407D-A875-4864024B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A130CF-02B3-46AC-A317-562A700885A4}"/>
              </a:ext>
            </a:extLst>
          </p:cNvPr>
          <p:cNvSpPr txBox="1"/>
          <p:nvPr/>
        </p:nvSpPr>
        <p:spPr>
          <a:xfrm>
            <a:off x="1305019" y="2032986"/>
            <a:ext cx="9907478" cy="2585323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Emotions can lead to our worst </a:t>
            </a:r>
            <a:r>
              <a:rPr lang="en-US" sz="5400" b="1" dirty="0"/>
              <a:t>decisions</a:t>
            </a:r>
            <a:r>
              <a:rPr lang="en-US" sz="5400" dirty="0"/>
              <a:t> or our best ones: The difference is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9246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EAAB92-8DD8-44EC-AD8B-C27C8BD2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920" y="630315"/>
            <a:ext cx="7439618" cy="5691309"/>
          </a:xfrm>
          <a:prstGeom prst="rect">
            <a:avLst/>
          </a:pr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9F0FF5AD-4203-48B3-8030-1A4D1871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8AC903-1745-42A1-AFC9-47C48FD08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Will you commit to increasing your EQ?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The </a:t>
            </a:r>
            <a:r>
              <a:rPr lang="en-US" sz="4800" dirty="0">
                <a:solidFill>
                  <a:srgbClr val="0066FF"/>
                </a:solidFill>
              </a:rPr>
              <a:t>EQ Initiative </a:t>
            </a:r>
            <a:r>
              <a:rPr lang="en-US" sz="4800" dirty="0"/>
              <a:t>in </a:t>
            </a:r>
          </a:p>
          <a:p>
            <a:pPr marL="0" indent="0" algn="ctr">
              <a:buNone/>
            </a:pPr>
            <a:r>
              <a:rPr lang="en-US" sz="4800" dirty="0"/>
              <a:t>Iowa Counties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983B52-354B-4A23-99A6-3A49035A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Challenge	</a:t>
            </a:r>
          </a:p>
        </p:txBody>
      </p:sp>
    </p:spTree>
    <p:extLst>
      <p:ext uri="{BB962C8B-B14F-4D97-AF65-F5344CB8AC3E}">
        <p14:creationId xmlns:p14="http://schemas.microsoft.com/office/powerpoint/2010/main" val="381912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9D721-0C7E-422C-99EF-D3667DED2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EQ Mastermind </a:t>
            </a:r>
          </a:p>
          <a:p>
            <a:r>
              <a:rPr lang="en-US" sz="48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Book Club </a:t>
            </a:r>
          </a:p>
          <a:p>
            <a:r>
              <a:rPr lang="en-US" sz="48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Accountability Partner</a:t>
            </a:r>
          </a:p>
          <a:p>
            <a:r>
              <a:rPr lang="en-US" sz="48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Podcasts </a:t>
            </a:r>
          </a:p>
          <a:p>
            <a:r>
              <a:rPr lang="en-US" sz="48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TalentSmart.com – </a:t>
            </a:r>
          </a:p>
          <a:p>
            <a:pPr lvl="1"/>
            <a:r>
              <a:rPr lang="en-US" sz="46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Assessments for $49</a:t>
            </a:r>
          </a:p>
          <a:p>
            <a:pPr lvl="1"/>
            <a:r>
              <a:rPr lang="en-US" sz="4600" spc="-50" dirty="0">
                <a:solidFill>
                  <a:prstClr val="white"/>
                </a:solidFill>
                <a:latin typeface="Garamond" panose="02020404030301010803"/>
                <a:ea typeface="+mj-ea"/>
                <a:cs typeface="+mj-cs"/>
              </a:rPr>
              <a:t>Blog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3115AE-4A57-4090-8736-1D83D6F1735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r>
              <a:rPr lang="en-US" dirty="0"/>
              <a:t>Resources to Complete the Challenge: </a:t>
            </a:r>
          </a:p>
        </p:txBody>
      </p:sp>
    </p:spTree>
    <p:extLst>
      <p:ext uri="{BB962C8B-B14F-4D97-AF65-F5344CB8AC3E}">
        <p14:creationId xmlns:p14="http://schemas.microsoft.com/office/powerpoint/2010/main" val="316628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660" y="1780321"/>
            <a:ext cx="4552675" cy="2361460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r>
              <a:rPr lang="en-US" sz="4800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3506" y="793580"/>
            <a:ext cx="4539199" cy="5270839"/>
          </a:xfrm>
        </p:spPr>
        <p:txBody>
          <a:bodyPr>
            <a:normAutofit/>
          </a:bodyPr>
          <a:lstStyle/>
          <a:p>
            <a:r>
              <a:rPr lang="en-US" sz="4000" dirty="0"/>
              <a:t>What is Emotional Intelligence (EQ)</a:t>
            </a:r>
          </a:p>
          <a:p>
            <a:r>
              <a:rPr lang="en-US" sz="4000" dirty="0"/>
              <a:t>Business Cases for EQ</a:t>
            </a:r>
          </a:p>
          <a:p>
            <a:r>
              <a:rPr lang="en-US" sz="4000" dirty="0"/>
              <a:t>EQ Behaviors</a:t>
            </a:r>
          </a:p>
          <a:p>
            <a:r>
              <a:rPr lang="en-US" sz="4000" dirty="0"/>
              <a:t>Five Pillars of EQ</a:t>
            </a:r>
          </a:p>
          <a:p>
            <a:r>
              <a:rPr lang="en-US" sz="4000" dirty="0"/>
              <a:t>Call to Action</a:t>
            </a:r>
          </a:p>
        </p:txBody>
      </p:sp>
      <p:pic>
        <p:nvPicPr>
          <p:cNvPr id="26" name="Picture Placeholder 25" descr="woman looking at tablet device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23378" cy="6864485"/>
          </a:xfrm>
        </p:spPr>
      </p:pic>
    </p:spTree>
    <p:extLst>
      <p:ext uri="{BB962C8B-B14F-4D97-AF65-F5344CB8AC3E}">
        <p14:creationId xmlns:p14="http://schemas.microsoft.com/office/powerpoint/2010/main" val="282009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556B-F5FB-4FD7-B7D7-CA0BCE681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Ronee Andersen, MBA, SPHR, CTACC</a:t>
            </a:r>
          </a:p>
          <a:p>
            <a:r>
              <a:rPr lang="en-US" sz="2400" dirty="0">
                <a:hlinkClick r:id="rId2"/>
              </a:rPr>
              <a:t>www.consultingbyronee.com</a:t>
            </a:r>
            <a:endParaRPr lang="en-US" sz="2400" dirty="0"/>
          </a:p>
          <a:p>
            <a:r>
              <a:rPr lang="en-US" sz="2400" dirty="0">
                <a:hlinkClick r:id="rId3"/>
              </a:rPr>
              <a:t>ronee@consultingbyronee.com</a:t>
            </a:r>
            <a:endParaRPr lang="en-US" sz="2400" dirty="0"/>
          </a:p>
          <a:p>
            <a:r>
              <a:rPr lang="en-US" sz="2400" dirty="0"/>
              <a:t>515-971-6478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7A8ED-CA98-4644-AF2D-8C0F21F7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2" name="Picture Placeholder 21" descr="A group of people in a room at an easel">
            <a:extLst>
              <a:ext uri="{FF2B5EF4-FFF2-40B4-BE49-F238E27FC236}">
                <a16:creationId xmlns:a16="http://schemas.microsoft.com/office/drawing/2014/main" id="{B8DEDD93-F6C7-D34E-9469-9FC139224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" r="113"/>
          <a:stretch/>
        </p:blipFill>
        <p:spPr>
          <a:xfrm>
            <a:off x="413824" y="483782"/>
            <a:ext cx="11365992" cy="2457856"/>
          </a:xfr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BFC42F3-D8D6-4240-A88F-B62B18BCD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89" y="1597486"/>
            <a:ext cx="3683355" cy="3804073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</p:pic>
    </p:spTree>
    <p:extLst>
      <p:ext uri="{BB962C8B-B14F-4D97-AF65-F5344CB8AC3E}">
        <p14:creationId xmlns:p14="http://schemas.microsoft.com/office/powerpoint/2010/main" val="15396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0FE59-B8BC-6C5E-EC8C-A2D72951A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109" y="2362132"/>
            <a:ext cx="7913288" cy="2895106"/>
          </a:xfrm>
          <a:noFill/>
          <a:ln w="38100">
            <a:solidFill>
              <a:schemeClr val="bg1"/>
            </a:solidFill>
          </a:ln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497098E-21FD-BC45-6025-DCDD7E73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3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A39CFE-F193-9048-BE90-69178B4C3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324100"/>
            <a:ext cx="3244346" cy="1563936"/>
          </a:xfrm>
        </p:spPr>
        <p:txBody>
          <a:bodyPr>
            <a:normAutofit/>
          </a:bodyPr>
          <a:lstStyle/>
          <a:p>
            <a:r>
              <a:rPr lang="en-US" sz="4400" dirty="0"/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B5DE7-C0EC-D942-81AE-50AB9E5F5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24918" y="793580"/>
            <a:ext cx="4897788" cy="5270839"/>
          </a:xfrm>
        </p:spPr>
        <p:txBody>
          <a:bodyPr>
            <a:normAutofit/>
          </a:bodyPr>
          <a:lstStyle/>
          <a:p>
            <a:r>
              <a:rPr lang="en-US" sz="3600" dirty="0"/>
              <a:t>What is Emotional Intelligence (EQ)</a:t>
            </a:r>
          </a:p>
          <a:p>
            <a:r>
              <a:rPr lang="en-US" sz="3600" dirty="0"/>
              <a:t>Business Cases for EQ</a:t>
            </a:r>
          </a:p>
          <a:p>
            <a:r>
              <a:rPr lang="en-US" sz="3600" dirty="0"/>
              <a:t>EQ Behaviors</a:t>
            </a:r>
          </a:p>
          <a:p>
            <a:r>
              <a:rPr lang="en-US" sz="3600" dirty="0"/>
              <a:t>Five Pillars of EQ</a:t>
            </a:r>
          </a:p>
          <a:p>
            <a:r>
              <a:rPr lang="en-US" sz="3600" dirty="0"/>
              <a:t>Call to Action</a:t>
            </a:r>
          </a:p>
        </p:txBody>
      </p:sp>
      <p:pic>
        <p:nvPicPr>
          <p:cNvPr id="26" name="Picture Placeholder 25" descr="woman looking at tablet device">
            <a:extLst>
              <a:ext uri="{FF2B5EF4-FFF2-40B4-BE49-F238E27FC236}">
                <a16:creationId xmlns:a16="http://schemas.microsoft.com/office/drawing/2014/main" id="{7BB0D9BC-46FF-F44B-953D-31A74B8034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23378" cy="6864485"/>
          </a:xfrm>
        </p:spPr>
      </p:pic>
    </p:spTree>
    <p:extLst>
      <p:ext uri="{BB962C8B-B14F-4D97-AF65-F5344CB8AC3E}">
        <p14:creationId xmlns:p14="http://schemas.microsoft.com/office/powerpoint/2010/main" val="12779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DAAE-C08D-46E3-A8CE-2D266D39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Recognize, understand and manage our own emotions and the emotions others.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Emotional intelligence (EQ) is the ability to use </a:t>
            </a:r>
            <a:r>
              <a:rPr lang="en-US" sz="4000" b="1" dirty="0">
                <a:solidFill>
                  <a:srgbClr val="0066FF"/>
                </a:solidFill>
              </a:rPr>
              <a:t>emotions effectively.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115AC-F6DD-4765-9553-929609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1" y="727969"/>
            <a:ext cx="10550677" cy="107625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Emotional Intelligence (EQ) Defined</a:t>
            </a:r>
          </a:p>
        </p:txBody>
      </p:sp>
    </p:spTree>
    <p:extLst>
      <p:ext uri="{BB962C8B-B14F-4D97-AF65-F5344CB8AC3E}">
        <p14:creationId xmlns:p14="http://schemas.microsoft.com/office/powerpoint/2010/main" val="49275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05D0953-9A0F-4A9A-9FD3-25135E97F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873" y="1989842"/>
            <a:ext cx="4639736" cy="7031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94D09-50A7-436D-9BD6-58381416C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73" y="3030998"/>
            <a:ext cx="4798250" cy="32492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EQ is the #1 predictor of success in personal and professional life. 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90% of top performers are high in EQ.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60% of performance in all types of jobs is accounted for by EQ.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4599708-6DAA-4138-B052-A48555852F3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8215FA-48CC-4962-B42D-39D2AE2BF20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/>
          <a:srcRect t="3116" r="1" b="1720"/>
          <a:stretch/>
        </p:blipFill>
        <p:spPr>
          <a:xfrm>
            <a:off x="5855664" y="1984781"/>
            <a:ext cx="5691463" cy="3520577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58FDE8-BB27-4FF5-8183-65232A38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>
            <a:normAutofit/>
          </a:bodyPr>
          <a:lstStyle/>
          <a:p>
            <a:r>
              <a:rPr lang="en-US" dirty="0"/>
              <a:t>EQ versus IQ</a:t>
            </a:r>
          </a:p>
        </p:txBody>
      </p:sp>
    </p:spTree>
    <p:extLst>
      <p:ext uri="{BB962C8B-B14F-4D97-AF65-F5344CB8AC3E}">
        <p14:creationId xmlns:p14="http://schemas.microsoft.com/office/powerpoint/2010/main" val="321209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D6221-325C-4552-ACE0-AEF9F2434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55FA-D151-41AE-986F-38B401DE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01" y="2995060"/>
            <a:ext cx="4756947" cy="2870009"/>
          </a:xfrm>
        </p:spPr>
        <p:txBody>
          <a:bodyPr>
            <a:noAutofit/>
          </a:bodyPr>
          <a:lstStyle/>
          <a:p>
            <a:r>
              <a:rPr lang="en-US" sz="2400" dirty="0"/>
              <a:t>Happier and more optimistic in life</a:t>
            </a:r>
          </a:p>
          <a:p>
            <a:r>
              <a:rPr lang="en-US" sz="2400" dirty="0"/>
              <a:t>Overcome challenges easier</a:t>
            </a:r>
          </a:p>
          <a:p>
            <a:r>
              <a:rPr lang="en-US" sz="2400" dirty="0"/>
              <a:t>More assertive and expressive of their personal needs. </a:t>
            </a:r>
          </a:p>
          <a:p>
            <a:r>
              <a:rPr lang="en-US" sz="2400" dirty="0"/>
              <a:t>More </a:t>
            </a:r>
            <a:r>
              <a:rPr lang="en-US" sz="2400" u="sng" dirty="0"/>
              <a:t>empathetic</a:t>
            </a:r>
            <a:r>
              <a:rPr lang="en-US" sz="2400" dirty="0"/>
              <a:t> and understanding of others.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07838-9914-40BA-B65B-472186CBB5E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79F53E-EACA-4F50-985D-EE6D3B2320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19159" y="2995059"/>
            <a:ext cx="4756947" cy="2870009"/>
          </a:xfrm>
        </p:spPr>
        <p:txBody>
          <a:bodyPr>
            <a:noAutofit/>
          </a:bodyPr>
          <a:lstStyle/>
          <a:p>
            <a:r>
              <a:rPr lang="en-US" sz="2400" dirty="0"/>
              <a:t>Capable of saying “no” to others and setting healthy limits.</a:t>
            </a:r>
          </a:p>
          <a:p>
            <a:r>
              <a:rPr lang="en-US" sz="2400" dirty="0"/>
              <a:t>Less impulsive and trend to make better </a:t>
            </a:r>
            <a:r>
              <a:rPr lang="en-US" sz="2400" b="1" dirty="0"/>
              <a:t>decisions. </a:t>
            </a:r>
            <a:endParaRPr lang="en-US" sz="2400" dirty="0"/>
          </a:p>
          <a:p>
            <a:r>
              <a:rPr lang="en-US" sz="2400" dirty="0"/>
              <a:t>Capable of tolerating stress better.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3C9D91-73EB-463D-B192-45268CCD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1" y="893729"/>
            <a:ext cx="10792525" cy="910492"/>
          </a:xfrm>
          <a:solidFill>
            <a:srgbClr val="0066FF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Benefits of Having a High EQ</a:t>
            </a:r>
          </a:p>
        </p:txBody>
      </p:sp>
    </p:spTree>
    <p:extLst>
      <p:ext uri="{BB962C8B-B14F-4D97-AF65-F5344CB8AC3E}">
        <p14:creationId xmlns:p14="http://schemas.microsoft.com/office/powerpoint/2010/main" val="146047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D118A2-5DEF-4DC3-8F7A-A289F984B9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98495-8C07-425D-A8E6-57B00EC2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8" y="793580"/>
            <a:ext cx="3684234" cy="2118296"/>
          </a:xfrm>
        </p:spPr>
        <p:txBody>
          <a:bodyPr>
            <a:normAutofit/>
          </a:bodyPr>
          <a:lstStyle/>
          <a:p>
            <a:r>
              <a:rPr lang="en-US" sz="4400" dirty="0"/>
              <a:t>Business Case </a:t>
            </a:r>
            <a:br>
              <a:rPr lang="en-US" sz="4400" dirty="0"/>
            </a:br>
            <a:r>
              <a:rPr lang="en-US" sz="4400" dirty="0"/>
              <a:t>for EQ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A7C0B-5F01-4715-897E-4E48B9828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5436" y="1026662"/>
            <a:ext cx="6807270" cy="5270839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Pepsi found that executives with high EQs generated 10% more productivity, had 87% less turnover, brought $3.75M more value to the company, and increased ROI by 1000%.  </a:t>
            </a:r>
          </a:p>
          <a:p>
            <a:r>
              <a:rPr lang="en-US" sz="3000" dirty="0"/>
              <a:t>High EQ salespeople at </a:t>
            </a:r>
            <a:r>
              <a:rPr lang="en-US" sz="3000" dirty="0" err="1"/>
              <a:t>L’Oreal</a:t>
            </a:r>
            <a:r>
              <a:rPr lang="en-US" sz="3000" dirty="0"/>
              <a:t> brought in $2.5 million more in sales. </a:t>
            </a:r>
          </a:p>
          <a:p>
            <a:r>
              <a:rPr lang="en-US" sz="3000" dirty="0"/>
              <a:t>An EQ initiative at Sheraton helped increase market share 24%.</a:t>
            </a:r>
          </a:p>
          <a:p>
            <a:r>
              <a:rPr lang="en-US" sz="3000" dirty="0"/>
              <a:t>Harvard Business Review has stated EQ is Twice as important as IQ.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00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BED92-2EC7-4F0F-97A2-C2453DD0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  <a:solidFill>
            <a:schemeClr val="tx1"/>
          </a:solidFill>
          <a:ln w="57150">
            <a:solidFill>
              <a:srgbClr val="0066FF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Five Pillars of Emotional Intelligence 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221FEE6C-A601-4B1C-AD4F-B734ABBF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60240"/>
              </p:ext>
            </p:extLst>
          </p:nvPr>
        </p:nvGraphicFramePr>
        <p:xfrm>
          <a:off x="932329" y="2031121"/>
          <a:ext cx="10452848" cy="393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756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2970</TotalTime>
  <Words>727</Words>
  <Application>Microsoft Office PowerPoint</Application>
  <PresentationFormat>Widescreen</PresentationFormat>
  <Paragraphs>161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RetrospectVTI</vt:lpstr>
      <vt:lpstr>Emotional Intelligence </vt:lpstr>
      <vt:lpstr>PowerPoint Presentation</vt:lpstr>
      <vt:lpstr>PowerPoint Presentation</vt:lpstr>
      <vt:lpstr>Overview</vt:lpstr>
      <vt:lpstr>Emotional Intelligence (EQ) Defined</vt:lpstr>
      <vt:lpstr>EQ versus IQ</vt:lpstr>
      <vt:lpstr>Benefits of Having a High EQ</vt:lpstr>
      <vt:lpstr>Business Case  for EQ</vt:lpstr>
      <vt:lpstr>Five Pillars of Emotional Intelligence </vt:lpstr>
      <vt:lpstr>Self-Awareness</vt:lpstr>
      <vt:lpstr>Self-Regulation</vt:lpstr>
      <vt:lpstr>Self-Motivation</vt:lpstr>
      <vt:lpstr>Empathy</vt:lpstr>
      <vt:lpstr>Social  Skills </vt:lpstr>
      <vt:lpstr>EQ Behaviors </vt:lpstr>
      <vt:lpstr>EQ is the consciously choosing thoughts, feelings and action to create optimal relationships with yourself and others! </vt:lpstr>
      <vt:lpstr>EQ Fusion </vt:lpstr>
      <vt:lpstr>Emotional Triggers </vt:lpstr>
      <vt:lpstr>5 Skill to Develop EQ</vt:lpstr>
      <vt:lpstr>PowerPoint Presentation</vt:lpstr>
      <vt:lpstr>The Challenge </vt:lpstr>
      <vt:lpstr>Resources to Complete the Challenge: </vt:lpstr>
      <vt:lpstr>Summary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creator>Ronee Andersen</dc:creator>
  <cp:lastModifiedBy>Kelsey Sebern</cp:lastModifiedBy>
  <cp:revision>4</cp:revision>
  <dcterms:created xsi:type="dcterms:W3CDTF">2021-10-10T14:49:03Z</dcterms:created>
  <dcterms:modified xsi:type="dcterms:W3CDTF">2022-08-08T12:51:52Z</dcterms:modified>
</cp:coreProperties>
</file>