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56" r:id="rId1"/>
  </p:sldMasterIdLst>
  <p:sldIdLst>
    <p:sldId id="256" r:id="rId2"/>
    <p:sldId id="257" r:id="rId3"/>
    <p:sldId id="258" r:id="rId4"/>
    <p:sldId id="272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smtClean="0"/>
              <a:t>2/7/2022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931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smtClean="0"/>
              <a:t>2/7/2022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962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smtClean="0"/>
              <a:t>2/7/2022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46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smtClean="0"/>
              <a:t>2/7/2022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319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smtClean="0"/>
              <a:t>2/7/2022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55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smtClean="0"/>
              <a:t>2/7/2022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31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smtClean="0"/>
              <a:t>2/7/2022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480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smtClean="0"/>
              <a:t>2/7/2022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206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smtClean="0"/>
              <a:t>2/7/2022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615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smtClean="0"/>
              <a:t>2/7/2022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801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smtClean="0"/>
              <a:t>2/7/2022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291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smtClean="0"/>
              <a:t>2/7/2022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915283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owaleague.org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callahan.cmc@gmail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E198C-F780-45A4-9E56-E72F61EEE0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0396" y="1614486"/>
            <a:ext cx="6074992" cy="2268559"/>
          </a:xfrm>
        </p:spPr>
        <p:txBody>
          <a:bodyPr>
            <a:normAutofit fontScale="90000"/>
          </a:bodyPr>
          <a:lstStyle/>
          <a:p>
            <a:r>
              <a:rPr lang="en-US" dirty="0"/>
              <a:t>The Ten Habits of Highly Effective Counties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8C7F08-9F41-49B2-89AC-7F2F02B411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57788" y="4191061"/>
            <a:ext cx="5357600" cy="196054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00000"/>
              </a:lnSpc>
            </a:pPr>
            <a:r>
              <a:rPr lang="en-US" sz="2200" dirty="0"/>
              <a:t>Iowa State Association of Counties</a:t>
            </a:r>
          </a:p>
          <a:p>
            <a:pPr>
              <a:lnSpc>
                <a:spcPct val="100000"/>
              </a:lnSpc>
            </a:pPr>
            <a:r>
              <a:rPr lang="en-US" sz="2200" dirty="0"/>
              <a:t>Spring Conference</a:t>
            </a:r>
          </a:p>
          <a:p>
            <a:pPr>
              <a:lnSpc>
                <a:spcPct val="100000"/>
              </a:lnSpc>
            </a:pPr>
            <a:r>
              <a:rPr lang="en-US" sz="2200" dirty="0"/>
              <a:t>Des Moines, IA  March 10, 2022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Patrick Callahan, Municipal Consultant</a:t>
            </a:r>
          </a:p>
          <a:p>
            <a:pPr>
              <a:lnSpc>
                <a:spcPct val="100000"/>
              </a:lnSpc>
            </a:pPr>
            <a:r>
              <a:rPr lang="en-US" dirty="0"/>
              <a:t>Callahan Municipal Consultants, LLC </a:t>
            </a:r>
          </a:p>
        </p:txBody>
      </p:sp>
    </p:spTree>
    <p:extLst>
      <p:ext uri="{BB962C8B-B14F-4D97-AF65-F5344CB8AC3E}">
        <p14:creationId xmlns:p14="http://schemas.microsoft.com/office/powerpoint/2010/main" val="2878988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CD154-C9F0-4FE6-8760-B40D4C389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3150" y="808056"/>
            <a:ext cx="8226990" cy="1077229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5. Establish and Abide by a Good Board – Staff Partnership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7D62B-1F94-4481-BCAD-31B2C901B4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3600" y="2228189"/>
            <a:ext cx="7796540" cy="3997828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Board – establish the vision, goals, policies and empowerment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Board – define the needs to be met and outcomes to be achieved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Staff – carryout directives, complete the tasks, and provide feedback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Key – trust, communication, and evaluation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8322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CD154-C9F0-4FE6-8760-B40D4C389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3150" y="808056"/>
            <a:ext cx="8226990" cy="1077229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6. Systematic Evaluation of Policy 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7D62B-1F94-4481-BCAD-31B2C901B4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3599" y="1885285"/>
            <a:ext cx="7796540" cy="3997828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Periodic feedback on policy results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Reports, staff memos, and newsletters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Policy amendments as needed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Work sessions to review results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5962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CD154-C9F0-4FE6-8760-B40D4C389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3150" y="808056"/>
            <a:ext cx="8226990" cy="1077229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7. Allocate Board time and energy appropriately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7D62B-1F94-4481-BCAD-31B2C901B4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3599" y="1885285"/>
            <a:ext cx="7796540" cy="3997828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Goal setting – annual retreats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Study or work sessions – analysis of issues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Community relations – interaction with citizens and agencies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Prepare a capital improvements plan (CIP)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</p:txBody>
      </p:sp>
      <p:pic>
        <p:nvPicPr>
          <p:cNvPr id="4098" name="Picture 2" descr="Personal Goal Setting - Partners in Fire">
            <a:extLst>
              <a:ext uri="{FF2B5EF4-FFF2-40B4-BE49-F238E27FC236}">
                <a16:creationId xmlns:a16="http://schemas.microsoft.com/office/drawing/2014/main" id="{7E2ADF54-BBD3-4FE5-BF74-4511F132F0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77" y="5206483"/>
            <a:ext cx="2703136" cy="1520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43018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CD154-C9F0-4FE6-8760-B40D4C389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3150" y="808056"/>
            <a:ext cx="8226990" cy="1077229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8. Set clear rules and procedure of board meetings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7D62B-1F94-4481-BCAD-31B2C901B4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3599" y="1885285"/>
            <a:ext cx="7796540" cy="3997828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Conduct effective and productive meetings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Adopt rules and procedure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Conduct business – orderly, discipline and productive manner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Avoid political partisanship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Meetings are the board “image to the world”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2598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CD154-C9F0-4FE6-8760-B40D4C389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3150" y="808056"/>
            <a:ext cx="8226990" cy="1077229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9. Seek assessment of public concerns and evaluations of 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7D62B-1F94-4481-BCAD-31B2C901B4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3599" y="1885285"/>
            <a:ext cx="7796540" cy="3997828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Seed feedback – surveys, questionnaires, public hearings, etc.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Information on County website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Use of social media - carefully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Make adjustments, as needed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6105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CD154-C9F0-4FE6-8760-B40D4C389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3150" y="808056"/>
            <a:ext cx="8226990" cy="1077229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10. Practice continuous learning and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7D62B-1F94-4481-BCAD-31B2C901B4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3599" y="1885285"/>
            <a:ext cx="7796540" cy="3997828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Read the handbooks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Attend ISAC conference and workshops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Read </a:t>
            </a:r>
            <a:r>
              <a:rPr lang="en-US" sz="2400"/>
              <a:t>the publications</a:t>
            </a:r>
            <a:endParaRPr lang="en-US" sz="24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Networking with other counties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Staff training and education too!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9979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CD154-C9F0-4FE6-8760-B40D4C389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3150" y="808056"/>
            <a:ext cx="8226990" cy="1077229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For copies of publications of the Iowa League of Cities that were references, Go to </a:t>
            </a:r>
            <a:r>
              <a:rPr lang="en-US" sz="4000" dirty="0">
                <a:hlinkClick r:id="rId2"/>
              </a:rPr>
              <a:t>www.iowaleague.org</a:t>
            </a:r>
            <a:r>
              <a:rPr lang="en-US" sz="4000" dirty="0"/>
              <a:t> 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7D62B-1F94-4481-BCAD-31B2C901B4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3599" y="3086099"/>
            <a:ext cx="7796540" cy="2797013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Go to Page marked – Resources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Go to the category -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2065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CD154-C9F0-4FE6-8760-B40D4C389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3150" y="808056"/>
            <a:ext cx="8226990" cy="1077229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For copies of other publications or models referenced during this presentation – contact: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7D62B-1F94-4481-BCAD-31B2C901B4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3338" y="2803161"/>
            <a:ext cx="8036801" cy="307995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Patrick Callahan, Municipal Consultant</a:t>
            </a:r>
          </a:p>
          <a:p>
            <a:pPr marL="0" indent="0">
              <a:buNone/>
            </a:pPr>
            <a:r>
              <a:rPr lang="en-US" dirty="0"/>
              <a:t>Callahan Municipal Consultants, LLC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callahan.cmc@gmail.com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563-599-3708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Note: Send your county’s “model documents” to the speaker to distribute </a:t>
            </a:r>
          </a:p>
        </p:txBody>
      </p:sp>
    </p:spTree>
    <p:extLst>
      <p:ext uri="{BB962C8B-B14F-4D97-AF65-F5344CB8AC3E}">
        <p14:creationId xmlns:p14="http://schemas.microsoft.com/office/powerpoint/2010/main" val="120054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CD154-C9F0-4FE6-8760-B40D4C389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Reason for this topic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7D62B-1F94-4481-BCAD-31B2C901B4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3599" y="1885285"/>
            <a:ext cx="7796540" cy="3997828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After 48 years in City Government – 23 years as city manager and 25 years as a municipal consultant…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Why are some counties so successful?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Why do some counties struggle and fight?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Observation of “cycles of success and failure” in cities 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878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CD154-C9F0-4FE6-8760-B40D4C389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Disclaimer and Comments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7D62B-1F94-4481-BCAD-31B2C901B4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1809" y="1885285"/>
            <a:ext cx="7958330" cy="3997828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Not every successful city adopts all ten habits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General rule….Adopt these habits and the probability of success will increase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Added bonus – Your job may be more enjoyable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</p:txBody>
      </p:sp>
      <p:pic>
        <p:nvPicPr>
          <p:cNvPr id="1026" name="Picture 2" descr="Meeting clipart free clipart images 6 image 2">
            <a:extLst>
              <a:ext uri="{FF2B5EF4-FFF2-40B4-BE49-F238E27FC236}">
                <a16:creationId xmlns:a16="http://schemas.microsoft.com/office/drawing/2014/main" id="{1743FE27-183D-4D62-8328-D2CCD82132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655" y="5197380"/>
            <a:ext cx="2600096" cy="1485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4664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CD154-C9F0-4FE6-8760-B40D4C389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Quotes to Ponder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7D62B-1F94-4481-BCAD-31B2C901B4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1809" y="1885285"/>
            <a:ext cx="7958330" cy="3997828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“If you don’t know where you want to go, any road will get you there.” – Lewis Carroll, English Author – “Alice in Wonderland”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If you don’t know what you want to be, then you have no control over what you will end up becoming.” Author Unknown – Perhaps Earl Nightingale (1921-1989)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861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CD154-C9F0-4FE6-8760-B40D4C389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General Overview of Session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7D62B-1F94-4481-BCAD-31B2C901B4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3599" y="1885285"/>
            <a:ext cx="7796540" cy="3997828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Review Ten Habits – 5 minutes each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Offer your suggestions – Name your county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Ask your questions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Send us your examples or model documents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384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CD154-C9F0-4FE6-8760-B40D4C389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1. Start with the Basics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7D62B-1F94-4481-BCAD-31B2C901B4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3599" y="1885285"/>
            <a:ext cx="7796540" cy="3997828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Brief and concise mission statement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Develop a vision statement for the County’s future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Develop long range goals and objectives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New Board Member’s Orientation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ED5B58E1-BF86-4CCD-A647-68966B00F1EE}"/>
              </a:ext>
            </a:extLst>
          </p:cNvPr>
          <p:cNvSpPr/>
          <p:nvPr/>
        </p:nvSpPr>
        <p:spPr>
          <a:xfrm>
            <a:off x="2773599" y="5125210"/>
            <a:ext cx="2228850" cy="15573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Mission Statement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C2F9A0B4-F30E-47AA-83E4-DAC056966E6C}"/>
              </a:ext>
            </a:extLst>
          </p:cNvPr>
          <p:cNvSpPr/>
          <p:nvPr/>
        </p:nvSpPr>
        <p:spPr>
          <a:xfrm>
            <a:off x="5002449" y="5125210"/>
            <a:ext cx="2228850" cy="15573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Vision Statement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7A0AB69F-B9FA-4035-BBF6-E3DAAFF13F6F}"/>
              </a:ext>
            </a:extLst>
          </p:cNvPr>
          <p:cNvSpPr/>
          <p:nvPr/>
        </p:nvSpPr>
        <p:spPr>
          <a:xfrm>
            <a:off x="7231299" y="5104444"/>
            <a:ext cx="2228850" cy="15573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Goals and objectives</a:t>
            </a:r>
          </a:p>
        </p:txBody>
      </p:sp>
    </p:spTree>
    <p:extLst>
      <p:ext uri="{BB962C8B-B14F-4D97-AF65-F5344CB8AC3E}">
        <p14:creationId xmlns:p14="http://schemas.microsoft.com/office/powerpoint/2010/main" val="1476469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CD154-C9F0-4FE6-8760-B40D4C389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3150" y="808056"/>
            <a:ext cx="8226990" cy="1077229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2. Understand the Elements of Teamwork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7D62B-1F94-4481-BCAD-31B2C901B4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3599" y="1885285"/>
            <a:ext cx="7796540" cy="3997828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Board – Collection of diverse people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Only Power – Act as one entity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Working together to accomplish a specific purpose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Key – trust, openness and mutual respect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</p:txBody>
      </p:sp>
      <p:pic>
        <p:nvPicPr>
          <p:cNvPr id="2050" name="Picture 2" descr="Teamwork images free clipart">
            <a:extLst>
              <a:ext uri="{FF2B5EF4-FFF2-40B4-BE49-F238E27FC236}">
                <a16:creationId xmlns:a16="http://schemas.microsoft.com/office/drawing/2014/main" id="{ED025398-E585-47CF-8780-F4D6F5947D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589" y="187205"/>
            <a:ext cx="2003898" cy="2003898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2576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CD154-C9F0-4FE6-8760-B40D4C389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3150" y="808056"/>
            <a:ext cx="8226990" cy="1077229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3. Master small group decision making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7D62B-1F94-4481-BCAD-31B2C901B4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3599" y="1885285"/>
            <a:ext cx="7796540" cy="3997828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Ability to work with others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Knowledge to do the job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Ability to deal with issues rationally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Remember the “dignity of the office.”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606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CD154-C9F0-4FE6-8760-B40D4C389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3150" y="808056"/>
            <a:ext cx="8226990" cy="1077229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4. Clearly define roles and relationships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7D62B-1F94-4481-BCAD-31B2C901B4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3599" y="1885285"/>
            <a:ext cx="7796540" cy="3997828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Board Member and Staff roles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Know the functions – specific responsibilities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Expected performance – behavior of the person in the role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Code of Conduct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</p:txBody>
      </p:sp>
      <p:pic>
        <p:nvPicPr>
          <p:cNvPr id="3074" name="Picture 2" descr="transparent background teamwork clipart&#10;">
            <a:extLst>
              <a:ext uri="{FF2B5EF4-FFF2-40B4-BE49-F238E27FC236}">
                <a16:creationId xmlns:a16="http://schemas.microsoft.com/office/drawing/2014/main" id="{7D782049-2B2A-4608-AEFF-1136B0D030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481" y="4385387"/>
            <a:ext cx="4106057" cy="2286387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27804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82E"/>
      </a:dk2>
      <a:lt2>
        <a:srgbClr val="C2F5FC"/>
      </a:lt2>
      <a:accent1>
        <a:srgbClr val="4091F3"/>
      </a:accent1>
      <a:accent2>
        <a:srgbClr val="8BBCF1"/>
      </a:accent2>
      <a:accent3>
        <a:srgbClr val="CB6A6A"/>
      </a:accent3>
      <a:accent4>
        <a:srgbClr val="C567AF"/>
      </a:accent4>
      <a:accent5>
        <a:srgbClr val="A684F9"/>
      </a:accent5>
      <a:accent6>
        <a:srgbClr val="A9ACEE"/>
      </a:accent6>
      <a:hlink>
        <a:srgbClr val="6D9CC5"/>
      </a:hlink>
      <a:folHlink>
        <a:srgbClr val="6D82A0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178B2DAB-5DDE-4060-A857-D2E1CDA925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TM16401375[[fn=Madison]]</Template>
  <TotalTime>276</TotalTime>
  <Words>649</Words>
  <Application>Microsoft Office PowerPoint</Application>
  <PresentationFormat>Widescreen</PresentationFormat>
  <Paragraphs>89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MS Shell Dlg 2</vt:lpstr>
      <vt:lpstr>Wingdings</vt:lpstr>
      <vt:lpstr>Wingdings 3</vt:lpstr>
      <vt:lpstr>Madison</vt:lpstr>
      <vt:lpstr>The Ten Habits of Highly Effective Counties</vt:lpstr>
      <vt:lpstr>Reason for this topic</vt:lpstr>
      <vt:lpstr>Disclaimer and Comments</vt:lpstr>
      <vt:lpstr>Quotes to Ponder</vt:lpstr>
      <vt:lpstr>General Overview of Session</vt:lpstr>
      <vt:lpstr>1. Start with the Basics</vt:lpstr>
      <vt:lpstr>2. Understand the Elements of Teamwork</vt:lpstr>
      <vt:lpstr>3. Master small group decision making</vt:lpstr>
      <vt:lpstr>4. Clearly define roles and relationships</vt:lpstr>
      <vt:lpstr>5. Establish and Abide by a Good Board – Staff Partnership</vt:lpstr>
      <vt:lpstr>6. Systematic Evaluation of Policy Implementation</vt:lpstr>
      <vt:lpstr>7. Allocate Board time and energy appropriately</vt:lpstr>
      <vt:lpstr>8. Set clear rules and procedure of board meetings</vt:lpstr>
      <vt:lpstr>9. Seek assessment of public concerns and evaluations of performance</vt:lpstr>
      <vt:lpstr>10. Practice continuous learning and development</vt:lpstr>
      <vt:lpstr>For copies of publications of the Iowa League of Cities that were references, Go to www.iowaleague.org  </vt:lpstr>
      <vt:lpstr>For copies of other publications or models referenced during this presentation – contact: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Ten Habits of Highly Effective City Councils</dc:title>
  <dc:creator>Sarah Hora</dc:creator>
  <cp:lastModifiedBy>Kelsey Sebern</cp:lastModifiedBy>
  <cp:revision>8</cp:revision>
  <dcterms:created xsi:type="dcterms:W3CDTF">2021-09-01T18:22:16Z</dcterms:created>
  <dcterms:modified xsi:type="dcterms:W3CDTF">2022-02-07T15:13:19Z</dcterms:modified>
</cp:coreProperties>
</file>