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1" r:id="rId2"/>
  </p:sldMasterIdLst>
  <p:notesMasterIdLst>
    <p:notesMasterId r:id="rId25"/>
  </p:notesMasterIdLst>
  <p:handoutMasterIdLst>
    <p:handoutMasterId r:id="rId26"/>
  </p:handoutMasterIdLst>
  <p:sldIdLst>
    <p:sldId id="256" r:id="rId3"/>
    <p:sldId id="441" r:id="rId4"/>
    <p:sldId id="412" r:id="rId5"/>
    <p:sldId id="430" r:id="rId6"/>
    <p:sldId id="423" r:id="rId7"/>
    <p:sldId id="395" r:id="rId8"/>
    <p:sldId id="440" r:id="rId9"/>
    <p:sldId id="442" r:id="rId10"/>
    <p:sldId id="432" r:id="rId11"/>
    <p:sldId id="431" r:id="rId12"/>
    <p:sldId id="439" r:id="rId13"/>
    <p:sldId id="435" r:id="rId14"/>
    <p:sldId id="437" r:id="rId15"/>
    <p:sldId id="438" r:id="rId16"/>
    <p:sldId id="429" r:id="rId17"/>
    <p:sldId id="419" r:id="rId18"/>
    <p:sldId id="415" r:id="rId19"/>
    <p:sldId id="416" r:id="rId20"/>
    <p:sldId id="424" r:id="rId21"/>
    <p:sldId id="418" r:id="rId22"/>
    <p:sldId id="417" r:id="rId23"/>
    <p:sldId id="355" r:id="rId24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276" autoAdjust="0"/>
    <p:restoredTop sz="95507" autoAdjust="0"/>
  </p:normalViewPr>
  <p:slideViewPr>
    <p:cSldViewPr snapToGrid="0">
      <p:cViewPr>
        <p:scale>
          <a:sx n="80" d="100"/>
          <a:sy n="80" d="100"/>
        </p:scale>
        <p:origin x="1734" y="6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1" d="100"/>
        <a:sy n="71" d="100"/>
      </p:scale>
      <p:origin x="0" y="31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39FC2E1-43CF-419D-9D00-ABD45DBE7A49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CEA3CFC-BA97-4355-A975-27AEBF0E88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7546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8AA28E-E9BA-48DB-B83D-F305F4BB5DF8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304770-C9EE-410D-BB27-E53F09DE5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857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1.jpe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4.png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1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emf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122363"/>
            <a:ext cx="4630479" cy="2387600"/>
          </a:xfrm>
        </p:spPr>
        <p:txBody>
          <a:bodyPr anchor="b">
            <a:normAutofit/>
          </a:bodyPr>
          <a:lstStyle>
            <a:lvl1pPr algn="l">
              <a:defRPr sz="4400" b="1">
                <a:latin typeface="Source Sans Pro" panose="020B0503030403020204" pitchFamily="34" charset="0"/>
              </a:defRPr>
            </a:lvl1pPr>
          </a:lstStyle>
          <a:p>
            <a:r>
              <a:rPr lang="en-US" dirty="0"/>
              <a:t>Title of Presentation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596429"/>
            <a:ext cx="4630479" cy="165576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Name of Presenter, Title of Role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B1F99-862F-4F77-8220-6CF000139299}" type="datetimeFigureOut">
              <a:rPr lang="en-US" smtClean="0"/>
              <a:t>3/16/2022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DCBC1-C6C3-42D5-A1F7-3E2A745BC9A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212910"/>
            <a:ext cx="9144000" cy="6576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5889" y="1703237"/>
            <a:ext cx="3158200" cy="315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17" t="-1" b="-1894"/>
          <a:stretch/>
        </p:blipFill>
        <p:spPr>
          <a:xfrm>
            <a:off x="421715" y="6237357"/>
            <a:ext cx="1741119" cy="608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974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9775" y="1935163"/>
            <a:ext cx="3152775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4324"/>
            <a:ext cx="8743950" cy="109137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52501"/>
            <a:ext cx="8743950" cy="4525433"/>
          </a:xfrm>
        </p:spPr>
        <p:txBody>
          <a:bodyPr/>
          <a:lstStyle>
            <a:lvl1pPr>
              <a:defRPr baseline="0"/>
            </a:lvl1pPr>
            <a:lvl2pPr>
              <a:defRPr baseline="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B987966-9231-984B-B155-585DB926CD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546475" y="6356350"/>
            <a:ext cx="2133600" cy="366713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5DFDA1EE-DC10-4390-BC51-9C7E91CF0F1B}" type="datetimeFigureOut">
              <a:rPr lang="en-US" altLang="en-US"/>
              <a:pPr>
                <a:defRPr/>
              </a:pPr>
              <a:t>3/16/2022</a:t>
            </a:fld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DEF640-2E3B-6A44-8025-0112B2848DF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5BE2625-5CC1-4E98-94D4-8185B9A9368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9557589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4324"/>
            <a:ext cx="8743950" cy="1091377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52501"/>
            <a:ext cx="8743950" cy="4525433"/>
          </a:xfrm>
        </p:spPr>
        <p:txBody>
          <a:bodyPr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 baseline="0"/>
            </a:lvl1pPr>
            <a:lvl2pPr>
              <a:defRPr baseline="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7DC641-FA36-F84B-B94C-64805BC0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546475" y="6356350"/>
            <a:ext cx="2133600" cy="366713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C16A6A48-4127-43F6-BA07-016A88D57A31}" type="datetimeFigureOut">
              <a:rPr lang="en-US" altLang="en-US"/>
              <a:pPr>
                <a:defRPr/>
              </a:pPr>
              <a:t>3/16/2022</a:t>
            </a:fld>
            <a:endParaRPr lang="en-US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0D21B84-938F-DD46-A992-3B6094B405F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86D8C59-0727-4282-92E8-6FF6C28E48B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0049693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4324"/>
            <a:ext cx="8743950" cy="1091377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52501"/>
            <a:ext cx="8743950" cy="4525433"/>
          </a:xfrm>
        </p:spPr>
        <p:txBody>
          <a:bodyPr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 baseline="0"/>
            </a:lvl1pPr>
            <a:lvl2pPr>
              <a:defRPr baseline="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33899C-24A5-5440-8A5E-2199491528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546475" y="6356350"/>
            <a:ext cx="2133600" cy="366713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9063E528-FCBE-4282-8AFB-146B70C9F210}" type="datetimeFigureOut">
              <a:rPr lang="en-US" altLang="en-US"/>
              <a:pPr>
                <a:defRPr/>
              </a:pPr>
              <a:t>3/16/2022</a:t>
            </a:fld>
            <a:endParaRPr lang="en-US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EF04B5B-9C40-A148-AC37-71F6DA0EA5D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3F5F894-D31B-4E20-907F-A87074B10A4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738063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350" y="1925638"/>
            <a:ext cx="5795963" cy="143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350" y="3486150"/>
            <a:ext cx="5795963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4324"/>
            <a:ext cx="8743950" cy="1091377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52501"/>
            <a:ext cx="8743950" cy="4525433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200" baseline="0"/>
            </a:lvl1pPr>
            <a:lvl2pPr>
              <a:defRPr baseline="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45BF4F70-7BEC-3C4A-94DE-33E79110BD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546475" y="6356350"/>
            <a:ext cx="2133600" cy="366713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0267AAAD-4766-47B2-8E23-E2C75BFAA5D3}" type="datetimeFigureOut">
              <a:rPr lang="en-US" altLang="en-US"/>
              <a:pPr>
                <a:defRPr/>
              </a:pPr>
              <a:t>3/16/2022</a:t>
            </a:fld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FB9A74E-62E9-6448-8E1D-8DF9AE1FA75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C12973C-E2C6-4266-B25E-A8039FD3712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2281798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75" y="1033463"/>
            <a:ext cx="3505200" cy="230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900" y="952500"/>
            <a:ext cx="3602038" cy="226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75" y="3463925"/>
            <a:ext cx="3505200" cy="239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5" y="3333750"/>
            <a:ext cx="3400425" cy="249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4324"/>
            <a:ext cx="8743950" cy="1091377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52501"/>
            <a:ext cx="8743950" cy="4525433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200" baseline="0"/>
            </a:lvl1pPr>
            <a:lvl2pPr>
              <a:defRPr baseline="0"/>
            </a:lvl2pPr>
          </a:lstStyle>
          <a:p>
            <a:pPr lvl="0"/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F5C2E1D8-D05C-224A-884C-A3F945A970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546475" y="6356350"/>
            <a:ext cx="2133600" cy="366713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F7FE4A2A-5030-4E94-8617-B9F5A7B4FFE8}" type="datetimeFigureOut">
              <a:rPr lang="en-US" altLang="en-US"/>
              <a:pPr>
                <a:defRPr/>
              </a:pPr>
              <a:t>3/16/2022</a:t>
            </a:fld>
            <a:endParaRPr lang="en-US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705845D-3899-4742-8ABF-735AB79E879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C2FD9D6-409B-4180-B3B5-DD64CE6C28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8727825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4324"/>
            <a:ext cx="8743950" cy="1091377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52501"/>
            <a:ext cx="8743950" cy="4525433"/>
          </a:xfrm>
        </p:spPr>
        <p:txBody>
          <a:bodyPr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 baseline="0"/>
            </a:lvl1pPr>
            <a:lvl2pPr>
              <a:defRPr baseline="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9182F7-F945-BF4B-857E-E46DF88FD0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546475" y="6356350"/>
            <a:ext cx="2133600" cy="366713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2BE8E3FC-5117-457F-8C15-CF92B42C15EC}" type="datetimeFigureOut">
              <a:rPr lang="en-US" altLang="en-US"/>
              <a:pPr>
                <a:defRPr/>
              </a:pPr>
              <a:t>3/16/2022</a:t>
            </a:fld>
            <a:endParaRPr lang="en-US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7F99F5-B5BE-5D4A-A60F-0B515A5A17F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56C43FE-0D4D-408C-A9CE-D4167260846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9518425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4324"/>
            <a:ext cx="8743950" cy="1091377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466" y="952501"/>
            <a:ext cx="8743950" cy="4525433"/>
          </a:xfrm>
        </p:spPr>
        <p:txBody>
          <a:bodyPr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 sz="2400" baseline="0"/>
            </a:lvl1pPr>
            <a:lvl2pPr>
              <a:defRPr sz="2400" baseline="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2A662C-F45A-5F4E-B25C-AA3D32CE95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546475" y="6356350"/>
            <a:ext cx="2133600" cy="366713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4E7D6FE8-AAB5-48FE-996E-6847D530FFC5}" type="datetimeFigureOut">
              <a:rPr lang="en-US" altLang="en-US"/>
              <a:pPr>
                <a:defRPr/>
              </a:pPr>
              <a:t>3/16/2022</a:t>
            </a:fld>
            <a:endParaRPr lang="en-US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C9CFD0F-DF8C-3047-9A70-A6F60836658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00078A3-CE64-4D5D-B64C-0A78AEC3E86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4447225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4324"/>
            <a:ext cx="8743950" cy="1091377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466" y="952501"/>
            <a:ext cx="8743950" cy="4525433"/>
          </a:xfrm>
        </p:spPr>
        <p:txBody>
          <a:bodyPr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 sz="2800" baseline="0"/>
            </a:lvl1pPr>
            <a:lvl2pPr>
              <a:defRPr baseline="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F71CB3-A9B4-8E4B-9493-896E1BCCCE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546475" y="6356350"/>
            <a:ext cx="2133600" cy="366713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A0E56545-6AD5-4B2F-9A63-67E093395A5F}" type="datetimeFigureOut">
              <a:rPr lang="en-US" altLang="en-US"/>
              <a:pPr>
                <a:defRPr/>
              </a:pPr>
              <a:t>3/16/2022</a:t>
            </a:fld>
            <a:endParaRPr lang="en-US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CCFB63C-9295-EB4B-8988-FAFE364DBFC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AD973C3-6CC3-4DE0-A198-6E0A41192D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0942865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4324"/>
            <a:ext cx="8743950" cy="1091377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466" y="952501"/>
            <a:ext cx="8743950" cy="1282700"/>
          </a:xfrm>
        </p:spPr>
        <p:txBody>
          <a:bodyPr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2800" b="0" baseline="0"/>
            </a:lvl1pPr>
            <a:lvl2pPr>
              <a:defRPr baseline="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215466" y="2235200"/>
            <a:ext cx="8743950" cy="3098800"/>
          </a:xfrm>
        </p:spPr>
        <p:txBody>
          <a:bodyPr/>
          <a:lstStyle>
            <a:lvl1pPr marL="514350" marR="0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AutoNum type="arabicPeriod"/>
              <a:tabLst/>
              <a:defRPr sz="2800" b="0" baseline="0"/>
            </a:lvl1pPr>
            <a:lvl2pPr>
              <a:defRPr baseline="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AF62345-945D-C04B-A111-7F713DDFACA4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3546475" y="6356350"/>
            <a:ext cx="2133600" cy="366713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79BF8E69-EE41-401D-8B05-503127B29890}" type="datetimeFigureOut">
              <a:rPr lang="en-US" altLang="en-US"/>
              <a:pPr>
                <a:defRPr/>
              </a:pPr>
              <a:t>3/16/2022</a:t>
            </a:fld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52F5F5-1E0D-0943-85C4-26EC1782576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D02A2659-D049-4B6A-BF8C-AE94322248B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1783386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52500"/>
            <a:ext cx="8731250" cy="473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4324"/>
            <a:ext cx="8743950" cy="1091377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466" y="952501"/>
            <a:ext cx="8743950" cy="4660900"/>
          </a:xfrm>
        </p:spPr>
        <p:txBody>
          <a:bodyPr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2800" b="0" baseline="0"/>
            </a:lvl1pPr>
            <a:lvl2pPr>
              <a:defRPr baseline="0"/>
            </a:lvl2pPr>
          </a:lstStyle>
          <a:p>
            <a:pPr lvl="0"/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9A0E365-0147-5945-8116-4AE20CCE1F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546475" y="6356350"/>
            <a:ext cx="2133600" cy="366713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A67E6C60-D53A-45F2-9677-D793A70C67D5}" type="datetimeFigureOut">
              <a:rPr lang="en-US" altLang="en-US"/>
              <a:pPr>
                <a:defRPr/>
              </a:pPr>
              <a:t>3/16/2022</a:t>
            </a:fld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69B63C-FA5C-0F4D-B714-2802C908105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B70E780-1E95-46CC-8AC8-28B95AA4BF8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706354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B1F99-862F-4F77-8220-6CF000139299}" type="datetimeFigureOut">
              <a:rPr lang="en-US" smtClean="0"/>
              <a:t>3/16/2022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DCBC1-C6C3-42D5-A1F7-3E2A745BC9A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212910"/>
            <a:ext cx="9144000" cy="6576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17" t="-1" b="-1894"/>
          <a:stretch/>
        </p:blipFill>
        <p:spPr>
          <a:xfrm>
            <a:off x="421715" y="6237357"/>
            <a:ext cx="1741119" cy="608722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2913591" y="1428750"/>
            <a:ext cx="3414184" cy="266700"/>
            <a:chOff x="2913591" y="1428750"/>
            <a:chExt cx="3414184" cy="266700"/>
          </a:xfrm>
        </p:grpSpPr>
        <p:sp>
          <p:nvSpPr>
            <p:cNvPr id="11" name="Oval 10"/>
            <p:cNvSpPr/>
            <p:nvPr userDrawn="1"/>
          </p:nvSpPr>
          <p:spPr>
            <a:xfrm>
              <a:off x="4438650" y="1428750"/>
              <a:ext cx="266700" cy="266700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 userDrawn="1"/>
          </p:nvSpPr>
          <p:spPr>
            <a:xfrm>
              <a:off x="2913591" y="1489075"/>
              <a:ext cx="133350" cy="146050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 userDrawn="1"/>
          </p:nvSpPr>
          <p:spPr>
            <a:xfrm>
              <a:off x="3723216" y="1489075"/>
              <a:ext cx="133350" cy="146050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 userDrawn="1"/>
          </p:nvSpPr>
          <p:spPr>
            <a:xfrm>
              <a:off x="5323416" y="1489075"/>
              <a:ext cx="133350" cy="146050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 userDrawn="1"/>
          </p:nvSpPr>
          <p:spPr>
            <a:xfrm>
              <a:off x="6194425" y="1508125"/>
              <a:ext cx="133350" cy="146050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94172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4324"/>
            <a:ext cx="8743950" cy="1091377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466" y="952501"/>
            <a:ext cx="8743950" cy="4525433"/>
          </a:xfrm>
        </p:spPr>
        <p:txBody>
          <a:bodyPr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 sz="2400" baseline="0"/>
            </a:lvl1pPr>
            <a:lvl2pPr marL="457200" indent="0">
              <a:buNone/>
              <a:defRPr sz="2400" baseline="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17E749-0A2C-C94F-851A-C456E35061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546475" y="6356350"/>
            <a:ext cx="2133600" cy="366713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036514A0-7218-41D0-BC13-AC5D8424B8B5}" type="datetimeFigureOut">
              <a:rPr lang="en-US" altLang="en-US"/>
              <a:pPr>
                <a:defRPr/>
              </a:pPr>
              <a:t>3/16/2022</a:t>
            </a:fld>
            <a:endParaRPr lang="en-US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606D78D-0227-AA4D-8B86-2D371557E3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D99E2EB-3B27-4402-968A-E2C62108BC2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3988113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4324"/>
            <a:ext cx="8743950" cy="1091377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466" y="952501"/>
            <a:ext cx="8743950" cy="4525433"/>
          </a:xfrm>
        </p:spPr>
        <p:txBody>
          <a:bodyPr/>
          <a:lstStyle>
            <a:lvl1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 sz="2400" baseline="0"/>
            </a:lvl1pPr>
            <a:lvl2pPr marL="457200" indent="0">
              <a:buNone/>
              <a:defRPr sz="2400" baseline="0"/>
            </a:lvl2pPr>
          </a:lstStyle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/>
              <a:t>What are we doing about it? Current research on causes and prevention of manure foam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2EA60E-2F76-694A-80A1-989997274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546475" y="6356350"/>
            <a:ext cx="2133600" cy="366713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A8E5ED50-2BC7-468E-BDE9-A744644F3A26}" type="datetimeFigureOut">
              <a:rPr lang="en-US" altLang="en-US"/>
              <a:pPr>
                <a:defRPr/>
              </a:pPr>
              <a:t>3/16/2022</a:t>
            </a:fld>
            <a:endParaRPr lang="en-US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76CAD31-93FB-0B4A-A03E-FA6885F41D1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820F595-BDF0-4FDE-8085-3E43C256369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7272432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4324"/>
            <a:ext cx="8743950" cy="1091377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466" y="952501"/>
            <a:ext cx="8743950" cy="4525433"/>
          </a:xfrm>
        </p:spPr>
        <p:txBody>
          <a:bodyPr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 sz="2400" baseline="0"/>
            </a:lvl1pPr>
            <a:lvl2pPr marL="457200" indent="0">
              <a:buNone/>
              <a:defRPr sz="2400" baseline="0"/>
            </a:lvl2pPr>
          </a:lstStyle>
          <a:p>
            <a:pPr lvl="0"/>
            <a:endParaRPr lang="en-US" dirty="0"/>
          </a:p>
          <a:p>
            <a:pPr lvl="0"/>
            <a:r>
              <a:rPr lang="en-US" dirty="0"/>
              <a:t>Goal: Find and correct the root cause of foaming</a:t>
            </a:r>
          </a:p>
          <a:p>
            <a:pPr lvl="0"/>
            <a:r>
              <a:rPr lang="en-US" dirty="0"/>
              <a:t>Multi-state project (Iowa, Illinois, Minnesota)</a:t>
            </a:r>
          </a:p>
          <a:p>
            <a:pPr lvl="0"/>
            <a:r>
              <a:rPr lang="en-US" dirty="0"/>
              <a:t>Professionals with expertise in manure management, chemistry, microbiology, feed rations and digestibility</a:t>
            </a:r>
          </a:p>
          <a:p>
            <a:pPr lvl="0"/>
            <a:r>
              <a:rPr lang="en-US" dirty="0"/>
              <a:t>Project managed by Steve Hoff at Iowa State</a:t>
            </a:r>
          </a:p>
          <a:p>
            <a:pPr lvl="0"/>
            <a:r>
              <a:rPr lang="en-US" dirty="0"/>
              <a:t>Team is working diligently to solve the problem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C212F1-64F6-ED4A-B751-BE999AE3AD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546475" y="6356350"/>
            <a:ext cx="2133600" cy="366713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14EF1238-A492-40BE-A33F-5446FB193EBC}" type="datetimeFigureOut">
              <a:rPr lang="en-US" altLang="en-US"/>
              <a:pPr>
                <a:defRPr/>
              </a:pPr>
              <a:t>3/16/2022</a:t>
            </a:fld>
            <a:endParaRPr lang="en-US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1A42B8F-735A-D94F-AF5B-88F95245E3D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76054D5-40DB-4A2D-AF17-26211A079CE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6589170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813" y="996950"/>
            <a:ext cx="6810375" cy="486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4324"/>
            <a:ext cx="8743950" cy="1091377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70882-4711-9B4A-AE40-5584A036D3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546475" y="6356350"/>
            <a:ext cx="2133600" cy="366713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67F71B3B-9EF2-4E66-BA88-F1617269FF51}" type="datetimeFigureOut">
              <a:rPr lang="en-US" altLang="en-US"/>
              <a:pPr>
                <a:defRPr/>
              </a:pPr>
              <a:t>3/16/2022</a:t>
            </a:fld>
            <a:endParaRPr lang="en-US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645EB91-1D94-514A-8546-250F51DC13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922FA65-7149-4CD1-A332-294ACCC8EF5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5445471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98ECFF90-33BD-B84F-BAAF-44AA1405D39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19825" y="1271588"/>
            <a:ext cx="2647950" cy="2136775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54000" dist="190500" dir="2700000" sy="89999" algn="bl" rotWithShape="0">
              <a:srgbClr val="808080">
                <a:alpha val="39999"/>
              </a:srgbClr>
            </a:outerShdw>
          </a:effectLst>
        </p:spPr>
      </p:pic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3825" y="3725863"/>
            <a:ext cx="221297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6550" y="2838450"/>
            <a:ext cx="1609725" cy="282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4324"/>
            <a:ext cx="8743950" cy="1091377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466" y="952501"/>
            <a:ext cx="8743950" cy="4525433"/>
          </a:xfrm>
        </p:spPr>
        <p:txBody>
          <a:bodyPr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 sz="2000" baseline="0"/>
            </a:lvl1pPr>
            <a:lvl2pPr marL="457200" indent="0">
              <a:buNone/>
              <a:defRPr sz="1800" baseline="0"/>
            </a:lvl2pPr>
          </a:lstStyle>
          <a:p>
            <a:pPr lvl="0"/>
            <a:endParaRPr lang="en-US" dirty="0"/>
          </a:p>
          <a:p>
            <a:pPr lvl="0"/>
            <a:r>
              <a:rPr lang="en-US" dirty="0"/>
              <a:t>Physical and Chemical Analysis</a:t>
            </a:r>
          </a:p>
          <a:p>
            <a:pPr lvl="1"/>
            <a:r>
              <a:rPr lang="en-US" dirty="0"/>
              <a:t>Methane Production Rates</a:t>
            </a:r>
          </a:p>
          <a:p>
            <a:pPr lvl="1"/>
            <a:r>
              <a:rPr lang="en-US" dirty="0"/>
              <a:t>Short and Long Chain Fatty Acids</a:t>
            </a:r>
          </a:p>
          <a:p>
            <a:pPr lvl="1"/>
            <a:r>
              <a:rPr lang="en-US" dirty="0"/>
              <a:t>Surface Tension</a:t>
            </a:r>
          </a:p>
          <a:p>
            <a:pPr lvl="1"/>
            <a:r>
              <a:rPr lang="en-US" dirty="0"/>
              <a:t>Viscosity and Density</a:t>
            </a:r>
          </a:p>
          <a:p>
            <a:pPr lvl="1"/>
            <a:r>
              <a:rPr lang="en-US" dirty="0"/>
              <a:t>Foaming capacity and stability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AF562ED-2917-274C-8438-8A14DD88F3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546475" y="6356350"/>
            <a:ext cx="2133600" cy="366713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D9764C92-19CD-4A0A-B4A4-551D3CDC67D3}" type="datetimeFigureOut">
              <a:rPr lang="en-US" altLang="en-US"/>
              <a:pPr>
                <a:defRPr/>
              </a:pPr>
              <a:t>3/16/2022</a:t>
            </a:fld>
            <a:endParaRPr lang="en-US" alt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0BE7E49-6BA6-C449-8250-9DFA7D727AD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B547401-CFF4-42F9-B91C-7F74F6F7D4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4345795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759075"/>
            <a:ext cx="4953000" cy="271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538" y="1717675"/>
            <a:ext cx="2349500" cy="193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113" y="3798888"/>
            <a:ext cx="2320925" cy="1992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4324"/>
            <a:ext cx="8743950" cy="1091377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466" y="952501"/>
            <a:ext cx="8471334" cy="977900"/>
          </a:xfrm>
        </p:spPr>
        <p:txBody>
          <a:bodyPr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 sz="3200" baseline="0"/>
            </a:lvl1pPr>
            <a:lvl2pPr marL="457200" indent="0">
              <a:buNone/>
              <a:defRPr sz="1800" baseline="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2B62EC1-59F5-7D4D-98FD-5AE5CB7CB8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546475" y="6356350"/>
            <a:ext cx="2133600" cy="366713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F0D84812-57A0-4626-B269-B29E20A9FD51}" type="datetimeFigureOut">
              <a:rPr lang="en-US" altLang="en-US"/>
              <a:pPr>
                <a:defRPr/>
              </a:pPr>
              <a:t>3/16/2022</a:t>
            </a:fld>
            <a:endParaRPr lang="en-US" alt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340EFAA-CDE5-8546-A923-02CED5CFE20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4AD6773-0D98-453B-B4A2-7251CE5486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6021518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875" y="1223963"/>
            <a:ext cx="2225675" cy="405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4324"/>
            <a:ext cx="8743950" cy="1091377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466" y="952501"/>
            <a:ext cx="6337734" cy="4525433"/>
          </a:xfrm>
        </p:spPr>
        <p:txBody>
          <a:bodyPr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 sz="2800" baseline="0"/>
            </a:lvl1pPr>
            <a:lvl2pPr marL="457200" indent="0">
              <a:buNone/>
              <a:defRPr sz="1800" baseline="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310194F-86FE-B148-8C49-CC70E7A9F6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546475" y="6356350"/>
            <a:ext cx="2133600" cy="366713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B8E66A00-FCC5-4202-88E9-71B6DDD363B2}" type="datetimeFigureOut">
              <a:rPr lang="en-US" altLang="en-US"/>
              <a:pPr>
                <a:defRPr/>
              </a:pPr>
              <a:t>3/16/2022</a:t>
            </a:fld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3F0C5A-F64C-8B43-91D6-0CC98575DFF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8BD18A6-9C40-4D6B-9223-93F59EC8144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6313951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700" y="1727200"/>
            <a:ext cx="3213100" cy="292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4324"/>
            <a:ext cx="8743950" cy="1091377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466" y="952501"/>
            <a:ext cx="4801034" cy="4525433"/>
          </a:xfrm>
        </p:spPr>
        <p:txBody>
          <a:bodyPr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 sz="2800" baseline="0"/>
            </a:lvl1pPr>
            <a:lvl2pPr marL="457200" indent="0">
              <a:buNone/>
              <a:defRPr sz="1800" baseline="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5EFE132-C2A0-094B-9DAC-8FBA782D6E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546475" y="6356350"/>
            <a:ext cx="2133600" cy="366713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9E9A9814-30CE-497E-AAA4-98B4C29085A7}" type="datetimeFigureOut">
              <a:rPr lang="en-US" altLang="en-US"/>
              <a:pPr>
                <a:defRPr/>
              </a:pPr>
              <a:t>3/16/2022</a:t>
            </a:fld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9057A1-9E35-6D42-ACB2-FE48538A5C0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4008A3D-C0BD-42B1-BC4C-8FEB38A4AD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5991410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425" y="952500"/>
            <a:ext cx="346075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4324"/>
            <a:ext cx="8743950" cy="1091377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466" y="952501"/>
            <a:ext cx="4801034" cy="4525433"/>
          </a:xfrm>
        </p:spPr>
        <p:txBody>
          <a:bodyPr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 sz="2800" baseline="0"/>
            </a:lvl1pPr>
            <a:lvl2pPr marL="457200" indent="0">
              <a:buNone/>
              <a:defRPr sz="1800" baseline="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DA38714-1986-1A41-AA0D-3D4A4BBC63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546475" y="6356350"/>
            <a:ext cx="2133600" cy="366713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2F24BD93-AA4C-40DD-92D0-8A1BAFA709B1}" type="datetimeFigureOut">
              <a:rPr lang="en-US" altLang="en-US"/>
              <a:pPr>
                <a:defRPr/>
              </a:pPr>
              <a:t>3/16/2022</a:t>
            </a:fld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DBC04C-5574-D94E-AB92-6F5C0FC819D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6B21FAE-4336-4B15-93F3-D4FE024A9E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4856384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9525" y="1362075"/>
            <a:ext cx="5057775" cy="389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4324"/>
            <a:ext cx="8743950" cy="1091377"/>
          </a:xfrm>
        </p:spPr>
        <p:txBody>
          <a:bodyPr/>
          <a:lstStyle>
            <a:lvl1pPr>
              <a:defRPr sz="2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15467" y="952501"/>
            <a:ext cx="3604059" cy="4525433"/>
          </a:xfrm>
        </p:spPr>
        <p:txBody>
          <a:bodyPr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 sz="2800" baseline="0"/>
            </a:lvl1pPr>
            <a:lvl2pPr marL="457200" indent="0">
              <a:buNone/>
              <a:defRPr sz="1800" baseline="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E9E3EBB-4A03-744D-9401-4DABBAF3E8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546475" y="6356350"/>
            <a:ext cx="2133600" cy="366713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BCF77E66-069A-4523-968B-9A0C59F32034}" type="datetimeFigureOut">
              <a:rPr lang="en-US" altLang="en-US"/>
              <a:pPr>
                <a:defRPr/>
              </a:pPr>
              <a:t>3/16/2022</a:t>
            </a:fld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43B23D-C113-4E4F-BEDC-2F8B0F2B243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65ED87F-C396-4ADC-8DCA-D5E4AEF6115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898963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B1F99-862F-4F77-8220-6CF000139299}" type="datetimeFigureOut">
              <a:rPr lang="en-US" smtClean="0"/>
              <a:t>3/16/2022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DCBC1-C6C3-42D5-A1F7-3E2A745BC9A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6212910"/>
            <a:ext cx="9144000" cy="6576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17" t="-1" b="-1894"/>
          <a:stretch/>
        </p:blipFill>
        <p:spPr>
          <a:xfrm>
            <a:off x="421715" y="6237357"/>
            <a:ext cx="1741119" cy="608722"/>
          </a:xfrm>
          <a:prstGeom prst="rect">
            <a:avLst/>
          </a:prstGeom>
        </p:spPr>
      </p:pic>
      <p:grpSp>
        <p:nvGrpSpPr>
          <p:cNvPr id="10" name="Group 9"/>
          <p:cNvGrpSpPr/>
          <p:nvPr userDrawn="1"/>
        </p:nvGrpSpPr>
        <p:grpSpPr>
          <a:xfrm>
            <a:off x="2913591" y="1428750"/>
            <a:ext cx="3414184" cy="266700"/>
            <a:chOff x="2913591" y="1428750"/>
            <a:chExt cx="3414184" cy="266700"/>
          </a:xfrm>
        </p:grpSpPr>
        <p:sp>
          <p:nvSpPr>
            <p:cNvPr id="11" name="Oval 10"/>
            <p:cNvSpPr/>
            <p:nvPr userDrawn="1"/>
          </p:nvSpPr>
          <p:spPr>
            <a:xfrm>
              <a:off x="4438650" y="1428750"/>
              <a:ext cx="266700" cy="266700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 userDrawn="1"/>
          </p:nvSpPr>
          <p:spPr>
            <a:xfrm>
              <a:off x="2913591" y="1489075"/>
              <a:ext cx="133350" cy="146050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 userDrawn="1"/>
          </p:nvSpPr>
          <p:spPr>
            <a:xfrm>
              <a:off x="3723216" y="1489075"/>
              <a:ext cx="133350" cy="146050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 userDrawn="1"/>
          </p:nvSpPr>
          <p:spPr>
            <a:xfrm>
              <a:off x="5323416" y="1489075"/>
              <a:ext cx="133350" cy="146050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 userDrawn="1"/>
          </p:nvSpPr>
          <p:spPr>
            <a:xfrm>
              <a:off x="6194425" y="1508125"/>
              <a:ext cx="133350" cy="146050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910444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11275"/>
            <a:ext cx="2538413" cy="269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5B8B268-F74B-284E-9917-683A9392919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243263" y="1311275"/>
            <a:ext cx="2538412" cy="2665413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54000" dist="190500" dir="2700000" sy="89999" algn="bl" rotWithShape="0">
              <a:srgbClr val="808080">
                <a:alpha val="39999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F8EDE96-B951-3847-A0EF-F4AFA723947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6483350" y="1311275"/>
            <a:ext cx="2489200" cy="25527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54000" dist="190500" dir="2700000" sy="89999" algn="bl" rotWithShape="0">
              <a:srgbClr val="808080">
                <a:alpha val="39999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4324"/>
            <a:ext cx="8743950" cy="1091377"/>
          </a:xfrm>
        </p:spPr>
        <p:txBody>
          <a:bodyPr/>
          <a:lstStyle>
            <a:lvl1pPr>
              <a:defRPr sz="2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215466" y="4254501"/>
            <a:ext cx="8661834" cy="1223433"/>
          </a:xfrm>
        </p:spPr>
        <p:txBody>
          <a:bodyPr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 sz="2800" baseline="0"/>
            </a:lvl1pPr>
            <a:lvl2pPr marL="457200" indent="0">
              <a:buNone/>
              <a:defRPr sz="1800" baseline="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9138DD7-B4E3-834E-88B6-B00DD33EE9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546475" y="6356350"/>
            <a:ext cx="2133600" cy="366713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A8D67A27-777C-49F4-9B82-6A4F2013CF0A}" type="datetimeFigureOut">
              <a:rPr lang="en-US" altLang="en-US"/>
              <a:pPr>
                <a:defRPr/>
              </a:pPr>
              <a:t>3/16/2022</a:t>
            </a:fld>
            <a:endParaRPr lang="en-US" alt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73F2109-660C-DF40-AA21-4BD4659126E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1A55B56-7EC4-4ECB-B45E-A876FD4FEA8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7265644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075" y="2025650"/>
            <a:ext cx="3214688" cy="3057525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54000" dist="190500" dir="2700000" sy="89999" algn="bl" rotWithShape="0">
              <a:srgbClr val="808080">
                <a:alpha val="39998"/>
              </a:srgbClr>
            </a:outerShdw>
          </a:effectLst>
        </p:spPr>
      </p:pic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763" y="3308350"/>
            <a:ext cx="2638425" cy="2503488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54000" dist="190500" dir="2700000" sy="89999" algn="bl" rotWithShape="0">
              <a:srgbClr val="808080">
                <a:alpha val="39998"/>
              </a:srgbClr>
            </a:outerShdw>
          </a:effectLst>
        </p:spPr>
      </p:pic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163" y="1219200"/>
            <a:ext cx="2333625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2184400"/>
            <a:ext cx="2071688" cy="289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4324"/>
            <a:ext cx="8743950" cy="1091377"/>
          </a:xfrm>
        </p:spPr>
        <p:txBody>
          <a:bodyPr/>
          <a:lstStyle>
            <a:lvl1pPr>
              <a:defRPr sz="2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01CADA9-53B3-E249-9565-A5119C4D47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546475" y="6356350"/>
            <a:ext cx="2133600" cy="366713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56EB4FD4-E499-4DAE-A9F5-5FEB26AA94BF}" type="datetimeFigureOut">
              <a:rPr lang="en-US" altLang="en-US"/>
              <a:pPr>
                <a:defRPr/>
              </a:pPr>
              <a:t>3/16/2022</a:t>
            </a:fld>
            <a:endParaRPr lang="en-US" alt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7914C4A-D58E-5B48-8928-7325872E0A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5C81FD6-3AF6-46B3-A80E-A79B62EA2C2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5154854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919163"/>
            <a:ext cx="8524875" cy="494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4324"/>
            <a:ext cx="8743950" cy="1091377"/>
          </a:xfrm>
        </p:spPr>
        <p:txBody>
          <a:bodyPr/>
          <a:lstStyle>
            <a:lvl1pPr>
              <a:defRPr sz="2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A5D324-856E-F34E-B517-F94BE3C1C0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546475" y="6356350"/>
            <a:ext cx="2133600" cy="366713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F6069312-FE21-4781-AE50-86F76AE3B792}" type="datetimeFigureOut">
              <a:rPr lang="en-US" altLang="en-US"/>
              <a:pPr>
                <a:defRPr/>
              </a:pPr>
              <a:t>3/16/2022</a:t>
            </a:fld>
            <a:endParaRPr lang="en-US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A04854D-82A5-624F-8302-16B8983A236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5C182CE-0168-4777-B2B5-5F9F882719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20201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2738" y="1155700"/>
            <a:ext cx="4824412" cy="445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4324"/>
            <a:ext cx="8743950" cy="1091377"/>
          </a:xfrm>
        </p:spPr>
        <p:txBody>
          <a:bodyPr/>
          <a:lstStyle>
            <a:lvl1pPr>
              <a:defRPr sz="2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15466" y="952501"/>
            <a:ext cx="3804084" cy="4525433"/>
          </a:xfrm>
        </p:spPr>
        <p:txBody>
          <a:bodyPr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 sz="2800" baseline="0"/>
            </a:lvl1pPr>
            <a:lvl2pPr marL="457200" indent="0">
              <a:buNone/>
              <a:defRPr sz="1800" baseline="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CDF00AC-FB54-9C43-B39E-2CC77DBDD0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546475" y="6356350"/>
            <a:ext cx="2133600" cy="366713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A4138882-5F37-437E-B451-6994FED1EE91}" type="datetimeFigureOut">
              <a:rPr lang="en-US" altLang="en-US"/>
              <a:pPr>
                <a:defRPr/>
              </a:pPr>
              <a:t>3/16/2022</a:t>
            </a:fld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261BA8-366C-C74E-98B2-3129FC3E618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A76FA8F-F805-463C-A47C-31B06F731F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32516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050" y="1155700"/>
            <a:ext cx="4381500" cy="466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4324"/>
            <a:ext cx="8743950" cy="1091377"/>
          </a:xfrm>
        </p:spPr>
        <p:txBody>
          <a:bodyPr/>
          <a:lstStyle>
            <a:lvl1pPr>
              <a:defRPr sz="2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10690" y="952501"/>
            <a:ext cx="4327960" cy="4525433"/>
          </a:xfrm>
        </p:spPr>
        <p:txBody>
          <a:bodyPr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 sz="2800" baseline="0"/>
            </a:lvl1pPr>
            <a:lvl2pPr marL="457200" indent="0">
              <a:buNone/>
              <a:defRPr sz="1800" baseline="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F75F49F-1D35-564A-86DF-7624DB3683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546475" y="6356350"/>
            <a:ext cx="2133600" cy="366713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CEBF13E9-1E68-41D6-98A2-0CB1BD3E1071}" type="datetimeFigureOut">
              <a:rPr lang="en-US" altLang="en-US"/>
              <a:pPr>
                <a:defRPr/>
              </a:pPr>
              <a:t>3/16/2022</a:t>
            </a:fld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013458-E4A8-1248-90BD-2B3BF13DCD2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0996051-D4ED-468F-AC04-A96C3D65F6B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6193371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4324"/>
            <a:ext cx="8743950" cy="1091377"/>
          </a:xfrm>
        </p:spPr>
        <p:txBody>
          <a:bodyPr/>
          <a:lstStyle>
            <a:lvl1pPr>
              <a:defRPr sz="2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10690" y="952501"/>
            <a:ext cx="8861860" cy="4525433"/>
          </a:xfrm>
        </p:spPr>
        <p:txBody>
          <a:bodyPr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 sz="2800" baseline="0"/>
            </a:lvl1pPr>
            <a:lvl2pPr marL="457200" indent="0">
              <a:buNone/>
              <a:defRPr sz="1800" baseline="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30AABF-2272-5F46-91C2-210AD17C70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546475" y="6356350"/>
            <a:ext cx="2133600" cy="366713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65FAB9B8-BE60-4476-9EA5-10AD5830E813}" type="datetimeFigureOut">
              <a:rPr lang="en-US" altLang="en-US"/>
              <a:pPr>
                <a:defRPr/>
              </a:pPr>
              <a:t>3/16/2022</a:t>
            </a:fld>
            <a:endParaRPr lang="en-US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E44BDC8-285E-F64A-B885-881AA3DFDA2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FFF868C-F542-48DD-9E9A-3EA544858F5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6529300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31221"/>
            <a:ext cx="9144000" cy="1470025"/>
          </a:xfrm>
        </p:spPr>
        <p:txBody>
          <a:bodyPr/>
          <a:lstStyle>
            <a:lvl1pPr algn="ctr"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451469"/>
            <a:ext cx="6400800" cy="300953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3F29B2-9E79-3B4B-82D9-22A06862B7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17938" y="6356350"/>
            <a:ext cx="2133600" cy="366713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92C7AC36-319F-4CFD-A3B1-C5598EF2D37C}" type="datetimeFigureOut">
              <a:rPr lang="en-US" altLang="en-US"/>
              <a:pPr>
                <a:defRPr/>
              </a:pPr>
              <a:t>3/16/2022</a:t>
            </a:fld>
            <a:endParaRPr lang="en-US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DCD576C-703A-B147-BBB7-0FE2AA8804F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F70217C-2BD7-42D0-A54D-010F3F6158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2727374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FE0FD98C-48B4-BF40-94AF-D004F06B67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3C3B8C-FC76-4CBD-AAB3-FBAE7CB723A9}" type="datetimeFigureOut">
              <a:rPr lang="en-US" altLang="en-US"/>
              <a:pPr>
                <a:defRPr/>
              </a:pPr>
              <a:t>3/16/2022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01426449-044F-A64C-93C6-EBA8E3F1E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6CB5469-E443-3D47-8E6C-E44F076E8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319D9A-2AE5-4238-BCD6-E9074A49A8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5885923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457200"/>
            <a:ext cx="4841939" cy="575010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174363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B1F99-862F-4F77-8220-6CF000139299}" type="datetimeFigureOut">
              <a:rPr lang="en-US" smtClean="0"/>
              <a:t>3/16/2022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DCBC1-C6C3-42D5-A1F7-3E2A745BC9A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6212910"/>
            <a:ext cx="9144000" cy="6576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17" t="-1" b="-1894"/>
          <a:stretch/>
        </p:blipFill>
        <p:spPr>
          <a:xfrm>
            <a:off x="421715" y="6237357"/>
            <a:ext cx="1741119" cy="608722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628650" y="2057400"/>
            <a:ext cx="3258741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8673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B1F99-862F-4F77-8220-6CF000139299}" type="datetimeFigureOut">
              <a:rPr lang="en-US" smtClean="0"/>
              <a:t>3/16/2022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DCBC1-C6C3-42D5-A1F7-3E2A745BC9A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870098" y="1787619"/>
            <a:ext cx="7398265" cy="10982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INTRODUCTION OF STAT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882800" y="3113178"/>
            <a:ext cx="7389330" cy="949721"/>
          </a:xfrm>
        </p:spPr>
        <p:txBody>
          <a:bodyPr>
            <a:normAutofit/>
          </a:bodyPr>
          <a:lstStyle>
            <a:lvl1pPr marL="0" indent="0" algn="ctr">
              <a:buNone/>
              <a:defRPr sz="72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STAT (75%)</a:t>
            </a:r>
          </a:p>
          <a:p>
            <a:pPr lvl="0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6212910"/>
            <a:ext cx="9144000" cy="6576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61" y="6243015"/>
            <a:ext cx="2385651" cy="597406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5465" y="0"/>
            <a:ext cx="9144000" cy="6576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034084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31221"/>
            <a:ext cx="9144000" cy="1470025"/>
          </a:xfrm>
        </p:spPr>
        <p:txBody>
          <a:bodyPr/>
          <a:lstStyle>
            <a:lvl1pPr algn="ctr"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699246"/>
            <a:ext cx="6400800" cy="93955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8B83BA-3F3E-A244-844B-4F367F269A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17938" y="6356350"/>
            <a:ext cx="2133600" cy="366713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49A67C30-E912-4DFF-9BDC-6EAB5F9EEE15}" type="datetimeFigureOut">
              <a:rPr lang="en-US" altLang="en-US"/>
              <a:pPr>
                <a:defRPr/>
              </a:pPr>
              <a:t>3/16/2022</a:t>
            </a:fld>
            <a:endParaRPr lang="en-US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B2F4197-1409-BF41-B5E8-05646AF934E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797D6CD-74CB-4E5A-BC6D-499BE06FB9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2402460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916025-5755-3F4D-BBCC-FFB23E13B6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546475" y="6356350"/>
            <a:ext cx="2133600" cy="366713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8D912C80-0C46-468B-AF4D-94AB5AAF70C0}" type="datetimeFigureOut">
              <a:rPr lang="en-US" altLang="en-US"/>
              <a:pPr>
                <a:defRPr/>
              </a:pPr>
              <a:t>3/16/2022</a:t>
            </a:fld>
            <a:endParaRPr lang="en-US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53E2908-56D5-394A-8D92-AC1EC8E62B8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4A0A8B1-B100-40D0-921C-531BCA661C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0403621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 userDrawn="1"/>
        </p:nvPicPr>
        <p:blipFill>
          <a:blip r:embed="rId2">
            <a:lum brigh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454525"/>
            <a:ext cx="1911350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76" b="-206"/>
          <a:stretch>
            <a:fillRect/>
          </a:stretch>
        </p:blipFill>
        <p:spPr bwMode="auto">
          <a:xfrm>
            <a:off x="3695700" y="3022600"/>
            <a:ext cx="1295400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(2) Foam rising through the flooring.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57525"/>
            <a:ext cx="1911350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Content Placeholder 11"/>
          <p:cNvPicPr>
            <a:picLocks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7775" y="3041650"/>
            <a:ext cx="1844675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300" y="3035300"/>
            <a:ext cx="2095500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2" descr="(3) Foam collected off the top of manure in the pit.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3022600"/>
            <a:ext cx="15049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4324"/>
            <a:ext cx="8229600" cy="109137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55701"/>
            <a:ext cx="8229600" cy="4525433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4ADEBA7C-DD39-8F4E-BD09-B23B80F58E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546475" y="6356350"/>
            <a:ext cx="2133600" cy="366713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0F6ADE44-4CBC-4D8F-A17D-BED244EF15EE}" type="datetimeFigureOut">
              <a:rPr lang="en-US" altLang="en-US"/>
              <a:pPr>
                <a:defRPr/>
              </a:pPr>
              <a:t>3/16/2022</a:t>
            </a:fld>
            <a:endParaRPr lang="en-US" alt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CC64AF2D-A93D-5F4A-9C4B-45D765D22D7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456938C-7A87-4F61-9438-CBBC8B9718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0185381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4324"/>
            <a:ext cx="8743950" cy="109137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52501"/>
            <a:ext cx="8743950" cy="4525433"/>
          </a:xfrm>
        </p:spPr>
        <p:txBody>
          <a:bodyPr/>
          <a:lstStyle>
            <a:lvl1pPr>
              <a:defRPr baseline="0"/>
            </a:lvl1pPr>
            <a:lvl2pPr>
              <a:defRPr baseline="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7D62FD-DAFA-BA49-BB08-EFA5B335BF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546475" y="6356350"/>
            <a:ext cx="2133600" cy="366713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B4924A9B-7D24-46DB-A79F-03C2CE3D15F5}" type="datetimeFigureOut">
              <a:rPr lang="en-US" altLang="en-US"/>
              <a:pPr>
                <a:defRPr/>
              </a:pPr>
              <a:t>3/16/2022</a:t>
            </a:fld>
            <a:endParaRPr lang="en-US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A1755EF-8885-6B44-BBA5-3ABD19741D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B8223A6-8EBC-472F-B416-D2947198F1F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715628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23.xml"/><Relationship Id="rId26" Type="http://schemas.openxmlformats.org/officeDocument/2006/relationships/slideLayout" Target="../slideLayouts/slideLayout31.xml"/><Relationship Id="rId3" Type="http://schemas.openxmlformats.org/officeDocument/2006/relationships/slideLayout" Target="../slideLayouts/slideLayout8.xml"/><Relationship Id="rId21" Type="http://schemas.openxmlformats.org/officeDocument/2006/relationships/slideLayout" Target="../slideLayouts/slideLayout26.xml"/><Relationship Id="rId34" Type="http://schemas.openxmlformats.org/officeDocument/2006/relationships/image" Target="../media/image3.jpeg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17" Type="http://schemas.openxmlformats.org/officeDocument/2006/relationships/slideLayout" Target="../slideLayouts/slideLayout22.xml"/><Relationship Id="rId25" Type="http://schemas.openxmlformats.org/officeDocument/2006/relationships/slideLayout" Target="../slideLayouts/slideLayout30.xml"/><Relationship Id="rId33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6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5.xml"/><Relationship Id="rId29" Type="http://schemas.openxmlformats.org/officeDocument/2006/relationships/slideLayout" Target="../slideLayouts/slideLayout34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24" Type="http://schemas.openxmlformats.org/officeDocument/2006/relationships/slideLayout" Target="../slideLayouts/slideLayout29.xml"/><Relationship Id="rId32" Type="http://schemas.openxmlformats.org/officeDocument/2006/relationships/slideLayout" Target="../slideLayouts/slideLayout37.xml"/><Relationship Id="rId5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20.xml"/><Relationship Id="rId23" Type="http://schemas.openxmlformats.org/officeDocument/2006/relationships/slideLayout" Target="../slideLayouts/slideLayout28.xml"/><Relationship Id="rId28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24.xml"/><Relationship Id="rId31" Type="http://schemas.openxmlformats.org/officeDocument/2006/relationships/slideLayout" Target="../slideLayouts/slideLayout36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9.xml"/><Relationship Id="rId22" Type="http://schemas.openxmlformats.org/officeDocument/2006/relationships/slideLayout" Target="../slideLayouts/slideLayout27.xml"/><Relationship Id="rId27" Type="http://schemas.openxmlformats.org/officeDocument/2006/relationships/slideLayout" Target="../slideLayouts/slideLayout32.xml"/><Relationship Id="rId30" Type="http://schemas.openxmlformats.org/officeDocument/2006/relationships/slideLayout" Target="../slideLayouts/slideLayout35.xml"/><Relationship Id="rId8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BB1F99-862F-4F77-8220-6CF000139299}" type="datetimeFigureOut">
              <a:rPr lang="en-US" smtClean="0"/>
              <a:t>3/16/2022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0DCBC1-C6C3-42D5-A1F7-3E2A745BC9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4343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9" r:id="rId4"/>
    <p:sldLayoutId id="2147483670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An Update on Foam in Swine Manure Pits</a:t>
            </a:r>
          </a:p>
        </p:txBody>
      </p:sp>
      <p:sp>
        <p:nvSpPr>
          <p:cNvPr id="3584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0FD98C-48B4-BF40-94AF-D004F06B67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67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EF38588-59B2-41EA-982C-4FE084E6CD3F}" type="datetimeFigureOut">
              <a:rPr lang="en-US" altLang="en-US"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3/16/2022</a:t>
            </a:fld>
            <a:endParaRPr lang="en-US" altLang="en-US">
              <a:ea typeface="MS PGothic" pitchFamily="34" charset="-128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426449-044F-A64C-93C6-EBA8E3F1EE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CB5469-E443-3D47-8E6C-E44F076E83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67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94E45A6-A4A9-4CA0-A18F-4DEBF38354AE}" type="slidenum">
              <a:rPr lang="en-US" altLang="en-US" smtClean="0"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ea typeface="MS PGothic" pitchFamily="34" charset="-128"/>
            </a:endParaRPr>
          </a:p>
        </p:txBody>
      </p:sp>
      <p:pic>
        <p:nvPicPr>
          <p:cNvPr id="35847" name="Picture 1"/>
          <p:cNvPicPr>
            <a:picLocks noChangeAspect="1"/>
          </p:cNvPicPr>
          <p:nvPr userDrawn="1"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6775"/>
            <a:ext cx="914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4066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8" r:id="rId17"/>
    <p:sldLayoutId id="2147483689" r:id="rId18"/>
    <p:sldLayoutId id="2147483690" r:id="rId19"/>
    <p:sldLayoutId id="2147483691" r:id="rId20"/>
    <p:sldLayoutId id="2147483692" r:id="rId21"/>
    <p:sldLayoutId id="2147483693" r:id="rId22"/>
    <p:sldLayoutId id="2147483694" r:id="rId23"/>
    <p:sldLayoutId id="2147483695" r:id="rId24"/>
    <p:sldLayoutId id="2147483696" r:id="rId25"/>
    <p:sldLayoutId id="2147483697" r:id="rId26"/>
    <p:sldLayoutId id="2147483698" r:id="rId27"/>
    <p:sldLayoutId id="2147483699" r:id="rId28"/>
    <p:sldLayoutId id="2147483700" r:id="rId29"/>
    <p:sldLayoutId id="2147483701" r:id="rId30"/>
    <p:sldLayoutId id="2147483702" r:id="rId31"/>
    <p:sldLayoutId id="2147483703" r:id="rId32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Arial Black" pitchFamily="34" charset="0"/>
          <a:ea typeface="MS PGothic" pitchFamily="34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 Black" pitchFamily="34" charset="0"/>
          <a:ea typeface="MS PGothic" pitchFamily="34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 Black" pitchFamily="34" charset="0"/>
          <a:ea typeface="MS PGothic" pitchFamily="34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 Black" pitchFamily="34" charset="0"/>
          <a:ea typeface="MS PGothic" pitchFamily="34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 Black" pitchFamily="34" charset="0"/>
          <a:ea typeface="MS PGothic" pitchFamily="34" charset="-128"/>
          <a:cs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mailto:Robin.Pruisner@IowaAgriculture.gov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100" y="881062"/>
            <a:ext cx="5190671" cy="3170238"/>
          </a:xfrm>
        </p:spPr>
        <p:txBody>
          <a:bodyPr anchor="t" anchorCtr="0">
            <a:normAutofit/>
          </a:bodyPr>
          <a:lstStyle/>
          <a:p>
            <a:pPr algn="ctr"/>
            <a:br>
              <a:rPr lang="en-US" dirty="0"/>
            </a:br>
            <a:r>
              <a:rPr lang="en-US" sz="6600" dirty="0"/>
              <a:t>HPAI Update</a:t>
            </a:r>
            <a:br>
              <a:rPr lang="en-US" dirty="0"/>
            </a:br>
            <a:r>
              <a:rPr lang="en-US" sz="3600" b="0" dirty="0"/>
              <a:t>3/16/2022</a:t>
            </a:r>
            <a:br>
              <a:rPr lang="en-US" dirty="0"/>
            </a:br>
            <a:endParaRPr lang="en-US" sz="3300" dirty="0"/>
          </a:p>
        </p:txBody>
      </p:sp>
    </p:spTree>
    <p:extLst>
      <p:ext uri="{BB962C8B-B14F-4D97-AF65-F5344CB8AC3E}">
        <p14:creationId xmlns:p14="http://schemas.microsoft.com/office/powerpoint/2010/main" val="7167757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C23937-D5D7-4CC5-BA5D-C298FF0E68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Iowa HPAI Status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E25607-7709-4E31-AD52-AA7ECBB9F1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3776" y="1904103"/>
            <a:ext cx="6255120" cy="4142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6099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C960D-9826-4E73-8BD4-F476AA660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Triangle of Cooperation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238A9D-5AAC-4B16-B78C-B3ADAACBBE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7128"/>
          <a:stretch/>
        </p:blipFill>
        <p:spPr>
          <a:xfrm>
            <a:off x="2309713" y="1900765"/>
            <a:ext cx="4980864" cy="321832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37B43B5-9FC7-498A-A936-65DD546D6BE4}"/>
              </a:ext>
            </a:extLst>
          </p:cNvPr>
          <p:cNvSpPr txBox="1"/>
          <p:nvPr/>
        </p:nvSpPr>
        <p:spPr>
          <a:xfrm>
            <a:off x="2346869" y="5067552"/>
            <a:ext cx="44502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PRODUCER / INDUSTRY</a:t>
            </a:r>
          </a:p>
        </p:txBody>
      </p:sp>
    </p:spTree>
    <p:extLst>
      <p:ext uri="{BB962C8B-B14F-4D97-AF65-F5344CB8AC3E}">
        <p14:creationId xmlns:p14="http://schemas.microsoft.com/office/powerpoint/2010/main" val="25357195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4649D-5AF0-4C47-8CDE-04777E706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FAD Response Plan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8E18D3-F450-4DE9-ACBA-009EBB893D7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CONTAIN</a:t>
            </a:r>
          </a:p>
          <a:p>
            <a:r>
              <a:rPr lang="en-US" dirty="0"/>
              <a:t>Quarantine</a:t>
            </a:r>
          </a:p>
          <a:p>
            <a:r>
              <a:rPr lang="en-US" dirty="0"/>
              <a:t>Biocontainment</a:t>
            </a:r>
          </a:p>
          <a:p>
            <a:r>
              <a:rPr lang="en-US" dirty="0"/>
              <a:t>Epi info – trace in/trace out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5C624E-5EC2-4FF6-BBA9-FBE5C62A149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CONTROL, ELIMINATE</a:t>
            </a:r>
          </a:p>
          <a:p>
            <a:r>
              <a:rPr lang="en-US" dirty="0"/>
              <a:t>Indemnity</a:t>
            </a:r>
          </a:p>
          <a:p>
            <a:r>
              <a:rPr lang="en-US" dirty="0"/>
              <a:t>Mass Depopulation</a:t>
            </a:r>
          </a:p>
          <a:p>
            <a:r>
              <a:rPr lang="en-US" dirty="0"/>
              <a:t>Disposal</a:t>
            </a:r>
          </a:p>
          <a:p>
            <a:r>
              <a:rPr lang="en-US" dirty="0"/>
              <a:t>Clean &amp; Disinfect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C2C8CF-4081-4FA4-B7F2-2E840C2B77D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791"/>
          <a:stretch/>
        </p:blipFill>
        <p:spPr>
          <a:xfrm>
            <a:off x="466572" y="5312266"/>
            <a:ext cx="856299" cy="60119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7E5CE08-E33E-46D2-A970-AF6CB03B327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37401" y="4960438"/>
            <a:ext cx="814565" cy="7339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1678F88-AFA0-46CB-80FE-A0CCB07F7A4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478" y="5029872"/>
            <a:ext cx="1136669" cy="11366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738B3CD-DA0C-44EA-8CC6-F90C2DC6179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13871" y="5068851"/>
            <a:ext cx="339430" cy="5281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81C1F31-1D53-47F3-9DD5-EDA6B86EC20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551"/>
          <a:stretch/>
        </p:blipFill>
        <p:spPr>
          <a:xfrm flipH="1">
            <a:off x="4293155" y="5156155"/>
            <a:ext cx="1067630" cy="69046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50C7834-9D7C-4618-A305-BD6F2F8A092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8855" y="4963671"/>
            <a:ext cx="621652" cy="62919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8EBE5A8-BE47-475E-BCDD-8EFCD89FBD3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993"/>
          <a:stretch/>
        </p:blipFill>
        <p:spPr>
          <a:xfrm>
            <a:off x="6278653" y="5180481"/>
            <a:ext cx="986120" cy="70021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372DECF-AC9B-45DD-910F-337B10D6DA03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517"/>
          <a:stretch/>
        </p:blipFill>
        <p:spPr>
          <a:xfrm flipH="1">
            <a:off x="7296858" y="4923408"/>
            <a:ext cx="1218493" cy="829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1599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ABAB2-245B-4B33-9205-C1972197E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Contain &amp; Control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7B65D6-222F-42B4-9064-2F5A607073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49" y="1825625"/>
            <a:ext cx="399896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300" b="1" dirty="0"/>
              <a:t>Positive results</a:t>
            </a:r>
          </a:p>
          <a:p>
            <a:pPr lvl="1"/>
            <a:r>
              <a:rPr lang="en-US" sz="3300" dirty="0"/>
              <a:t>Quarantine</a:t>
            </a:r>
          </a:p>
          <a:p>
            <a:pPr lvl="1"/>
            <a:r>
              <a:rPr lang="en-US" sz="3300" dirty="0"/>
              <a:t>Control Area</a:t>
            </a:r>
          </a:p>
          <a:p>
            <a:pPr lvl="1"/>
            <a:r>
              <a:rPr lang="en-US" sz="3300" dirty="0"/>
              <a:t>Surveillance Area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310507-E0FD-4762-9B5E-055108476E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100" t="7110" b="32917"/>
          <a:stretch/>
        </p:blipFill>
        <p:spPr>
          <a:xfrm>
            <a:off x="4514850" y="1825625"/>
            <a:ext cx="3923837" cy="3726110"/>
          </a:xfrm>
          <a:prstGeom prst="rect">
            <a:avLst/>
          </a:prstGeom>
        </p:spPr>
      </p:pic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834155E7-C047-4527-9A28-9EB34C27CE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300092">
            <a:off x="430254" y="4258047"/>
            <a:ext cx="3898297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241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A5649C-04DE-405A-8CAF-3BAEB972F8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Movement by Permit Only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E3F433-D4B7-46C9-AC04-0F5A6C0148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Farms </a:t>
            </a:r>
            <a:r>
              <a:rPr lang="en-US" sz="3200" b="1" dirty="0"/>
              <a:t>not known to be infected </a:t>
            </a:r>
            <a:r>
              <a:rPr lang="en-US" sz="3200" dirty="0"/>
              <a:t>but in a control area</a:t>
            </a:r>
          </a:p>
          <a:p>
            <a:r>
              <a:rPr lang="en-US" sz="3200" dirty="0"/>
              <a:t>Prevent disease spread</a:t>
            </a:r>
          </a:p>
          <a:p>
            <a:pPr lvl="1"/>
            <a:r>
              <a:rPr lang="en-US" sz="2800" dirty="0"/>
              <a:t>Criteria to meet to determine movement is as safe as possible</a:t>
            </a:r>
          </a:p>
          <a:p>
            <a:r>
              <a:rPr lang="en-US" sz="3200" dirty="0"/>
              <a:t>Traceability ensures movement is safe</a:t>
            </a:r>
          </a:p>
          <a:p>
            <a:pPr lvl="1"/>
            <a:r>
              <a:rPr lang="en-US" sz="2800" dirty="0"/>
              <a:t>Immediate </a:t>
            </a:r>
          </a:p>
          <a:p>
            <a:pPr lvl="1"/>
            <a:r>
              <a:rPr lang="en-US" sz="2800" dirty="0"/>
              <a:t>Long-term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75850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8D97E-9255-4679-B124-D4BA18595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DBFEF9A-BA6E-4B08-8134-BEF666982C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4400" b="1" dirty="0"/>
              <a:t>  STAMP.  IT.  OUT.</a:t>
            </a:r>
            <a:br>
              <a:rPr lang="en-US" sz="4400" dirty="0"/>
            </a:br>
            <a:endParaRPr lang="en-US" sz="4400" dirty="0"/>
          </a:p>
          <a:p>
            <a:pPr marL="514350" indent="-514350">
              <a:buFont typeface="+mj-lt"/>
              <a:buAutoNum type="arabicPeriod"/>
            </a:pPr>
            <a:r>
              <a:rPr lang="en-US" sz="4400" b="1" dirty="0"/>
              <a:t>  CLEAN.  IT.  UP.  </a:t>
            </a:r>
            <a:br>
              <a:rPr lang="en-US" sz="4400" dirty="0"/>
            </a:br>
            <a:endParaRPr lang="en-US" sz="4400" dirty="0"/>
          </a:p>
          <a:p>
            <a:pPr marL="514350" indent="-514350">
              <a:buFont typeface="+mj-lt"/>
              <a:buAutoNum type="arabicPeriod"/>
            </a:pPr>
            <a:r>
              <a:rPr lang="en-US" sz="4400" b="1" dirty="0"/>
              <a:t>  BACK.  TO.  BUSINESS. 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1595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EE1D85-A0BC-44A0-B389-0258F37F4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HPAI Response in Iowa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7A52EC-6DEF-4EA4-8E70-6FDEEC74A2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b="1" dirty="0"/>
              <a:t>Unified Command </a:t>
            </a:r>
            <a:r>
              <a:rPr lang="en-US" sz="2600" dirty="0"/>
              <a:t>with USDA and IDALS.</a:t>
            </a:r>
          </a:p>
          <a:p>
            <a:pPr lvl="1"/>
            <a:r>
              <a:rPr lang="en-US" sz="2600" dirty="0"/>
              <a:t>Each agency has duties and power that vary, though provide for a collaborative and coordinated response. </a:t>
            </a:r>
          </a:p>
          <a:p>
            <a:r>
              <a:rPr lang="en-US" sz="2600" dirty="0"/>
              <a:t>The IMT communicates HPAI confirmations to SEOC partners and </a:t>
            </a:r>
            <a:r>
              <a:rPr lang="en-US" sz="2600" i="1" dirty="0"/>
              <a:t>specific </a:t>
            </a:r>
            <a:r>
              <a:rPr lang="en-US" sz="2600" dirty="0"/>
              <a:t>County EMAs. </a:t>
            </a:r>
          </a:p>
          <a:p>
            <a:pPr lvl="1"/>
            <a:r>
              <a:rPr lang="en-US" sz="2600" dirty="0"/>
              <a:t>The specific name/location of positive prems are CBI. </a:t>
            </a:r>
            <a:r>
              <a:rPr lang="en-US" sz="2600" i="1" dirty="0"/>
              <a:t>E.g. Buena Vista 1, Taylor 1 . . .</a:t>
            </a:r>
          </a:p>
        </p:txBody>
      </p:sp>
    </p:spTree>
    <p:extLst>
      <p:ext uri="{BB962C8B-B14F-4D97-AF65-F5344CB8AC3E}">
        <p14:creationId xmlns:p14="http://schemas.microsoft.com/office/powerpoint/2010/main" val="35477230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D4DCDB-6F18-4955-807F-A55622C5E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Lessons Learned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A11BB0-5001-4769-B929-841FAD9A52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dirty="0"/>
              <a:t>Many lessons were learned in 2015, shaping response activities going forward:</a:t>
            </a:r>
          </a:p>
          <a:p>
            <a:pPr marL="0" indent="0">
              <a:buNone/>
            </a:pPr>
            <a:endParaRPr lang="en-US" sz="18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3200" u="sng" dirty="0"/>
              <a:t>No federal contractors</a:t>
            </a:r>
            <a:r>
              <a:rPr lang="en-US" sz="3200" dirty="0"/>
              <a:t>; producers are more efficient and better caretakers of their own infrastructure.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u="sng" dirty="0"/>
              <a:t>Disposal will occur at the infected premise</a:t>
            </a:r>
            <a:r>
              <a:rPr lang="en-US" sz="3200" dirty="0"/>
              <a:t>; no more trucking to landfills or incinerators.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dirty="0"/>
              <a:t>Eliminates the need for “clean” and “dirty” routing. &amp; road signs.</a:t>
            </a:r>
          </a:p>
        </p:txBody>
      </p:sp>
    </p:spTree>
    <p:extLst>
      <p:ext uri="{BB962C8B-B14F-4D97-AF65-F5344CB8AC3E}">
        <p14:creationId xmlns:p14="http://schemas.microsoft.com/office/powerpoint/2010/main" val="2197988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D4DCDB-6F18-4955-807F-A55622C5E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Lessons Learned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A11BB0-5001-4769-B929-841FAD9A52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88457"/>
            <a:ext cx="7886700" cy="418850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200" u="sng" dirty="0"/>
              <a:t>Biosecurity at each poultry premise is the best defense against HPAI. </a:t>
            </a:r>
            <a:endParaRPr lang="en-US" sz="32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dirty="0"/>
              <a:t>Eliminates the need road signs.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B15723-32FC-48A0-A2DD-019BA17744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9937" y="3663963"/>
            <a:ext cx="5375413" cy="3085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0674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D4DCDB-6F18-4955-807F-A55622C5E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Lessons Learned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A11BB0-5001-4769-B929-841FAD9A52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88457"/>
            <a:ext cx="7886700" cy="418850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200" u="sng" dirty="0"/>
              <a:t>Prioritization of epi  trace-forward and trace-back of dangerous contacts. </a:t>
            </a:r>
            <a:br>
              <a:rPr lang="en-US" sz="2800" dirty="0"/>
            </a:br>
            <a:endParaRPr lang="en-US" sz="28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dirty="0"/>
              <a:t> Epidemiology is the study and analysis of the distribution, patterns and determinants of health and disease conditions in defined populations. It is a cornerstone of public health; shapes policy decisions and evidence-based practice by identifying risk factors for disease and targets for preventive healthcare.</a:t>
            </a:r>
          </a:p>
        </p:txBody>
      </p:sp>
    </p:spTree>
    <p:extLst>
      <p:ext uri="{BB962C8B-B14F-4D97-AF65-F5344CB8AC3E}">
        <p14:creationId xmlns:p14="http://schemas.microsoft.com/office/powerpoint/2010/main" val="26156803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DA51F-115B-49BD-BDB6-D1F35F15F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HPAI?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92C241-C563-430C-AC85-40DD969931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b="1" u="sng" dirty="0"/>
              <a:t>H</a:t>
            </a:r>
            <a:r>
              <a:rPr lang="en-US" u="sng" dirty="0"/>
              <a:t>ighly </a:t>
            </a:r>
            <a:r>
              <a:rPr lang="en-US" b="1" u="sng" dirty="0"/>
              <a:t>P</a:t>
            </a:r>
            <a:r>
              <a:rPr lang="en-US" u="sng" dirty="0"/>
              <a:t>athogenic </a:t>
            </a:r>
            <a:r>
              <a:rPr lang="en-US" b="1" u="sng" dirty="0"/>
              <a:t>A</a:t>
            </a:r>
            <a:r>
              <a:rPr lang="en-US" u="sng" dirty="0"/>
              <a:t>vian </a:t>
            </a:r>
            <a:r>
              <a:rPr lang="en-US" b="1" u="sng" dirty="0"/>
              <a:t>I</a:t>
            </a:r>
            <a:r>
              <a:rPr lang="en-US" u="sng" dirty="0"/>
              <a:t>nfluenza</a:t>
            </a:r>
            <a:r>
              <a:rPr lang="en-US" dirty="0"/>
              <a:t> –</a:t>
            </a:r>
          </a:p>
          <a:p>
            <a:r>
              <a:rPr lang="en-US" dirty="0"/>
              <a:t>An infection in poultry caused by any influenza A virus of the H5 and N7 subtypes. </a:t>
            </a:r>
          </a:p>
          <a:p>
            <a:r>
              <a:rPr lang="en-US" dirty="0"/>
              <a:t>HPAI are potentially zoonotic, though not easily transmitted to humans.</a:t>
            </a:r>
          </a:p>
          <a:p>
            <a:r>
              <a:rPr lang="en-US" dirty="0"/>
              <a:t>Wild bird reservoirs of LPAI is major potential sources of infection for domestic birds, especially free- and open-range poultry. </a:t>
            </a:r>
          </a:p>
          <a:p>
            <a:pPr lvl="1"/>
            <a:r>
              <a:rPr lang="en-US" sz="2800" dirty="0"/>
              <a:t>Ducks and geese can carry and shed certain HPAI viruses without clinical signs. </a:t>
            </a:r>
          </a:p>
        </p:txBody>
      </p:sp>
    </p:spTree>
    <p:extLst>
      <p:ext uri="{BB962C8B-B14F-4D97-AF65-F5344CB8AC3E}">
        <p14:creationId xmlns:p14="http://schemas.microsoft.com/office/powerpoint/2010/main" val="15321622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6B9246-B1DC-4DDE-9321-6EDA77E99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Actions to Defeating HPAI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4B348F-1E0A-4DC2-937C-CE3CD4C2B0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b="1" dirty="0">
                <a:sym typeface="Wingdings 2" panose="05020102010507070707" pitchFamily="18" charset="2"/>
              </a:rPr>
              <a:t>  </a:t>
            </a:r>
            <a:r>
              <a:rPr lang="en-US" sz="3600" b="1" dirty="0"/>
              <a:t>Biosecurity!</a:t>
            </a:r>
          </a:p>
          <a:p>
            <a:pPr marL="0" indent="0">
              <a:buNone/>
            </a:pPr>
            <a:r>
              <a:rPr lang="en-US" dirty="0"/>
              <a:t>Assume HPAI is everywhere! The poultry producer’s best line of defenses is at their farm gate.</a:t>
            </a:r>
          </a:p>
          <a:p>
            <a:pPr lvl="1"/>
            <a:r>
              <a:rPr lang="en-US" sz="2800" dirty="0"/>
              <a:t>Before it comes onto your premise, </a:t>
            </a:r>
            <a:r>
              <a:rPr lang="en-US" sz="2800" b="1" dirty="0"/>
              <a:t>CLEAN IT</a:t>
            </a:r>
            <a:r>
              <a:rPr lang="en-US" sz="2800" dirty="0"/>
              <a:t>.</a:t>
            </a:r>
          </a:p>
          <a:p>
            <a:pPr lvl="1"/>
            <a:r>
              <a:rPr lang="en-US" sz="2800" dirty="0"/>
              <a:t>Eliminate contact with </a:t>
            </a:r>
            <a:br>
              <a:rPr lang="en-US" sz="2800" dirty="0"/>
            </a:br>
            <a:r>
              <a:rPr lang="en-US" sz="2800" dirty="0"/>
              <a:t>other poultry premises.</a:t>
            </a:r>
          </a:p>
          <a:p>
            <a:pPr lvl="1"/>
            <a:r>
              <a:rPr lang="en-US" sz="2800" dirty="0"/>
              <a:t>Log all the entries and </a:t>
            </a:r>
            <a:br>
              <a:rPr lang="en-US" sz="2800" dirty="0"/>
            </a:br>
            <a:r>
              <a:rPr lang="en-US" sz="2800" dirty="0"/>
              <a:t>exits from your premise. </a:t>
            </a:r>
          </a:p>
          <a:p>
            <a:pPr marL="457200" lvl="1" indent="0">
              <a:buNone/>
            </a:pPr>
            <a:endParaRPr lang="en-US" sz="2800" dirty="0"/>
          </a:p>
          <a:p>
            <a:pPr lvl="1"/>
            <a:endParaRPr lang="en-US" sz="28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87F19C-C961-459C-B169-2283DD1282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9251" y="4012611"/>
            <a:ext cx="2662852" cy="20961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209667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6B9246-B1DC-4DDE-9321-6EDA77E99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Actions to Defeating HPAI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4B348F-1E0A-4DC2-937C-CE3CD4C2B0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900" b="1" dirty="0">
                <a:sym typeface="Wingdings 2" panose="05020102010507070707" pitchFamily="18" charset="2"/>
              </a:rPr>
              <a:t>  </a:t>
            </a:r>
            <a:r>
              <a:rPr lang="en-US" sz="3900" b="1" dirty="0"/>
              <a:t>See something, say something!</a:t>
            </a:r>
          </a:p>
          <a:p>
            <a:pPr marL="0" indent="0">
              <a:buNone/>
            </a:pPr>
            <a:r>
              <a:rPr lang="en-US" dirty="0"/>
              <a:t>The faster HPAI is diagnosed and stamped out, the less time the virus has to multiply and spread.</a:t>
            </a:r>
            <a:br>
              <a:rPr lang="en-US" dirty="0"/>
            </a:br>
            <a:endParaRPr lang="en-US" sz="2200" dirty="0"/>
          </a:p>
          <a:p>
            <a:pPr marL="0" indent="0">
              <a:buNone/>
            </a:pPr>
            <a:r>
              <a:rPr lang="en-US" dirty="0"/>
              <a:t>If any potential symptoms are present in a flock, or a wild bird mortality event is observed, contact IDALS ASAP at </a:t>
            </a:r>
          </a:p>
          <a:p>
            <a:pPr lvl="1"/>
            <a:r>
              <a:rPr lang="en-US" sz="2800" b="1" dirty="0"/>
              <a:t>(515) 281-5305 </a:t>
            </a:r>
            <a:r>
              <a:rPr lang="en-US" sz="2800" dirty="0"/>
              <a:t>during business hours, </a:t>
            </a:r>
          </a:p>
          <a:p>
            <a:pPr lvl="1"/>
            <a:r>
              <a:rPr lang="en-US" sz="2800" b="1" dirty="0"/>
              <a:t>(515) 240-6632 </a:t>
            </a:r>
            <a:r>
              <a:rPr lang="en-US" sz="2800" dirty="0"/>
              <a:t>after hours. </a:t>
            </a:r>
          </a:p>
          <a:p>
            <a:pPr lvl="1"/>
            <a:r>
              <a:rPr lang="en-US" sz="2800" dirty="0"/>
              <a:t>And, the duty officer line is answered 24/7, </a:t>
            </a:r>
            <a:br>
              <a:rPr lang="en-US" sz="2800" dirty="0"/>
            </a:br>
            <a:r>
              <a:rPr lang="en-US" sz="2800" b="1" dirty="0"/>
              <a:t>(515) 242-0247</a:t>
            </a:r>
            <a:r>
              <a:rPr lang="en-US" sz="2800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1088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19299"/>
            <a:ext cx="4630479" cy="3016164"/>
          </a:xfrm>
        </p:spPr>
        <p:txBody>
          <a:bodyPr>
            <a:normAutofit/>
          </a:bodyPr>
          <a:lstStyle/>
          <a:p>
            <a:r>
              <a:rPr lang="en-US" sz="3600" dirty="0"/>
              <a:t>Dr. Jeff Kaisand</a:t>
            </a:r>
            <a:br>
              <a:rPr lang="en-US" sz="3600" dirty="0"/>
            </a:br>
            <a:r>
              <a:rPr lang="en-US" sz="2200" b="0" dirty="0">
                <a:hlinkClick r:id="rId2"/>
              </a:rPr>
              <a:t>Jeff.Kaisand@IowaAgriculture.gov </a:t>
            </a:r>
            <a:br>
              <a:rPr lang="en-US" sz="2200" b="0" dirty="0"/>
            </a:br>
            <a:br>
              <a:rPr lang="en-US" sz="1300" b="0" dirty="0"/>
            </a:br>
            <a:br>
              <a:rPr lang="en-US" sz="1300" b="0" dirty="0"/>
            </a:br>
            <a:r>
              <a:rPr lang="en-US" sz="3600" dirty="0"/>
              <a:t>Robin Pruisner</a:t>
            </a:r>
            <a:br>
              <a:rPr lang="en-US" dirty="0"/>
            </a:br>
            <a:r>
              <a:rPr lang="en-US" sz="2200" b="0" dirty="0">
                <a:hlinkClick r:id="rId2"/>
              </a:rPr>
              <a:t>Robin.Pruisner@IowaAgriculture.gov</a:t>
            </a:r>
            <a:br>
              <a:rPr lang="en-US" sz="2000" b="0" dirty="0"/>
            </a:br>
            <a:endParaRPr lang="en-US" sz="2000" b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313" y="363537"/>
            <a:ext cx="8843376" cy="1655762"/>
          </a:xfrm>
        </p:spPr>
        <p:txBody>
          <a:bodyPr>
            <a:normAutofit/>
          </a:bodyPr>
          <a:lstStyle/>
          <a:p>
            <a:pPr algn="ctr"/>
            <a:endParaRPr lang="en-US" sz="3600" b="1" i="1" dirty="0"/>
          </a:p>
          <a:p>
            <a:pPr algn="ctr"/>
            <a:r>
              <a:rPr lang="en-US" sz="2400" b="1" i="1" u="sng" dirty="0">
                <a:solidFill>
                  <a:srgbClr val="008000"/>
                </a:solidFill>
              </a:rPr>
              <a:t>iowaagriculture.gov/animal-industry-bureau/avian-influenza</a:t>
            </a:r>
          </a:p>
        </p:txBody>
      </p:sp>
    </p:spTree>
    <p:extLst>
      <p:ext uri="{BB962C8B-B14F-4D97-AF65-F5344CB8AC3E}">
        <p14:creationId xmlns:p14="http://schemas.microsoft.com/office/powerpoint/2010/main" val="22157893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CCC8C-DF58-4F3F-8342-431C7AA6C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Iowa Poultry Production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C093B7-C82B-4A08-BD87-B5C264AE62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Iowa leads the nation in egg production.</a:t>
            </a:r>
          </a:p>
          <a:p>
            <a:r>
              <a:rPr lang="en-US" dirty="0"/>
              <a:t>Iowa is 7</a:t>
            </a:r>
            <a:r>
              <a:rPr lang="en-US" baseline="30000" dirty="0"/>
              <a:t>th</a:t>
            </a:r>
            <a:r>
              <a:rPr lang="en-US" dirty="0"/>
              <a:t> in the nation in turkey production.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050FEA-1C08-41FE-8183-1BE4E5A988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5074" y="3294013"/>
            <a:ext cx="5498926" cy="356398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B6D4376-302B-4654-8603-5E6E3B240B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89" y="3020844"/>
            <a:ext cx="3180585" cy="315611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581871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>
            <a:extLst>
              <a:ext uri="{FF2B5EF4-FFF2-40B4-BE49-F238E27FC236}">
                <a16:creationId xmlns:a16="http://schemas.microsoft.com/office/drawing/2014/main" id="{20C22DDE-CEB5-4411-AA97-B38615488086}"/>
              </a:ext>
            </a:extLst>
          </p:cNvPr>
          <p:cNvSpPr/>
          <p:nvPr/>
        </p:nvSpPr>
        <p:spPr>
          <a:xfrm>
            <a:off x="6083004" y="1446469"/>
            <a:ext cx="355374" cy="27055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189B8759-92B8-47B8-9CCA-B358BC367E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0229" y="-761182"/>
            <a:ext cx="10698765" cy="7779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5537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7452619-1644-488B-A7B7-71141E3036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41" y="-35201"/>
            <a:ext cx="9039069" cy="6254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6186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47060C4-220B-454C-8555-E5CA0F201C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840" y="0"/>
            <a:ext cx="70409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6803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9B48300-8077-49BB-89F6-35F45BB3E3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9709"/>
            <a:ext cx="9144000" cy="5298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7787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979FD3A-A306-41DB-9EE4-4680318358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2563"/>
            <a:ext cx="9144000" cy="5175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7154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3A992-3186-4CDF-9F4E-DCD8F5109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A53578-042C-4561-9C19-C1F934939A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30" y="-100143"/>
            <a:ext cx="9101770" cy="6297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8787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Dept. Ag Colors">
      <a:dk1>
        <a:sysClr val="windowText" lastClr="000000"/>
      </a:dk1>
      <a:lt1>
        <a:srgbClr val="FFFFFF"/>
      </a:lt1>
      <a:dk2>
        <a:srgbClr val="23803F"/>
      </a:dk2>
      <a:lt2>
        <a:srgbClr val="FFFFFF"/>
      </a:lt2>
      <a:accent1>
        <a:srgbClr val="0A3255"/>
      </a:accent1>
      <a:accent2>
        <a:srgbClr val="DDCB23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23803F"/>
      </a:hlink>
      <a:folHlink>
        <a:srgbClr val="23803F"/>
      </a:folHlink>
    </a:clrScheme>
    <a:fontScheme name="Dept. Ag Fonts">
      <a:majorFont>
        <a:latin typeface="Source Sans Pro"/>
        <a:ea typeface=""/>
        <a:cs typeface=""/>
      </a:majorFont>
      <a:minorFont>
        <a:latin typeface="Source Sans Pr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NewExtensionTemplate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4954</TotalTime>
  <Words>592</Words>
  <Application>Microsoft Office PowerPoint</Application>
  <PresentationFormat>On-screen Show (4:3)</PresentationFormat>
  <Paragraphs>73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Arial Black</vt:lpstr>
      <vt:lpstr>Calibri</vt:lpstr>
      <vt:lpstr>Source Sans Pro</vt:lpstr>
      <vt:lpstr>Wingdings</vt:lpstr>
      <vt:lpstr>Office Theme</vt:lpstr>
      <vt:lpstr>1_NewExtensionTemplate</vt:lpstr>
      <vt:lpstr> HPAI Update 3/16/2022 </vt:lpstr>
      <vt:lpstr>What is HPAI?</vt:lpstr>
      <vt:lpstr>Iowa Poultry Production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Current Iowa HPAI Status</vt:lpstr>
      <vt:lpstr>Triangle of Cooperation</vt:lpstr>
      <vt:lpstr>FAD Response Plan Steps</vt:lpstr>
      <vt:lpstr>Contain &amp; Control</vt:lpstr>
      <vt:lpstr>Movement by Permit Only</vt:lpstr>
      <vt:lpstr>Goals</vt:lpstr>
      <vt:lpstr>HPAI Response in Iowa</vt:lpstr>
      <vt:lpstr>Lessons Learned</vt:lpstr>
      <vt:lpstr>Lessons Learned</vt:lpstr>
      <vt:lpstr>Lessons Learned</vt:lpstr>
      <vt:lpstr>Key Actions to Defeating HPAI</vt:lpstr>
      <vt:lpstr>Key Actions to Defeating HPAI</vt:lpstr>
      <vt:lpstr>Dr. Jeff Kaisand Jeff.Kaisand@IowaAgriculture.gov    Robin Pruisner Robin.Pruisner@IowaAgriculture.gov </vt:lpstr>
    </vt:vector>
  </TitlesOfParts>
  <Company>State of Iowa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Marek, Lexi</dc:creator>
  <cp:lastModifiedBy>Pruisner, Robin</cp:lastModifiedBy>
  <cp:revision>301</cp:revision>
  <cp:lastPrinted>2019-07-30T16:36:57Z</cp:lastPrinted>
  <dcterms:created xsi:type="dcterms:W3CDTF">2019-04-02T20:32:41Z</dcterms:created>
  <dcterms:modified xsi:type="dcterms:W3CDTF">2022-03-16T18:57:55Z</dcterms:modified>
</cp:coreProperties>
</file>