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3.xml" ContentType="application/vnd.openxmlformats-officedocument.themeOverride+xml"/>
  <Override PartName="/ppt/charts/chart7.xml" ContentType="application/vnd.openxmlformats-officedocument.drawingml.chart+xml"/>
  <Override PartName="/ppt/theme/themeOverride4.xml" ContentType="application/vnd.openxmlformats-officedocument.themeOverride+xml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66" r:id="rId5"/>
    <p:sldId id="272" r:id="rId6"/>
    <p:sldId id="274" r:id="rId7"/>
    <p:sldId id="269" r:id="rId8"/>
    <p:sldId id="268" r:id="rId9"/>
    <p:sldId id="270" r:id="rId10"/>
    <p:sldId id="259" r:id="rId11"/>
    <p:sldId id="261" r:id="rId12"/>
    <p:sldId id="260" r:id="rId13"/>
    <p:sldId id="271" r:id="rId14"/>
    <p:sldId id="262" r:id="rId15"/>
    <p:sldId id="264" r:id="rId16"/>
    <p:sldId id="273" r:id="rId17"/>
    <p:sldId id="263" r:id="rId18"/>
    <p:sldId id="26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PF\Documents\Budget%20&amp;%20Tax%20Local\Property%20Tax\Property%20Tax%20Trend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Users\PF\Documents\Budget%20&amp;%20Tax%20Local\Property%20Tax\Property%20Tax%20Trends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F\Documents\Budget%20&amp;%20Tax%20Local\Property%20Tax\Property%20Tax%20Trends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F\Documents\Budget%20&amp;%20Tax%20Local\Property%20Tax\Property%20Tax%20Trends.xlsx" TargetMode="External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F\Documents\Budget%20&amp;%20Tax%20Local\Property%20Tax\Property%20Tax%20Trends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F\Documents\Budget%20&amp;%20Tax%20Local\Property%20Tax\Property%20Tax%20Trends.xlsx" TargetMode="External"/><Relationship Id="rId1" Type="http://schemas.openxmlformats.org/officeDocument/2006/relationships/themeOverride" Target="../theme/themeOverrid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C:\Users\PF\Documents\Budget%20&amp;%20Tax%20Local\Property%20Tax\Property%20Tax%20Trends.xlsx" TargetMode="External"/><Relationship Id="rId1" Type="http://schemas.openxmlformats.org/officeDocument/2006/relationships/themeOverride" Target="../theme/themeOverride4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F\Documents\Budget%20&amp;%20Tax%20Local\Property%20Tax\Property%20Tax%20Trends.xlsx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6124979058468757E-2"/>
          <c:y val="5.1400554097404488E-2"/>
          <c:w val="0.87613261108318907"/>
          <c:h val="0.79523549139690874"/>
        </c:manualLayout>
      </c:layout>
      <c:lineChart>
        <c:grouping val="standard"/>
        <c:varyColors val="0"/>
        <c:ser>
          <c:idx val="0"/>
          <c:order val="0"/>
          <c:tx>
            <c:strRef>
              <c:f>'Local Gov'!$B$21</c:f>
              <c:strCache>
                <c:ptCount val="1"/>
                <c:pt idx="0">
                  <c:v>Iowa</c:v>
                </c:pt>
              </c:strCache>
            </c:strRef>
          </c:tx>
          <c:spPr>
            <a:ln w="41275">
              <a:solidFill>
                <a:srgbClr val="0070C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1.3888888888888888E-2"/>
                  <c:y val="-5.0508587896100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7"/>
              <c:layout>
                <c:manualLayout>
                  <c:x val="-1.5432098765430968E-3"/>
                  <c:y val="-3.9284457252522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'Local Gov'!$C$18:$AN$18</c:f>
              <c:numCache>
                <c:formatCode>General</c:formatCode>
                <c:ptCount val="38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2002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numCache>
            </c:numRef>
          </c:cat>
          <c:val>
            <c:numRef>
              <c:f>'Local Gov'!$C$21:$AN$21</c:f>
              <c:numCache>
                <c:formatCode>0.0%</c:formatCode>
                <c:ptCount val="38"/>
                <c:pt idx="0">
                  <c:v>0.34198373965153361</c:v>
                </c:pt>
                <c:pt idx="1">
                  <c:v>0.33665023656227389</c:v>
                </c:pt>
                <c:pt idx="2">
                  <c:v>0.33760058343819238</c:v>
                </c:pt>
                <c:pt idx="3">
                  <c:v>0.33214293251090887</c:v>
                </c:pt>
                <c:pt idx="4">
                  <c:v>0.33718620713739278</c:v>
                </c:pt>
                <c:pt idx="5">
                  <c:v>0.33638672705928097</c:v>
                </c:pt>
                <c:pt idx="6">
                  <c:v>0.35041773458398562</c:v>
                </c:pt>
                <c:pt idx="7">
                  <c:v>0.34221524753455113</c:v>
                </c:pt>
                <c:pt idx="8">
                  <c:v>0.33855278768710628</c:v>
                </c:pt>
                <c:pt idx="9">
                  <c:v>0.33388567370159389</c:v>
                </c:pt>
                <c:pt idx="10">
                  <c:v>0.33974208695672359</c:v>
                </c:pt>
                <c:pt idx="11">
                  <c:v>0.36167874534356514</c:v>
                </c:pt>
                <c:pt idx="12">
                  <c:v>0.33253048039935801</c:v>
                </c:pt>
                <c:pt idx="13">
                  <c:v>0.33211466070666573</c:v>
                </c:pt>
                <c:pt idx="14">
                  <c:v>0.33488019990641521</c:v>
                </c:pt>
                <c:pt idx="15">
                  <c:v>0.32640245354791581</c:v>
                </c:pt>
                <c:pt idx="16">
                  <c:v>0.3367778140829546</c:v>
                </c:pt>
                <c:pt idx="17">
                  <c:v>0.33195689365168402</c:v>
                </c:pt>
                <c:pt idx="18">
                  <c:v>0.34091040413347701</c:v>
                </c:pt>
                <c:pt idx="19">
                  <c:v>0.31834270178684976</c:v>
                </c:pt>
                <c:pt idx="20">
                  <c:v>0.29728313077911267</c:v>
                </c:pt>
                <c:pt idx="21">
                  <c:v>0.29268195351741116</c:v>
                </c:pt>
                <c:pt idx="22">
                  <c:v>0.29308601475107759</c:v>
                </c:pt>
                <c:pt idx="23">
                  <c:v>0.28713527157698115</c:v>
                </c:pt>
                <c:pt idx="24">
                  <c:v>0.29537088751132795</c:v>
                </c:pt>
                <c:pt idx="25">
                  <c:v>0.29971921243960575</c:v>
                </c:pt>
                <c:pt idx="26">
                  <c:v>0.29539063479218247</c:v>
                </c:pt>
                <c:pt idx="27">
                  <c:v>0.28652398729650463</c:v>
                </c:pt>
                <c:pt idx="28">
                  <c:v>0.28554916949552789</c:v>
                </c:pt>
                <c:pt idx="29">
                  <c:v>0.27799236004627015</c:v>
                </c:pt>
                <c:pt idx="30">
                  <c:v>0.28672684734408183</c:v>
                </c:pt>
                <c:pt idx="31">
                  <c:v>0.29390706088643864</c:v>
                </c:pt>
                <c:pt idx="32">
                  <c:v>0.28879546941657908</c:v>
                </c:pt>
                <c:pt idx="33">
                  <c:v>0.28838559469555514</c:v>
                </c:pt>
                <c:pt idx="34">
                  <c:v>0.29866117815698678</c:v>
                </c:pt>
                <c:pt idx="35">
                  <c:v>0.29526879601466877</c:v>
                </c:pt>
                <c:pt idx="36">
                  <c:v>0.28991725315561129</c:v>
                </c:pt>
                <c:pt idx="37">
                  <c:v>0.28767378728551235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'Local Gov'!$B$22</c:f>
              <c:strCache>
                <c:ptCount val="1"/>
                <c:pt idx="0">
                  <c:v>US</c:v>
                </c:pt>
              </c:strCache>
            </c:strRef>
          </c:tx>
          <c:spPr>
            <a:ln w="41275"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3148148148148147E-2"/>
                  <c:y val="6.17327185396787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7"/>
              <c:layout>
                <c:manualLayout>
                  <c:x val="-1.5432098765430968E-3"/>
                  <c:y val="5.8926685878784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'Local Gov'!$C$18:$AN$18</c:f>
              <c:numCache>
                <c:formatCode>General</c:formatCode>
                <c:ptCount val="38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2002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numCache>
            </c:numRef>
          </c:cat>
          <c:val>
            <c:numRef>
              <c:f>'Local Gov'!$C$22:$AN$22</c:f>
              <c:numCache>
                <c:formatCode>0.0%</c:formatCode>
                <c:ptCount val="38"/>
                <c:pt idx="0">
                  <c:v>0.30677026912268546</c:v>
                </c:pt>
                <c:pt idx="1">
                  <c:v>0.29861169151918621</c:v>
                </c:pt>
                <c:pt idx="2">
                  <c:v>0.26617830117467783</c:v>
                </c:pt>
                <c:pt idx="3">
                  <c:v>0.25399567689603564</c:v>
                </c:pt>
                <c:pt idx="4">
                  <c:v>0.25021383919576434</c:v>
                </c:pt>
                <c:pt idx="5">
                  <c:v>0.25038546954671931</c:v>
                </c:pt>
                <c:pt idx="6">
                  <c:v>0.25404423062723375</c:v>
                </c:pt>
                <c:pt idx="7">
                  <c:v>0.2529649125672816</c:v>
                </c:pt>
                <c:pt idx="8">
                  <c:v>0.24789490742910883</c:v>
                </c:pt>
                <c:pt idx="9">
                  <c:v>0.24690868145010286</c:v>
                </c:pt>
                <c:pt idx="10">
                  <c:v>0.24741862085403826</c:v>
                </c:pt>
                <c:pt idx="11">
                  <c:v>0.25692837469234742</c:v>
                </c:pt>
                <c:pt idx="12">
                  <c:v>0.25769475240409484</c:v>
                </c:pt>
                <c:pt idx="13">
                  <c:v>0.25902183278069313</c:v>
                </c:pt>
                <c:pt idx="14">
                  <c:v>0.2642543995556122</c:v>
                </c:pt>
                <c:pt idx="15">
                  <c:v>0.26399398703490534</c:v>
                </c:pt>
                <c:pt idx="16">
                  <c:v>0.26682029560151632</c:v>
                </c:pt>
                <c:pt idx="17">
                  <c:v>0.26183248131370229</c:v>
                </c:pt>
                <c:pt idx="18">
                  <c:v>0.2560507440968165</c:v>
                </c:pt>
                <c:pt idx="19">
                  <c:v>0.24817485074781531</c:v>
                </c:pt>
                <c:pt idx="20">
                  <c:v>0.24549183530345481</c:v>
                </c:pt>
                <c:pt idx="21">
                  <c:v>0.24128933938464164</c:v>
                </c:pt>
                <c:pt idx="22">
                  <c:v>0.23943097021628193</c:v>
                </c:pt>
                <c:pt idx="23">
                  <c:v>0.2349337108363897</c:v>
                </c:pt>
                <c:pt idx="24">
                  <c:v>0.24881861474317896</c:v>
                </c:pt>
                <c:pt idx="25">
                  <c:v>0.24623354704775871</c:v>
                </c:pt>
                <c:pt idx="26">
                  <c:v>0.2481522313384889</c:v>
                </c:pt>
                <c:pt idx="27">
                  <c:v>0.2503095360101909</c:v>
                </c:pt>
                <c:pt idx="28">
                  <c:v>0.244358768211829</c:v>
                </c:pt>
                <c:pt idx="29">
                  <c:v>0.25927852838659565</c:v>
                </c:pt>
                <c:pt idx="30">
                  <c:v>0.28972030768624818</c:v>
                </c:pt>
                <c:pt idx="31">
                  <c:v>0.26258536037710933</c:v>
                </c:pt>
                <c:pt idx="32">
                  <c:v>0.25827211279817652</c:v>
                </c:pt>
                <c:pt idx="33">
                  <c:v>0.26813686159138395</c:v>
                </c:pt>
                <c:pt idx="34">
                  <c:v>0.25986224582867889</c:v>
                </c:pt>
                <c:pt idx="35">
                  <c:v>0.25448098436002858</c:v>
                </c:pt>
                <c:pt idx="36">
                  <c:v>0.26508264428361028</c:v>
                </c:pt>
                <c:pt idx="37">
                  <c:v>0.27039398453550645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047552"/>
        <c:axId val="62026816"/>
      </c:lineChart>
      <c:catAx>
        <c:axId val="113047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2026816"/>
        <c:crosses val="autoZero"/>
        <c:auto val="1"/>
        <c:lblAlgn val="ctr"/>
        <c:lblOffset val="100"/>
        <c:noMultiLvlLbl val="0"/>
      </c:catAx>
      <c:valAx>
        <c:axId val="6202681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1130475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6124979058468757E-2"/>
          <c:y val="5.1400554097404488E-2"/>
          <c:w val="0.8784966772770425"/>
          <c:h val="0.85836673824862819"/>
        </c:manualLayout>
      </c:layout>
      <c:lineChart>
        <c:grouping val="standard"/>
        <c:varyColors val="0"/>
        <c:ser>
          <c:idx val="1"/>
          <c:order val="0"/>
          <c:tx>
            <c:strRef>
              <c:f>'Local Gov'!$B$25</c:f>
              <c:strCache>
                <c:ptCount val="1"/>
                <c:pt idx="0">
                  <c:v>Iowa</c:v>
                </c:pt>
              </c:strCache>
            </c:strRef>
          </c:tx>
          <c:spPr>
            <a:ln w="41275">
              <a:solidFill>
                <a:srgbClr val="0070C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1.449275362318842E-2"/>
                  <c:y val="-5.3030303030303032E-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7"/>
              <c:layout>
                <c:manualLayout>
                  <c:x val="0"/>
                  <c:y val="-3.5353535353535401E-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'Local Gov'!$C$18:$AN$18</c:f>
              <c:numCache>
                <c:formatCode>General</c:formatCode>
                <c:ptCount val="38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2002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numCache>
            </c:numRef>
          </c:cat>
          <c:val>
            <c:numRef>
              <c:f>'Local Gov'!$C$25:$AN$25</c:f>
              <c:numCache>
                <c:formatCode>0.0%</c:formatCode>
                <c:ptCount val="38"/>
                <c:pt idx="0">
                  <c:v>0.57804146870009143</c:v>
                </c:pt>
                <c:pt idx="1">
                  <c:v>0.57556233357264819</c:v>
                </c:pt>
                <c:pt idx="2">
                  <c:v>0.56122113282164265</c:v>
                </c:pt>
                <c:pt idx="3">
                  <c:v>0.55122945899471498</c:v>
                </c:pt>
                <c:pt idx="4">
                  <c:v>0.54639059490946651</c:v>
                </c:pt>
                <c:pt idx="5">
                  <c:v>0.52455254848357213</c:v>
                </c:pt>
                <c:pt idx="6">
                  <c:v>0.52654546655343026</c:v>
                </c:pt>
                <c:pt idx="7">
                  <c:v>0.52552682419331653</c:v>
                </c:pt>
                <c:pt idx="8">
                  <c:v>0.51757592740017433</c:v>
                </c:pt>
                <c:pt idx="9">
                  <c:v>0.50399189588683324</c:v>
                </c:pt>
                <c:pt idx="10">
                  <c:v>0.51318913279094391</c:v>
                </c:pt>
                <c:pt idx="11">
                  <c:v>0.52372177931172181</c:v>
                </c:pt>
                <c:pt idx="12">
                  <c:v>0.50318939101039084</c:v>
                </c:pt>
                <c:pt idx="13">
                  <c:v>0.50294695305250436</c:v>
                </c:pt>
                <c:pt idx="14">
                  <c:v>0.50063228482765243</c:v>
                </c:pt>
                <c:pt idx="15">
                  <c:v>0.49444085447406871</c:v>
                </c:pt>
                <c:pt idx="16">
                  <c:v>0.50954730074970778</c:v>
                </c:pt>
                <c:pt idx="17">
                  <c:v>0.50544998402357533</c:v>
                </c:pt>
                <c:pt idx="18">
                  <c:v>0.51277842611826574</c:v>
                </c:pt>
                <c:pt idx="19">
                  <c:v>0.48529122669717256</c:v>
                </c:pt>
                <c:pt idx="20">
                  <c:v>0.46705225633790187</c:v>
                </c:pt>
                <c:pt idx="21">
                  <c:v>0.46118869228135317</c:v>
                </c:pt>
                <c:pt idx="22">
                  <c:v>0.45958341914221351</c:v>
                </c:pt>
                <c:pt idx="23">
                  <c:v>0.45395774312389425</c:v>
                </c:pt>
                <c:pt idx="24">
                  <c:v>0.45753351297166384</c:v>
                </c:pt>
                <c:pt idx="25">
                  <c:v>0.46111602392292766</c:v>
                </c:pt>
                <c:pt idx="26">
                  <c:v>0.45258717310295499</c:v>
                </c:pt>
                <c:pt idx="27">
                  <c:v>0.43376269504130177</c:v>
                </c:pt>
                <c:pt idx="28">
                  <c:v>0.42875352144440071</c:v>
                </c:pt>
                <c:pt idx="29">
                  <c:v>0.41954884272282622</c:v>
                </c:pt>
                <c:pt idx="30">
                  <c:v>0.43240954613600463</c:v>
                </c:pt>
                <c:pt idx="31">
                  <c:v>0.43894243763097957</c:v>
                </c:pt>
                <c:pt idx="32">
                  <c:v>0.43682931195818486</c:v>
                </c:pt>
                <c:pt idx="33">
                  <c:v>0.43516366099540243</c:v>
                </c:pt>
                <c:pt idx="34">
                  <c:v>0.45914254635773144</c:v>
                </c:pt>
                <c:pt idx="35">
                  <c:v>0.44940492534611531</c:v>
                </c:pt>
                <c:pt idx="36">
                  <c:v>0.44474171653308298</c:v>
                </c:pt>
                <c:pt idx="37">
                  <c:v>0.44379877046903865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'Local Gov'!$B$26</c:f>
              <c:strCache>
                <c:ptCount val="1"/>
                <c:pt idx="0">
                  <c:v>US</c:v>
                </c:pt>
              </c:strCache>
            </c:strRef>
          </c:tx>
          <c:spPr>
            <a:ln w="41275"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7536231884057984E-2"/>
                  <c:y val="6.56565656565657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7"/>
              <c:layout>
                <c:manualLayout>
                  <c:x val="0"/>
                  <c:y val="6.06060606060606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'Local Gov'!$C$18:$AN$18</c:f>
              <c:numCache>
                <c:formatCode>General</c:formatCode>
                <c:ptCount val="38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2002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numCache>
            </c:numRef>
          </c:cat>
          <c:val>
            <c:numRef>
              <c:f>'Local Gov'!$C$26:$AN$26</c:f>
              <c:numCache>
                <c:formatCode>0.0%</c:formatCode>
                <c:ptCount val="38"/>
                <c:pt idx="0">
                  <c:v>0.50379670880527549</c:v>
                </c:pt>
                <c:pt idx="1">
                  <c:v>0.49099685643193686</c:v>
                </c:pt>
                <c:pt idx="2">
                  <c:v>0.44656539446031679</c:v>
                </c:pt>
                <c:pt idx="3">
                  <c:v>0.42089855671714116</c:v>
                </c:pt>
                <c:pt idx="4">
                  <c:v>0.40829803417780658</c:v>
                </c:pt>
                <c:pt idx="5">
                  <c:v>0.3973366750460734</c:v>
                </c:pt>
                <c:pt idx="6">
                  <c:v>0.39291014622416059</c:v>
                </c:pt>
                <c:pt idx="7">
                  <c:v>0.38673993926364281</c:v>
                </c:pt>
                <c:pt idx="8">
                  <c:v>0.37739059111863427</c:v>
                </c:pt>
                <c:pt idx="9">
                  <c:v>0.3733544284762278</c:v>
                </c:pt>
                <c:pt idx="10">
                  <c:v>0.37030927677283765</c:v>
                </c:pt>
                <c:pt idx="11">
                  <c:v>0.38272381827043123</c:v>
                </c:pt>
                <c:pt idx="12">
                  <c:v>0.38425555985981252</c:v>
                </c:pt>
                <c:pt idx="13">
                  <c:v>0.38453590076376121</c:v>
                </c:pt>
                <c:pt idx="14">
                  <c:v>0.3942295571072299</c:v>
                </c:pt>
                <c:pt idx="15">
                  <c:v>0.39562071435992119</c:v>
                </c:pt>
                <c:pt idx="16">
                  <c:v>0.39968789537452493</c:v>
                </c:pt>
                <c:pt idx="17">
                  <c:v>0.39421216892311195</c:v>
                </c:pt>
                <c:pt idx="18">
                  <c:v>0.38918348242534562</c:v>
                </c:pt>
                <c:pt idx="19">
                  <c:v>0.37405480524568091</c:v>
                </c:pt>
                <c:pt idx="20">
                  <c:v>0.37096301827354861</c:v>
                </c:pt>
                <c:pt idx="21">
                  <c:v>0.36376330717885946</c:v>
                </c:pt>
                <c:pt idx="22">
                  <c:v>0.36522764219831294</c:v>
                </c:pt>
                <c:pt idx="23">
                  <c:v>0.35874448062524944</c:v>
                </c:pt>
                <c:pt idx="24">
                  <c:v>0.39374024700869059</c:v>
                </c:pt>
                <c:pt idx="25">
                  <c:v>0.37570030594622139</c:v>
                </c:pt>
                <c:pt idx="26">
                  <c:v>0.37932040479380846</c:v>
                </c:pt>
                <c:pt idx="27">
                  <c:v>0.37710080692139292</c:v>
                </c:pt>
                <c:pt idx="28">
                  <c:v>0.36353253977219313</c:v>
                </c:pt>
                <c:pt idx="29">
                  <c:v>0.39436222016938016</c:v>
                </c:pt>
                <c:pt idx="30">
                  <c:v>0.45753111380793943</c:v>
                </c:pt>
                <c:pt idx="31">
                  <c:v>0.39342897564577767</c:v>
                </c:pt>
                <c:pt idx="32">
                  <c:v>0.38620575011794173</c:v>
                </c:pt>
                <c:pt idx="33">
                  <c:v>0.40265051153939191</c:v>
                </c:pt>
                <c:pt idx="34">
                  <c:v>0.38080777829645035</c:v>
                </c:pt>
                <c:pt idx="35">
                  <c:v>0.36957908381790888</c:v>
                </c:pt>
                <c:pt idx="36">
                  <c:v>0.39080952427284177</c:v>
                </c:pt>
                <c:pt idx="37">
                  <c:v>0.40195675915095858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7526528"/>
        <c:axId val="82492160"/>
      </c:lineChart>
      <c:catAx>
        <c:axId val="117526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2492160"/>
        <c:crosses val="autoZero"/>
        <c:auto val="1"/>
        <c:lblAlgn val="ctr"/>
        <c:lblOffset val="100"/>
        <c:noMultiLvlLbl val="0"/>
      </c:catAx>
      <c:valAx>
        <c:axId val="8249216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1752652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'Local Gov'!$B$91</c:f>
              <c:strCache>
                <c:ptCount val="1"/>
                <c:pt idx="0">
                  <c:v>Federal grants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'Local Gov'!$C$90:$E$90</c:f>
              <c:numCache>
                <c:formatCode>General</c:formatCode>
                <c:ptCount val="3"/>
                <c:pt idx="0">
                  <c:v>1977</c:v>
                </c:pt>
                <c:pt idx="1">
                  <c:v>1997</c:v>
                </c:pt>
                <c:pt idx="2">
                  <c:v>2016</c:v>
                </c:pt>
              </c:numCache>
            </c:numRef>
          </c:cat>
          <c:val>
            <c:numRef>
              <c:f>'Local Gov'!$C$91:$E$91</c:f>
              <c:numCache>
                <c:formatCode>0.0%</c:formatCode>
                <c:ptCount val="3"/>
                <c:pt idx="0">
                  <c:v>6.4315107008511896E-2</c:v>
                </c:pt>
                <c:pt idx="1">
                  <c:v>3.5073949037290761E-2</c:v>
                </c:pt>
                <c:pt idx="2">
                  <c:v>2.9722017647923479E-2</c:v>
                </c:pt>
              </c:numCache>
            </c:numRef>
          </c:val>
        </c:ser>
        <c:ser>
          <c:idx val="1"/>
          <c:order val="1"/>
          <c:tx>
            <c:strRef>
              <c:f>'Local Gov'!$B$92</c:f>
              <c:strCache>
                <c:ptCount val="1"/>
                <c:pt idx="0">
                  <c:v>Sales Taxes</c:v>
                </c:pt>
              </c:strCache>
            </c:strRef>
          </c:tx>
          <c:invertIfNegative val="0"/>
          <c:dLbls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'Local Gov'!$C$90:$E$90</c:f>
              <c:numCache>
                <c:formatCode>General</c:formatCode>
                <c:ptCount val="3"/>
                <c:pt idx="0">
                  <c:v>1977</c:v>
                </c:pt>
                <c:pt idx="1">
                  <c:v>1997</c:v>
                </c:pt>
                <c:pt idx="2">
                  <c:v>2016</c:v>
                </c:pt>
              </c:numCache>
            </c:numRef>
          </c:cat>
          <c:val>
            <c:numRef>
              <c:f>'Local Gov'!$C$92:$E$92</c:f>
              <c:numCache>
                <c:formatCode>0.0%</c:formatCode>
                <c:ptCount val="3"/>
                <c:pt idx="0">
                  <c:v>7.7739405066053842E-4</c:v>
                </c:pt>
                <c:pt idx="1">
                  <c:v>1.6166204960444144E-2</c:v>
                </c:pt>
                <c:pt idx="2">
                  <c:v>3.368898771177796E-2</c:v>
                </c:pt>
              </c:numCache>
            </c:numRef>
          </c:val>
        </c:ser>
        <c:ser>
          <c:idx val="2"/>
          <c:order val="2"/>
          <c:tx>
            <c:strRef>
              <c:f>'Local Gov'!$B$93</c:f>
              <c:strCache>
                <c:ptCount val="1"/>
                <c:pt idx="0">
                  <c:v>Other taxes &amp; miscell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'Local Gov'!$C$90:$E$90</c:f>
              <c:numCache>
                <c:formatCode>General</c:formatCode>
                <c:ptCount val="3"/>
                <c:pt idx="0">
                  <c:v>1977</c:v>
                </c:pt>
                <c:pt idx="1">
                  <c:v>1997</c:v>
                </c:pt>
                <c:pt idx="2">
                  <c:v>2016</c:v>
                </c:pt>
              </c:numCache>
            </c:numRef>
          </c:cat>
          <c:val>
            <c:numRef>
              <c:f>'Local Gov'!$C$93:$E$93</c:f>
              <c:numCache>
                <c:formatCode>0.0%</c:formatCode>
                <c:ptCount val="3"/>
                <c:pt idx="0">
                  <c:v>6.3204323991218503E-2</c:v>
                </c:pt>
                <c:pt idx="1">
                  <c:v>7.3548465147946621E-2</c:v>
                </c:pt>
                <c:pt idx="2">
                  <c:v>4.9578646636331013E-2</c:v>
                </c:pt>
              </c:numCache>
            </c:numRef>
          </c:val>
        </c:ser>
        <c:ser>
          <c:idx val="3"/>
          <c:order val="3"/>
          <c:tx>
            <c:strRef>
              <c:f>'Local Gov'!$B$94</c:f>
              <c:strCache>
                <c:ptCount val="1"/>
                <c:pt idx="0">
                  <c:v>Fees, Fines and Charges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'Local Gov'!$C$90:$E$90</c:f>
              <c:numCache>
                <c:formatCode>General</c:formatCode>
                <c:ptCount val="3"/>
                <c:pt idx="0">
                  <c:v>1977</c:v>
                </c:pt>
                <c:pt idx="1">
                  <c:v>1997</c:v>
                </c:pt>
                <c:pt idx="2">
                  <c:v>2016</c:v>
                </c:pt>
              </c:numCache>
            </c:numRef>
          </c:cat>
          <c:val>
            <c:numRef>
              <c:f>'Local Gov'!$C$94:$E$94</c:f>
              <c:numCache>
                <c:formatCode>0.0%</c:formatCode>
                <c:ptCount val="3"/>
                <c:pt idx="0">
                  <c:v>0.14062163792992771</c:v>
                </c:pt>
                <c:pt idx="1">
                  <c:v>0.17342900666443095</c:v>
                </c:pt>
                <c:pt idx="2">
                  <c:v>0.17523599220683719</c:v>
                </c:pt>
              </c:numCache>
            </c:numRef>
          </c:val>
        </c:ser>
        <c:ser>
          <c:idx val="4"/>
          <c:order val="4"/>
          <c:tx>
            <c:strRef>
              <c:f>'Local Gov'!$B$95</c:f>
              <c:strCache>
                <c:ptCount val="1"/>
                <c:pt idx="0">
                  <c:v>Property taxes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'Local Gov'!$C$90:$E$90</c:f>
              <c:numCache>
                <c:formatCode>General</c:formatCode>
                <c:ptCount val="3"/>
                <c:pt idx="0">
                  <c:v>1977</c:v>
                </c:pt>
                <c:pt idx="1">
                  <c:v>1997</c:v>
                </c:pt>
                <c:pt idx="2">
                  <c:v>2016</c:v>
                </c:pt>
              </c:numCache>
            </c:numRef>
          </c:cat>
          <c:val>
            <c:numRef>
              <c:f>'Local Gov'!$C$95:$E$95</c:f>
              <c:numCache>
                <c:formatCode>0.0%</c:formatCode>
                <c:ptCount val="3"/>
                <c:pt idx="0">
                  <c:v>0.34415498581350862</c:v>
                </c:pt>
                <c:pt idx="1">
                  <c:v>0.29799594495887866</c:v>
                </c:pt>
                <c:pt idx="2">
                  <c:v>0.28769174738857783</c:v>
                </c:pt>
              </c:numCache>
            </c:numRef>
          </c:val>
        </c:ser>
        <c:ser>
          <c:idx val="5"/>
          <c:order val="5"/>
          <c:tx>
            <c:strRef>
              <c:f>'Local Gov'!$B$96</c:f>
              <c:strCache>
                <c:ptCount val="1"/>
                <c:pt idx="0">
                  <c:v>State grants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'Local Gov'!$C$90:$E$90</c:f>
              <c:numCache>
                <c:formatCode>General</c:formatCode>
                <c:ptCount val="3"/>
                <c:pt idx="0">
                  <c:v>1977</c:v>
                </c:pt>
                <c:pt idx="1">
                  <c:v>1997</c:v>
                </c:pt>
                <c:pt idx="2">
                  <c:v>2016</c:v>
                </c:pt>
              </c:numCache>
            </c:numRef>
          </c:cat>
          <c:val>
            <c:numRef>
              <c:f>'Local Gov'!$C$96:$E$96</c:f>
              <c:numCache>
                <c:formatCode>0.0%</c:formatCode>
                <c:ptCount val="3"/>
                <c:pt idx="0">
                  <c:v>0.34665262995724794</c:v>
                </c:pt>
                <c:pt idx="1">
                  <c:v>0.32928817333517896</c:v>
                </c:pt>
                <c:pt idx="2">
                  <c:v>0.32209222970188833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6200576"/>
        <c:axId val="44740544"/>
      </c:barChart>
      <c:catAx>
        <c:axId val="146200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4740544"/>
        <c:crosses val="autoZero"/>
        <c:auto val="1"/>
        <c:lblAlgn val="ctr"/>
        <c:lblOffset val="100"/>
        <c:noMultiLvlLbl val="0"/>
      </c:catAx>
      <c:valAx>
        <c:axId val="4474054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46200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255371286553778"/>
          <c:y val="0.45325161059413027"/>
          <c:w val="0.32597136088077489"/>
          <c:h val="0.4571331424481031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County!$B$69</c:f>
              <c:strCache>
                <c:ptCount val="1"/>
                <c:pt idx="0">
                  <c:v>Federal grants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County!$C$68:$E$68</c:f>
              <c:numCache>
                <c:formatCode>General</c:formatCode>
                <c:ptCount val="3"/>
                <c:pt idx="0">
                  <c:v>1977</c:v>
                </c:pt>
                <c:pt idx="1">
                  <c:v>1997</c:v>
                </c:pt>
                <c:pt idx="2">
                  <c:v>2012</c:v>
                </c:pt>
              </c:numCache>
            </c:numRef>
          </c:cat>
          <c:val>
            <c:numRef>
              <c:f>County!$C$69:$E$69</c:f>
              <c:numCache>
                <c:formatCode>0.0%</c:formatCode>
                <c:ptCount val="3"/>
                <c:pt idx="0">
                  <c:v>7.6781257882333379E-2</c:v>
                </c:pt>
                <c:pt idx="1">
                  <c:v>3.328415268231668E-2</c:v>
                </c:pt>
                <c:pt idx="2">
                  <c:v>1.4917198418376028E-2</c:v>
                </c:pt>
              </c:numCache>
            </c:numRef>
          </c:val>
        </c:ser>
        <c:ser>
          <c:idx val="1"/>
          <c:order val="1"/>
          <c:tx>
            <c:strRef>
              <c:f>County!$B$70</c:f>
              <c:strCache>
                <c:ptCount val="1"/>
                <c:pt idx="0">
                  <c:v>Sales taxes</c:v>
                </c:pt>
              </c:strCache>
            </c:strRef>
          </c:tx>
          <c:invertIfNegative val="0"/>
          <c:dLbls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County!$C$68:$E$68</c:f>
              <c:numCache>
                <c:formatCode>General</c:formatCode>
                <c:ptCount val="3"/>
                <c:pt idx="0">
                  <c:v>1977</c:v>
                </c:pt>
                <c:pt idx="1">
                  <c:v>1997</c:v>
                </c:pt>
                <c:pt idx="2">
                  <c:v>2012</c:v>
                </c:pt>
              </c:numCache>
            </c:numRef>
          </c:cat>
          <c:val>
            <c:numRef>
              <c:f>County!$C$70:$E$70</c:f>
              <c:numCache>
                <c:formatCode>0.0%</c:formatCode>
                <c:ptCount val="3"/>
                <c:pt idx="0">
                  <c:v>0</c:v>
                </c:pt>
                <c:pt idx="1">
                  <c:v>1.5002169149966531E-2</c:v>
                </c:pt>
                <c:pt idx="2">
                  <c:v>4.9142262115842272E-2</c:v>
                </c:pt>
              </c:numCache>
            </c:numRef>
          </c:val>
        </c:ser>
        <c:ser>
          <c:idx val="2"/>
          <c:order val="2"/>
          <c:tx>
            <c:strRef>
              <c:f>County!$B$71</c:f>
              <c:strCache>
                <c:ptCount val="1"/>
                <c:pt idx="0">
                  <c:v>Charges &amp; utility revenue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County!$C$68:$E$68</c:f>
              <c:numCache>
                <c:formatCode>General</c:formatCode>
                <c:ptCount val="3"/>
                <c:pt idx="0">
                  <c:v>1977</c:v>
                </c:pt>
                <c:pt idx="1">
                  <c:v>1997</c:v>
                </c:pt>
                <c:pt idx="2">
                  <c:v>2012</c:v>
                </c:pt>
              </c:numCache>
            </c:numRef>
          </c:cat>
          <c:val>
            <c:numRef>
              <c:f>County!$C$71:$E$71</c:f>
              <c:numCache>
                <c:formatCode>0.0%</c:formatCode>
                <c:ptCount val="3"/>
                <c:pt idx="0">
                  <c:v>6.1400067528288145E-2</c:v>
                </c:pt>
                <c:pt idx="1">
                  <c:v>9.5076352587997168E-2</c:v>
                </c:pt>
                <c:pt idx="2">
                  <c:v>5.1875462485625794E-2</c:v>
                </c:pt>
              </c:numCache>
            </c:numRef>
          </c:val>
        </c:ser>
        <c:ser>
          <c:idx val="3"/>
          <c:order val="3"/>
          <c:tx>
            <c:strRef>
              <c:f>County!$B$72</c:f>
              <c:strCache>
                <c:ptCount val="1"/>
                <c:pt idx="0">
                  <c:v>Other taxes &amp; miscell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County!$C$68:$E$68</c:f>
              <c:numCache>
                <c:formatCode>General</c:formatCode>
                <c:ptCount val="3"/>
                <c:pt idx="0">
                  <c:v>1977</c:v>
                </c:pt>
                <c:pt idx="1">
                  <c:v>1997</c:v>
                </c:pt>
                <c:pt idx="2">
                  <c:v>2012</c:v>
                </c:pt>
              </c:numCache>
            </c:numRef>
          </c:cat>
          <c:val>
            <c:numRef>
              <c:f>County!$C$72:$E$72</c:f>
              <c:numCache>
                <c:formatCode>0.0%</c:formatCode>
                <c:ptCount val="3"/>
                <c:pt idx="0">
                  <c:v>7.5742142149893443E-2</c:v>
                </c:pt>
                <c:pt idx="1">
                  <c:v>0.12259747384720736</c:v>
                </c:pt>
                <c:pt idx="2">
                  <c:v>6.4895368071939699E-2</c:v>
                </c:pt>
              </c:numCache>
            </c:numRef>
          </c:val>
        </c:ser>
        <c:ser>
          <c:idx val="4"/>
          <c:order val="4"/>
          <c:tx>
            <c:strRef>
              <c:f>County!$B$73</c:f>
              <c:strCache>
                <c:ptCount val="1"/>
                <c:pt idx="0">
                  <c:v>State Grants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County!$C$68:$E$68</c:f>
              <c:numCache>
                <c:formatCode>General</c:formatCode>
                <c:ptCount val="3"/>
                <c:pt idx="0">
                  <c:v>1977</c:v>
                </c:pt>
                <c:pt idx="1">
                  <c:v>1997</c:v>
                </c:pt>
                <c:pt idx="2">
                  <c:v>2012</c:v>
                </c:pt>
              </c:numCache>
            </c:numRef>
          </c:cat>
          <c:val>
            <c:numRef>
              <c:f>County!$C$73:$E$73</c:f>
              <c:numCache>
                <c:formatCode>0.0%</c:formatCode>
                <c:ptCount val="3"/>
                <c:pt idx="0">
                  <c:v>0.3426405838179219</c:v>
                </c:pt>
                <c:pt idx="1">
                  <c:v>0.30135779346014951</c:v>
                </c:pt>
                <c:pt idx="2">
                  <c:v>0.35360282708110846</c:v>
                </c:pt>
              </c:numCache>
            </c:numRef>
          </c:val>
        </c:ser>
        <c:ser>
          <c:idx val="5"/>
          <c:order val="5"/>
          <c:tx>
            <c:strRef>
              <c:f>County!$B$74</c:f>
              <c:strCache>
                <c:ptCount val="1"/>
                <c:pt idx="0">
                  <c:v>Property taxes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County!$C$68:$E$68</c:f>
              <c:numCache>
                <c:formatCode>General</c:formatCode>
                <c:ptCount val="3"/>
                <c:pt idx="0">
                  <c:v>1977</c:v>
                </c:pt>
                <c:pt idx="1">
                  <c:v>1997</c:v>
                </c:pt>
                <c:pt idx="2">
                  <c:v>2012</c:v>
                </c:pt>
              </c:numCache>
            </c:numRef>
          </c:cat>
          <c:val>
            <c:numRef>
              <c:f>County!$C$74:$E$74</c:f>
              <c:numCache>
                <c:formatCode>0.0%</c:formatCode>
                <c:ptCount val="3"/>
                <c:pt idx="0">
                  <c:v>0.44343594862156316</c:v>
                </c:pt>
                <c:pt idx="1">
                  <c:v>0.43268205827236272</c:v>
                </c:pt>
                <c:pt idx="2">
                  <c:v>0.46556688182710776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9599488"/>
        <c:axId val="44737664"/>
      </c:barChart>
      <c:catAx>
        <c:axId val="129599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4737664"/>
        <c:crosses val="autoZero"/>
        <c:auto val="1"/>
        <c:lblAlgn val="ctr"/>
        <c:lblOffset val="100"/>
        <c:noMultiLvlLbl val="0"/>
      </c:catAx>
      <c:valAx>
        <c:axId val="4473766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95994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237732002249714"/>
          <c:y val="0.4419092499801161"/>
          <c:w val="0.34720601331083617"/>
          <c:h val="0.4823331742623081"/>
        </c:manualLayout>
      </c:layout>
      <c:overlay val="0"/>
      <c:txPr>
        <a:bodyPr/>
        <a:lstStyle/>
        <a:p>
          <a:pPr>
            <a:defRPr sz="1800" b="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'County Rev 2017'!$H$107</c:f>
              <c:strCache>
                <c:ptCount val="1"/>
                <c:pt idx="0">
                  <c:v>Other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val>
            <c:numRef>
              <c:f>'County Rev 2017'!$I$107</c:f>
              <c:numCache>
                <c:formatCode>0.0%</c:formatCode>
                <c:ptCount val="1"/>
                <c:pt idx="0">
                  <c:v>3.9249661689529203E-2</c:v>
                </c:pt>
              </c:numCache>
            </c:numRef>
          </c:val>
        </c:ser>
        <c:ser>
          <c:idx val="1"/>
          <c:order val="1"/>
          <c:tx>
            <c:strRef>
              <c:f>'County Rev 2017'!$H$108</c:f>
              <c:strCache>
                <c:ptCount val="1"/>
                <c:pt idx="0">
                  <c:v>Licenses, permits &amp; charges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'County Rev 2017'!$I$108</c:f>
              <c:numCache>
                <c:formatCode>0.0%</c:formatCode>
                <c:ptCount val="1"/>
                <c:pt idx="0">
                  <c:v>5.7542437572332551E-2</c:v>
                </c:pt>
              </c:numCache>
            </c:numRef>
          </c:val>
        </c:ser>
        <c:ser>
          <c:idx val="2"/>
          <c:order val="2"/>
          <c:tx>
            <c:strRef>
              <c:f>'County Rev 2017'!$H$109</c:f>
              <c:strCache>
                <c:ptCount val="1"/>
                <c:pt idx="0">
                  <c:v>Other taxes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'County Rev 2017'!$I$109</c:f>
              <c:numCache>
                <c:formatCode>0.0%</c:formatCode>
                <c:ptCount val="1"/>
                <c:pt idx="0">
                  <c:v>7.7672184769111155E-2</c:v>
                </c:pt>
              </c:numCache>
            </c:numRef>
          </c:val>
        </c:ser>
        <c:ser>
          <c:idx val="3"/>
          <c:order val="3"/>
          <c:tx>
            <c:strRef>
              <c:f>'County Rev 2017'!$H$110</c:f>
              <c:strCache>
                <c:ptCount val="1"/>
                <c:pt idx="0">
                  <c:v>Intergovernmental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'County Rev 2017'!$I$110</c:f>
              <c:numCache>
                <c:formatCode>0.0%</c:formatCode>
                <c:ptCount val="1"/>
                <c:pt idx="0">
                  <c:v>0.32666365806284531</c:v>
                </c:pt>
              </c:numCache>
            </c:numRef>
          </c:val>
        </c:ser>
        <c:ser>
          <c:idx val="4"/>
          <c:order val="4"/>
          <c:tx>
            <c:strRef>
              <c:f>'County Rev 2017'!$H$111</c:f>
              <c:strCache>
                <c:ptCount val="1"/>
                <c:pt idx="0">
                  <c:v>Property Taxes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'County Rev 2017'!$I$111</c:f>
              <c:numCache>
                <c:formatCode>0.0%</c:formatCode>
                <c:ptCount val="1"/>
                <c:pt idx="0">
                  <c:v>0.49887205790618178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6201088"/>
        <c:axId val="117455040"/>
      </c:barChart>
      <c:catAx>
        <c:axId val="146201088"/>
        <c:scaling>
          <c:orientation val="minMax"/>
        </c:scaling>
        <c:delete val="1"/>
        <c:axPos val="b"/>
        <c:majorTickMark val="out"/>
        <c:minorTickMark val="none"/>
        <c:tickLblPos val="nextTo"/>
        <c:crossAx val="117455040"/>
        <c:crosses val="autoZero"/>
        <c:auto val="1"/>
        <c:lblAlgn val="ctr"/>
        <c:lblOffset val="100"/>
        <c:noMultiLvlLbl val="0"/>
      </c:catAx>
      <c:valAx>
        <c:axId val="11745504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4620108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CHarts!$B$62</c:f>
              <c:strCache>
                <c:ptCount val="1"/>
                <c:pt idx="0">
                  <c:v>County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CHarts!$C$61:$J$61</c:f>
              <c:numCache>
                <c:formatCode>General</c:formatCode>
                <c:ptCount val="8"/>
                <c:pt idx="0">
                  <c:v>1977</c:v>
                </c:pt>
                <c:pt idx="1">
                  <c:v>1982</c:v>
                </c:pt>
                <c:pt idx="2">
                  <c:v>1987</c:v>
                </c:pt>
                <c:pt idx="3">
                  <c:v>1992</c:v>
                </c:pt>
                <c:pt idx="4">
                  <c:v>1997</c:v>
                </c:pt>
                <c:pt idx="5">
                  <c:v>2002</c:v>
                </c:pt>
                <c:pt idx="6">
                  <c:v>2007</c:v>
                </c:pt>
                <c:pt idx="7">
                  <c:v>2012</c:v>
                </c:pt>
              </c:numCache>
            </c:numRef>
          </c:cat>
          <c:val>
            <c:numRef>
              <c:f>CHarts!$C$62:$J$62</c:f>
              <c:numCache>
                <c:formatCode>0.0%</c:formatCode>
                <c:ptCount val="8"/>
                <c:pt idx="0">
                  <c:v>0.23271088412608107</c:v>
                </c:pt>
                <c:pt idx="1">
                  <c:v>0.26148529844502694</c:v>
                </c:pt>
                <c:pt idx="2">
                  <c:v>0.2598895746482961</c:v>
                </c:pt>
                <c:pt idx="3">
                  <c:v>0.26906342356539747</c:v>
                </c:pt>
                <c:pt idx="4">
                  <c:v>0.25195588536584518</c:v>
                </c:pt>
                <c:pt idx="5">
                  <c:v>0.23662755614450745</c:v>
                </c:pt>
                <c:pt idx="6">
                  <c:v>0.24156742244572024</c:v>
                </c:pt>
                <c:pt idx="7">
                  <c:v>0.2405554265785933</c:v>
                </c:pt>
              </c:numCache>
            </c:numRef>
          </c:val>
        </c:ser>
        <c:ser>
          <c:idx val="1"/>
          <c:order val="1"/>
          <c:tx>
            <c:strRef>
              <c:f>CHarts!$B$63</c:f>
              <c:strCache>
                <c:ptCount val="1"/>
                <c:pt idx="0">
                  <c:v>City</c:v>
                </c:pt>
              </c:strCache>
            </c:strRef>
          </c:tx>
          <c:spPr>
            <a:solidFill>
              <a:srgbClr val="FFFF99"/>
            </a:solidFill>
          </c:spPr>
          <c:invertIfNegative val="0"/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8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CHarts!$C$61:$J$61</c:f>
              <c:numCache>
                <c:formatCode>General</c:formatCode>
                <c:ptCount val="8"/>
                <c:pt idx="0">
                  <c:v>1977</c:v>
                </c:pt>
                <c:pt idx="1">
                  <c:v>1982</c:v>
                </c:pt>
                <c:pt idx="2">
                  <c:v>1987</c:v>
                </c:pt>
                <c:pt idx="3">
                  <c:v>1992</c:v>
                </c:pt>
                <c:pt idx="4">
                  <c:v>1997</c:v>
                </c:pt>
                <c:pt idx="5">
                  <c:v>2002</c:v>
                </c:pt>
                <c:pt idx="6">
                  <c:v>2007</c:v>
                </c:pt>
                <c:pt idx="7">
                  <c:v>2012</c:v>
                </c:pt>
              </c:numCache>
            </c:numRef>
          </c:cat>
          <c:val>
            <c:numRef>
              <c:f>CHarts!$C$63:$J$63</c:f>
              <c:numCache>
                <c:formatCode>0.0%</c:formatCode>
                <c:ptCount val="8"/>
                <c:pt idx="0">
                  <c:v>0.19965446270205148</c:v>
                </c:pt>
                <c:pt idx="1">
                  <c:v>0.2225551851558023</c:v>
                </c:pt>
                <c:pt idx="2">
                  <c:v>0.25442532433562759</c:v>
                </c:pt>
                <c:pt idx="3">
                  <c:v>0.2535297212174954</c:v>
                </c:pt>
                <c:pt idx="4">
                  <c:v>0.27827280187885373</c:v>
                </c:pt>
                <c:pt idx="5">
                  <c:v>0.28230988115069616</c:v>
                </c:pt>
                <c:pt idx="6">
                  <c:v>0.30413252719255929</c:v>
                </c:pt>
                <c:pt idx="7">
                  <c:v>0.29836247741961724</c:v>
                </c:pt>
              </c:numCache>
            </c:numRef>
          </c:val>
        </c:ser>
        <c:ser>
          <c:idx val="2"/>
          <c:order val="2"/>
          <c:tx>
            <c:strRef>
              <c:f>CHarts!$B$64</c:f>
              <c:strCache>
                <c:ptCount val="1"/>
                <c:pt idx="0">
                  <c:v>School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CHarts!$C$61:$J$61</c:f>
              <c:numCache>
                <c:formatCode>General</c:formatCode>
                <c:ptCount val="8"/>
                <c:pt idx="0">
                  <c:v>1977</c:v>
                </c:pt>
                <c:pt idx="1">
                  <c:v>1982</c:v>
                </c:pt>
                <c:pt idx="2">
                  <c:v>1987</c:v>
                </c:pt>
                <c:pt idx="3">
                  <c:v>1992</c:v>
                </c:pt>
                <c:pt idx="4">
                  <c:v>1997</c:v>
                </c:pt>
                <c:pt idx="5">
                  <c:v>2002</c:v>
                </c:pt>
                <c:pt idx="6">
                  <c:v>2007</c:v>
                </c:pt>
                <c:pt idx="7">
                  <c:v>2012</c:v>
                </c:pt>
              </c:numCache>
            </c:numRef>
          </c:cat>
          <c:val>
            <c:numRef>
              <c:f>CHarts!$C$64:$J$64</c:f>
              <c:numCache>
                <c:formatCode>0.0%</c:formatCode>
                <c:ptCount val="8"/>
                <c:pt idx="0">
                  <c:v>0.56763465317186745</c:v>
                </c:pt>
                <c:pt idx="1">
                  <c:v>0.5159595163991707</c:v>
                </c:pt>
                <c:pt idx="2">
                  <c:v>0.48568510101607631</c:v>
                </c:pt>
                <c:pt idx="3">
                  <c:v>0.47740685521710713</c:v>
                </c:pt>
                <c:pt idx="4">
                  <c:v>0.46977131275530104</c:v>
                </c:pt>
                <c:pt idx="5">
                  <c:v>0.48106256270479641</c:v>
                </c:pt>
                <c:pt idx="6">
                  <c:v>0.45430005036172044</c:v>
                </c:pt>
                <c:pt idx="7">
                  <c:v>0.46108209600178951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3075456"/>
        <c:axId val="117699072"/>
      </c:barChart>
      <c:catAx>
        <c:axId val="133075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17699072"/>
        <c:crosses val="autoZero"/>
        <c:auto val="1"/>
        <c:lblAlgn val="ctr"/>
        <c:lblOffset val="100"/>
        <c:noMultiLvlLbl val="0"/>
      </c:catAx>
      <c:valAx>
        <c:axId val="1176990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33075456"/>
        <c:crosses val="autoZero"/>
        <c:crossBetween val="between"/>
        <c:majorUnit val="0.2"/>
      </c:valAx>
    </c:plotArea>
    <c:legend>
      <c:legendPos val="r"/>
      <c:layout/>
      <c:overlay val="0"/>
      <c:txPr>
        <a:bodyPr/>
        <a:lstStyle/>
        <a:p>
          <a:pPr>
            <a:defRPr sz="2400" b="1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294685039370078"/>
          <c:y val="5.1400554097404488E-2"/>
          <c:w val="0.83723884514435698"/>
          <c:h val="0.8326195683872849"/>
        </c:manualLayout>
      </c:layout>
      <c:lineChart>
        <c:grouping val="standard"/>
        <c:varyColors val="0"/>
        <c:ser>
          <c:idx val="0"/>
          <c:order val="0"/>
          <c:tx>
            <c:strRef>
              <c:f>'Local Gov'!$B$69</c:f>
              <c:strCache>
                <c:ptCount val="1"/>
                <c:pt idx="0">
                  <c:v>Iowa</c:v>
                </c:pt>
              </c:strCache>
            </c:strRef>
          </c:tx>
          <c:spPr>
            <a:ln w="4445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'Local Gov'!$C$60:$AN$60</c:f>
              <c:numCache>
                <c:formatCode>General</c:formatCode>
                <c:ptCount val="38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2002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numCache>
            </c:numRef>
          </c:cat>
          <c:val>
            <c:numRef>
              <c:f>'Local Gov'!$C$69:$AN$69</c:f>
              <c:numCache>
                <c:formatCode>0.0%</c:formatCode>
                <c:ptCount val="38"/>
                <c:pt idx="0">
                  <c:v>6.8599999999999994E-2</c:v>
                </c:pt>
                <c:pt idx="1">
                  <c:v>6.2100000000000002E-2</c:v>
                </c:pt>
                <c:pt idx="2">
                  <c:v>6.6500000000000004E-2</c:v>
                </c:pt>
                <c:pt idx="3">
                  <c:v>6.7900000000000002E-2</c:v>
                </c:pt>
                <c:pt idx="4">
                  <c:v>6.7599999999999993E-2</c:v>
                </c:pt>
                <c:pt idx="5">
                  <c:v>7.4499999999999997E-2</c:v>
                </c:pt>
                <c:pt idx="6">
                  <c:v>7.7700000000000005E-2</c:v>
                </c:pt>
                <c:pt idx="7">
                  <c:v>7.3700000000000002E-2</c:v>
                </c:pt>
                <c:pt idx="8">
                  <c:v>7.5700000000000003E-2</c:v>
                </c:pt>
                <c:pt idx="9">
                  <c:v>7.7700000000000005E-2</c:v>
                </c:pt>
                <c:pt idx="10">
                  <c:v>7.8100000000000003E-2</c:v>
                </c:pt>
                <c:pt idx="11">
                  <c:v>8.0799999999999997E-2</c:v>
                </c:pt>
                <c:pt idx="12">
                  <c:v>7.5700000000000003E-2</c:v>
                </c:pt>
                <c:pt idx="13">
                  <c:v>7.4300000000000005E-2</c:v>
                </c:pt>
                <c:pt idx="14">
                  <c:v>7.6300000000000007E-2</c:v>
                </c:pt>
                <c:pt idx="15">
                  <c:v>7.6499999999999999E-2</c:v>
                </c:pt>
                <c:pt idx="16">
                  <c:v>7.9100000000000004E-2</c:v>
                </c:pt>
                <c:pt idx="17">
                  <c:v>7.4999999999999997E-2</c:v>
                </c:pt>
                <c:pt idx="18">
                  <c:v>7.7799999999999994E-2</c:v>
                </c:pt>
                <c:pt idx="19">
                  <c:v>7.3300000000000004E-2</c:v>
                </c:pt>
                <c:pt idx="20">
                  <c:v>7.0800000000000002E-2</c:v>
                </c:pt>
                <c:pt idx="21">
                  <c:v>7.1199999999999999E-2</c:v>
                </c:pt>
                <c:pt idx="22">
                  <c:v>7.2999999999999995E-2</c:v>
                </c:pt>
                <c:pt idx="23">
                  <c:v>7.0999999999999994E-2</c:v>
                </c:pt>
                <c:pt idx="24">
                  <c:v>7.4099999999999999E-2</c:v>
                </c:pt>
                <c:pt idx="25">
                  <c:v>7.3899999999999993E-2</c:v>
                </c:pt>
                <c:pt idx="26">
                  <c:v>7.5700000000000003E-2</c:v>
                </c:pt>
                <c:pt idx="27">
                  <c:v>7.6300000000000007E-2</c:v>
                </c:pt>
                <c:pt idx="28">
                  <c:v>7.6499999999999999E-2</c:v>
                </c:pt>
                <c:pt idx="29">
                  <c:v>7.5899999999999995E-2</c:v>
                </c:pt>
                <c:pt idx="30">
                  <c:v>8.2799999999999999E-2</c:v>
                </c:pt>
                <c:pt idx="31">
                  <c:v>8.2799999999999999E-2</c:v>
                </c:pt>
                <c:pt idx="32">
                  <c:v>8.09E-2</c:v>
                </c:pt>
                <c:pt idx="33">
                  <c:v>7.9000000000000001E-2</c:v>
                </c:pt>
                <c:pt idx="34">
                  <c:v>7.5300000000000006E-2</c:v>
                </c:pt>
                <c:pt idx="35">
                  <c:v>7.5800000000000006E-2</c:v>
                </c:pt>
                <c:pt idx="36">
                  <c:v>7.5600000000000001E-2</c:v>
                </c:pt>
                <c:pt idx="37">
                  <c:v>7.6899999999999996E-2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'Local Gov'!$B$70</c:f>
              <c:strCache>
                <c:ptCount val="1"/>
                <c:pt idx="0">
                  <c:v>US</c:v>
                </c:pt>
              </c:strCache>
            </c:strRef>
          </c:tx>
          <c:spPr>
            <a:ln w="444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'Local Gov'!$C$60:$AN$60</c:f>
              <c:numCache>
                <c:formatCode>General</c:formatCode>
                <c:ptCount val="38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2002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numCache>
            </c:numRef>
          </c:cat>
          <c:val>
            <c:numRef>
              <c:f>'Local Gov'!$C$70:$AN$70</c:f>
              <c:numCache>
                <c:formatCode>0.0%</c:formatCode>
                <c:ptCount val="38"/>
                <c:pt idx="0">
                  <c:v>7.2599999999999998E-2</c:v>
                </c:pt>
                <c:pt idx="1">
                  <c:v>7.0499999999999993E-2</c:v>
                </c:pt>
                <c:pt idx="2">
                  <c:v>6.7599999999999993E-2</c:v>
                </c:pt>
                <c:pt idx="3">
                  <c:v>6.7599999999999993E-2</c:v>
                </c:pt>
                <c:pt idx="4">
                  <c:v>6.83E-2</c:v>
                </c:pt>
                <c:pt idx="5">
                  <c:v>7.1800000000000003E-2</c:v>
                </c:pt>
                <c:pt idx="6">
                  <c:v>7.3800000000000004E-2</c:v>
                </c:pt>
                <c:pt idx="7">
                  <c:v>7.3300000000000004E-2</c:v>
                </c:pt>
                <c:pt idx="8">
                  <c:v>7.5499999999999998E-2</c:v>
                </c:pt>
                <c:pt idx="9">
                  <c:v>7.7499999999999999E-2</c:v>
                </c:pt>
                <c:pt idx="10">
                  <c:v>7.9799999999999996E-2</c:v>
                </c:pt>
                <c:pt idx="11">
                  <c:v>7.8E-2</c:v>
                </c:pt>
                <c:pt idx="12">
                  <c:v>7.7499999999999999E-2</c:v>
                </c:pt>
                <c:pt idx="13">
                  <c:v>7.9600000000000004E-2</c:v>
                </c:pt>
                <c:pt idx="14">
                  <c:v>8.1199999999999994E-2</c:v>
                </c:pt>
                <c:pt idx="15">
                  <c:v>8.09E-2</c:v>
                </c:pt>
                <c:pt idx="16">
                  <c:v>8.0699999999999994E-2</c:v>
                </c:pt>
                <c:pt idx="17">
                  <c:v>8.0699999999999994E-2</c:v>
                </c:pt>
                <c:pt idx="18">
                  <c:v>7.9399999999999998E-2</c:v>
                </c:pt>
                <c:pt idx="19">
                  <c:v>0.08</c:v>
                </c:pt>
                <c:pt idx="20">
                  <c:v>7.9500000000000001E-2</c:v>
                </c:pt>
                <c:pt idx="21">
                  <c:v>7.9399999999999998E-2</c:v>
                </c:pt>
                <c:pt idx="22">
                  <c:v>7.8E-2</c:v>
                </c:pt>
                <c:pt idx="23">
                  <c:v>7.6799999999999993E-2</c:v>
                </c:pt>
                <c:pt idx="24">
                  <c:v>7.4800000000000005E-2</c:v>
                </c:pt>
                <c:pt idx="25">
                  <c:v>8.1500000000000003E-2</c:v>
                </c:pt>
                <c:pt idx="26">
                  <c:v>8.0699999999999994E-2</c:v>
                </c:pt>
                <c:pt idx="27">
                  <c:v>8.2100000000000006E-2</c:v>
                </c:pt>
                <c:pt idx="28">
                  <c:v>8.6199999999999999E-2</c:v>
                </c:pt>
                <c:pt idx="29">
                  <c:v>8.09E-2</c:v>
                </c:pt>
                <c:pt idx="30">
                  <c:v>7.6499999999999999E-2</c:v>
                </c:pt>
                <c:pt idx="31">
                  <c:v>8.6999999999999994E-2</c:v>
                </c:pt>
                <c:pt idx="32">
                  <c:v>8.3900000000000002E-2</c:v>
                </c:pt>
                <c:pt idx="33">
                  <c:v>7.6999999999999999E-2</c:v>
                </c:pt>
                <c:pt idx="34">
                  <c:v>8.1500000000000003E-2</c:v>
                </c:pt>
                <c:pt idx="35">
                  <c:v>8.1500000000000003E-2</c:v>
                </c:pt>
                <c:pt idx="36">
                  <c:v>7.6399999999999996E-2</c:v>
                </c:pt>
                <c:pt idx="37">
                  <c:v>7.5200000000000003E-2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743552"/>
        <c:axId val="44146688"/>
      </c:lineChart>
      <c:catAx>
        <c:axId val="102743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4146688"/>
        <c:crosses val="autoZero"/>
        <c:auto val="1"/>
        <c:lblAlgn val="ctr"/>
        <c:lblOffset val="100"/>
        <c:noMultiLvlLbl val="0"/>
      </c:catAx>
      <c:valAx>
        <c:axId val="44146688"/>
        <c:scaling>
          <c:orientation val="minMax"/>
          <c:min val="5.000000000000001E-2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10274355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6646926176481461"/>
          <c:y val="3.5974137768277792E-2"/>
          <c:w val="0.80957432257587525"/>
          <c:h val="0.84797264371464187"/>
        </c:manualLayout>
      </c:layout>
      <c:lineChart>
        <c:grouping val="standard"/>
        <c:varyColors val="0"/>
        <c:ser>
          <c:idx val="0"/>
          <c:order val="0"/>
          <c:tx>
            <c:strRef>
              <c:f>'Growth Cap Scenario'!$A$24</c:f>
              <c:strCache>
                <c:ptCount val="1"/>
                <c:pt idx="0">
                  <c:v>Revenue grows with tax base at 5%</c:v>
                </c:pt>
              </c:strCache>
            </c:strRef>
          </c:tx>
          <c:spPr>
            <a:ln w="4445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'Growth Cap Scenario'!$B$23:$L$23</c:f>
              <c:numCache>
                <c:formatCode>General</c:formatCode>
                <c:ptCount val="1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</c:numCache>
            </c:numRef>
          </c:cat>
          <c:val>
            <c:numRef>
              <c:f>'Growth Cap Scenario'!$B$24:$L$24</c:f>
              <c:numCache>
                <c:formatCode>General</c:formatCode>
                <c:ptCount val="11"/>
                <c:pt idx="0" formatCode="_(&quot;$&quot;* #,##0_);_(&quot;$&quot;* \(#,##0\);_(&quot;$&quot;* &quot;-&quot;??_);_(@_)">
                  <c:v>10000000</c:v>
                </c:pt>
                <c:pt idx="1">
                  <c:v>10500000</c:v>
                </c:pt>
                <c:pt idx="2">
                  <c:v>11025000</c:v>
                </c:pt>
                <c:pt idx="3">
                  <c:v>11576250</c:v>
                </c:pt>
                <c:pt idx="4">
                  <c:v>12155062.5</c:v>
                </c:pt>
                <c:pt idx="5">
                  <c:v>12762815.625</c:v>
                </c:pt>
                <c:pt idx="6">
                  <c:v>13400956.40625</c:v>
                </c:pt>
                <c:pt idx="7">
                  <c:v>14071004.2265625</c:v>
                </c:pt>
                <c:pt idx="8">
                  <c:v>14774554.437890626</c:v>
                </c:pt>
                <c:pt idx="9">
                  <c:v>15513282.159785159</c:v>
                </c:pt>
                <c:pt idx="10">
                  <c:v>16288946.267774418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'Growth Cap Scenario'!$A$25</c:f>
              <c:strCache>
                <c:ptCount val="1"/>
                <c:pt idx="0">
                  <c:v>Revenue limited to 2% growth</c:v>
                </c:pt>
              </c:strCache>
            </c:strRef>
          </c:tx>
          <c:spPr>
            <a:ln w="444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'Growth Cap Scenario'!$B$23:$L$23</c:f>
              <c:numCache>
                <c:formatCode>General</c:formatCode>
                <c:ptCount val="1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</c:numCache>
            </c:numRef>
          </c:cat>
          <c:val>
            <c:numRef>
              <c:f>'Growth Cap Scenario'!$B$25:$L$25</c:f>
              <c:numCache>
                <c:formatCode>General</c:formatCode>
                <c:ptCount val="11"/>
                <c:pt idx="0" formatCode="_(&quot;$&quot;* #,##0_);_(&quot;$&quot;* \(#,##0\);_(&quot;$&quot;* &quot;-&quot;??_);_(@_)">
                  <c:v>10000000</c:v>
                </c:pt>
                <c:pt idx="1">
                  <c:v>10200000</c:v>
                </c:pt>
                <c:pt idx="2">
                  <c:v>10404000</c:v>
                </c:pt>
                <c:pt idx="3">
                  <c:v>10612080</c:v>
                </c:pt>
                <c:pt idx="4">
                  <c:v>10824321.6</c:v>
                </c:pt>
                <c:pt idx="5">
                  <c:v>11040808.032</c:v>
                </c:pt>
                <c:pt idx="6">
                  <c:v>11261624.192639999</c:v>
                </c:pt>
                <c:pt idx="7">
                  <c:v>11486856.676492799</c:v>
                </c:pt>
                <c:pt idx="8">
                  <c:v>11716593.810022656</c:v>
                </c:pt>
                <c:pt idx="9">
                  <c:v>11950925.686223108</c:v>
                </c:pt>
                <c:pt idx="10">
                  <c:v>12189944.199947571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5107584"/>
        <c:axId val="44741696"/>
      </c:lineChart>
      <c:catAx>
        <c:axId val="135107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44741696"/>
        <c:crosses val="autoZero"/>
        <c:auto val="1"/>
        <c:lblAlgn val="ctr"/>
        <c:lblOffset val="100"/>
        <c:noMultiLvlLbl val="0"/>
      </c:catAx>
      <c:valAx>
        <c:axId val="44741696"/>
        <c:scaling>
          <c:orientation val="minMax"/>
          <c:min val="0"/>
        </c:scaling>
        <c:delete val="0"/>
        <c:axPos val="l"/>
        <c:majorGridlines/>
        <c:numFmt formatCode="_(&quot;$&quot;* #,##0_);_(&quot;$&quot;* \(#,##0\);_(&quot;$&quot;* &quot;-&quot;??_);_(@_)" sourceLinked="1"/>
        <c:majorTickMark val="out"/>
        <c:minorTickMark val="none"/>
        <c:tickLblPos val="nextTo"/>
        <c:crossAx val="1351075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9697583410181835"/>
          <c:y val="0.45152887139107611"/>
          <c:w val="0.29860430298325386"/>
          <c:h val="0.34195001193032687"/>
        </c:manualLayout>
      </c:layout>
      <c:overlay val="0"/>
      <c:spPr>
        <a:solidFill>
          <a:sysClr val="window" lastClr="FFFFFF"/>
        </a:solidFill>
        <a:ln>
          <a:solidFill>
            <a:sysClr val="windowText" lastClr="000000"/>
          </a:solidFill>
        </a:ln>
      </c:spPr>
      <c:txPr>
        <a:bodyPr/>
        <a:lstStyle/>
        <a:p>
          <a:pPr>
            <a:defRPr sz="2000" b="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0.56481</cdr:x>
      <cdr:y>0.15153</cdr:y>
    </cdr:from>
    <cdr:to>
      <cdr:x>0.7037</cdr:x>
      <cdr:y>0.23571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648200" y="685800"/>
          <a:ext cx="1143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b="1" dirty="0" smtClean="0">
              <a:solidFill>
                <a:srgbClr val="0070C0"/>
              </a:solidFill>
            </a:rPr>
            <a:t>Iowa</a:t>
          </a:r>
          <a:endParaRPr lang="en-US" sz="2000" b="1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0.65741</cdr:x>
      <cdr:y>0.3704</cdr:y>
    </cdr:from>
    <cdr:to>
      <cdr:x>0.82407</cdr:x>
      <cdr:y>0.50509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410200" y="1676400"/>
          <a:ext cx="1371600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b="1" dirty="0" smtClean="0">
              <a:solidFill>
                <a:srgbClr val="FF0000"/>
              </a:solidFill>
            </a:rPr>
            <a:t>U.S.</a:t>
          </a:r>
          <a:endParaRPr lang="en-US" sz="2000" b="1" dirty="0">
            <a:solidFill>
              <a:srgbClr val="FF000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0.49565</cdr:x>
      <cdr:y>0.18182</cdr:y>
    </cdr:from>
    <cdr:to>
      <cdr:x>0.6</cdr:x>
      <cdr:y>0.26727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43381" y="928264"/>
          <a:ext cx="914419" cy="4362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b="1" dirty="0" smtClean="0">
              <a:solidFill>
                <a:srgbClr val="0070C0"/>
              </a:solidFill>
            </a:rPr>
            <a:t>Iowa</a:t>
          </a:r>
          <a:endParaRPr lang="en-US" sz="2000" b="1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0.4087</cdr:x>
      <cdr:y>0.43894</cdr:y>
    </cdr:from>
    <cdr:to>
      <cdr:x>0.53913</cdr:x>
      <cdr:y>0.52239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581400" y="2240967"/>
          <a:ext cx="1143038" cy="426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b="1" dirty="0" smtClean="0">
              <a:solidFill>
                <a:srgbClr val="FF0000"/>
              </a:solidFill>
            </a:rPr>
            <a:t>U.S.</a:t>
          </a:r>
          <a:endParaRPr lang="en-US" sz="2000" b="1" dirty="0">
            <a:solidFill>
              <a:srgbClr val="FF000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0.37273</cdr:x>
      <cdr:y>0.38229</cdr:y>
    </cdr:from>
    <cdr:to>
      <cdr:x>0.52727</cdr:x>
      <cdr:y>0.50462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24200" y="1905000"/>
          <a:ext cx="1295400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800" b="1" dirty="0" smtClean="0">
              <a:solidFill>
                <a:srgbClr val="0070C0"/>
              </a:solidFill>
            </a:rPr>
            <a:t>Iowa</a:t>
          </a:r>
          <a:endParaRPr lang="en-US" sz="2800" b="1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0.5</cdr:x>
      <cdr:y>0.15291</cdr:y>
    </cdr:from>
    <cdr:to>
      <cdr:x>0.65455</cdr:x>
      <cdr:y>0.24466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191000" y="762000"/>
          <a:ext cx="12954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800" b="1" dirty="0" smtClean="0">
              <a:solidFill>
                <a:srgbClr val="FF0000"/>
              </a:solidFill>
            </a:rPr>
            <a:t>U.S.</a:t>
          </a:r>
          <a:endParaRPr lang="en-US" sz="2800" b="1" dirty="0">
            <a:solidFill>
              <a:srgbClr val="FF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34661-DE26-4B0A-8910-464E2890B9F3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3CF59-A008-462C-AA86-94B16D1BF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086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Same rate for 26</a:t>
            </a:r>
            <a:r>
              <a:rPr lang="en-US" baseline="0" dirty="0" smtClean="0"/>
              <a:t> years, when inflation was typically around 3% a year, and cars were becoming more fuel efficient Additional driving offset lower real revenue per gallon.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3CF59-A008-462C-AA86-94B16D1BF4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158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excludes hospital fees, which of course have risen substantially.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3CF59-A008-462C-AA86-94B16D1BF44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614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Percent of retail sales subject to</a:t>
            </a:r>
            <a:r>
              <a:rPr lang="en-US" baseline="0" dirty="0" smtClean="0"/>
              <a:t> sales tax fell from 43% in 2000 to 28% in 2014. How much of this is restored by the tax bill of 2018?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3CF59-A008-462C-AA86-94B16D1BF44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899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Down from 2.5% in</a:t>
            </a:r>
            <a:r>
              <a:rPr lang="en-US" baseline="0" dirty="0" smtClean="0"/>
              <a:t> 2015 AY, first year of multi-res class.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3CF59-A008-462C-AA86-94B16D1BF4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00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Assumes a county starting</a:t>
            </a:r>
            <a:r>
              <a:rPr lang="en-US" baseline="0" dirty="0" smtClean="0"/>
              <a:t> at $10 million in revenue from a $3.50 county general fund levy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3CF59-A008-462C-AA86-94B16D1BF44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20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C9F5-1395-4E64-AF9B-5264FBA540E6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ABA2-6ECA-4348-8D18-4EAECC9F7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097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C9F5-1395-4E64-AF9B-5264FBA540E6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ABA2-6ECA-4348-8D18-4EAECC9F7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646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C9F5-1395-4E64-AF9B-5264FBA540E6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ABA2-6ECA-4348-8D18-4EAECC9F7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35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C9F5-1395-4E64-AF9B-5264FBA540E6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ABA2-6ECA-4348-8D18-4EAECC9F7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20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C9F5-1395-4E64-AF9B-5264FBA540E6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ABA2-6ECA-4348-8D18-4EAECC9F7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208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C9F5-1395-4E64-AF9B-5264FBA540E6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ABA2-6ECA-4348-8D18-4EAECC9F7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12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C9F5-1395-4E64-AF9B-5264FBA540E6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ABA2-6ECA-4348-8D18-4EAECC9F7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330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C9F5-1395-4E64-AF9B-5264FBA540E6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ABA2-6ECA-4348-8D18-4EAECC9F7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014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C9F5-1395-4E64-AF9B-5264FBA540E6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ABA2-6ECA-4348-8D18-4EAECC9F7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24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C9F5-1395-4E64-AF9B-5264FBA540E6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ABA2-6ECA-4348-8D18-4EAECC9F7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15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C9F5-1395-4E64-AF9B-5264FBA540E6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ABA2-6ECA-4348-8D18-4EAECC9F7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114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1C9F5-1395-4E64-AF9B-5264FBA540E6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BABA2-6ECA-4348-8D18-4EAECC9F7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847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764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Trends </a:t>
            </a:r>
            <a:r>
              <a:rPr lang="en-US" b="1" dirty="0" smtClean="0">
                <a:solidFill>
                  <a:srgbClr val="0070C0"/>
                </a:solidFill>
              </a:rPr>
              <a:t>in </a:t>
            </a:r>
            <a:r>
              <a:rPr lang="en-US" b="1" dirty="0" smtClean="0">
                <a:solidFill>
                  <a:srgbClr val="0070C0"/>
                </a:solidFill>
              </a:rPr>
              <a:t>Iowa Property Taxes: Past and Future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Peter Fisher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Research Director, Iowa Policy Project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Professor Emeritus, University of Iowa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054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Intergovernmental </a:t>
            </a:r>
            <a:r>
              <a:rPr lang="en-US" dirty="0" smtClean="0"/>
              <a:t>Revenue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Will the emphasis on tax cutting at the state and federal levels continue? </a:t>
            </a:r>
            <a:r>
              <a:rPr lang="en-US" dirty="0" smtClean="0"/>
              <a:t> If so ….</a:t>
            </a:r>
          </a:p>
          <a:p>
            <a:r>
              <a:rPr lang="en-US" dirty="0" smtClean="0"/>
              <a:t>Federal </a:t>
            </a:r>
            <a:r>
              <a:rPr lang="en-US" dirty="0" smtClean="0"/>
              <a:t>aid likely to </a:t>
            </a:r>
            <a:r>
              <a:rPr lang="en-US" dirty="0" smtClean="0"/>
              <a:t>continue to fall </a:t>
            </a:r>
            <a:r>
              <a:rPr lang="en-US" dirty="0" smtClean="0"/>
              <a:t>in real </a:t>
            </a:r>
            <a:r>
              <a:rPr lang="en-US" dirty="0" smtClean="0"/>
              <a:t>terms, but already only 1.5% of total county revenue</a:t>
            </a:r>
            <a:endParaRPr lang="en-US" dirty="0" smtClean="0"/>
          </a:p>
          <a:p>
            <a:r>
              <a:rPr lang="en-US" dirty="0" smtClean="0"/>
              <a:t>State aid likely to fall in real terms?</a:t>
            </a:r>
          </a:p>
          <a:p>
            <a:pPr lvl="1"/>
            <a:r>
              <a:rPr lang="en-US" dirty="0" smtClean="0"/>
              <a:t>RUTF — tax is per gallon, not tied to price increases</a:t>
            </a:r>
          </a:p>
          <a:p>
            <a:pPr lvl="1"/>
            <a:r>
              <a:rPr lang="en-US" dirty="0" smtClean="0"/>
              <a:t>Gas tax was stuck at 20-21 cents per gallon1989-2015; over that period state grants to local governments in Iowa remained at about 31% of all revenue</a:t>
            </a:r>
          </a:p>
          <a:p>
            <a:pPr lvl="1"/>
            <a:r>
              <a:rPr lang="en-US" dirty="0" smtClean="0"/>
              <a:t>Property </a:t>
            </a:r>
            <a:r>
              <a:rPr lang="en-US" dirty="0"/>
              <a:t>tax backfill — likely to </a:t>
            </a:r>
            <a:r>
              <a:rPr lang="en-US" dirty="0" smtClean="0"/>
              <a:t>end; currently equal to about 2.7% of county property taxes levied</a:t>
            </a:r>
            <a:endParaRPr lang="en-US" dirty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8246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Fees, Fines, and Charges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Experience in California </a:t>
            </a:r>
            <a:r>
              <a:rPr lang="en-US" dirty="0" smtClean="0"/>
              <a:t>replicated here</a:t>
            </a:r>
            <a:endParaRPr lang="en-US" dirty="0" smtClean="0"/>
          </a:p>
          <a:p>
            <a:pPr lvl="1"/>
            <a:r>
              <a:rPr lang="en-US" dirty="0" smtClean="0"/>
              <a:t>When property taxes limited, local governments seek out ways to charge for </a:t>
            </a:r>
            <a:r>
              <a:rPr lang="en-US" dirty="0" smtClean="0"/>
              <a:t>services</a:t>
            </a:r>
          </a:p>
          <a:p>
            <a:pPr lvl="1"/>
            <a:r>
              <a:rPr lang="en-US" dirty="0" smtClean="0"/>
              <a:t>Charges have grown substantially for Iowa cities, but not for counties</a:t>
            </a:r>
          </a:p>
          <a:p>
            <a:pPr lvl="1"/>
            <a:r>
              <a:rPr lang="en-US" dirty="0" smtClean="0"/>
              <a:t>Currently not much help to counties — about 5% of revenue</a:t>
            </a:r>
            <a:endParaRPr lang="en-US" dirty="0" smtClean="0"/>
          </a:p>
          <a:p>
            <a:r>
              <a:rPr lang="en-US" dirty="0" smtClean="0"/>
              <a:t>Constraints in Iowa </a:t>
            </a:r>
          </a:p>
          <a:p>
            <a:pPr lvl="1"/>
            <a:r>
              <a:rPr lang="en-US" dirty="0" smtClean="0"/>
              <a:t>Can’t collect more than needed </a:t>
            </a:r>
            <a:r>
              <a:rPr lang="en-US" dirty="0" smtClean="0"/>
              <a:t>to </a:t>
            </a:r>
            <a:r>
              <a:rPr lang="en-US" dirty="0" smtClean="0"/>
              <a:t>finance the service in question</a:t>
            </a:r>
          </a:p>
          <a:p>
            <a:pPr lvl="1"/>
            <a:r>
              <a:rPr lang="en-US" dirty="0" smtClean="0"/>
              <a:t>Is there much room for growth</a:t>
            </a:r>
            <a:r>
              <a:rPr lang="en-US" dirty="0" smtClean="0"/>
              <a:t>? What can counties do beyond park fees?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272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Option Taxes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Sales </a:t>
            </a:r>
            <a:r>
              <a:rPr lang="en-US" dirty="0" smtClean="0"/>
              <a:t>Taxes</a:t>
            </a:r>
            <a:endParaRPr lang="en-US" dirty="0" smtClean="0"/>
          </a:p>
          <a:p>
            <a:pPr lvl="1"/>
            <a:r>
              <a:rPr lang="en-US" dirty="0"/>
              <a:t>Only 5% of county revenue</a:t>
            </a:r>
          </a:p>
          <a:p>
            <a:pPr lvl="1"/>
            <a:r>
              <a:rPr lang="en-US" dirty="0" smtClean="0"/>
              <a:t>Only 4 counties (Polk, Johnson, Clark and Osceola) </a:t>
            </a:r>
            <a:r>
              <a:rPr lang="en-US" dirty="0" smtClean="0"/>
              <a:t>do not have </a:t>
            </a:r>
            <a:r>
              <a:rPr lang="en-US" dirty="0" smtClean="0"/>
              <a:t>LOST; all others </a:t>
            </a:r>
            <a:r>
              <a:rPr lang="en-US" dirty="0" smtClean="0"/>
              <a:t>levy</a:t>
            </a:r>
            <a:r>
              <a:rPr lang="en-US" dirty="0" smtClean="0"/>
              <a:t> </a:t>
            </a:r>
            <a:r>
              <a:rPr lang="en-US" dirty="0" smtClean="0"/>
              <a:t>the maximum 1%</a:t>
            </a:r>
          </a:p>
          <a:p>
            <a:pPr lvl="1"/>
            <a:r>
              <a:rPr lang="en-US" dirty="0" smtClean="0"/>
              <a:t>But will </a:t>
            </a:r>
            <a:r>
              <a:rPr lang="en-US" dirty="0" smtClean="0"/>
              <a:t>the sales tax base </a:t>
            </a:r>
            <a:r>
              <a:rPr lang="en-US" dirty="0" smtClean="0"/>
              <a:t>grow more </a:t>
            </a:r>
            <a:r>
              <a:rPr lang="en-US" dirty="0" smtClean="0"/>
              <a:t>slowly than the property tax base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Will the 2018 tax bill stem the loss on internet sales?</a:t>
            </a:r>
          </a:p>
          <a:p>
            <a:r>
              <a:rPr lang="en-US" dirty="0" smtClean="0"/>
              <a:t>Hotel-Motel Tax</a:t>
            </a:r>
          </a:p>
          <a:p>
            <a:pPr lvl="1"/>
            <a:r>
              <a:rPr lang="en-US" dirty="0" smtClean="0"/>
              <a:t>19 counties impose this tax, most at 7%</a:t>
            </a:r>
          </a:p>
          <a:p>
            <a:pPr lvl="1"/>
            <a:r>
              <a:rPr lang="en-US" dirty="0" smtClean="0"/>
              <a:t>Limited base in unincorporated areas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93197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US" dirty="0" smtClean="0"/>
              <a:t>The Property Tax 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Growth in residential and ag “actual” value ?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Rollbacks on residential and ag property</a:t>
            </a:r>
          </a:p>
          <a:p>
            <a:pPr marL="742950" lvl="2" indent="-342900"/>
            <a:r>
              <a:rPr lang="en-US" sz="2800" dirty="0" smtClean="0"/>
              <a:t>55</a:t>
            </a:r>
            <a:r>
              <a:rPr lang="en-US" sz="2800" dirty="0"/>
              <a:t>%-57% for past 5 </a:t>
            </a:r>
            <a:r>
              <a:rPr lang="en-US" sz="2800" dirty="0" smtClean="0"/>
              <a:t>years</a:t>
            </a:r>
          </a:p>
          <a:p>
            <a:r>
              <a:rPr lang="en-US" dirty="0"/>
              <a:t>Growth in commercial and industrial </a:t>
            </a:r>
            <a:r>
              <a:rPr lang="en-US" dirty="0" smtClean="0"/>
              <a:t>property ?</a:t>
            </a:r>
            <a:endParaRPr lang="en-US" dirty="0"/>
          </a:p>
          <a:p>
            <a:r>
              <a:rPr lang="en-US" dirty="0" smtClean="0"/>
              <a:t>Continued decline in multi-residential rollback, from 71.25% for 2019 to residential fraction for 2022</a:t>
            </a:r>
          </a:p>
          <a:p>
            <a:pPr lvl="1"/>
            <a:r>
              <a:rPr lang="en-US" dirty="0" smtClean="0"/>
              <a:t>But only 2.3% of the tax base statewide</a:t>
            </a:r>
          </a:p>
          <a:p>
            <a:r>
              <a:rPr lang="en-US" dirty="0"/>
              <a:t>Over the past 14 years the state average county general fund levy rate has been remarkably constant, at around $6.50, while the base has grown 3-4% per year.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4996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Property </a:t>
            </a:r>
            <a:r>
              <a:rPr lang="en-US" dirty="0" smtClean="0"/>
              <a:t>Tax: Other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dirty="0" smtClean="0"/>
              <a:t>Continued </a:t>
            </a:r>
            <a:r>
              <a:rPr lang="en-US" dirty="0"/>
              <a:t>expansion of TIF by cities</a:t>
            </a:r>
          </a:p>
          <a:p>
            <a:r>
              <a:rPr lang="en-US" dirty="0" smtClean="0"/>
              <a:t>Levy </a:t>
            </a:r>
            <a:r>
              <a:rPr lang="en-US" dirty="0"/>
              <a:t>r</a:t>
            </a:r>
            <a:r>
              <a:rPr lang="en-US" dirty="0" smtClean="0"/>
              <a:t>ate limits remain while the growth cap adds a new constraint</a:t>
            </a:r>
            <a:endParaRPr lang="en-US" dirty="0" smtClean="0"/>
          </a:p>
          <a:p>
            <a:r>
              <a:rPr lang="en-US" dirty="0" smtClean="0"/>
              <a:t>Incentives to increase borrowing</a:t>
            </a:r>
          </a:p>
          <a:p>
            <a:pPr lvl="1"/>
            <a:r>
              <a:rPr lang="en-US" dirty="0" smtClean="0"/>
              <a:t>Debt service has no rate limit and is outside the growth cap</a:t>
            </a:r>
          </a:p>
          <a:p>
            <a:pPr lvl="1"/>
            <a:r>
              <a:rPr lang="en-US" dirty="0" smtClean="0"/>
              <a:t>Debt service is exempt from TIF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6767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County </a:t>
            </a:r>
            <a:r>
              <a:rPr lang="en-US" sz="3200" dirty="0" smtClean="0"/>
              <a:t>revenue growth statewide </a:t>
            </a:r>
            <a:r>
              <a:rPr lang="en-US" sz="3200" dirty="0"/>
              <a:t>h</a:t>
            </a:r>
            <a:r>
              <a:rPr lang="en-US" sz="3200" dirty="0" smtClean="0"/>
              <a:t>as </a:t>
            </a:r>
            <a:r>
              <a:rPr lang="en-US" sz="3200" dirty="0"/>
              <a:t>e</a:t>
            </a:r>
            <a:r>
              <a:rPr lang="en-US" sz="3200" dirty="0" smtClean="0"/>
              <a:t>xceeded </a:t>
            </a:r>
            <a:r>
              <a:rPr lang="en-US" sz="3200" dirty="0" smtClean="0"/>
              <a:t>2% </a:t>
            </a:r>
            <a:r>
              <a:rPr lang="en-US" sz="3200" dirty="0" smtClean="0"/>
              <a:t>every </a:t>
            </a:r>
            <a:r>
              <a:rPr lang="en-US" sz="3200" dirty="0"/>
              <a:t>y</a:t>
            </a:r>
            <a:r>
              <a:rPr lang="en-US" sz="3200" dirty="0" smtClean="0"/>
              <a:t>ear </a:t>
            </a:r>
            <a:r>
              <a:rPr lang="en-US" sz="3200" dirty="0" smtClean="0"/>
              <a:t>since 2002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PF\Documents\Budget &amp; Tax Local\Property Tax\CountyRevGrowt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946" y="1447800"/>
            <a:ext cx="8219949" cy="5230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3700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Over time a 2% growth cap could force a growing county to drastically cut the tax rate to reduce revenue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7319105"/>
              </p:ext>
            </p:extLst>
          </p:nvPr>
        </p:nvGraphicFramePr>
        <p:xfrm>
          <a:off x="228600" y="1528465"/>
          <a:ext cx="84582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239000" y="3810000"/>
            <a:ext cx="1642739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By the tenth year, rate would have to fall 25%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8153400" y="3276600"/>
            <a:ext cx="0" cy="533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1846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Where the Growth Cap Could be a Problem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Supermajority: How many counties have a 5-person board? </a:t>
            </a:r>
            <a:endParaRPr lang="en-US" dirty="0" smtClean="0"/>
          </a:p>
          <a:p>
            <a:pPr lvl="1"/>
            <a:r>
              <a:rPr lang="en-US" b="1" dirty="0" smtClean="0"/>
              <a:t>38</a:t>
            </a:r>
            <a:endParaRPr lang="en-US" b="1" dirty="0" smtClean="0"/>
          </a:p>
          <a:p>
            <a:r>
              <a:rPr lang="en-US" dirty="0" smtClean="0"/>
              <a:t>In how many of those did property tax revenues grow by more than 2% per year </a:t>
            </a:r>
            <a:r>
              <a:rPr lang="en-US" dirty="0" smtClean="0"/>
              <a:t>on average from </a:t>
            </a:r>
            <a:r>
              <a:rPr lang="en-US" dirty="0" smtClean="0"/>
              <a:t>2010 to 2017? </a:t>
            </a:r>
            <a:endParaRPr lang="en-US" dirty="0" smtClean="0"/>
          </a:p>
          <a:p>
            <a:pPr lvl="1"/>
            <a:r>
              <a:rPr lang="en-US" b="1" dirty="0" smtClean="0"/>
              <a:t>34</a:t>
            </a:r>
          </a:p>
          <a:p>
            <a:r>
              <a:rPr lang="en-US" dirty="0"/>
              <a:t>In how many did property taxes growth more than 2% in at least 4 of the past 7 years?</a:t>
            </a:r>
          </a:p>
          <a:p>
            <a:pPr lvl="1"/>
            <a:r>
              <a:rPr lang="en-US" b="1" dirty="0"/>
              <a:t>32</a:t>
            </a:r>
            <a:endParaRPr lang="en-US" dirty="0"/>
          </a:p>
          <a:p>
            <a:r>
              <a:rPr lang="en-US" dirty="0" smtClean="0"/>
              <a:t>In how many of those did property tax revenues grow by more than 2% at least twice in the past 7 years?</a:t>
            </a:r>
          </a:p>
          <a:p>
            <a:pPr lvl="1"/>
            <a:r>
              <a:rPr lang="en-US" b="1" dirty="0" smtClean="0"/>
              <a:t>38</a:t>
            </a:r>
          </a:p>
        </p:txBody>
      </p:sp>
    </p:spTree>
    <p:extLst>
      <p:ext uri="{BB962C8B-B14F-4D97-AF65-F5344CB8AC3E}">
        <p14:creationId xmlns:p14="http://schemas.microsoft.com/office/powerpoint/2010/main" val="14054790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Five-supervisor </a:t>
            </a:r>
            <a:r>
              <a:rPr lang="en-US" sz="3200" dirty="0"/>
              <a:t>c</a:t>
            </a:r>
            <a:r>
              <a:rPr lang="en-US" sz="3200" dirty="0" smtClean="0"/>
              <a:t>ounties </a:t>
            </a:r>
            <a:r>
              <a:rPr lang="en-US" sz="3200" dirty="0" smtClean="0"/>
              <a:t>with </a:t>
            </a:r>
            <a:r>
              <a:rPr lang="en-US" sz="3200" dirty="0" smtClean="0"/>
              <a:t>average </a:t>
            </a:r>
            <a:r>
              <a:rPr lang="en-US" sz="3200" dirty="0"/>
              <a:t>g</a:t>
            </a:r>
            <a:r>
              <a:rPr lang="en-US" sz="3200" dirty="0" smtClean="0"/>
              <a:t>rowth </a:t>
            </a:r>
            <a:r>
              <a:rPr lang="en-US" sz="3200" dirty="0" smtClean="0"/>
              <a:t>in </a:t>
            </a:r>
            <a:r>
              <a:rPr lang="en-US" sz="3200" dirty="0" smtClean="0"/>
              <a:t>property </a:t>
            </a:r>
            <a:r>
              <a:rPr lang="en-US" sz="3200" dirty="0"/>
              <a:t>t</a:t>
            </a:r>
            <a:r>
              <a:rPr lang="en-US" sz="3200" dirty="0" smtClean="0"/>
              <a:t>ax </a:t>
            </a:r>
            <a:r>
              <a:rPr lang="en-US" sz="3200" dirty="0"/>
              <a:t>r</a:t>
            </a:r>
            <a:r>
              <a:rPr lang="en-US" sz="3200" dirty="0" smtClean="0"/>
              <a:t>evenue </a:t>
            </a:r>
            <a:r>
              <a:rPr lang="en-US" sz="3200" dirty="0" smtClean="0"/>
              <a:t>&gt; 2% (2010-2017)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6924633"/>
              </p:ext>
            </p:extLst>
          </p:nvPr>
        </p:nvGraphicFramePr>
        <p:xfrm>
          <a:off x="1295400" y="1447800"/>
          <a:ext cx="6629400" cy="5105412"/>
        </p:xfrm>
        <a:graphic>
          <a:graphicData uri="http://schemas.openxmlformats.org/drawingml/2006/table">
            <a:tbl>
              <a:tblPr/>
              <a:tblGrid>
                <a:gridCol w="2157656"/>
                <a:gridCol w="1035675"/>
                <a:gridCol w="539415"/>
                <a:gridCol w="1860979"/>
                <a:gridCol w="1035675"/>
              </a:tblGrid>
              <a:tr h="3720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GUTHRIE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WINNESHIEK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5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CASS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JOHNSON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ADAIR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WASHINGTON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OSCEOLA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CRAWFORD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POCAHONTAS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LYON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SCOTT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CEDAR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POLK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O’BRIEN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WOODBURY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JONES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MUSCATINE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POTTAWATTAMIE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ADAMS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MONTGOMERY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EMMET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DICKINSON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PALO ALTO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PLYMOUTH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WEBSTER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SIOUX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HUMBOLDT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IOWA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BUENA VISTA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CHEROKEE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BLACK HAWK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CHICKASAW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LEE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1923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Property </a:t>
            </a:r>
            <a:r>
              <a:rPr lang="en-US" sz="3200" dirty="0" smtClean="0"/>
              <a:t>taxes have become a less important source of local revenue in Iow</a:t>
            </a:r>
            <a:r>
              <a:rPr lang="en-US" sz="3200" dirty="0" smtClean="0"/>
              <a:t>a and in the U.S.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7357364"/>
              </p:ext>
            </p:extLst>
          </p:nvPr>
        </p:nvGraphicFramePr>
        <p:xfrm>
          <a:off x="228600" y="1600200"/>
          <a:ext cx="86868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07111" y="4343400"/>
            <a:ext cx="342900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Percent of total revenue of all local governments, 1977-2016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888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Property </a:t>
            </a:r>
            <a:r>
              <a:rPr lang="en-US" sz="3200" dirty="0" smtClean="0"/>
              <a:t>taxes have declined even more as a share of own-source revenue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7078635"/>
              </p:ext>
            </p:extLst>
          </p:nvPr>
        </p:nvGraphicFramePr>
        <p:xfrm>
          <a:off x="152400" y="1524000"/>
          <a:ext cx="87630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95400" y="4419600"/>
            <a:ext cx="3276600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Percent of </a:t>
            </a:r>
            <a:r>
              <a:rPr lang="en-US" dirty="0" smtClean="0"/>
              <a:t>own-source local government revenue</a:t>
            </a:r>
            <a:r>
              <a:rPr lang="en-US" dirty="0"/>
              <a:t>, </a:t>
            </a:r>
            <a:r>
              <a:rPr lang="en-US" dirty="0" smtClean="0"/>
              <a:t>1977-2016</a:t>
            </a:r>
          </a:p>
          <a:p>
            <a:r>
              <a:rPr lang="en-US" dirty="0" smtClean="0"/>
              <a:t>(state and federal grants excluded)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893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Property taxes and grants have become less important, while charges and sales taxes have grown 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3208886"/>
              </p:ext>
            </p:extLst>
          </p:nvPr>
        </p:nvGraphicFramePr>
        <p:xfrm>
          <a:off x="228600" y="1524000"/>
          <a:ext cx="8610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6096000" y="1905000"/>
            <a:ext cx="1905000" cy="17526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Percent of Total Revenue of all Local  Governments in Iowa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26407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7921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For counties, property taxes have become more important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5926908"/>
              </p:ext>
            </p:extLst>
          </p:nvPr>
        </p:nvGraphicFramePr>
        <p:xfrm>
          <a:off x="228600" y="1143000"/>
          <a:ext cx="85344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6000" y="1447800"/>
            <a:ext cx="1981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Percent of total revenue of County Governments in Iowa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05715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County revenues, FY2017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651620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2733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City share of property taxes rose, school share declined, county share stable, 1977-2012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4363544"/>
              </p:ext>
            </p:extLst>
          </p:nvPr>
        </p:nvGraphicFramePr>
        <p:xfrm>
          <a:off x="381000" y="1371600"/>
          <a:ext cx="83058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9011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Local government funding in Iowa has been pretty stable: It has fluctuated around 7.5% of personal income for the past 40 years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5839440"/>
              </p:ext>
            </p:extLst>
          </p:nvPr>
        </p:nvGraphicFramePr>
        <p:xfrm>
          <a:off x="304800" y="1371600"/>
          <a:ext cx="8382000" cy="5364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86200" y="4572000"/>
            <a:ext cx="4267200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Own source revenue of local governments as a percent of state personal income, 1977-2016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155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Future Trends in Local Finance in Iowa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likely to happen with non-property tax revenues?</a:t>
            </a:r>
          </a:p>
          <a:p>
            <a:pPr lvl="1"/>
            <a:r>
              <a:rPr lang="en-US" dirty="0" smtClean="0"/>
              <a:t>Intergovernmental grants</a:t>
            </a:r>
          </a:p>
          <a:p>
            <a:pPr lvl="1"/>
            <a:r>
              <a:rPr lang="en-US" dirty="0" smtClean="0"/>
              <a:t>Fees, fines, and charges</a:t>
            </a:r>
          </a:p>
          <a:p>
            <a:pPr lvl="1"/>
            <a:r>
              <a:rPr lang="en-US" dirty="0" smtClean="0"/>
              <a:t>Local option taxes</a:t>
            </a:r>
          </a:p>
          <a:p>
            <a:r>
              <a:rPr lang="en-US" dirty="0" smtClean="0"/>
              <a:t>What constraints will we see on property tax growth?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164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553</TotalTime>
  <Words>1036</Words>
  <Application>Microsoft Office PowerPoint</Application>
  <PresentationFormat>On-screen Show (4:3)</PresentationFormat>
  <Paragraphs>176</Paragraphs>
  <Slides>18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Trends in Iowa Property Taxes: Past and Future</vt:lpstr>
      <vt:lpstr>Property taxes have become a less important source of local revenue in Iowa and in the U.S.</vt:lpstr>
      <vt:lpstr>Property taxes have declined even more as a share of own-source revenue</vt:lpstr>
      <vt:lpstr>Property taxes and grants have become less important, while charges and sales taxes have grown </vt:lpstr>
      <vt:lpstr>For counties, property taxes have become more important</vt:lpstr>
      <vt:lpstr>County revenues, FY2017</vt:lpstr>
      <vt:lpstr>City share of property taxes rose, school share declined, county share stable, 1977-2012</vt:lpstr>
      <vt:lpstr>Local government funding in Iowa has been pretty stable: It has fluctuated around 7.5% of personal income for the past 40 years</vt:lpstr>
      <vt:lpstr>Future Trends in Local Finance in Iowa</vt:lpstr>
      <vt:lpstr>Intergovernmental Revenue</vt:lpstr>
      <vt:lpstr>Fees, Fines, and Charges</vt:lpstr>
      <vt:lpstr>Local Option Taxes</vt:lpstr>
      <vt:lpstr>The Property Tax Base</vt:lpstr>
      <vt:lpstr>Property Tax: Other Issues</vt:lpstr>
      <vt:lpstr>County revenue growth statewide has exceeded 2% every year since 2002</vt:lpstr>
      <vt:lpstr>Over time a 2% growth cap could force a growing county to drastically cut the tax rate to reduce revenue</vt:lpstr>
      <vt:lpstr>Where the Growth Cap Could be a Problem</vt:lpstr>
      <vt:lpstr>Five-supervisor counties with average growth in property tax revenue &gt; 2% (2010-2017)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Trends in Property Taxes</dc:title>
  <dc:creator>PF</dc:creator>
  <cp:lastModifiedBy>PF</cp:lastModifiedBy>
  <cp:revision>53</cp:revision>
  <dcterms:created xsi:type="dcterms:W3CDTF">2019-09-25T18:31:22Z</dcterms:created>
  <dcterms:modified xsi:type="dcterms:W3CDTF">2019-10-01T21:20:13Z</dcterms:modified>
</cp:coreProperties>
</file>