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5"/>
  </p:notesMasterIdLst>
  <p:handoutMasterIdLst>
    <p:handoutMasterId r:id="rId46"/>
  </p:handoutMasterIdLst>
  <p:sldIdLst>
    <p:sldId id="256" r:id="rId2"/>
    <p:sldId id="669" r:id="rId3"/>
    <p:sldId id="574" r:id="rId4"/>
    <p:sldId id="527" r:id="rId5"/>
    <p:sldId id="654" r:id="rId6"/>
    <p:sldId id="698" r:id="rId7"/>
    <p:sldId id="709" r:id="rId8"/>
    <p:sldId id="710" r:id="rId9"/>
    <p:sldId id="695" r:id="rId10"/>
    <p:sldId id="696" r:id="rId11"/>
    <p:sldId id="697" r:id="rId12"/>
    <p:sldId id="707" r:id="rId13"/>
    <p:sldId id="708" r:id="rId14"/>
    <p:sldId id="656" r:id="rId15"/>
    <p:sldId id="658" r:id="rId16"/>
    <p:sldId id="659" r:id="rId17"/>
    <p:sldId id="693" r:id="rId18"/>
    <p:sldId id="694" r:id="rId19"/>
    <p:sldId id="699" r:id="rId20"/>
    <p:sldId id="700" r:id="rId21"/>
    <p:sldId id="701" r:id="rId22"/>
    <p:sldId id="702" r:id="rId23"/>
    <p:sldId id="703" r:id="rId24"/>
    <p:sldId id="704" r:id="rId25"/>
    <p:sldId id="662" r:id="rId26"/>
    <p:sldId id="663" r:id="rId27"/>
    <p:sldId id="664" r:id="rId28"/>
    <p:sldId id="670" r:id="rId29"/>
    <p:sldId id="671" r:id="rId30"/>
    <p:sldId id="672" r:id="rId31"/>
    <p:sldId id="674" r:id="rId32"/>
    <p:sldId id="691" r:id="rId33"/>
    <p:sldId id="692" r:id="rId34"/>
    <p:sldId id="690" r:id="rId35"/>
    <p:sldId id="681" r:id="rId36"/>
    <p:sldId id="685" r:id="rId37"/>
    <p:sldId id="682" r:id="rId38"/>
    <p:sldId id="683" r:id="rId39"/>
    <p:sldId id="684" r:id="rId40"/>
    <p:sldId id="687" r:id="rId41"/>
    <p:sldId id="688" r:id="rId42"/>
    <p:sldId id="689" r:id="rId43"/>
    <p:sldId id="446"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d Nellesen" initials="T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8" autoAdjust="0"/>
    <p:restoredTop sz="95604" autoAdjust="0"/>
  </p:normalViewPr>
  <p:slideViewPr>
    <p:cSldViewPr>
      <p:cViewPr varScale="1">
        <p:scale>
          <a:sx n="124" d="100"/>
          <a:sy n="124" d="100"/>
        </p:scale>
        <p:origin x="1338" y="108"/>
      </p:cViewPr>
      <p:guideLst>
        <p:guide orient="horz" pos="2160"/>
        <p:guide pos="2880"/>
      </p:guideLst>
    </p:cSldViewPr>
  </p:slideViewPr>
  <p:notesTextViewPr>
    <p:cViewPr>
      <p:scale>
        <a:sx n="1" d="1"/>
        <a:sy n="1" d="1"/>
      </p:scale>
      <p:origin x="0" y="0"/>
    </p:cViewPr>
  </p:notesTextViewPr>
  <p:sorterViewPr>
    <p:cViewPr>
      <p:scale>
        <a:sx n="100" d="100"/>
        <a:sy n="100" d="100"/>
      </p:scale>
      <p:origin x="0" y="2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3FBEBF9-930E-4E08-9475-8247ACD95530}" type="datetimeFigureOut">
              <a:rPr lang="en-US" smtClean="0"/>
              <a:t>9/30/2019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3454E04-40F3-452B-ACCB-653A9DE405DA}" type="slidenum">
              <a:rPr lang="en-US" smtClean="0"/>
              <a:t>‹#›</a:t>
            </a:fld>
            <a:endParaRPr lang="en-US"/>
          </a:p>
        </p:txBody>
      </p:sp>
    </p:spTree>
    <p:extLst>
      <p:ext uri="{BB962C8B-B14F-4D97-AF65-F5344CB8AC3E}">
        <p14:creationId xmlns:p14="http://schemas.microsoft.com/office/powerpoint/2010/main" val="115825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44EC67-79C7-4A4B-95DB-F4F4A0C00CCB}" type="datetimeFigureOut">
              <a:rPr lang="en-US" smtClean="0"/>
              <a:t>9/30/2019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F78645-0082-4761-8231-7C29B0EE9382}" type="slidenum">
              <a:rPr lang="en-US" smtClean="0"/>
              <a:t>‹#›</a:t>
            </a:fld>
            <a:endParaRPr lang="en-US"/>
          </a:p>
        </p:txBody>
      </p:sp>
    </p:spTree>
    <p:extLst>
      <p:ext uri="{BB962C8B-B14F-4D97-AF65-F5344CB8AC3E}">
        <p14:creationId xmlns:p14="http://schemas.microsoft.com/office/powerpoint/2010/main" val="416779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019E64-F72D-4C3D-B4A1-B472D3D50E19}" type="slidenum">
              <a:rPr lang="en-US" smtClean="0"/>
              <a:pPr>
                <a:defRPr/>
              </a:pPr>
              <a:t>11</a:t>
            </a:fld>
            <a:endParaRPr lang="en-US"/>
          </a:p>
        </p:txBody>
      </p:sp>
    </p:spTree>
    <p:extLst>
      <p:ext uri="{BB962C8B-B14F-4D97-AF65-F5344CB8AC3E}">
        <p14:creationId xmlns:p14="http://schemas.microsoft.com/office/powerpoint/2010/main" val="815878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019E64-F72D-4C3D-B4A1-B472D3D50E19}" type="slidenum">
              <a:rPr lang="en-US" smtClean="0"/>
              <a:pPr>
                <a:defRPr/>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entury" panose="020406040505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33812"/>
            <a:ext cx="4419600" cy="1752600"/>
          </a:xfrm>
        </p:spPr>
        <p:txBody>
          <a:bodyPr/>
          <a:lstStyle>
            <a:lvl1pPr marL="0" indent="0" algn="ctr">
              <a:buNone/>
              <a:defRPr>
                <a:solidFill>
                  <a:schemeClr val="tx1">
                    <a:tint val="75000"/>
                  </a:schemeClr>
                </a:solidFill>
                <a:latin typeface="Century" panose="020406040505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051" name="Picture 3" descr="G:\All DOM\GRAPHICS\Iowa Stuff\seal_ia.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3654933"/>
            <a:ext cx="3075448" cy="28601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 y="152400"/>
            <a:ext cx="86868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28600" y="6515100"/>
            <a:ext cx="8686800" cy="190500"/>
          </a:xfrm>
          <a:prstGeom prst="rect">
            <a:avLst/>
          </a:prstGeom>
          <a:solidFill>
            <a:srgbClr val="ECD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6582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11" name="Picture 2" descr="C:\Users\TNelles\AppData\Local\Microsoft\Windows\Temporary Internet Files\Content.Outlook\7QAV4920\BlueLogo_league (2).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87905" y="6019800"/>
            <a:ext cx="674095" cy="83820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a:spLocks noGrp="1"/>
          </p:cNvSpPr>
          <p:nvPr>
            <p:ph type="sldNum" sz="quarter" idx="12"/>
          </p:nvPr>
        </p:nvSpPr>
        <p:spPr>
          <a:xfrm>
            <a:off x="3505200" y="6492875"/>
            <a:ext cx="2133600" cy="365125"/>
          </a:xfrm>
        </p:spPr>
        <p:txBody>
          <a:bodyPr/>
          <a:lstStyle>
            <a:lvl1pPr algn="ctr">
              <a:defRPr b="1">
                <a:solidFill>
                  <a:schemeClr val="bg1">
                    <a:lumMod val="50000"/>
                  </a:schemeClr>
                </a:solidFill>
                <a:latin typeface="Century" panose="02040604050505020304" pitchFamily="18" charset="0"/>
              </a:defRPr>
            </a:lvl1pPr>
          </a:lstStyle>
          <a:p>
            <a:fld id="{5B9BCB79-9C8B-42BC-B22E-CB7DFA5C02F0}" type="slidenum">
              <a:rPr lang="en-US" smtClean="0"/>
              <a:t>‹#›</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55894"/>
            <a:ext cx="838200" cy="802105"/>
          </a:xfrm>
          <a:prstGeom prst="rect">
            <a:avLst/>
          </a:prstGeom>
        </p:spPr>
      </p:pic>
      <p:sp>
        <p:nvSpPr>
          <p:cNvPr id="3" name="Vertical Text Placeholder 2"/>
          <p:cNvSpPr>
            <a:spLocks noGrp="1"/>
          </p:cNvSpPr>
          <p:nvPr>
            <p:ph type="body" orient="vert" idx="1"/>
          </p:nvPr>
        </p:nvSpPr>
        <p:spPr>
          <a:xfrm>
            <a:off x="457200" y="1524000"/>
            <a:ext cx="8229600" cy="45259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02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DE646-4153-47CB-A068-A67B3524CE62}"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CB79-9C8B-42BC-B22E-CB7DFA5C02F0}" type="slidenum">
              <a:rPr lang="en-US" smtClean="0"/>
              <a:t>‹#›</a:t>
            </a:fld>
            <a:endParaRPr lang="en-US"/>
          </a:p>
        </p:txBody>
      </p:sp>
    </p:spTree>
    <p:extLst>
      <p:ext uri="{BB962C8B-B14F-4D97-AF65-F5344CB8AC3E}">
        <p14:creationId xmlns:p14="http://schemas.microsoft.com/office/powerpoint/2010/main" val="3487185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4" name="Date Placeholder 3"/>
          <p:cNvSpPr>
            <a:spLocks noGrp="1"/>
          </p:cNvSpPr>
          <p:nvPr>
            <p:ph type="dt" sz="half" idx="10"/>
          </p:nvPr>
        </p:nvSpPr>
        <p:spPr/>
        <p:txBody>
          <a:bodyPr/>
          <a:lstStyle/>
          <a:p>
            <a:fld id="{5CBDE646-4153-47CB-A068-A67B3524CE62}"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CB79-9C8B-42BC-B22E-CB7DFA5C02F0}" type="slidenum">
              <a:rPr lang="en-US" smtClean="0"/>
              <a:t>‹#›</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6513"/>
            <a:ext cx="30734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4152900"/>
            <a:ext cx="86868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5829300"/>
            <a:ext cx="8686800" cy="190500"/>
          </a:xfrm>
          <a:prstGeom prst="rect">
            <a:avLst/>
          </a:prstGeom>
          <a:solidFill>
            <a:srgbClr val="ECD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945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4" name="Date Placeholder 3"/>
          <p:cNvSpPr>
            <a:spLocks noGrp="1"/>
          </p:cNvSpPr>
          <p:nvPr>
            <p:ph type="dt" sz="half" idx="10"/>
          </p:nvPr>
        </p:nvSpPr>
        <p:spPr/>
        <p:txBody>
          <a:bodyPr/>
          <a:lstStyle/>
          <a:p>
            <a:fld id="{5CBDE646-4153-47CB-A068-A67B3524CE62}"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CB79-9C8B-42BC-B22E-CB7DFA5C02F0}" type="slidenum">
              <a:rPr lang="en-US" smtClean="0"/>
              <a:t>‹#›</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6513"/>
            <a:ext cx="30734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4152900"/>
            <a:ext cx="86868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5829300"/>
            <a:ext cx="8686800" cy="190500"/>
          </a:xfrm>
          <a:prstGeom prst="rect">
            <a:avLst/>
          </a:prstGeom>
          <a:solidFill>
            <a:srgbClr val="ECD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5438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4" name="Date Placeholder 3"/>
          <p:cNvSpPr>
            <a:spLocks noGrp="1"/>
          </p:cNvSpPr>
          <p:nvPr>
            <p:ph type="dt" sz="half" idx="10"/>
          </p:nvPr>
        </p:nvSpPr>
        <p:spPr/>
        <p:txBody>
          <a:bodyPr/>
          <a:lstStyle/>
          <a:p>
            <a:fld id="{5CBDE646-4153-47CB-A068-A67B3524CE62}"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CB79-9C8B-42BC-B22E-CB7DFA5C02F0}" type="slidenum">
              <a:rPr lang="en-US" smtClean="0"/>
              <a:t>‹#›</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6513"/>
            <a:ext cx="30734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4152900"/>
            <a:ext cx="86868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5829300"/>
            <a:ext cx="8686800" cy="190500"/>
          </a:xfrm>
          <a:prstGeom prst="rect">
            <a:avLst/>
          </a:prstGeom>
          <a:solidFill>
            <a:srgbClr val="ECD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34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4" name="Date Placeholder 3"/>
          <p:cNvSpPr>
            <a:spLocks noGrp="1"/>
          </p:cNvSpPr>
          <p:nvPr>
            <p:ph type="dt" sz="half" idx="10"/>
          </p:nvPr>
        </p:nvSpPr>
        <p:spPr/>
        <p:txBody>
          <a:bodyPr/>
          <a:lstStyle/>
          <a:p>
            <a:fld id="{5CBDE646-4153-47CB-A068-A67B3524CE62}"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CB79-9C8B-42BC-B22E-CB7DFA5C02F0}" type="slidenum">
              <a:rPr lang="en-US" smtClean="0"/>
              <a:t>‹#›</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6513"/>
            <a:ext cx="30734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28600" y="4152900"/>
            <a:ext cx="86868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5829300"/>
            <a:ext cx="8686800" cy="190500"/>
          </a:xfrm>
          <a:prstGeom prst="rect">
            <a:avLst/>
          </a:prstGeom>
          <a:solidFill>
            <a:srgbClr val="ECD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2862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reg">
    <p:spTree>
      <p:nvGrpSpPr>
        <p:cNvPr id="1" name=""/>
        <p:cNvGrpSpPr/>
        <p:nvPr/>
      </p:nvGrpSpPr>
      <p:grpSpPr>
        <a:xfrm>
          <a:off x="0" y="0"/>
          <a:ext cx="0" cy="0"/>
          <a:chOff x="0" y="0"/>
          <a:chExt cx="0" cy="0"/>
        </a:xfrm>
      </p:grpSpPr>
      <p:pic>
        <p:nvPicPr>
          <p:cNvPr id="1075202" name="Picture 2" descr="Hintergr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8791" y="6562165"/>
            <a:ext cx="5023821" cy="253916"/>
          </a:xfrm>
          <a:prstGeom prst="rect">
            <a:avLst/>
          </a:prstGeom>
          <a:noFill/>
        </p:spPr>
        <p:txBody>
          <a:bodyPr wrap="square" rtlCol="0">
            <a:spAutoFit/>
          </a:bodyPr>
          <a:lstStyle/>
          <a:p>
            <a:r>
              <a:rPr lang="en-US" sz="1050" dirty="0">
                <a:solidFill>
                  <a:schemeClr val="tx1"/>
                </a:solidFill>
                <a:latin typeface="Bookman Old Style" panose="02050604050505020204" pitchFamily="18" charset="0"/>
              </a:rPr>
              <a:t>Mary Mosiman, Auditor of State, August 1</a:t>
            </a:r>
            <a:r>
              <a:rPr lang="en-US" sz="1050" baseline="0" dirty="0">
                <a:solidFill>
                  <a:schemeClr val="tx1"/>
                </a:solidFill>
                <a:latin typeface="Bookman Old Style" panose="02050604050505020204" pitchFamily="18" charset="0"/>
              </a:rPr>
              <a:t>,</a:t>
            </a:r>
            <a:r>
              <a:rPr lang="en-US" sz="1050" dirty="0">
                <a:solidFill>
                  <a:schemeClr val="tx1"/>
                </a:solidFill>
                <a:latin typeface="Bookman Old Style" panose="02050604050505020204" pitchFamily="18" charset="0"/>
              </a:rPr>
              <a:t> 2017</a:t>
            </a:r>
          </a:p>
        </p:txBody>
      </p:sp>
      <p:sp>
        <p:nvSpPr>
          <p:cNvPr id="3" name="TextBox 2"/>
          <p:cNvSpPr txBox="1"/>
          <p:nvPr/>
        </p:nvSpPr>
        <p:spPr>
          <a:xfrm>
            <a:off x="8412480" y="6581543"/>
            <a:ext cx="505609" cy="253916"/>
          </a:xfrm>
          <a:prstGeom prst="rect">
            <a:avLst/>
          </a:prstGeom>
          <a:noFill/>
        </p:spPr>
        <p:txBody>
          <a:bodyPr wrap="square" rtlCol="0">
            <a:spAutoFit/>
          </a:bodyPr>
          <a:lstStyle/>
          <a:p>
            <a:fld id="{8820FCC5-5615-4526-AF5B-C034FD235F3B}" type="slidenum">
              <a:rPr lang="en-US" sz="1050" smtClean="0">
                <a:solidFill>
                  <a:schemeClr val="tx1"/>
                </a:solidFill>
                <a:latin typeface="Bookman Old Style" panose="02050604050505020204" pitchFamily="18" charset="0"/>
              </a:rPr>
              <a:t>‹#›</a:t>
            </a:fld>
            <a:endParaRPr lang="en-US" sz="105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02933759"/>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2"/>
          </a:xfrm>
          <a:ln>
            <a:noFill/>
          </a:ln>
        </p:spPr>
        <p:txBody>
          <a:bodyPr/>
          <a:lstStyle>
            <a:lvl1pPr>
              <a:defRPr>
                <a:latin typeface="Century" panose="020406040505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95400"/>
            <a:ext cx="8229600" cy="4648200"/>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457200" y="1173481"/>
            <a:ext cx="8229600" cy="45719"/>
          </a:xfrm>
          <a:prstGeom prst="rect">
            <a:avLst/>
          </a:prstGeom>
          <a:solidFill>
            <a:srgbClr val="ECD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p:cNvSpPr>
            <a:spLocks noGrp="1"/>
          </p:cNvSpPr>
          <p:nvPr>
            <p:ph type="sldNum" sz="quarter" idx="12"/>
          </p:nvPr>
        </p:nvSpPr>
        <p:spPr>
          <a:xfrm>
            <a:off x="3505200" y="6492875"/>
            <a:ext cx="2133600" cy="365125"/>
          </a:xfrm>
        </p:spPr>
        <p:txBody>
          <a:bodyPr/>
          <a:lstStyle>
            <a:lvl1pPr algn="ctr">
              <a:defRPr b="1">
                <a:solidFill>
                  <a:schemeClr val="bg1">
                    <a:lumMod val="50000"/>
                  </a:schemeClr>
                </a:solidFill>
                <a:latin typeface="Century" panose="02040604050505020304" pitchFamily="18" charset="0"/>
              </a:defRPr>
            </a:lvl1pPr>
          </a:lstStyle>
          <a:p>
            <a:fld id="{5B9BCB79-9C8B-42BC-B22E-CB7DFA5C02F0}" type="slidenum">
              <a:rPr lang="en-US" smtClean="0"/>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6055894"/>
            <a:ext cx="838200" cy="802105"/>
          </a:xfrm>
          <a:prstGeom prst="rect">
            <a:avLst/>
          </a:prstGeom>
        </p:spPr>
      </p:pic>
    </p:spTree>
    <p:extLst>
      <p:ext uri="{BB962C8B-B14F-4D97-AF65-F5344CB8AC3E}">
        <p14:creationId xmlns:p14="http://schemas.microsoft.com/office/powerpoint/2010/main" val="189775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63900"/>
            <a:ext cx="7772400" cy="1362075"/>
          </a:xfrm>
        </p:spPr>
        <p:txBody>
          <a:bodyPr anchor="t"/>
          <a:lstStyle>
            <a:lvl1pPr algn="l">
              <a:defRPr sz="4000" b="1" cap="all"/>
            </a:lvl1pPr>
          </a:lstStyle>
          <a:p>
            <a:r>
              <a:rPr lang="en-US"/>
              <a:t>Click to edit Master title style</a:t>
            </a:r>
          </a:p>
        </p:txBody>
      </p:sp>
      <p:sp>
        <p:nvSpPr>
          <p:cNvPr id="4" name="Date Placeholder 3"/>
          <p:cNvSpPr>
            <a:spLocks noGrp="1"/>
          </p:cNvSpPr>
          <p:nvPr>
            <p:ph type="dt" sz="half" idx="10"/>
          </p:nvPr>
        </p:nvSpPr>
        <p:spPr/>
        <p:txBody>
          <a:bodyPr/>
          <a:lstStyle/>
          <a:p>
            <a:fld id="{5CBDE646-4153-47CB-A068-A67B3524CE62}"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CB79-9C8B-42BC-B22E-CB7DFA5C02F0}" type="slidenum">
              <a:rPr lang="en-US" smtClean="0"/>
              <a:t>‹#›</a:t>
            </a:fld>
            <a:endParaRPr lang="en-US"/>
          </a:p>
        </p:txBody>
      </p:sp>
      <p:pic>
        <p:nvPicPr>
          <p:cNvPr id="8" name="Picture 7">
            <a:extLst>
              <a:ext uri="{FF2B5EF4-FFF2-40B4-BE49-F238E27FC236}">
                <a16:creationId xmlns:a16="http://schemas.microsoft.com/office/drawing/2014/main" id="{A8CEB1CA-D2A6-40C7-A174-3298180C9B87}"/>
              </a:ext>
            </a:extLst>
          </p:cNvPr>
          <p:cNvPicPr>
            <a:picLocks noChangeAspect="1"/>
          </p:cNvPicPr>
          <p:nvPr userDrawn="1"/>
        </p:nvPicPr>
        <p:blipFill>
          <a:blip r:embed="rId2"/>
          <a:stretch>
            <a:fillRect/>
          </a:stretch>
        </p:blipFill>
        <p:spPr>
          <a:xfrm>
            <a:off x="3241344" y="228600"/>
            <a:ext cx="2702256" cy="2514600"/>
          </a:xfrm>
          <a:prstGeom prst="rect">
            <a:avLst/>
          </a:prstGeom>
        </p:spPr>
      </p:pic>
      <p:sp>
        <p:nvSpPr>
          <p:cNvPr id="9" name="Rectangle 8">
            <a:extLst>
              <a:ext uri="{FF2B5EF4-FFF2-40B4-BE49-F238E27FC236}">
                <a16:creationId xmlns:a16="http://schemas.microsoft.com/office/drawing/2014/main" id="{C040F23A-1386-43D7-8714-E765EBCE0BF5}"/>
              </a:ext>
            </a:extLst>
          </p:cNvPr>
          <p:cNvSpPr/>
          <p:nvPr userDrawn="1"/>
        </p:nvSpPr>
        <p:spPr>
          <a:xfrm>
            <a:off x="228600" y="3009900"/>
            <a:ext cx="86868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B8CAB00-D768-4598-8C80-7C18A74432DD}"/>
              </a:ext>
            </a:extLst>
          </p:cNvPr>
          <p:cNvSpPr/>
          <p:nvPr userDrawn="1"/>
        </p:nvSpPr>
        <p:spPr>
          <a:xfrm>
            <a:off x="228600" y="4686300"/>
            <a:ext cx="8686800" cy="190500"/>
          </a:xfrm>
          <a:prstGeom prst="rect">
            <a:avLst/>
          </a:prstGeom>
          <a:solidFill>
            <a:srgbClr val="ECD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575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latin typeface="Century" panose="0204060405050502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447800"/>
            <a:ext cx="4038600" cy="4572000"/>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572000"/>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457200" y="1325881"/>
            <a:ext cx="8229600" cy="45719"/>
          </a:xfrm>
          <a:prstGeom prst="rect">
            <a:avLst/>
          </a:prstGeom>
          <a:solidFill>
            <a:srgbClr val="ECD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TNelles\AppData\Local\Microsoft\Windows\Temporary Internet Files\Content.Outlook\7QAV4920\BlueLogo_league (2).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87905" y="6019800"/>
            <a:ext cx="674095" cy="838200"/>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5"/>
          <p:cNvSpPr>
            <a:spLocks noGrp="1"/>
          </p:cNvSpPr>
          <p:nvPr>
            <p:ph type="sldNum" sz="quarter" idx="12"/>
          </p:nvPr>
        </p:nvSpPr>
        <p:spPr>
          <a:xfrm>
            <a:off x="3505200" y="6492875"/>
            <a:ext cx="2133600" cy="365125"/>
          </a:xfrm>
        </p:spPr>
        <p:txBody>
          <a:bodyPr/>
          <a:lstStyle>
            <a:lvl1pPr algn="ctr">
              <a:defRPr b="1">
                <a:solidFill>
                  <a:schemeClr val="bg1">
                    <a:lumMod val="50000"/>
                  </a:schemeClr>
                </a:solidFill>
                <a:latin typeface="Century" panose="02040604050505020304" pitchFamily="18" charset="0"/>
              </a:defRPr>
            </a:lvl1pPr>
          </a:lstStyle>
          <a:p>
            <a:fld id="{5B9BCB79-9C8B-42BC-B22E-CB7DFA5C02F0}" type="slidenum">
              <a:rPr lang="en-US" smtClean="0"/>
              <a:t>‹#›</a:t>
            </a:fld>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55894"/>
            <a:ext cx="838200" cy="802105"/>
          </a:xfrm>
          <a:prstGeom prst="rect">
            <a:avLst/>
          </a:prstGeom>
        </p:spPr>
      </p:pic>
    </p:spTree>
    <p:extLst>
      <p:ext uri="{BB962C8B-B14F-4D97-AF65-F5344CB8AC3E}">
        <p14:creationId xmlns:p14="http://schemas.microsoft.com/office/powerpoint/2010/main" val="28310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457200" y="1447800"/>
            <a:ext cx="8229600" cy="45719"/>
          </a:xfrm>
          <a:prstGeom prst="rect">
            <a:avLst/>
          </a:prstGeom>
          <a:solidFill>
            <a:srgbClr val="ECD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TNelles\AppData\Local\Microsoft\Windows\Temporary Internet Files\Content.Outlook\7QAV4920\BlueLogo_league (2).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87905" y="6019800"/>
            <a:ext cx="674095" cy="838200"/>
          </a:xfrm>
          <a:prstGeom prst="rect">
            <a:avLst/>
          </a:prstGeom>
          <a:noFill/>
          <a:extLst>
            <a:ext uri="{909E8E84-426E-40DD-AFC4-6F175D3DCCD1}">
              <a14:hiddenFill xmlns:a14="http://schemas.microsoft.com/office/drawing/2010/main">
                <a:solidFill>
                  <a:srgbClr val="FFFFFF"/>
                </a:solidFill>
              </a14:hiddenFill>
            </a:ext>
          </a:extLst>
        </p:spPr>
      </p:pic>
      <p:sp>
        <p:nvSpPr>
          <p:cNvPr id="16" name="Slide Number Placeholder 5"/>
          <p:cNvSpPr>
            <a:spLocks noGrp="1"/>
          </p:cNvSpPr>
          <p:nvPr>
            <p:ph type="sldNum" sz="quarter" idx="12"/>
          </p:nvPr>
        </p:nvSpPr>
        <p:spPr>
          <a:xfrm>
            <a:off x="3505200" y="6492875"/>
            <a:ext cx="2133600" cy="365125"/>
          </a:xfrm>
        </p:spPr>
        <p:txBody>
          <a:bodyPr/>
          <a:lstStyle>
            <a:lvl1pPr algn="ctr">
              <a:defRPr b="1">
                <a:solidFill>
                  <a:schemeClr val="bg1">
                    <a:lumMod val="50000"/>
                  </a:schemeClr>
                </a:solidFill>
                <a:latin typeface="Century" panose="02040604050505020304" pitchFamily="18" charset="0"/>
              </a:defRPr>
            </a:lvl1pPr>
          </a:lstStyle>
          <a:p>
            <a:fld id="{5B9BCB79-9C8B-42BC-B22E-CB7DFA5C02F0}" type="slidenum">
              <a:rPr lang="en-US" smtClean="0"/>
              <a:t>‹#›</a:t>
            </a:fld>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55894"/>
            <a:ext cx="838200" cy="802105"/>
          </a:xfrm>
          <a:prstGeom prst="rect">
            <a:avLst/>
          </a:prstGeom>
        </p:spPr>
      </p:pic>
    </p:spTree>
    <p:extLst>
      <p:ext uri="{BB962C8B-B14F-4D97-AF65-F5344CB8AC3E}">
        <p14:creationId xmlns:p14="http://schemas.microsoft.com/office/powerpoint/2010/main" val="280442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latin typeface="Century" panose="02040604050505020304" pitchFamily="18" charset="0"/>
              </a:defRPr>
            </a:lvl1pPr>
          </a:lstStyle>
          <a:p>
            <a:r>
              <a:rPr lang="en-US"/>
              <a:t>Click to edit Master title style</a:t>
            </a:r>
            <a:endParaRPr lang="en-US" dirty="0"/>
          </a:p>
        </p:txBody>
      </p:sp>
      <p:sp>
        <p:nvSpPr>
          <p:cNvPr id="10" name="Rectangle 9"/>
          <p:cNvSpPr/>
          <p:nvPr/>
        </p:nvSpPr>
        <p:spPr>
          <a:xfrm>
            <a:off x="457200" y="1325881"/>
            <a:ext cx="8229600" cy="45719"/>
          </a:xfrm>
          <a:prstGeom prst="rect">
            <a:avLst/>
          </a:prstGeom>
          <a:solidFill>
            <a:srgbClr val="ECD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C:\Users\TNelles\AppData\Local\Microsoft\Windows\Temporary Internet Files\Content.Outlook\7QAV4920\BlueLogo_league (2).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87905" y="6019800"/>
            <a:ext cx="674095" cy="83820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p:cNvSpPr>
            <a:spLocks noGrp="1"/>
          </p:cNvSpPr>
          <p:nvPr>
            <p:ph type="sldNum" sz="quarter" idx="12"/>
          </p:nvPr>
        </p:nvSpPr>
        <p:spPr>
          <a:xfrm>
            <a:off x="3505200" y="6492875"/>
            <a:ext cx="2133600" cy="365125"/>
          </a:xfrm>
        </p:spPr>
        <p:txBody>
          <a:bodyPr/>
          <a:lstStyle>
            <a:lvl1pPr algn="ctr">
              <a:defRPr b="1">
                <a:solidFill>
                  <a:schemeClr val="bg1">
                    <a:lumMod val="50000"/>
                  </a:schemeClr>
                </a:solidFill>
                <a:latin typeface="Century" panose="02040604050505020304" pitchFamily="18" charset="0"/>
              </a:defRPr>
            </a:lvl1pPr>
          </a:lstStyle>
          <a:p>
            <a:fld id="{5B9BCB79-9C8B-42BC-B22E-CB7DFA5C02F0}" type="slidenum">
              <a:rPr lang="en-US" smtClean="0"/>
              <a:t>‹#›</a:t>
            </a:fld>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55894"/>
            <a:ext cx="838200" cy="802105"/>
          </a:xfrm>
          <a:prstGeom prst="rect">
            <a:avLst/>
          </a:prstGeom>
        </p:spPr>
      </p:pic>
    </p:spTree>
    <p:extLst>
      <p:ext uri="{BB962C8B-B14F-4D97-AF65-F5344CB8AC3E}">
        <p14:creationId xmlns:p14="http://schemas.microsoft.com/office/powerpoint/2010/main" val="146860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DE646-4153-47CB-A068-A67B3524CE62}"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BCB79-9C8B-42BC-B22E-CB7DFA5C02F0}" type="slidenum">
              <a:rPr lang="en-US" smtClean="0"/>
              <a:t>‹#›</a:t>
            </a:fld>
            <a:endParaRPr lang="en-US"/>
          </a:p>
        </p:txBody>
      </p:sp>
      <p:sp>
        <p:nvSpPr>
          <p:cNvPr id="5" name="Rectangle 4"/>
          <p:cNvSpPr/>
          <p:nvPr/>
        </p:nvSpPr>
        <p:spPr>
          <a:xfrm>
            <a:off x="228600" y="152400"/>
            <a:ext cx="8686800" cy="9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28600" y="247650"/>
            <a:ext cx="8686800" cy="95250"/>
          </a:xfrm>
          <a:prstGeom prst="rect">
            <a:avLst/>
          </a:prstGeom>
          <a:solidFill>
            <a:srgbClr val="ECDC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975" y="6053137"/>
            <a:ext cx="835025"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566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670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2" name="Picture 2" descr="C:\Users\TNelles\AppData\Local\Microsoft\Windows\Temporary Internet Files\Content.Outlook\7QAV4920\BlueLogo_league (2).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87905" y="6019800"/>
            <a:ext cx="674095"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5"/>
          <p:cNvSpPr>
            <a:spLocks noGrp="1"/>
          </p:cNvSpPr>
          <p:nvPr>
            <p:ph type="sldNum" sz="quarter" idx="12"/>
          </p:nvPr>
        </p:nvSpPr>
        <p:spPr>
          <a:xfrm>
            <a:off x="3505200" y="6492875"/>
            <a:ext cx="2133600" cy="365125"/>
          </a:xfrm>
        </p:spPr>
        <p:txBody>
          <a:bodyPr/>
          <a:lstStyle>
            <a:lvl1pPr algn="ctr">
              <a:defRPr b="1">
                <a:solidFill>
                  <a:schemeClr val="bg1">
                    <a:lumMod val="50000"/>
                  </a:schemeClr>
                </a:solidFill>
                <a:latin typeface="Century" panose="02040604050505020304" pitchFamily="18" charset="0"/>
              </a:defRPr>
            </a:lvl1pPr>
          </a:lstStyle>
          <a:p>
            <a:fld id="{5B9BCB79-9C8B-42BC-B22E-CB7DFA5C02F0}" type="slidenum">
              <a:rPr lang="en-US" smtClean="0"/>
              <a:t>‹#›</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055894"/>
            <a:ext cx="838200" cy="802105"/>
          </a:xfrm>
          <a:prstGeom prst="rect">
            <a:avLst/>
          </a:prstGeom>
        </p:spPr>
      </p:pic>
    </p:spTree>
    <p:extLst>
      <p:ext uri="{BB962C8B-B14F-4D97-AF65-F5344CB8AC3E}">
        <p14:creationId xmlns:p14="http://schemas.microsoft.com/office/powerpoint/2010/main" val="44108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CBDE646-4153-47CB-A068-A67B3524CE62}"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BCB79-9C8B-42BC-B22E-CB7DFA5C02F0}" type="slidenum">
              <a:rPr lang="en-US" smtClean="0"/>
              <a:t>‹#›</a:t>
            </a:fld>
            <a:endParaRPr lang="en-US"/>
          </a:p>
        </p:txBody>
      </p:sp>
    </p:spTree>
    <p:extLst>
      <p:ext uri="{BB962C8B-B14F-4D97-AF65-F5344CB8AC3E}">
        <p14:creationId xmlns:p14="http://schemas.microsoft.com/office/powerpoint/2010/main" val="369112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DE646-4153-47CB-A068-A67B3524CE62}" type="datetimeFigureOut">
              <a:rPr lang="en-US" smtClean="0"/>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BCB79-9C8B-42BC-B22E-CB7DFA5C02F0}" type="slidenum">
              <a:rPr lang="en-US" smtClean="0"/>
              <a:t>‹#›</a:t>
            </a:fld>
            <a:endParaRPr lang="en-US"/>
          </a:p>
        </p:txBody>
      </p:sp>
    </p:spTree>
    <p:extLst>
      <p:ext uri="{BB962C8B-B14F-4D97-AF65-F5344CB8AC3E}">
        <p14:creationId xmlns:p14="http://schemas.microsoft.com/office/powerpoint/2010/main" val="371623543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txStyles>
    <p:titleStyle>
      <a:lvl1pPr algn="l" defTabSz="914400" rtl="0" eaLnBrk="1" latinLnBrk="0" hangingPunct="1">
        <a:spcBef>
          <a:spcPct val="0"/>
        </a:spcBef>
        <a:buNone/>
        <a:defRPr sz="40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m.iowa.gov/counti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dom.iowa.gov/counti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dom.iowa.gov/state_appeal_board_document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teve.ford@iowa.gov" TargetMode="External"/><Relationship Id="rId2" Type="http://schemas.openxmlformats.org/officeDocument/2006/relationships/hyperlink" Target="mailto:carrie.johnson@iowa.gov" TargetMode="External"/><Relationship Id="rId1" Type="http://schemas.openxmlformats.org/officeDocument/2006/relationships/slideLayout" Target="../slideLayouts/slideLayout2.xml"/><Relationship Id="rId4" Type="http://schemas.openxmlformats.org/officeDocument/2006/relationships/hyperlink" Target="mailto:john.parker@iowa.gov"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carrie.johnson@iow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534400" cy="1752600"/>
          </a:xfrm>
        </p:spPr>
        <p:txBody>
          <a:bodyPr/>
          <a:lstStyle/>
          <a:p>
            <a:r>
              <a:rPr lang="en-US" dirty="0"/>
              <a:t>Iowa State Association of Counties</a:t>
            </a:r>
            <a:br>
              <a:rPr lang="en-US" dirty="0"/>
            </a:br>
            <a:r>
              <a:rPr lang="en-US" dirty="0"/>
              <a:t>Budgeting and Property Tax Seminar</a:t>
            </a:r>
          </a:p>
        </p:txBody>
      </p:sp>
      <p:sp>
        <p:nvSpPr>
          <p:cNvPr id="3" name="Subtitle 2"/>
          <p:cNvSpPr>
            <a:spLocks noGrp="1"/>
          </p:cNvSpPr>
          <p:nvPr>
            <p:ph type="subTitle" idx="1"/>
          </p:nvPr>
        </p:nvSpPr>
        <p:spPr/>
        <p:txBody>
          <a:bodyPr/>
          <a:lstStyle/>
          <a:p>
            <a:r>
              <a:rPr lang="en-US" dirty="0"/>
              <a:t>October 2, 2019</a:t>
            </a:r>
          </a:p>
        </p:txBody>
      </p:sp>
    </p:spTree>
    <p:extLst>
      <p:ext uri="{BB962C8B-B14F-4D97-AF65-F5344CB8AC3E}">
        <p14:creationId xmlns:p14="http://schemas.microsoft.com/office/powerpoint/2010/main" val="391146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County Budget Data Totals</a:t>
            </a:r>
          </a:p>
        </p:txBody>
      </p:sp>
      <p:sp>
        <p:nvSpPr>
          <p:cNvPr id="2" name="Content Placeholder 1"/>
          <p:cNvSpPr>
            <a:spLocks noGrp="1"/>
          </p:cNvSpPr>
          <p:nvPr>
            <p:ph sz="half" idx="1"/>
          </p:nvPr>
        </p:nvSpPr>
        <p:spPr/>
        <p:txBody>
          <a:bodyPr>
            <a:normAutofit fontScale="25000" lnSpcReduction="20000"/>
          </a:bodyPr>
          <a:lstStyle/>
          <a:p>
            <a:pPr marL="0" indent="0">
              <a:buNone/>
            </a:pPr>
            <a:r>
              <a:rPr lang="en-US" sz="9600" u="sng" dirty="0"/>
              <a:t>Total County Tax Dollars</a:t>
            </a:r>
          </a:p>
          <a:p>
            <a:pPr marL="0" indent="0">
              <a:buNone/>
            </a:pPr>
            <a:r>
              <a:rPr lang="en-US" sz="9600" dirty="0"/>
              <a:t>	FY19-1,275,519,634</a:t>
            </a:r>
          </a:p>
          <a:p>
            <a:pPr marL="0" indent="0">
              <a:buNone/>
            </a:pPr>
            <a:r>
              <a:rPr lang="en-US" sz="9600" dirty="0"/>
              <a:t>	FY20-1,343,249,013 </a:t>
            </a:r>
          </a:p>
          <a:p>
            <a:pPr marL="0" indent="0">
              <a:buNone/>
            </a:pPr>
            <a:r>
              <a:rPr lang="en-US" sz="9600" dirty="0"/>
              <a:t>	Increase-5.3%</a:t>
            </a:r>
          </a:p>
          <a:p>
            <a:pPr marL="0" indent="0">
              <a:buNone/>
            </a:pPr>
            <a:r>
              <a:rPr lang="en-US" sz="9600" u="sng" dirty="0"/>
              <a:t>Total County Rural Tax Dollars</a:t>
            </a:r>
          </a:p>
          <a:p>
            <a:pPr marL="0" indent="0">
              <a:buNone/>
            </a:pPr>
            <a:r>
              <a:rPr lang="en-US" sz="9600" dirty="0"/>
              <a:t>	FY19-633,665,103</a:t>
            </a:r>
          </a:p>
          <a:p>
            <a:pPr marL="0" indent="0">
              <a:buNone/>
            </a:pPr>
            <a:r>
              <a:rPr lang="en-US" sz="9600" dirty="0"/>
              <a:t>	FY20-671,231,543</a:t>
            </a:r>
          </a:p>
          <a:p>
            <a:pPr marL="0" indent="0">
              <a:buNone/>
            </a:pPr>
            <a:r>
              <a:rPr lang="en-US" sz="9600" dirty="0"/>
              <a:t>	Increase- 5.9%</a:t>
            </a:r>
          </a:p>
          <a:p>
            <a:pPr marL="0" indent="0">
              <a:buNone/>
            </a:pPr>
            <a:r>
              <a:rPr lang="en-US" sz="9600" u="sng" dirty="0"/>
              <a:t>Total County Urban Tax Dollars</a:t>
            </a:r>
          </a:p>
          <a:p>
            <a:pPr marL="0" indent="0">
              <a:buNone/>
            </a:pPr>
            <a:r>
              <a:rPr lang="en-US" sz="9600" dirty="0"/>
              <a:t>	FY20-634,195,482</a:t>
            </a:r>
          </a:p>
          <a:p>
            <a:pPr marL="0" indent="0">
              <a:buNone/>
            </a:pPr>
            <a:r>
              <a:rPr lang="en-US" sz="9600" dirty="0"/>
              <a:t>	FY19-663,956,384</a:t>
            </a:r>
          </a:p>
          <a:p>
            <a:pPr marL="0" indent="0">
              <a:buNone/>
            </a:pPr>
            <a:r>
              <a:rPr lang="en-US" sz="9600" dirty="0"/>
              <a:t>	Increase- 4.7%</a:t>
            </a:r>
          </a:p>
          <a:p>
            <a:pPr marL="0" indent="0">
              <a:buNone/>
            </a:pPr>
            <a:r>
              <a:rPr lang="en-US" sz="9600" dirty="0"/>
              <a:t>	</a:t>
            </a:r>
            <a:endParaRPr lang="en-US" dirty="0"/>
          </a:p>
          <a:p>
            <a:pPr marL="0" indent="0">
              <a:buNone/>
            </a:pPr>
            <a:r>
              <a:rPr lang="en-US" dirty="0"/>
              <a:t> </a:t>
            </a:r>
          </a:p>
        </p:txBody>
      </p:sp>
      <p:sp>
        <p:nvSpPr>
          <p:cNvPr id="4" name="Content Placeholder 3"/>
          <p:cNvSpPr>
            <a:spLocks noGrp="1"/>
          </p:cNvSpPr>
          <p:nvPr>
            <p:ph sz="half" idx="2"/>
          </p:nvPr>
        </p:nvSpPr>
        <p:spPr/>
        <p:txBody>
          <a:bodyPr/>
          <a:lstStyle/>
          <a:p>
            <a:pPr marL="0" indent="0">
              <a:buNone/>
            </a:pPr>
            <a:r>
              <a:rPr lang="en-US" sz="2400" u="sng" dirty="0"/>
              <a:t>Average County Urban Rate</a:t>
            </a:r>
          </a:p>
          <a:p>
            <a:pPr marL="0" indent="0">
              <a:buNone/>
            </a:pPr>
            <a:r>
              <a:rPr lang="en-US" sz="2400" dirty="0"/>
              <a:t>	FY19-6.29756</a:t>
            </a:r>
          </a:p>
          <a:p>
            <a:pPr marL="0" indent="0">
              <a:buNone/>
            </a:pPr>
            <a:r>
              <a:rPr lang="en-US" sz="2400" dirty="0"/>
              <a:t>	FY20-6.30864</a:t>
            </a:r>
          </a:p>
          <a:p>
            <a:pPr marL="0" indent="0">
              <a:buNone/>
            </a:pPr>
            <a:r>
              <a:rPr lang="en-US" sz="2400" dirty="0"/>
              <a:t>	Increase-0.9%</a:t>
            </a:r>
          </a:p>
          <a:p>
            <a:pPr marL="0" indent="0">
              <a:buNone/>
            </a:pPr>
            <a:r>
              <a:rPr lang="en-US" sz="2400" u="sng" dirty="0"/>
              <a:t>Average County Rural Rate</a:t>
            </a:r>
          </a:p>
          <a:p>
            <a:pPr marL="0" indent="0">
              <a:buNone/>
            </a:pPr>
            <a:r>
              <a:rPr lang="en-US" sz="2400" dirty="0"/>
              <a:t>	FY19-9.68094</a:t>
            </a:r>
          </a:p>
          <a:p>
            <a:pPr marL="0" indent="0">
              <a:buNone/>
            </a:pPr>
            <a:r>
              <a:rPr lang="en-US" sz="2400" dirty="0"/>
              <a:t>	FY20-9.76344</a:t>
            </a:r>
          </a:p>
          <a:p>
            <a:pPr marL="0" indent="0">
              <a:buNone/>
            </a:pPr>
            <a:r>
              <a:rPr lang="en-US" sz="2400" dirty="0"/>
              <a:t>	Increase-0.9%</a:t>
            </a:r>
          </a:p>
          <a:p>
            <a:endParaRPr lang="en-US" dirty="0"/>
          </a:p>
        </p:txBody>
      </p:sp>
    </p:spTree>
    <p:extLst>
      <p:ext uri="{BB962C8B-B14F-4D97-AF65-F5344CB8AC3E}">
        <p14:creationId xmlns:p14="http://schemas.microsoft.com/office/powerpoint/2010/main" val="17950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FY20 County Budget Data</a:t>
            </a:r>
          </a:p>
        </p:txBody>
      </p:sp>
      <p:sp>
        <p:nvSpPr>
          <p:cNvPr id="3" name="Content Placeholder 2"/>
          <p:cNvSpPr>
            <a:spLocks noGrp="1"/>
          </p:cNvSpPr>
          <p:nvPr>
            <p:ph idx="1"/>
          </p:nvPr>
        </p:nvSpPr>
        <p:spPr/>
        <p:txBody>
          <a:bodyPr>
            <a:normAutofit/>
          </a:bodyPr>
          <a:lstStyle/>
          <a:p>
            <a:pPr algn="ctr">
              <a:buNone/>
            </a:pPr>
            <a:r>
              <a:rPr lang="en-US" sz="2800" dirty="0"/>
              <a:t>All but </a:t>
            </a:r>
            <a:r>
              <a:rPr lang="en-US" sz="2800" b="1" dirty="0"/>
              <a:t>6</a:t>
            </a:r>
            <a:r>
              <a:rPr lang="en-US" sz="2800" dirty="0"/>
              <a:t> Counties Levied at least the General Basic Maximum</a:t>
            </a:r>
          </a:p>
          <a:p>
            <a:pPr algn="ctr">
              <a:buNone/>
            </a:pPr>
            <a:r>
              <a:rPr lang="en-US" sz="2800" b="1" dirty="0"/>
              <a:t>25 </a:t>
            </a:r>
            <a:r>
              <a:rPr lang="en-US" sz="2800" dirty="0"/>
              <a:t>Counties Exceeded the General Basic Maximum</a:t>
            </a:r>
          </a:p>
          <a:p>
            <a:pPr algn="ctr">
              <a:buNone/>
            </a:pPr>
            <a:r>
              <a:rPr lang="en-US" sz="2800" dirty="0"/>
              <a:t>All but</a:t>
            </a:r>
            <a:r>
              <a:rPr lang="en-US" sz="2800" b="1" dirty="0"/>
              <a:t> 7 </a:t>
            </a:r>
            <a:r>
              <a:rPr lang="en-US" sz="2800" dirty="0"/>
              <a:t>levied the General Supplemental</a:t>
            </a:r>
          </a:p>
          <a:p>
            <a:pPr algn="ctr">
              <a:buNone/>
            </a:pPr>
            <a:r>
              <a:rPr lang="en-US" sz="2800" b="1" dirty="0"/>
              <a:t>26</a:t>
            </a:r>
            <a:r>
              <a:rPr lang="en-US" sz="2800" dirty="0"/>
              <a:t> Counties Levied at least the Rural Basic Maximum</a:t>
            </a:r>
          </a:p>
          <a:p>
            <a:pPr algn="ctr">
              <a:buNone/>
            </a:pPr>
            <a:r>
              <a:rPr lang="en-US" sz="2800" b="1" dirty="0"/>
              <a:t>3 </a:t>
            </a:r>
            <a:r>
              <a:rPr lang="en-US" sz="2800" dirty="0"/>
              <a:t>Counties Exceeded the Rural Basic Maximum</a:t>
            </a:r>
          </a:p>
          <a:p>
            <a:pPr algn="ctr">
              <a:buNone/>
            </a:pPr>
            <a:r>
              <a:rPr lang="en-US" sz="2800" b="1" dirty="0"/>
              <a:t>7</a:t>
            </a:r>
            <a:r>
              <a:rPr lang="en-US" sz="2800" dirty="0"/>
              <a:t> levied the Rural Supplemental</a:t>
            </a:r>
          </a:p>
          <a:p>
            <a:pPr>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274A682B-52AC-4E8B-BAEC-3481EF6C3235}" type="slidenum">
              <a:rPr lang="en-US" smtClean="0"/>
              <a:pPr>
                <a:defRPr/>
              </a:pPr>
              <a:t>11</a:t>
            </a:fld>
            <a:endParaRPr lang="en-US"/>
          </a:p>
        </p:txBody>
      </p:sp>
    </p:spTree>
    <p:extLst>
      <p:ext uri="{BB962C8B-B14F-4D97-AF65-F5344CB8AC3E}">
        <p14:creationId xmlns:p14="http://schemas.microsoft.com/office/powerpoint/2010/main" val="21557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a:t>County Budget and Tax Rates</a:t>
            </a:r>
          </a:p>
        </p:txBody>
      </p:sp>
      <p:sp>
        <p:nvSpPr>
          <p:cNvPr id="14339" name="Content Placeholder 2"/>
          <p:cNvSpPr>
            <a:spLocks noGrp="1"/>
          </p:cNvSpPr>
          <p:nvPr>
            <p:ph idx="1"/>
          </p:nvPr>
        </p:nvSpPr>
        <p:spPr/>
        <p:txBody>
          <a:bodyPr/>
          <a:lstStyle/>
          <a:p>
            <a:pPr eaLnBrk="1" hangingPunct="1">
              <a:buNone/>
            </a:pPr>
            <a:r>
              <a:rPr lang="en-US" dirty="0"/>
              <a:t>DOM Web site: </a:t>
            </a:r>
            <a:r>
              <a:rPr lang="en-US" dirty="0">
                <a:hlinkClick r:id="rId3"/>
              </a:rPr>
              <a:t>https://dom.iowa.gov/counties</a:t>
            </a:r>
            <a:endParaRPr lang="en-US" dirty="0"/>
          </a:p>
          <a:p>
            <a:pPr eaLnBrk="1" hangingPunct="1">
              <a:buNone/>
            </a:pPr>
            <a:r>
              <a:rPr lang="en-US" dirty="0"/>
              <a:t>Tax Rates:</a:t>
            </a:r>
          </a:p>
          <a:p>
            <a:pPr eaLnBrk="1" hangingPunct="1">
              <a:buNone/>
            </a:pPr>
            <a:endParaRPr lang="en-US" dirty="0"/>
          </a:p>
          <a:p>
            <a:pPr eaLnBrk="1" hangingPunct="1">
              <a:buNone/>
            </a:pPr>
            <a:endParaRPr lang="en-US" dirty="0"/>
          </a:p>
          <a:p>
            <a:pPr eaLnBrk="1" hangingPunct="1">
              <a:buFont typeface="Wingdings 2" pitchFamily="18" charset="2"/>
              <a:buNone/>
            </a:pPr>
            <a:endParaRPr lang="en-US" dirty="0"/>
          </a:p>
          <a:p>
            <a:pPr eaLnBrk="1" hangingPunct="1">
              <a:buFont typeface="Wingdings 2" pitchFamily="18" charset="2"/>
              <a:buNone/>
            </a:pPr>
            <a:endParaRPr lang="en-US" dirty="0"/>
          </a:p>
        </p:txBody>
      </p:sp>
      <p:sp>
        <p:nvSpPr>
          <p:cNvPr id="4" name="Slide Number Placeholder 3"/>
          <p:cNvSpPr>
            <a:spLocks noGrp="1"/>
          </p:cNvSpPr>
          <p:nvPr>
            <p:ph type="sldNum" sz="quarter" idx="12"/>
          </p:nvPr>
        </p:nvSpPr>
        <p:spPr/>
        <p:txBody>
          <a:bodyPr/>
          <a:lstStyle/>
          <a:p>
            <a:pPr>
              <a:defRPr/>
            </a:pPr>
            <a:fld id="{974CA29C-71D0-47C5-9448-F51DEA8676A5}" type="slidenum">
              <a:rPr lang="en-US" smtClean="0"/>
              <a:pPr>
                <a:defRPr/>
              </a:pPr>
              <a:t>12</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232" t="23873" r="8349" b="34095"/>
          <a:stretch/>
        </p:blipFill>
        <p:spPr>
          <a:xfrm>
            <a:off x="228600" y="2362200"/>
            <a:ext cx="8800060" cy="3505200"/>
          </a:xfrm>
          <a:prstGeom prst="rect">
            <a:avLst/>
          </a:prstGeom>
        </p:spPr>
      </p:pic>
    </p:spTree>
    <p:extLst>
      <p:ext uri="{BB962C8B-B14F-4D97-AF65-F5344CB8AC3E}">
        <p14:creationId xmlns:p14="http://schemas.microsoft.com/office/powerpoint/2010/main" val="404448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74A682B-52AC-4E8B-BAEC-3481EF6C3235}" type="slidenum">
              <a:rPr lang="en-US" smtClean="0"/>
              <a:pPr>
                <a:defRPr/>
              </a:pPr>
              <a:t>13</a:t>
            </a:fld>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038" t="16721" r="21522" b="41874"/>
          <a:stretch/>
        </p:blipFill>
        <p:spPr>
          <a:xfrm>
            <a:off x="310661" y="838200"/>
            <a:ext cx="8616463" cy="3733800"/>
          </a:xfrm>
        </p:spPr>
      </p:pic>
    </p:spTree>
    <p:extLst>
      <p:ext uri="{BB962C8B-B14F-4D97-AF65-F5344CB8AC3E}">
        <p14:creationId xmlns:p14="http://schemas.microsoft.com/office/powerpoint/2010/main" val="1833270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sz="3800" dirty="0"/>
              <a:t>Required information on new hearing notice (3 columns of data):</a:t>
            </a:r>
          </a:p>
          <a:p>
            <a:pPr marL="0" indent="0">
              <a:buNone/>
            </a:pPr>
            <a:r>
              <a:rPr lang="en-US" u="sng" dirty="0"/>
              <a:t>Column 1</a:t>
            </a:r>
            <a:r>
              <a:rPr lang="en-US" dirty="0"/>
              <a:t>-Certified tax rate &amp; requested tax dollars for certain specified levy rates for current year</a:t>
            </a:r>
          </a:p>
          <a:p>
            <a:pPr marL="0" indent="0">
              <a:buNone/>
            </a:pPr>
            <a:r>
              <a:rPr lang="en-US" u="sng" dirty="0"/>
              <a:t>Column 2</a:t>
            </a:r>
            <a:r>
              <a:rPr lang="en-US" dirty="0"/>
              <a:t>-Rate and requested dollars as they would be for the budget year, if the requested tax dollars were not increased from what they are in the current year</a:t>
            </a:r>
          </a:p>
          <a:p>
            <a:pPr marL="0" indent="0">
              <a:buNone/>
            </a:pPr>
            <a:r>
              <a:rPr lang="en-US" u="sng" dirty="0"/>
              <a:t>Column 3</a:t>
            </a:r>
            <a:r>
              <a:rPr lang="en-US" dirty="0"/>
              <a:t>-Proposed budget year property tax rate and requested dollars</a:t>
            </a:r>
          </a:p>
        </p:txBody>
      </p:sp>
      <p:sp>
        <p:nvSpPr>
          <p:cNvPr id="3" name="Title 2"/>
          <p:cNvSpPr>
            <a:spLocks noGrp="1"/>
          </p:cNvSpPr>
          <p:nvPr>
            <p:ph type="title"/>
          </p:nvPr>
        </p:nvSpPr>
        <p:spPr/>
        <p:txBody>
          <a:bodyPr/>
          <a:lstStyle/>
          <a:p>
            <a:r>
              <a:rPr lang="en-US" dirty="0"/>
              <a:t>SF 634 – Public Notice</a:t>
            </a:r>
          </a:p>
        </p:txBody>
      </p:sp>
    </p:spTree>
    <p:extLst>
      <p:ext uri="{BB962C8B-B14F-4D97-AF65-F5344CB8AC3E}">
        <p14:creationId xmlns:p14="http://schemas.microsoft.com/office/powerpoint/2010/main" val="32849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53" t="21587" r="30597" b="9968"/>
          <a:stretch/>
        </p:blipFill>
        <p:spPr>
          <a:xfrm>
            <a:off x="990600" y="609600"/>
            <a:ext cx="7441652" cy="6058989"/>
          </a:xfrm>
          <a:prstGeom prst="rect">
            <a:avLst/>
          </a:prstGeom>
        </p:spPr>
      </p:pic>
      <p:sp>
        <p:nvSpPr>
          <p:cNvPr id="6" name="Title 5"/>
          <p:cNvSpPr>
            <a:spLocks noGrp="1"/>
          </p:cNvSpPr>
          <p:nvPr>
            <p:ph type="title"/>
          </p:nvPr>
        </p:nvSpPr>
        <p:spPr>
          <a:xfrm>
            <a:off x="457200" y="76200"/>
            <a:ext cx="8077200" cy="685800"/>
          </a:xfrm>
        </p:spPr>
        <p:txBody>
          <a:bodyPr/>
          <a:lstStyle/>
          <a:p>
            <a:pPr algn="ctr"/>
            <a:r>
              <a:rPr lang="en-US" sz="3000" dirty="0"/>
              <a:t>DRAFT</a:t>
            </a:r>
          </a:p>
        </p:txBody>
      </p:sp>
    </p:spTree>
    <p:extLst>
      <p:ext uri="{BB962C8B-B14F-4D97-AF65-F5344CB8AC3E}">
        <p14:creationId xmlns:p14="http://schemas.microsoft.com/office/powerpoint/2010/main" val="44534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EXAMPLES</a:t>
            </a:r>
          </a:p>
        </p:txBody>
      </p:sp>
      <p:sp>
        <p:nvSpPr>
          <p:cNvPr id="3" name="Content Placeholder 2"/>
          <p:cNvSpPr>
            <a:spLocks noGrp="1"/>
          </p:cNvSpPr>
          <p:nvPr>
            <p:ph sz="half" idx="1"/>
          </p:nvPr>
        </p:nvSpPr>
        <p:spPr>
          <a:xfrm>
            <a:off x="457200" y="1447800"/>
            <a:ext cx="8077200" cy="4572000"/>
          </a:xfrm>
        </p:spPr>
        <p:txBody>
          <a:bodyPr/>
          <a:lstStyle/>
          <a:p>
            <a:pPr marL="0" indent="0">
              <a:buNone/>
            </a:pPr>
            <a:r>
              <a:rPr lang="en-US" dirty="0"/>
              <a:t>Formula reminders</a:t>
            </a:r>
          </a:p>
          <a:p>
            <a:pPr lvl="1"/>
            <a:r>
              <a:rPr lang="en-US" dirty="0"/>
              <a:t>Tax Rate</a:t>
            </a:r>
          </a:p>
          <a:p>
            <a:pPr lvl="2"/>
            <a:r>
              <a:rPr lang="en-US" dirty="0"/>
              <a:t>Tax Levy/(Valuation/1000)</a:t>
            </a:r>
          </a:p>
          <a:p>
            <a:pPr lvl="2"/>
            <a:endParaRPr lang="en-US" dirty="0"/>
          </a:p>
          <a:p>
            <a:pPr lvl="1"/>
            <a:r>
              <a:rPr lang="en-US" dirty="0"/>
              <a:t>Annual % Change</a:t>
            </a:r>
          </a:p>
          <a:p>
            <a:pPr lvl="2"/>
            <a:r>
              <a:rPr lang="en-US" dirty="0"/>
              <a:t>FY21 Tax Levy-FY20 Tax Levy/FY20 Tax Levy</a:t>
            </a:r>
          </a:p>
          <a:p>
            <a:pPr marL="0" indent="0">
              <a:buNone/>
            </a:pPr>
            <a:endParaRPr lang="en-US" dirty="0"/>
          </a:p>
        </p:txBody>
      </p:sp>
    </p:spTree>
    <p:extLst>
      <p:ext uri="{BB962C8B-B14F-4D97-AF65-F5344CB8AC3E}">
        <p14:creationId xmlns:p14="http://schemas.microsoft.com/office/powerpoint/2010/main" val="3780381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53" t="36147" r="62570" b="28634"/>
          <a:stretch/>
        </p:blipFill>
        <p:spPr>
          <a:xfrm>
            <a:off x="990599" y="816934"/>
            <a:ext cx="6514481" cy="5202865"/>
          </a:xfrm>
          <a:prstGeom prst="rect">
            <a:avLst/>
          </a:prstGeom>
        </p:spPr>
      </p:pic>
      <p:sp>
        <p:nvSpPr>
          <p:cNvPr id="6" name="Title 5"/>
          <p:cNvSpPr>
            <a:spLocks noGrp="1"/>
          </p:cNvSpPr>
          <p:nvPr>
            <p:ph type="title"/>
          </p:nvPr>
        </p:nvSpPr>
        <p:spPr>
          <a:xfrm>
            <a:off x="457200" y="76200"/>
            <a:ext cx="8077200" cy="685800"/>
          </a:xfrm>
        </p:spPr>
        <p:txBody>
          <a:bodyPr/>
          <a:lstStyle/>
          <a:p>
            <a:pPr algn="ctr"/>
            <a:r>
              <a:rPr lang="en-US" sz="3000" dirty="0"/>
              <a:t>DRAFT-1</a:t>
            </a:r>
            <a:r>
              <a:rPr lang="en-US" sz="3000" baseline="30000" dirty="0"/>
              <a:t>st</a:t>
            </a:r>
            <a:r>
              <a:rPr lang="en-US" sz="3000" dirty="0"/>
              <a:t> Column</a:t>
            </a:r>
          </a:p>
        </p:txBody>
      </p:sp>
      <p:sp>
        <p:nvSpPr>
          <p:cNvPr id="2" name="Rectangle 1"/>
          <p:cNvSpPr/>
          <p:nvPr/>
        </p:nvSpPr>
        <p:spPr>
          <a:xfrm>
            <a:off x="5562600" y="816934"/>
            <a:ext cx="2057400" cy="5355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82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50" t="35969" r="62623" b="29676"/>
          <a:stretch/>
        </p:blipFill>
        <p:spPr>
          <a:xfrm>
            <a:off x="914400" y="381000"/>
            <a:ext cx="7541644" cy="5867568"/>
          </a:xfrm>
          <a:prstGeom prst="rect">
            <a:avLst/>
          </a:prstGeom>
        </p:spPr>
      </p:pic>
      <p:sp>
        <p:nvSpPr>
          <p:cNvPr id="4" name="Rectangle 3"/>
          <p:cNvSpPr/>
          <p:nvPr/>
        </p:nvSpPr>
        <p:spPr>
          <a:xfrm>
            <a:off x="6324600" y="457200"/>
            <a:ext cx="2131444" cy="5791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21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DRAFT-2</a:t>
            </a:r>
            <a:r>
              <a:rPr lang="en-US" baseline="30000" dirty="0"/>
              <a:t>nd</a:t>
            </a:r>
            <a:r>
              <a:rPr lang="en-US" dirty="0"/>
              <a:t> Column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53" t="36344" r="51237" b="29127"/>
          <a:stretch/>
        </p:blipFill>
        <p:spPr>
          <a:xfrm>
            <a:off x="489773" y="1219200"/>
            <a:ext cx="7971584" cy="4724400"/>
          </a:xfrm>
          <a:prstGeom prst="rect">
            <a:avLst/>
          </a:prstGeom>
        </p:spPr>
      </p:pic>
      <p:sp>
        <p:nvSpPr>
          <p:cNvPr id="4" name="Rectangle 3"/>
          <p:cNvSpPr/>
          <p:nvPr/>
        </p:nvSpPr>
        <p:spPr>
          <a:xfrm>
            <a:off x="6419197" y="903767"/>
            <a:ext cx="2057400" cy="5355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33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609600"/>
            <a:ext cx="8153400" cy="2438400"/>
          </a:xfrm>
        </p:spPr>
        <p:txBody>
          <a:bodyPr>
            <a:normAutofit fontScale="90000"/>
          </a:bodyPr>
          <a:lstStyle/>
          <a:p>
            <a:pPr algn="ctr" eaLnBrk="1" fontAlgn="auto" hangingPunct="1">
              <a:spcAft>
                <a:spcPts val="0"/>
              </a:spcAft>
              <a:defRPr/>
            </a:pPr>
            <a:br>
              <a:rPr lang="en-US" sz="3900" dirty="0"/>
            </a:br>
            <a:r>
              <a:rPr lang="en-US" sz="3900" dirty="0"/>
              <a:t>DOM Web site: </a:t>
            </a:r>
            <a:r>
              <a:rPr lang="en-US" sz="3900" dirty="0">
                <a:hlinkClick r:id="rId3"/>
              </a:rPr>
              <a:t>https://dom.iowa.gov/counties</a:t>
            </a:r>
            <a:br>
              <a:rPr lang="en-US" dirty="0"/>
            </a:br>
            <a:endParaRPr lang="en-US" dirty="0"/>
          </a:p>
        </p:txBody>
      </p:sp>
      <p:sp>
        <p:nvSpPr>
          <p:cNvPr id="8195" name="Rectangle 3"/>
          <p:cNvSpPr>
            <a:spLocks noGrp="1" noChangeArrowheads="1"/>
          </p:cNvSpPr>
          <p:nvPr>
            <p:ph idx="1"/>
          </p:nvPr>
        </p:nvSpPr>
        <p:spPr>
          <a:xfrm>
            <a:off x="457200" y="228600"/>
            <a:ext cx="8382000" cy="6324600"/>
          </a:xfrm>
        </p:spPr>
        <p:txBody>
          <a:bodyPr/>
          <a:lstStyle/>
          <a:p>
            <a:pPr lvl="1" eaLnBrk="1" hangingPunct="1">
              <a:buNone/>
            </a:pPr>
            <a:endParaRPr lang="en-US" dirty="0"/>
          </a:p>
        </p:txBody>
      </p:sp>
      <p:sp>
        <p:nvSpPr>
          <p:cNvPr id="4" name="Rectangle 6"/>
          <p:cNvSpPr>
            <a:spLocks noGrp="1" noChangeArrowheads="1"/>
          </p:cNvSpPr>
          <p:nvPr>
            <p:ph type="sldNum" sz="quarter" idx="12"/>
          </p:nvPr>
        </p:nvSpPr>
        <p:spPr/>
        <p:txBody>
          <a:bodyPr/>
          <a:lstStyle/>
          <a:p>
            <a:pPr>
              <a:defRPr/>
            </a:pPr>
            <a:fld id="{1AB3DB2C-9CF8-4DFE-B77E-C5FA51DBC1E1}" type="slidenum">
              <a:rPr lang="en-US"/>
              <a:pPr>
                <a:defRPr/>
              </a:pPr>
              <a:t>2</a:t>
            </a:fld>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6004" t="8423" r="41689" b="44480"/>
          <a:stretch/>
        </p:blipFill>
        <p:spPr>
          <a:xfrm>
            <a:off x="2819400" y="2526521"/>
            <a:ext cx="3714081" cy="4331479"/>
          </a:xfrm>
          <a:prstGeom prst="rect">
            <a:avLst/>
          </a:prstGeom>
        </p:spPr>
      </p:pic>
    </p:spTree>
    <p:extLst>
      <p:ext uri="{BB962C8B-B14F-4D97-AF65-F5344CB8AC3E}">
        <p14:creationId xmlns:p14="http://schemas.microsoft.com/office/powerpoint/2010/main" val="12227498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51" t="36260" r="51287" b="29967"/>
          <a:stretch/>
        </p:blipFill>
        <p:spPr>
          <a:xfrm>
            <a:off x="415834" y="520337"/>
            <a:ext cx="8054758" cy="4663987"/>
          </a:xfrm>
          <a:prstGeom prst="rect">
            <a:avLst/>
          </a:prstGeom>
        </p:spPr>
      </p:pic>
      <p:sp>
        <p:nvSpPr>
          <p:cNvPr id="4" name="Rectangle 3"/>
          <p:cNvSpPr/>
          <p:nvPr/>
        </p:nvSpPr>
        <p:spPr>
          <a:xfrm>
            <a:off x="6477000" y="457200"/>
            <a:ext cx="2057400" cy="5355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59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DRAFT-3</a:t>
            </a:r>
            <a:r>
              <a:rPr lang="en-US" baseline="30000" dirty="0"/>
              <a:t>rd</a:t>
            </a:r>
            <a:r>
              <a:rPr lang="en-US" dirty="0"/>
              <a:t> Column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53" t="36344" r="32979" b="29815"/>
          <a:stretch/>
        </p:blipFill>
        <p:spPr>
          <a:xfrm>
            <a:off x="51609" y="1180538"/>
            <a:ext cx="8939991" cy="3731097"/>
          </a:xfrm>
          <a:prstGeom prst="rect">
            <a:avLst/>
          </a:prstGeom>
        </p:spPr>
      </p:pic>
      <p:sp>
        <p:nvSpPr>
          <p:cNvPr id="4" name="Rectangle 3"/>
          <p:cNvSpPr/>
          <p:nvPr/>
        </p:nvSpPr>
        <p:spPr>
          <a:xfrm>
            <a:off x="6477000" y="816934"/>
            <a:ext cx="1447800" cy="4136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2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50" t="36455" r="33120" b="28899"/>
          <a:stretch/>
        </p:blipFill>
        <p:spPr>
          <a:xfrm>
            <a:off x="381000" y="609600"/>
            <a:ext cx="8554890" cy="3657600"/>
          </a:xfrm>
          <a:prstGeom prst="rect">
            <a:avLst/>
          </a:prstGeom>
        </p:spPr>
      </p:pic>
      <p:sp>
        <p:nvSpPr>
          <p:cNvPr id="4" name="Rectangle 3"/>
          <p:cNvSpPr/>
          <p:nvPr/>
        </p:nvSpPr>
        <p:spPr>
          <a:xfrm>
            <a:off x="6477000" y="609600"/>
            <a:ext cx="1447800" cy="3657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31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50" t="36455" r="33120" b="28899"/>
          <a:stretch/>
        </p:blipFill>
        <p:spPr>
          <a:xfrm>
            <a:off x="381000" y="609600"/>
            <a:ext cx="8554890" cy="3657600"/>
          </a:xfrm>
          <a:prstGeom prst="rect">
            <a:avLst/>
          </a:prstGeom>
        </p:spPr>
      </p:pic>
      <p:sp>
        <p:nvSpPr>
          <p:cNvPr id="5" name="Oval 4"/>
          <p:cNvSpPr/>
          <p:nvPr/>
        </p:nvSpPr>
        <p:spPr>
          <a:xfrm>
            <a:off x="8153400" y="2133600"/>
            <a:ext cx="8382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56666" y="3581400"/>
            <a:ext cx="8382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9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sz="3000" dirty="0"/>
              <a:t>Increases &gt; 2% require explanation in notice.</a:t>
            </a:r>
            <a:br>
              <a:rPr lang="en-US" dirty="0"/>
            </a:b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53" t="70677" r="32665" b="14862"/>
          <a:stretch/>
        </p:blipFill>
        <p:spPr>
          <a:xfrm>
            <a:off x="228600" y="1447799"/>
            <a:ext cx="8658939" cy="1536811"/>
          </a:xfrm>
          <a:prstGeom prst="rect">
            <a:avLst/>
          </a:prstGeom>
        </p:spPr>
      </p:pic>
    </p:spTree>
    <p:extLst>
      <p:ext uri="{BB962C8B-B14F-4D97-AF65-F5344CB8AC3E}">
        <p14:creationId xmlns:p14="http://schemas.microsoft.com/office/powerpoint/2010/main" val="2430730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a:t>After the hearing, a resolution must be adopted approving the maximum tax dollars that may be assessed for the specified levies during the next fiscal year</a:t>
            </a:r>
          </a:p>
          <a:p>
            <a:pPr lvl="1"/>
            <a:r>
              <a:rPr lang="en-US" dirty="0"/>
              <a:t>If this amount is more than 102% than current year, the resolution must be passed by 2/3 vote of the governing body. </a:t>
            </a:r>
          </a:p>
          <a:p>
            <a:pPr lvl="2"/>
            <a:r>
              <a:rPr lang="en-US" dirty="0"/>
              <a:t>39 Counties have 5 supervisors</a:t>
            </a:r>
          </a:p>
          <a:p>
            <a:pPr lvl="1"/>
            <a:r>
              <a:rPr lang="en-US" dirty="0"/>
              <a:t>The adopted resolution must be posted on the city/county website and social media accounts if they have them.</a:t>
            </a:r>
          </a:p>
        </p:txBody>
      </p:sp>
      <p:sp>
        <p:nvSpPr>
          <p:cNvPr id="3" name="Title 2"/>
          <p:cNvSpPr>
            <a:spLocks noGrp="1"/>
          </p:cNvSpPr>
          <p:nvPr>
            <p:ph type="title"/>
          </p:nvPr>
        </p:nvSpPr>
        <p:spPr/>
        <p:txBody>
          <a:bodyPr/>
          <a:lstStyle/>
          <a:p>
            <a:r>
              <a:rPr lang="en-US" dirty="0"/>
              <a:t>SF634 – Required Resolution </a:t>
            </a:r>
          </a:p>
        </p:txBody>
      </p:sp>
    </p:spTree>
    <p:extLst>
      <p:ext uri="{BB962C8B-B14F-4D97-AF65-F5344CB8AC3E}">
        <p14:creationId xmlns:p14="http://schemas.microsoft.com/office/powerpoint/2010/main" val="2577196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lvl="0" indent="0">
              <a:buNone/>
            </a:pPr>
            <a:r>
              <a:rPr lang="en-US" dirty="0"/>
              <a:t>At that point, the city/county proceeds with the budget process as current law requires (public hearing, with a notice published/posted not less than 10 no more than 20 days from the hearing date.)</a:t>
            </a:r>
          </a:p>
          <a:p>
            <a:pPr lvl="1"/>
            <a:r>
              <a:rPr lang="en-US" dirty="0"/>
              <a:t>Requires the regular public hearing notice for the budget to include a statement regarding the process to protest a city/county budget.</a:t>
            </a:r>
          </a:p>
          <a:p>
            <a:pPr lvl="1"/>
            <a:endParaRPr lang="en-US" dirty="0"/>
          </a:p>
        </p:txBody>
      </p:sp>
      <p:sp>
        <p:nvSpPr>
          <p:cNvPr id="4" name="Title 3"/>
          <p:cNvSpPr>
            <a:spLocks noGrp="1"/>
          </p:cNvSpPr>
          <p:nvPr>
            <p:ph type="title"/>
          </p:nvPr>
        </p:nvSpPr>
        <p:spPr/>
        <p:txBody>
          <a:bodyPr>
            <a:normAutofit fontScale="90000"/>
          </a:bodyPr>
          <a:lstStyle/>
          <a:p>
            <a:r>
              <a:rPr lang="en-US" dirty="0"/>
              <a:t>PROPERTY TAX NOTIFICATION-SF 634</a:t>
            </a:r>
          </a:p>
        </p:txBody>
      </p:sp>
    </p:spTree>
    <p:extLst>
      <p:ext uri="{BB962C8B-B14F-4D97-AF65-F5344CB8AC3E}">
        <p14:creationId xmlns:p14="http://schemas.microsoft.com/office/powerpoint/2010/main" val="3019785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457200" lvl="1" indent="0">
              <a:buNone/>
            </a:pPr>
            <a:r>
              <a:rPr lang="en-US" dirty="0"/>
              <a:t>Extends the budget submission deadline for cities and counties from March 15 to March 31. </a:t>
            </a:r>
          </a:p>
        </p:txBody>
      </p:sp>
      <p:sp>
        <p:nvSpPr>
          <p:cNvPr id="4" name="Title 3"/>
          <p:cNvSpPr>
            <a:spLocks noGrp="1"/>
          </p:cNvSpPr>
          <p:nvPr>
            <p:ph type="title"/>
          </p:nvPr>
        </p:nvSpPr>
        <p:spPr/>
        <p:txBody>
          <a:bodyPr>
            <a:normAutofit fontScale="90000"/>
          </a:bodyPr>
          <a:lstStyle/>
          <a:p>
            <a:r>
              <a:rPr lang="en-US" dirty="0"/>
              <a:t>PROPERTY TAX NOTIFICATION-SF 634</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286000"/>
            <a:ext cx="5334000" cy="3859068"/>
          </a:xfrm>
          <a:prstGeom prst="rect">
            <a:avLst/>
          </a:prstGeom>
        </p:spPr>
      </p:pic>
      <p:sp>
        <p:nvSpPr>
          <p:cNvPr id="8" name="Rectangle 7"/>
          <p:cNvSpPr/>
          <p:nvPr/>
        </p:nvSpPr>
        <p:spPr>
          <a:xfrm>
            <a:off x="2438400" y="4215534"/>
            <a:ext cx="762000" cy="585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00400" y="5334000"/>
            <a:ext cx="762000" cy="585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Elbow Connector 13"/>
          <p:cNvCxnSpPr>
            <a:stCxn id="8" idx="3"/>
          </p:cNvCxnSpPr>
          <p:nvPr/>
        </p:nvCxnSpPr>
        <p:spPr>
          <a:xfrm>
            <a:off x="3200400" y="4508067"/>
            <a:ext cx="533401" cy="825932"/>
          </a:xfrm>
          <a:prstGeom prst="bentConnector2">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1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Budgets</a:t>
            </a:r>
          </a:p>
        </p:txBody>
      </p:sp>
      <p:sp>
        <p:nvSpPr>
          <p:cNvPr id="3" name="Content Placeholder 2"/>
          <p:cNvSpPr>
            <a:spLocks noGrp="1"/>
          </p:cNvSpPr>
          <p:nvPr>
            <p:ph idx="1"/>
          </p:nvPr>
        </p:nvSpPr>
        <p:spPr/>
        <p:txBody>
          <a:bodyPr/>
          <a:lstStyle/>
          <a:p>
            <a:r>
              <a:rPr lang="en-US" dirty="0"/>
              <a:t>Taxes levied by a county whose budget is certified after March 31 shall be limited to the prior year’s budget amount.  </a:t>
            </a:r>
          </a:p>
          <a:p>
            <a:r>
              <a:rPr lang="en-US" dirty="0"/>
              <a:t>The penalty may be waived by the director of the DOM if the county demonstrates to the satisfaction of the director that the deadline was missed because of </a:t>
            </a:r>
            <a:r>
              <a:rPr lang="en-US" i="1" u="sng" dirty="0"/>
              <a:t>circumstances beyond the control of the county.</a:t>
            </a:r>
            <a:endParaRPr lang="en-US" i="1" dirty="0"/>
          </a:p>
        </p:txBody>
      </p:sp>
      <p:sp>
        <p:nvSpPr>
          <p:cNvPr id="4" name="Slide Number Placeholder 3"/>
          <p:cNvSpPr>
            <a:spLocks noGrp="1"/>
          </p:cNvSpPr>
          <p:nvPr>
            <p:ph type="sldNum" sz="quarter" idx="12"/>
          </p:nvPr>
        </p:nvSpPr>
        <p:spPr/>
        <p:txBody>
          <a:bodyPr/>
          <a:lstStyle/>
          <a:p>
            <a:pPr>
              <a:defRPr/>
            </a:pPr>
            <a:fld id="{274A682B-52AC-4E8B-BAEC-3481EF6C3235}" type="slidenum">
              <a:rPr lang="en-US" smtClean="0"/>
              <a:pPr>
                <a:defRPr/>
              </a:pPr>
              <a:t>28</a:t>
            </a:fld>
            <a:endParaRPr lang="en-US"/>
          </a:p>
        </p:txBody>
      </p:sp>
    </p:spTree>
    <p:extLst>
      <p:ext uri="{BB962C8B-B14F-4D97-AF65-F5344CB8AC3E}">
        <p14:creationId xmlns:p14="http://schemas.microsoft.com/office/powerpoint/2010/main" val="4077014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Protests</a:t>
            </a:r>
          </a:p>
        </p:txBody>
      </p:sp>
      <p:sp>
        <p:nvSpPr>
          <p:cNvPr id="3" name="Content Placeholder 2"/>
          <p:cNvSpPr>
            <a:spLocks noGrp="1"/>
          </p:cNvSpPr>
          <p:nvPr>
            <p:ph idx="1"/>
          </p:nvPr>
        </p:nvSpPr>
        <p:spPr/>
        <p:txBody>
          <a:bodyPr/>
          <a:lstStyle/>
          <a:p>
            <a:r>
              <a:rPr lang="en-US" dirty="0"/>
              <a:t>Budget Protest deadline extended to April 10 to accommodate later budget deadline.</a:t>
            </a:r>
          </a:p>
          <a:p>
            <a:r>
              <a:rPr lang="en-US" dirty="0"/>
              <a:t>Budget hearing notice must include information on protesting the budget (DOM will add language to the hearing notice.)</a:t>
            </a:r>
            <a:endParaRPr lang="en-US" i="1" dirty="0"/>
          </a:p>
        </p:txBody>
      </p:sp>
      <p:sp>
        <p:nvSpPr>
          <p:cNvPr id="4" name="Slide Number Placeholder 3"/>
          <p:cNvSpPr>
            <a:spLocks noGrp="1"/>
          </p:cNvSpPr>
          <p:nvPr>
            <p:ph type="sldNum" sz="quarter" idx="12"/>
          </p:nvPr>
        </p:nvSpPr>
        <p:spPr/>
        <p:txBody>
          <a:bodyPr/>
          <a:lstStyle/>
          <a:p>
            <a:pPr>
              <a:defRPr/>
            </a:pPr>
            <a:fld id="{274A682B-52AC-4E8B-BAEC-3481EF6C3235}" type="slidenum">
              <a:rPr lang="en-US" smtClean="0"/>
              <a:pPr>
                <a:defRPr/>
              </a:pPr>
              <a:t>29</a:t>
            </a:fld>
            <a:endParaRPr lang="en-US"/>
          </a:p>
        </p:txBody>
      </p:sp>
    </p:spTree>
    <p:extLst>
      <p:ext uri="{BB962C8B-B14F-4D97-AF65-F5344CB8AC3E}">
        <p14:creationId xmlns:p14="http://schemas.microsoft.com/office/powerpoint/2010/main" val="379631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algn="ctr" eaLnBrk="1" fontAlgn="auto" hangingPunct="1">
              <a:spcAft>
                <a:spcPts val="0"/>
              </a:spcAft>
              <a:defRPr/>
            </a:pPr>
            <a:br>
              <a:rPr lang="en-US" dirty="0"/>
            </a:br>
            <a:br>
              <a:rPr lang="en-US" dirty="0"/>
            </a:br>
            <a:r>
              <a:rPr lang="en-US" dirty="0"/>
              <a:t>Department of Management’s Role</a:t>
            </a:r>
            <a:br>
              <a:rPr lang="en-US" dirty="0"/>
            </a:br>
            <a:endParaRPr lang="en-US" dirty="0"/>
          </a:p>
        </p:txBody>
      </p:sp>
      <p:sp>
        <p:nvSpPr>
          <p:cNvPr id="2" name="Rectangle 3"/>
          <p:cNvSpPr>
            <a:spLocks noGrp="1" noChangeArrowheads="1"/>
          </p:cNvSpPr>
          <p:nvPr>
            <p:ph idx="1"/>
          </p:nvPr>
        </p:nvSpPr>
        <p:spPr/>
        <p:txBody>
          <a:bodyPr/>
          <a:lstStyle/>
          <a:p>
            <a:pPr eaLnBrk="1" hangingPunct="1">
              <a:buFont typeface="Wingdings 2" pitchFamily="18" charset="2"/>
              <a:buNone/>
            </a:pPr>
            <a:r>
              <a:rPr lang="en-US" dirty="0"/>
              <a:t>DOM provides the forms (including web-based), instructions, technical assistance for all local government budgets</a:t>
            </a:r>
          </a:p>
        </p:txBody>
      </p:sp>
      <p:sp>
        <p:nvSpPr>
          <p:cNvPr id="4" name="Rectangle 6"/>
          <p:cNvSpPr>
            <a:spLocks noGrp="1" noChangeArrowheads="1"/>
          </p:cNvSpPr>
          <p:nvPr>
            <p:ph type="sldNum" sz="quarter" idx="12"/>
          </p:nvPr>
        </p:nvSpPr>
        <p:spPr/>
        <p:txBody>
          <a:bodyPr/>
          <a:lstStyle/>
          <a:p>
            <a:pPr>
              <a:defRPr/>
            </a:pPr>
            <a:fld id="{7ED9361A-EE1D-4B2B-BD03-58E8BD2291D1}" type="slidenum">
              <a:rPr lang="en-US"/>
              <a:pPr>
                <a:defRPr/>
              </a:pPr>
              <a:t>3</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797" t="13873" r="33441" b="47175"/>
          <a:stretch/>
        </p:blipFill>
        <p:spPr>
          <a:xfrm>
            <a:off x="1523999" y="2819400"/>
            <a:ext cx="5867401" cy="3749638"/>
          </a:xfrm>
          <a:prstGeom prst="rect">
            <a:avLst/>
          </a:prstGeom>
        </p:spPr>
      </p:pic>
    </p:spTree>
    <p:extLst>
      <p:ext uri="{BB962C8B-B14F-4D97-AF65-F5344CB8AC3E}">
        <p14:creationId xmlns:p14="http://schemas.microsoft.com/office/powerpoint/2010/main" val="42755893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Protests</a:t>
            </a:r>
          </a:p>
        </p:txBody>
      </p:sp>
      <p:sp>
        <p:nvSpPr>
          <p:cNvPr id="3" name="Content Placeholder 2"/>
          <p:cNvSpPr>
            <a:spLocks noGrp="1"/>
          </p:cNvSpPr>
          <p:nvPr>
            <p:ph idx="1"/>
          </p:nvPr>
        </p:nvSpPr>
        <p:spPr/>
        <p:txBody>
          <a:bodyPr>
            <a:normAutofit fontScale="92500" lnSpcReduction="10000"/>
          </a:bodyPr>
          <a:lstStyle/>
          <a:p>
            <a:r>
              <a:rPr lang="en-US" dirty="0"/>
              <a:t>Protesting a local government budget is covered under </a:t>
            </a:r>
            <a:r>
              <a:rPr lang="en-US" i="1" dirty="0"/>
              <a:t>Code of Iowa </a:t>
            </a:r>
            <a:r>
              <a:rPr lang="en-US" dirty="0"/>
              <a:t>Section 24.27. Persons affected by the proposed budget, expenditure or tax levy, or by any item thereof, may appeal the budget by filing a petition and appeal with the county auditor of the county in which the local government is located.</a:t>
            </a:r>
          </a:p>
          <a:p>
            <a:r>
              <a:rPr lang="en-US" dirty="0"/>
              <a:t>Protests to county budgets require at least 100 signatures</a:t>
            </a:r>
          </a:p>
          <a:p>
            <a:r>
              <a:rPr lang="en-US" dirty="0"/>
              <a:t>County Auditor forwards protest document to State Appeal Board</a:t>
            </a:r>
          </a:p>
        </p:txBody>
      </p:sp>
      <p:sp>
        <p:nvSpPr>
          <p:cNvPr id="4" name="Slide Number Placeholder 3"/>
          <p:cNvSpPr>
            <a:spLocks noGrp="1"/>
          </p:cNvSpPr>
          <p:nvPr>
            <p:ph type="sldNum" sz="quarter" idx="12"/>
          </p:nvPr>
        </p:nvSpPr>
        <p:spPr/>
        <p:txBody>
          <a:bodyPr/>
          <a:lstStyle/>
          <a:p>
            <a:pPr>
              <a:defRPr/>
            </a:pPr>
            <a:fld id="{274A682B-52AC-4E8B-BAEC-3481EF6C3235}" type="slidenum">
              <a:rPr lang="en-US" smtClean="0"/>
              <a:pPr>
                <a:defRPr/>
              </a:pPr>
              <a:t>30</a:t>
            </a:fld>
            <a:endParaRPr lang="en-US"/>
          </a:p>
        </p:txBody>
      </p:sp>
    </p:spTree>
    <p:extLst>
      <p:ext uri="{BB962C8B-B14F-4D97-AF65-F5344CB8AC3E}">
        <p14:creationId xmlns:p14="http://schemas.microsoft.com/office/powerpoint/2010/main" val="241410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Protests</a:t>
            </a:r>
          </a:p>
        </p:txBody>
      </p:sp>
      <p:sp>
        <p:nvSpPr>
          <p:cNvPr id="3" name="Content Placeholder 2"/>
          <p:cNvSpPr>
            <a:spLocks noGrp="1"/>
          </p:cNvSpPr>
          <p:nvPr>
            <p:ph idx="1"/>
          </p:nvPr>
        </p:nvSpPr>
        <p:spPr/>
        <p:txBody>
          <a:bodyPr>
            <a:normAutofit/>
          </a:bodyPr>
          <a:lstStyle/>
          <a:p>
            <a:pPr marL="0" indent="0">
              <a:buNone/>
            </a:pPr>
            <a:r>
              <a:rPr lang="en-US" dirty="0"/>
              <a:t>State Appeal Board-</a:t>
            </a:r>
          </a:p>
          <a:p>
            <a:pPr lvl="1"/>
            <a:r>
              <a:rPr lang="en-US" dirty="0"/>
              <a:t>Three member board comprised of the Auditor of State, Treasurer of State, and Director of the Department of Management.</a:t>
            </a:r>
          </a:p>
          <a:p>
            <a:pPr lvl="1"/>
            <a:r>
              <a:rPr lang="en-US" dirty="0"/>
              <a:t>State Appeal Board schedules a local hearing on the budget. It is the intent that the conduct of hearings and appeals shall be simple and informal, subject only to rules prescribed by the State Appeal Board. The State Appeal Board may designate deputies to attend the local hearing. </a:t>
            </a:r>
          </a:p>
          <a:p>
            <a:endParaRPr lang="en-US" dirty="0"/>
          </a:p>
        </p:txBody>
      </p:sp>
      <p:sp>
        <p:nvSpPr>
          <p:cNvPr id="4" name="Slide Number Placeholder 3"/>
          <p:cNvSpPr>
            <a:spLocks noGrp="1"/>
          </p:cNvSpPr>
          <p:nvPr>
            <p:ph type="sldNum" sz="quarter" idx="12"/>
          </p:nvPr>
        </p:nvSpPr>
        <p:spPr/>
        <p:txBody>
          <a:bodyPr/>
          <a:lstStyle/>
          <a:p>
            <a:pPr>
              <a:defRPr/>
            </a:pPr>
            <a:fld id="{274A682B-52AC-4E8B-BAEC-3481EF6C3235}" type="slidenum">
              <a:rPr lang="en-US" smtClean="0"/>
              <a:pPr>
                <a:defRPr/>
              </a:pPr>
              <a:t>31</a:t>
            </a:fld>
            <a:endParaRPr lang="en-US"/>
          </a:p>
        </p:txBody>
      </p:sp>
    </p:spTree>
    <p:extLst>
      <p:ext uri="{BB962C8B-B14F-4D97-AF65-F5344CB8AC3E}">
        <p14:creationId xmlns:p14="http://schemas.microsoft.com/office/powerpoint/2010/main" val="3389343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Protests</a:t>
            </a:r>
          </a:p>
        </p:txBody>
      </p:sp>
      <p:sp>
        <p:nvSpPr>
          <p:cNvPr id="3" name="Content Placeholder 2"/>
          <p:cNvSpPr>
            <a:spLocks noGrp="1"/>
          </p:cNvSpPr>
          <p:nvPr>
            <p:ph idx="1"/>
          </p:nvPr>
        </p:nvSpPr>
        <p:spPr/>
        <p:txBody>
          <a:bodyPr>
            <a:normAutofit/>
          </a:bodyPr>
          <a:lstStyle/>
          <a:p>
            <a:pPr marL="0" indent="0">
              <a:buNone/>
            </a:pPr>
            <a:r>
              <a:rPr lang="en-US" dirty="0"/>
              <a:t>-</a:t>
            </a:r>
            <a:r>
              <a:rPr lang="en-US" u="sng" dirty="0"/>
              <a:t>The burden is upon objectors </a:t>
            </a:r>
            <a:r>
              <a:rPr lang="en-US" dirty="0"/>
              <a:t>for any proposed item which was included in the budget of the previous year with proposal for </a:t>
            </a:r>
            <a:r>
              <a:rPr lang="en-US" i="1" dirty="0"/>
              <a:t>reduction or exclusion </a:t>
            </a:r>
            <a:r>
              <a:rPr lang="en-US" dirty="0"/>
              <a:t>of the specific items. </a:t>
            </a:r>
          </a:p>
          <a:p>
            <a:pPr marL="0" indent="0">
              <a:buNone/>
            </a:pPr>
            <a:r>
              <a:rPr lang="en-US" dirty="0"/>
              <a:t>-</a:t>
            </a:r>
            <a:r>
              <a:rPr lang="en-US" u="sng" dirty="0"/>
              <a:t>The burden is on the local government certifying or levying officials </a:t>
            </a:r>
            <a:r>
              <a:rPr lang="en-US" dirty="0"/>
              <a:t>to show any </a:t>
            </a:r>
            <a:r>
              <a:rPr lang="en-US" i="1" dirty="0"/>
              <a:t>new item in the budget, or any increase </a:t>
            </a:r>
            <a:r>
              <a:rPr lang="en-US" dirty="0"/>
              <a:t>in any item thereof, is necessary, reasonable and in the interest of the public welfare.</a:t>
            </a:r>
          </a:p>
          <a:p>
            <a:endParaRPr lang="en-US" dirty="0"/>
          </a:p>
        </p:txBody>
      </p:sp>
      <p:sp>
        <p:nvSpPr>
          <p:cNvPr id="4" name="Slide Number Placeholder 3"/>
          <p:cNvSpPr>
            <a:spLocks noGrp="1"/>
          </p:cNvSpPr>
          <p:nvPr>
            <p:ph type="sldNum" sz="quarter" idx="12"/>
          </p:nvPr>
        </p:nvSpPr>
        <p:spPr/>
        <p:txBody>
          <a:bodyPr/>
          <a:lstStyle/>
          <a:p>
            <a:pPr>
              <a:defRPr/>
            </a:pPr>
            <a:fld id="{274A682B-52AC-4E8B-BAEC-3481EF6C3235}" type="slidenum">
              <a:rPr lang="en-US" smtClean="0"/>
              <a:pPr>
                <a:defRPr/>
              </a:pPr>
              <a:t>32</a:t>
            </a:fld>
            <a:endParaRPr lang="en-US"/>
          </a:p>
        </p:txBody>
      </p:sp>
    </p:spTree>
    <p:extLst>
      <p:ext uri="{BB962C8B-B14F-4D97-AF65-F5344CB8AC3E}">
        <p14:creationId xmlns:p14="http://schemas.microsoft.com/office/powerpoint/2010/main" val="3728219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Protest Hearing Format</a:t>
            </a:r>
          </a:p>
        </p:txBody>
      </p:sp>
      <p:sp>
        <p:nvSpPr>
          <p:cNvPr id="3" name="Content Placeholder 2"/>
          <p:cNvSpPr>
            <a:spLocks noGrp="1"/>
          </p:cNvSpPr>
          <p:nvPr>
            <p:ph idx="1"/>
          </p:nvPr>
        </p:nvSpPr>
        <p:spPr/>
        <p:txBody>
          <a:bodyPr>
            <a:normAutofit fontScale="55000" lnSpcReduction="20000"/>
          </a:bodyPr>
          <a:lstStyle/>
          <a:p>
            <a:pPr marL="0" indent="0">
              <a:buNone/>
            </a:pPr>
            <a:r>
              <a:rPr lang="en-US" sz="5500" b="1" u="sng" dirty="0"/>
              <a:t>Format Example</a:t>
            </a:r>
          </a:p>
          <a:p>
            <a:pPr marL="0" indent="0">
              <a:buNone/>
            </a:pPr>
            <a:r>
              <a:rPr lang="en-US" sz="4300" dirty="0"/>
              <a:t>The protest hearing will be informal and should last a maximum of 1 hour. </a:t>
            </a:r>
          </a:p>
          <a:p>
            <a:pPr marL="0" lvl="0" indent="0">
              <a:buNone/>
            </a:pPr>
            <a:r>
              <a:rPr lang="en-US" sz="4300" dirty="0"/>
              <a:t>1) First, the petitioners will present their appeal to the Board.</a:t>
            </a:r>
          </a:p>
          <a:p>
            <a:pPr marL="0" lvl="0" indent="0">
              <a:buNone/>
            </a:pPr>
            <a:r>
              <a:rPr lang="en-US" sz="4300" dirty="0"/>
              <a:t>2) When the petitioners are finished, the local government’s representative will make their opening remarks and rebuttal.</a:t>
            </a:r>
          </a:p>
          <a:p>
            <a:pPr marL="0" lvl="0" indent="0">
              <a:buNone/>
            </a:pPr>
            <a:r>
              <a:rPr lang="en-US" sz="4300" dirty="0"/>
              <a:t>3) Next, the petitioners will be given an opportunity for rebuttal.</a:t>
            </a:r>
          </a:p>
          <a:p>
            <a:pPr marL="0" lvl="0" indent="0">
              <a:buNone/>
            </a:pPr>
            <a:r>
              <a:rPr lang="en-US" sz="4300" dirty="0"/>
              <a:t>4) At the conclusion of the opening presentations and rebuttals, presentations from third party intervenors (if any) will be heard.</a:t>
            </a:r>
          </a:p>
          <a:p>
            <a:pPr marL="0" lvl="0" indent="0">
              <a:buNone/>
            </a:pPr>
            <a:r>
              <a:rPr lang="en-US" sz="4300" dirty="0"/>
              <a:t>5) Comments (if any) from the audience will be heard.</a:t>
            </a:r>
          </a:p>
          <a:p>
            <a:pPr marL="0" lvl="0" indent="0">
              <a:buNone/>
            </a:pPr>
            <a:r>
              <a:rPr lang="en-US" sz="4300" dirty="0"/>
              <a:t>6) Questions by the hearing panel.</a:t>
            </a:r>
          </a:p>
          <a:p>
            <a:pPr marL="0" lvl="0" indent="0">
              <a:buNone/>
            </a:pPr>
            <a:r>
              <a:rPr lang="en-US" sz="4300" dirty="0"/>
              <a:t>7) Closing comments by the petitioners.</a:t>
            </a:r>
          </a:p>
          <a:p>
            <a:pPr marL="0" lvl="0" indent="0">
              <a:buNone/>
            </a:pPr>
            <a:r>
              <a:rPr lang="en-US" sz="4300" dirty="0"/>
              <a:t>8) Closing comments by the local government’s representatives.</a:t>
            </a:r>
          </a:p>
          <a:p>
            <a:endParaRPr lang="en-US" dirty="0"/>
          </a:p>
        </p:txBody>
      </p:sp>
    </p:spTree>
    <p:extLst>
      <p:ext uri="{BB962C8B-B14F-4D97-AF65-F5344CB8AC3E}">
        <p14:creationId xmlns:p14="http://schemas.microsoft.com/office/powerpoint/2010/main" val="3007524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Protests</a:t>
            </a:r>
          </a:p>
        </p:txBody>
      </p:sp>
      <p:sp>
        <p:nvSpPr>
          <p:cNvPr id="3" name="Content Placeholder 2"/>
          <p:cNvSpPr>
            <a:spLocks noGrp="1"/>
          </p:cNvSpPr>
          <p:nvPr>
            <p:ph idx="1"/>
          </p:nvPr>
        </p:nvSpPr>
        <p:spPr/>
        <p:txBody>
          <a:bodyPr>
            <a:normAutofit lnSpcReduction="10000"/>
          </a:bodyPr>
          <a:lstStyle/>
          <a:p>
            <a:pPr marL="457200" lvl="1" indent="0">
              <a:buNone/>
            </a:pPr>
            <a:r>
              <a:rPr lang="en-US" dirty="0"/>
              <a:t>Following the hearing, the State Appeal Board will render a decision in writing within 45 days of the appeal hearing.</a:t>
            </a:r>
          </a:p>
          <a:p>
            <a:pPr lvl="1"/>
            <a:r>
              <a:rPr lang="en-US" dirty="0"/>
              <a:t>-State Appeal Board can reduce (but not increase) tax asking and expenditures within the protested budget.</a:t>
            </a:r>
          </a:p>
          <a:p>
            <a:pPr lvl="1"/>
            <a:r>
              <a:rPr lang="en-US" dirty="0"/>
              <a:t>State Appeal Board works with the County Auditor to implement any required changes to the budget under protest prior to finalization of tax rate.</a:t>
            </a:r>
          </a:p>
          <a:p>
            <a:pPr marL="457200" lvl="1" indent="0">
              <a:buNone/>
            </a:pPr>
            <a:r>
              <a:rPr lang="en-US" dirty="0"/>
              <a:t>Prior decisions found here: </a:t>
            </a:r>
            <a:r>
              <a:rPr lang="en-US" sz="2500" dirty="0">
                <a:hlinkClick r:id="rId2"/>
              </a:rPr>
              <a:t>https://dom.iowa.gov/state_appeal_board_documents</a:t>
            </a:r>
            <a:endParaRPr lang="en-US" sz="2500" dirty="0"/>
          </a:p>
          <a:p>
            <a:endParaRPr lang="en-US" dirty="0"/>
          </a:p>
        </p:txBody>
      </p:sp>
      <p:sp>
        <p:nvSpPr>
          <p:cNvPr id="4" name="Slide Number Placeholder 3"/>
          <p:cNvSpPr>
            <a:spLocks noGrp="1"/>
          </p:cNvSpPr>
          <p:nvPr>
            <p:ph type="sldNum" sz="quarter" idx="12"/>
          </p:nvPr>
        </p:nvSpPr>
        <p:spPr/>
        <p:txBody>
          <a:bodyPr/>
          <a:lstStyle/>
          <a:p>
            <a:pPr>
              <a:defRPr/>
            </a:pPr>
            <a:fld id="{274A682B-52AC-4E8B-BAEC-3481EF6C3235}" type="slidenum">
              <a:rPr lang="en-US" smtClean="0"/>
              <a:pPr>
                <a:defRPr/>
              </a:pPr>
              <a:t>34</a:t>
            </a:fld>
            <a:endParaRPr lang="en-US"/>
          </a:p>
        </p:txBody>
      </p:sp>
    </p:spTree>
    <p:extLst>
      <p:ext uri="{BB962C8B-B14F-4D97-AF65-F5344CB8AC3E}">
        <p14:creationId xmlns:p14="http://schemas.microsoft.com/office/powerpoint/2010/main" val="2646745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533400"/>
            <a:ext cx="8229600" cy="563562"/>
          </a:xfrm>
        </p:spPr>
        <p:txBody>
          <a:bodyPr>
            <a:normAutofit fontScale="90000"/>
          </a:bodyPr>
          <a:lstStyle/>
          <a:p>
            <a:pPr algn="ctr" eaLnBrk="1" fontAlgn="auto" hangingPunct="1">
              <a:spcAft>
                <a:spcPts val="0"/>
              </a:spcAft>
              <a:defRPr/>
            </a:pPr>
            <a:r>
              <a:rPr lang="en-US" dirty="0"/>
              <a:t>Review of General Budget Timelines</a:t>
            </a:r>
            <a:br>
              <a:rPr lang="en-US" dirty="0"/>
            </a:br>
            <a:endParaRPr lang="en-US" dirty="0"/>
          </a:p>
        </p:txBody>
      </p:sp>
      <p:sp>
        <p:nvSpPr>
          <p:cNvPr id="9219" name="Rectangle 3"/>
          <p:cNvSpPr>
            <a:spLocks noGrp="1" noChangeArrowheads="1"/>
          </p:cNvSpPr>
          <p:nvPr>
            <p:ph idx="1"/>
          </p:nvPr>
        </p:nvSpPr>
        <p:spPr>
          <a:xfrm>
            <a:off x="457200" y="990600"/>
            <a:ext cx="8305800" cy="5562600"/>
          </a:xfrm>
        </p:spPr>
        <p:txBody>
          <a:bodyPr>
            <a:normAutofit fontScale="77500" lnSpcReduction="20000"/>
          </a:bodyPr>
          <a:lstStyle/>
          <a:p>
            <a:pPr eaLnBrk="1" hangingPunct="1">
              <a:lnSpc>
                <a:spcPct val="90000"/>
              </a:lnSpc>
              <a:buNone/>
            </a:pPr>
            <a:endParaRPr lang="en-US" dirty="0"/>
          </a:p>
          <a:p>
            <a:pPr eaLnBrk="1" hangingPunct="1">
              <a:lnSpc>
                <a:spcPct val="90000"/>
              </a:lnSpc>
            </a:pPr>
            <a:r>
              <a:rPr lang="en-US" dirty="0"/>
              <a:t>County auditors certifies valuations to DOM and all levy authorities by January 1</a:t>
            </a:r>
          </a:p>
          <a:p>
            <a:pPr eaLnBrk="1" hangingPunct="1">
              <a:lnSpc>
                <a:spcPct val="90000"/>
              </a:lnSpc>
            </a:pPr>
            <a:r>
              <a:rPr lang="en-US" dirty="0"/>
              <a:t>County departments submit proposed expenditures and revenue by January 15. </a:t>
            </a:r>
          </a:p>
          <a:p>
            <a:pPr>
              <a:lnSpc>
                <a:spcPct val="90000"/>
              </a:lnSpc>
            </a:pPr>
            <a:r>
              <a:rPr lang="en-US" dirty="0"/>
              <a:t>The board files the proposed budget with the auditor, allowing enough time for the budget to be lawfully published and certified (by January 20). </a:t>
            </a:r>
          </a:p>
          <a:p>
            <a:pPr>
              <a:lnSpc>
                <a:spcPct val="90000"/>
              </a:lnSpc>
            </a:pPr>
            <a:r>
              <a:rPr lang="en-US" dirty="0"/>
              <a:t>The notice of proposed tax asking (new SF 634 notice) is published and posted on applicable county social media “not less than 10 nor more than 20 days” before the hearing.</a:t>
            </a:r>
          </a:p>
          <a:p>
            <a:pPr>
              <a:lnSpc>
                <a:spcPct val="90000"/>
              </a:lnSpc>
            </a:pPr>
            <a:r>
              <a:rPr lang="en-US" dirty="0"/>
              <a:t>The hearing is held for taxpayers and residents of the county to present to the board their objections to, or arguments in favor of, the county tax asking.</a:t>
            </a:r>
          </a:p>
          <a:p>
            <a:pPr>
              <a:lnSpc>
                <a:spcPct val="90000"/>
              </a:lnSpc>
            </a:pPr>
            <a:r>
              <a:rPr lang="en-US" dirty="0"/>
              <a:t>The board adopts the tax asking by resolution. If the tax asking increases from the current year by more than 2%, a 2/3 vote is required to pass the resolution. Resolution is posted on county web site if applicable. </a:t>
            </a:r>
          </a:p>
          <a:p>
            <a:pPr eaLnBrk="1" hangingPunct="1">
              <a:lnSpc>
                <a:spcPct val="90000"/>
              </a:lnSpc>
            </a:pPr>
            <a:endParaRPr lang="en-US" dirty="0"/>
          </a:p>
        </p:txBody>
      </p:sp>
      <p:sp>
        <p:nvSpPr>
          <p:cNvPr id="4" name="Rectangle 6"/>
          <p:cNvSpPr>
            <a:spLocks noGrp="1" noChangeArrowheads="1"/>
          </p:cNvSpPr>
          <p:nvPr>
            <p:ph type="sldNum" sz="quarter" idx="12"/>
          </p:nvPr>
        </p:nvSpPr>
        <p:spPr/>
        <p:txBody>
          <a:bodyPr/>
          <a:lstStyle/>
          <a:p>
            <a:pPr>
              <a:defRPr/>
            </a:pPr>
            <a:fld id="{1C683070-5896-4BBC-8595-ABFB904C70A7}" type="slidenum">
              <a:rPr lang="en-US"/>
              <a:pPr>
                <a:defRPr/>
              </a:pPr>
              <a:t>35</a:t>
            </a:fld>
            <a:endParaRPr lang="en-US"/>
          </a:p>
        </p:txBody>
      </p:sp>
    </p:spTree>
    <p:extLst>
      <p:ext uri="{BB962C8B-B14F-4D97-AF65-F5344CB8AC3E}">
        <p14:creationId xmlns:p14="http://schemas.microsoft.com/office/powerpoint/2010/main" val="33735550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533400"/>
            <a:ext cx="8229600" cy="563562"/>
          </a:xfrm>
        </p:spPr>
        <p:txBody>
          <a:bodyPr>
            <a:normAutofit fontScale="90000"/>
          </a:bodyPr>
          <a:lstStyle/>
          <a:p>
            <a:pPr algn="ctr" eaLnBrk="1" fontAlgn="auto" hangingPunct="1">
              <a:spcAft>
                <a:spcPts val="0"/>
              </a:spcAft>
              <a:defRPr/>
            </a:pPr>
            <a:r>
              <a:rPr lang="en-US" dirty="0"/>
              <a:t>Budget Timelines</a:t>
            </a:r>
            <a:br>
              <a:rPr lang="en-US" dirty="0"/>
            </a:br>
            <a:endParaRPr lang="en-US" dirty="0"/>
          </a:p>
        </p:txBody>
      </p:sp>
      <p:sp>
        <p:nvSpPr>
          <p:cNvPr id="9219" name="Rectangle 3"/>
          <p:cNvSpPr>
            <a:spLocks noGrp="1" noChangeArrowheads="1"/>
          </p:cNvSpPr>
          <p:nvPr>
            <p:ph idx="1"/>
          </p:nvPr>
        </p:nvSpPr>
        <p:spPr>
          <a:xfrm>
            <a:off x="457200" y="990600"/>
            <a:ext cx="8305800" cy="5562600"/>
          </a:xfrm>
        </p:spPr>
        <p:txBody>
          <a:bodyPr>
            <a:normAutofit fontScale="77500" lnSpcReduction="20000"/>
          </a:bodyPr>
          <a:lstStyle/>
          <a:p>
            <a:pPr eaLnBrk="1" hangingPunct="1">
              <a:lnSpc>
                <a:spcPct val="90000"/>
              </a:lnSpc>
              <a:buNone/>
            </a:pPr>
            <a:endParaRPr lang="en-US" dirty="0"/>
          </a:p>
          <a:p>
            <a:pPr eaLnBrk="1" hangingPunct="1">
              <a:lnSpc>
                <a:spcPct val="90000"/>
              </a:lnSpc>
            </a:pPr>
            <a:r>
              <a:rPr lang="en-US" dirty="0"/>
              <a:t>The regular notice of public hearing and proposed budget summary is published “not less than 10 nor more than 20 days” before the hearing.</a:t>
            </a:r>
          </a:p>
          <a:p>
            <a:pPr eaLnBrk="1" hangingPunct="1">
              <a:lnSpc>
                <a:spcPct val="90000"/>
              </a:lnSpc>
            </a:pPr>
            <a:r>
              <a:rPr lang="en-US" dirty="0"/>
              <a:t>The hearing is held for taxpayers and residents of the county to present to the board their objections to, or arguments in favor of, any part of the budget.</a:t>
            </a:r>
          </a:p>
          <a:p>
            <a:pPr eaLnBrk="1" hangingPunct="1">
              <a:lnSpc>
                <a:spcPct val="90000"/>
              </a:lnSpc>
            </a:pPr>
            <a:r>
              <a:rPr lang="en-US" dirty="0"/>
              <a:t>The board adopts the budget by resolution.</a:t>
            </a:r>
          </a:p>
          <a:p>
            <a:pPr eaLnBrk="1" hangingPunct="1">
              <a:lnSpc>
                <a:spcPct val="90000"/>
              </a:lnSpc>
            </a:pPr>
            <a:r>
              <a:rPr lang="en-US" dirty="0"/>
              <a:t>The board directs the auditor to properly certify and file by March 31.</a:t>
            </a:r>
          </a:p>
          <a:p>
            <a:pPr eaLnBrk="1" hangingPunct="1">
              <a:lnSpc>
                <a:spcPct val="90000"/>
              </a:lnSpc>
            </a:pPr>
            <a:r>
              <a:rPr lang="en-US" dirty="0"/>
              <a:t>Citizens have until April 10 to file a budget protest.</a:t>
            </a:r>
          </a:p>
          <a:p>
            <a:pPr eaLnBrk="1" hangingPunct="1">
              <a:lnSpc>
                <a:spcPct val="90000"/>
              </a:lnSpc>
            </a:pPr>
            <a:r>
              <a:rPr lang="en-US" dirty="0"/>
              <a:t>County auditors certify county budget (and other local government budgets.)</a:t>
            </a:r>
          </a:p>
          <a:p>
            <a:pPr eaLnBrk="1" hangingPunct="1">
              <a:lnSpc>
                <a:spcPct val="90000"/>
              </a:lnSpc>
            </a:pPr>
            <a:r>
              <a:rPr lang="en-US" dirty="0"/>
              <a:t>DOM certifies property tax rates to county auditors by June 15.</a:t>
            </a:r>
          </a:p>
          <a:p>
            <a:pPr eaLnBrk="1" hangingPunct="1">
              <a:lnSpc>
                <a:spcPct val="90000"/>
              </a:lnSpc>
            </a:pPr>
            <a:r>
              <a:rPr lang="en-US" dirty="0"/>
              <a:t>County auditor provides tax list to county treasurer by June 30 </a:t>
            </a:r>
          </a:p>
          <a:p>
            <a:pPr eaLnBrk="1" hangingPunct="1">
              <a:lnSpc>
                <a:spcPct val="90000"/>
              </a:lnSpc>
            </a:pPr>
            <a:endParaRPr lang="en-US" dirty="0"/>
          </a:p>
          <a:p>
            <a:pPr eaLnBrk="1" hangingPunct="1">
              <a:lnSpc>
                <a:spcPct val="90000"/>
              </a:lnSpc>
            </a:pPr>
            <a:endParaRPr lang="en-US" dirty="0"/>
          </a:p>
        </p:txBody>
      </p:sp>
      <p:sp>
        <p:nvSpPr>
          <p:cNvPr id="4" name="Rectangle 6"/>
          <p:cNvSpPr>
            <a:spLocks noGrp="1" noChangeArrowheads="1"/>
          </p:cNvSpPr>
          <p:nvPr>
            <p:ph type="sldNum" sz="quarter" idx="12"/>
          </p:nvPr>
        </p:nvSpPr>
        <p:spPr/>
        <p:txBody>
          <a:bodyPr/>
          <a:lstStyle/>
          <a:p>
            <a:pPr>
              <a:defRPr/>
            </a:pPr>
            <a:fld id="{1C683070-5896-4BBC-8595-ABFB904C70A7}" type="slidenum">
              <a:rPr lang="en-US"/>
              <a:pPr>
                <a:defRPr/>
              </a:pPr>
              <a:t>36</a:t>
            </a:fld>
            <a:endParaRPr lang="en-US"/>
          </a:p>
        </p:txBody>
      </p:sp>
    </p:spTree>
    <p:extLst>
      <p:ext uri="{BB962C8B-B14F-4D97-AF65-F5344CB8AC3E}">
        <p14:creationId xmlns:p14="http://schemas.microsoft.com/office/powerpoint/2010/main" val="233416738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Appropriations</a:t>
            </a:r>
          </a:p>
        </p:txBody>
      </p:sp>
      <p:sp>
        <p:nvSpPr>
          <p:cNvPr id="3" name="Content Placeholder 2"/>
          <p:cNvSpPr>
            <a:spLocks noGrp="1"/>
          </p:cNvSpPr>
          <p:nvPr>
            <p:ph idx="1"/>
          </p:nvPr>
        </p:nvSpPr>
        <p:spPr/>
        <p:txBody>
          <a:bodyPr>
            <a:normAutofit fontScale="92500" lnSpcReduction="20000"/>
          </a:bodyPr>
          <a:lstStyle/>
          <a:p>
            <a:pPr>
              <a:buNone/>
            </a:pPr>
            <a:r>
              <a:rPr lang="en-US" dirty="0"/>
              <a:t>The board must appropriate, by resolution, the amounts deemed necessary for each of the different county officers and departments during the ensuing fiscal year.  </a:t>
            </a:r>
          </a:p>
          <a:p>
            <a:pPr>
              <a:buNone/>
            </a:pPr>
            <a:r>
              <a:rPr lang="en-US" dirty="0"/>
              <a:t>Without an appropriation, expenditures are not authorized.  Appropriations need not be made in any specific level of detail.  </a:t>
            </a:r>
          </a:p>
          <a:p>
            <a:pPr>
              <a:buNone/>
            </a:pPr>
            <a:r>
              <a:rPr lang="en-US" dirty="0"/>
              <a:t>It is unlawful for a county official to authorize an expenditure larger than the amount, which has been appropriated by the board of supervisors (</a:t>
            </a:r>
            <a:r>
              <a:rPr lang="en-US" i="1" dirty="0"/>
              <a:t>Code of Iowa</a:t>
            </a:r>
            <a:r>
              <a:rPr lang="en-US" dirty="0"/>
              <a:t> Section 331.437).</a:t>
            </a:r>
          </a:p>
          <a:p>
            <a:endParaRPr lang="en-US" dirty="0"/>
          </a:p>
        </p:txBody>
      </p:sp>
      <p:sp>
        <p:nvSpPr>
          <p:cNvPr id="4" name="Slide Number Placeholder 3"/>
          <p:cNvSpPr>
            <a:spLocks noGrp="1"/>
          </p:cNvSpPr>
          <p:nvPr>
            <p:ph type="sldNum" sz="quarter" idx="12"/>
          </p:nvPr>
        </p:nvSpPr>
        <p:spPr/>
        <p:txBody>
          <a:bodyPr/>
          <a:lstStyle/>
          <a:p>
            <a:pPr>
              <a:defRPr/>
            </a:pPr>
            <a:fld id="{274A682B-52AC-4E8B-BAEC-3481EF6C3235}" type="slidenum">
              <a:rPr lang="en-US" smtClean="0"/>
              <a:pPr>
                <a:defRPr/>
              </a:pPr>
              <a:t>37</a:t>
            </a:fld>
            <a:endParaRPr lang="en-US"/>
          </a:p>
        </p:txBody>
      </p:sp>
    </p:spTree>
    <p:extLst>
      <p:ext uri="{BB962C8B-B14F-4D97-AF65-F5344CB8AC3E}">
        <p14:creationId xmlns:p14="http://schemas.microsoft.com/office/powerpoint/2010/main" val="1144404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t>Budget Amendments</a:t>
            </a:r>
          </a:p>
        </p:txBody>
      </p:sp>
      <p:sp>
        <p:nvSpPr>
          <p:cNvPr id="60419" name="Content Placeholder 2"/>
          <p:cNvSpPr>
            <a:spLocks noGrp="1"/>
          </p:cNvSpPr>
          <p:nvPr>
            <p:ph idx="1"/>
          </p:nvPr>
        </p:nvSpPr>
        <p:spPr/>
        <p:txBody>
          <a:bodyPr>
            <a:normAutofit fontScale="92500" lnSpcReduction="10000"/>
          </a:bodyPr>
          <a:lstStyle/>
          <a:p>
            <a:pPr eaLnBrk="1" hangingPunct="1">
              <a:buNone/>
            </a:pPr>
            <a:r>
              <a:rPr lang="en-US" dirty="0"/>
              <a:t>A budget amendment is required for any increase in the totals for any one of the 10 major classes of expenditures listed on the adopted budget summary. Public Safety and Legal Services; Physical Health and Social Services; Mental Health, Intellectual Disability, and Developmental Disabilities; County Environment and Education; Roads &amp; Transportation; Governmental Services to Residents; Administration; </a:t>
            </a:r>
            <a:r>
              <a:rPr lang="en-US" dirty="0" err="1"/>
              <a:t>Nonprogram</a:t>
            </a:r>
            <a:r>
              <a:rPr lang="en-US" dirty="0"/>
              <a:t> Current Expenditures; Long-Term Debt Service; and Capital Projects.  </a:t>
            </a:r>
          </a:p>
          <a:p>
            <a:pPr eaLnBrk="1" hangingPunct="1">
              <a:buFont typeface="Wingdings 2" pitchFamily="18" charset="2"/>
              <a:buNone/>
            </a:pPr>
            <a:endParaRPr lang="en-US" dirty="0"/>
          </a:p>
          <a:p>
            <a:pPr eaLnBrk="1" hangingPunct="1"/>
            <a:endParaRPr lang="en-US" dirty="0"/>
          </a:p>
        </p:txBody>
      </p:sp>
      <p:sp>
        <p:nvSpPr>
          <p:cNvPr id="4" name="Slide Number Placeholder 3"/>
          <p:cNvSpPr>
            <a:spLocks noGrp="1"/>
          </p:cNvSpPr>
          <p:nvPr>
            <p:ph type="sldNum" sz="quarter" idx="12"/>
          </p:nvPr>
        </p:nvSpPr>
        <p:spPr/>
        <p:txBody>
          <a:bodyPr/>
          <a:lstStyle/>
          <a:p>
            <a:pPr>
              <a:defRPr/>
            </a:pPr>
            <a:fld id="{D81F19F7-93EB-4F7E-9907-FAB78BEE8106}" type="slidenum">
              <a:rPr lang="en-US" smtClean="0"/>
              <a:pPr>
                <a:defRPr/>
              </a:pPr>
              <a:t>38</a:t>
            </a:fld>
            <a:endParaRPr lang="en-US"/>
          </a:p>
        </p:txBody>
      </p:sp>
    </p:spTree>
    <p:extLst>
      <p:ext uri="{BB962C8B-B14F-4D97-AF65-F5344CB8AC3E}">
        <p14:creationId xmlns:p14="http://schemas.microsoft.com/office/powerpoint/2010/main" val="1056202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t>Budget Amendment</a:t>
            </a:r>
          </a:p>
        </p:txBody>
      </p:sp>
      <p:sp>
        <p:nvSpPr>
          <p:cNvPr id="61443" name="Content Placeholder 2"/>
          <p:cNvSpPr>
            <a:spLocks noGrp="1"/>
          </p:cNvSpPr>
          <p:nvPr>
            <p:ph idx="1"/>
          </p:nvPr>
        </p:nvSpPr>
        <p:spPr>
          <a:xfrm>
            <a:off x="457200" y="1295400"/>
            <a:ext cx="8229600" cy="4953000"/>
          </a:xfrm>
        </p:spPr>
        <p:txBody>
          <a:bodyPr>
            <a:normAutofit fontScale="92500" lnSpcReduction="20000"/>
          </a:bodyPr>
          <a:lstStyle/>
          <a:p>
            <a:pPr eaLnBrk="1" hangingPunct="1">
              <a:buFont typeface="Wingdings 2" pitchFamily="18" charset="2"/>
              <a:buNone/>
            </a:pPr>
            <a:r>
              <a:rPr lang="en-US" u="sng" dirty="0"/>
              <a:t>The amendment must be effective before any of the expenditure amounts are exceeded.</a:t>
            </a:r>
            <a:r>
              <a:rPr lang="en-US" dirty="0"/>
              <a:t>  Budget amendments require the same notice and hearing procedures as required for the adoption of the original budget.  </a:t>
            </a:r>
          </a:p>
          <a:p>
            <a:pPr eaLnBrk="1" hangingPunct="1">
              <a:buFont typeface="Wingdings 2" pitchFamily="18" charset="2"/>
              <a:buNone/>
            </a:pPr>
            <a:r>
              <a:rPr lang="en-US" dirty="0"/>
              <a:t>Budget amendments are subject to protest.  An amendment of a budget after May 31, which is properly protested but without adequate time for hearing and decision on the protest by June 30, is void.  </a:t>
            </a:r>
          </a:p>
          <a:p>
            <a:pPr>
              <a:buNone/>
            </a:pPr>
            <a:r>
              <a:rPr lang="en-US" dirty="0"/>
              <a:t>Budget amendment process not impacted by recent legislation.</a:t>
            </a:r>
          </a:p>
          <a:p>
            <a:pPr eaLnBrk="1" hangingPunct="1">
              <a:buFont typeface="Wingdings 2" pitchFamily="18" charset="2"/>
              <a:buNone/>
            </a:pPr>
            <a:endParaRPr lang="en-US" dirty="0"/>
          </a:p>
          <a:p>
            <a:pPr eaLnBrk="1" hangingPunct="1"/>
            <a:endParaRPr lang="en-US" dirty="0"/>
          </a:p>
        </p:txBody>
      </p:sp>
      <p:sp>
        <p:nvSpPr>
          <p:cNvPr id="4" name="Slide Number Placeholder 3"/>
          <p:cNvSpPr>
            <a:spLocks noGrp="1"/>
          </p:cNvSpPr>
          <p:nvPr>
            <p:ph type="sldNum" sz="quarter" idx="12"/>
          </p:nvPr>
        </p:nvSpPr>
        <p:spPr/>
        <p:txBody>
          <a:bodyPr/>
          <a:lstStyle/>
          <a:p>
            <a:pPr>
              <a:defRPr/>
            </a:pPr>
            <a:fld id="{E8669E04-1962-48F0-B200-AE8D40E28565}" type="slidenum">
              <a:rPr lang="en-US" smtClean="0"/>
              <a:pPr>
                <a:defRPr/>
              </a:pPr>
              <a:t>39</a:t>
            </a:fld>
            <a:endParaRPr lang="en-US"/>
          </a:p>
        </p:txBody>
      </p:sp>
    </p:spTree>
    <p:extLst>
      <p:ext uri="{BB962C8B-B14F-4D97-AF65-F5344CB8AC3E}">
        <p14:creationId xmlns:p14="http://schemas.microsoft.com/office/powerpoint/2010/main" val="231648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990600"/>
          </a:xfrm>
        </p:spPr>
        <p:txBody>
          <a:bodyPr>
            <a:normAutofit fontScale="90000"/>
          </a:bodyPr>
          <a:lstStyle/>
          <a:p>
            <a:r>
              <a:rPr lang="en-US" dirty="0"/>
              <a:t>DOM Staff</a:t>
            </a:r>
            <a:br>
              <a:rPr lang="en-US" dirty="0"/>
            </a:br>
            <a:endParaRPr lang="en-US" dirty="0"/>
          </a:p>
        </p:txBody>
      </p:sp>
      <p:sp>
        <p:nvSpPr>
          <p:cNvPr id="3" name="Content Placeholder 2"/>
          <p:cNvSpPr>
            <a:spLocks noGrp="1"/>
          </p:cNvSpPr>
          <p:nvPr>
            <p:ph idx="1"/>
          </p:nvPr>
        </p:nvSpPr>
        <p:spPr>
          <a:xfrm>
            <a:off x="228600" y="762000"/>
            <a:ext cx="8382000" cy="5867400"/>
          </a:xfrm>
        </p:spPr>
        <p:txBody>
          <a:bodyPr>
            <a:normAutofit fontScale="25000" lnSpcReduction="20000"/>
          </a:bodyPr>
          <a:lstStyle/>
          <a:p>
            <a:pPr>
              <a:buNone/>
            </a:pPr>
            <a:r>
              <a:rPr lang="en-US" sz="6400" b="1" u="sng" dirty="0"/>
              <a:t>Carrie Johnson; </a:t>
            </a:r>
            <a:r>
              <a:rPr lang="en-US" sz="6400" u="sng" dirty="0">
                <a:hlinkClick r:id="rId2"/>
              </a:rPr>
              <a:t>carrie.johnson@iowa.gov</a:t>
            </a:r>
            <a:r>
              <a:rPr lang="en-US" sz="6400" dirty="0"/>
              <a:t>; 515-281-5598 </a:t>
            </a:r>
          </a:p>
          <a:p>
            <a:r>
              <a:rPr lang="en-US" sz="6400" dirty="0"/>
              <a:t>Property Valuations</a:t>
            </a:r>
          </a:p>
          <a:p>
            <a:r>
              <a:rPr lang="en-US" sz="6400" dirty="0"/>
              <a:t>Utility Replacement Excise Tax</a:t>
            </a:r>
          </a:p>
          <a:p>
            <a:r>
              <a:rPr lang="en-US" sz="6400" dirty="0"/>
              <a:t>Counties </a:t>
            </a:r>
          </a:p>
          <a:p>
            <a:r>
              <a:rPr lang="en-US" sz="6400" dirty="0"/>
              <a:t>Hospitals</a:t>
            </a:r>
          </a:p>
          <a:p>
            <a:r>
              <a:rPr lang="en-US" sz="6400" dirty="0"/>
              <a:t>Agricultural Extension Districts</a:t>
            </a:r>
          </a:p>
          <a:p>
            <a:r>
              <a:rPr lang="en-US" sz="6400" dirty="0"/>
              <a:t>Assessors  </a:t>
            </a:r>
          </a:p>
          <a:p>
            <a:pPr>
              <a:buNone/>
            </a:pPr>
            <a:r>
              <a:rPr lang="en-US" sz="6400" b="1" u="sng" dirty="0"/>
              <a:t>Ted Nellesen</a:t>
            </a:r>
            <a:r>
              <a:rPr lang="en-US" sz="6400" dirty="0"/>
              <a:t>; </a:t>
            </a:r>
            <a:r>
              <a:rPr lang="en-US" sz="6400" u="sng" dirty="0">
                <a:hlinkClick r:id="rId3" tooltip="mailto:steve.ford@iowa.gov"/>
              </a:rPr>
              <a:t>ted.nellesen@iowa.gov</a:t>
            </a:r>
            <a:r>
              <a:rPr lang="en-US" sz="6400" dirty="0"/>
              <a:t>; 515-281-3705 </a:t>
            </a:r>
          </a:p>
          <a:p>
            <a:r>
              <a:rPr lang="en-US" sz="6400" dirty="0"/>
              <a:t>Cities </a:t>
            </a:r>
          </a:p>
          <a:p>
            <a:r>
              <a:rPr lang="en-US" sz="6400" dirty="0"/>
              <a:t>Townships</a:t>
            </a:r>
          </a:p>
          <a:p>
            <a:r>
              <a:rPr lang="en-US" sz="6400" dirty="0"/>
              <a:t>Miscellaneous Districts including: </a:t>
            </a:r>
          </a:p>
          <a:p>
            <a:pPr lvl="1"/>
            <a:r>
              <a:rPr lang="en-US" sz="6400" dirty="0"/>
              <a:t>Regional Transit Districts </a:t>
            </a:r>
          </a:p>
          <a:p>
            <a:pPr lvl="1"/>
            <a:r>
              <a:rPr lang="en-US" sz="6400" dirty="0"/>
              <a:t>Soil and Water Conservation </a:t>
            </a:r>
          </a:p>
          <a:p>
            <a:pPr lvl="1"/>
            <a:r>
              <a:rPr lang="en-US" sz="6400" dirty="0"/>
              <a:t>Land Use </a:t>
            </a:r>
          </a:p>
          <a:p>
            <a:pPr lvl="1"/>
            <a:r>
              <a:rPr lang="en-US" sz="6400" dirty="0"/>
              <a:t>Benefited Water, Fire, Street Lighting, Law Enforcement, Recreational Lake </a:t>
            </a:r>
          </a:p>
          <a:p>
            <a:pPr lvl="1"/>
            <a:r>
              <a:rPr lang="en-US" sz="6400" dirty="0"/>
              <a:t>Emergency Medical Services </a:t>
            </a:r>
          </a:p>
          <a:p>
            <a:pPr lvl="1"/>
            <a:r>
              <a:rPr lang="en-US" sz="6400" dirty="0"/>
              <a:t>Rural Improvement Zones </a:t>
            </a:r>
          </a:p>
          <a:p>
            <a:pPr lvl="1"/>
            <a:r>
              <a:rPr lang="en-US" sz="6400" dirty="0"/>
              <a:t>Sanitary Districts </a:t>
            </a:r>
          </a:p>
          <a:p>
            <a:pPr lvl="1"/>
            <a:r>
              <a:rPr lang="en-US" sz="6400" dirty="0"/>
              <a:t>Other Miscellaneous Taxing Districts </a:t>
            </a:r>
          </a:p>
          <a:p>
            <a:pPr>
              <a:buNone/>
            </a:pPr>
            <a:r>
              <a:rPr lang="en-US" sz="6400" b="1" dirty="0"/>
              <a:t>John Parker; </a:t>
            </a:r>
            <a:r>
              <a:rPr lang="en-US" sz="6400" u="sng" dirty="0">
                <a:hlinkClick r:id="rId4"/>
              </a:rPr>
              <a:t>john.parker@iowa.gov</a:t>
            </a:r>
            <a:r>
              <a:rPr lang="en-US" sz="6400" u="sng" dirty="0"/>
              <a:t> </a:t>
            </a:r>
            <a:r>
              <a:rPr lang="en-US" sz="6400" dirty="0"/>
              <a:t>; 515-281-8485 </a:t>
            </a:r>
          </a:p>
          <a:p>
            <a:r>
              <a:rPr lang="en-US" sz="6400" dirty="0"/>
              <a:t>School Districts </a:t>
            </a:r>
          </a:p>
          <a:p>
            <a:r>
              <a:rPr lang="en-US" sz="6400" dirty="0"/>
              <a:t>Community Colleges</a:t>
            </a:r>
          </a:p>
          <a:p>
            <a:r>
              <a:rPr lang="en-US" sz="6400" dirty="0"/>
              <a:t>Emergency Management Agencies </a:t>
            </a:r>
          </a:p>
          <a:p>
            <a:r>
              <a:rPr lang="en-US" sz="6400" dirty="0"/>
              <a:t>E911 Service Boards</a:t>
            </a:r>
          </a:p>
          <a:p>
            <a:pPr>
              <a:buNone/>
            </a:pPr>
            <a:endParaRPr lang="en-US" dirty="0"/>
          </a:p>
        </p:txBody>
      </p:sp>
    </p:spTree>
    <p:extLst>
      <p:ext uri="{BB962C8B-B14F-4D97-AF65-F5344CB8AC3E}">
        <p14:creationId xmlns:p14="http://schemas.microsoft.com/office/powerpoint/2010/main" val="1767728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74A682B-52AC-4E8B-BAEC-3481EF6C3235}" type="slidenum">
              <a:rPr lang="en-US" smtClean="0"/>
              <a:pPr>
                <a:defRPr/>
              </a:pPr>
              <a:t>40</a:t>
            </a:fld>
            <a:endParaRPr lang="en-US"/>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477" t="17716" r="55900" b="21894"/>
          <a:stretch/>
        </p:blipFill>
        <p:spPr>
          <a:xfrm>
            <a:off x="1752600" y="457200"/>
            <a:ext cx="5334000" cy="6191250"/>
          </a:xfrm>
        </p:spPr>
      </p:pic>
    </p:spTree>
    <p:extLst>
      <p:ext uri="{BB962C8B-B14F-4D97-AF65-F5344CB8AC3E}">
        <p14:creationId xmlns:p14="http://schemas.microsoft.com/office/powerpoint/2010/main" val="3713788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990600"/>
          </a:xfrm>
        </p:spPr>
        <p:txBody>
          <a:bodyPr>
            <a:normAutofit/>
          </a:bodyPr>
          <a:lstStyle/>
          <a:p>
            <a:r>
              <a:rPr lang="en-US" sz="3400" dirty="0"/>
              <a:t>Changing Departmental Appropriations</a:t>
            </a:r>
          </a:p>
        </p:txBody>
      </p:sp>
      <p:sp>
        <p:nvSpPr>
          <p:cNvPr id="3" name="Content Placeholder 2"/>
          <p:cNvSpPr>
            <a:spLocks noGrp="1"/>
          </p:cNvSpPr>
          <p:nvPr>
            <p:ph idx="1"/>
          </p:nvPr>
        </p:nvSpPr>
        <p:spPr>
          <a:xfrm>
            <a:off x="457200" y="1295400"/>
            <a:ext cx="8229600" cy="5029200"/>
          </a:xfrm>
        </p:spPr>
        <p:txBody>
          <a:bodyPr>
            <a:normAutofit lnSpcReduction="10000"/>
          </a:bodyPr>
          <a:lstStyle/>
          <a:p>
            <a:pPr>
              <a:buNone/>
            </a:pPr>
            <a:r>
              <a:rPr lang="en-US" dirty="0"/>
              <a:t>Increases or decreases in departmental appropriations do not require a budget amendment, as long as none of the 10 major classes of expenditures are to be increased.  Instead, changes in departmental appropriations may be provided by resolution at any regular meeting of the board.  Obviously, any increases in departmental appropriations will have to be offset by decreases in other departmental appropriations, so individual expenditure class amounts are not exceeded.</a:t>
            </a:r>
          </a:p>
          <a:p>
            <a:endParaRPr lang="en-US" dirty="0"/>
          </a:p>
        </p:txBody>
      </p:sp>
      <p:sp>
        <p:nvSpPr>
          <p:cNvPr id="4" name="Slide Number Placeholder 3"/>
          <p:cNvSpPr>
            <a:spLocks noGrp="1"/>
          </p:cNvSpPr>
          <p:nvPr>
            <p:ph type="sldNum" sz="quarter" idx="12"/>
          </p:nvPr>
        </p:nvSpPr>
        <p:spPr/>
        <p:txBody>
          <a:bodyPr/>
          <a:lstStyle/>
          <a:p>
            <a:pPr>
              <a:defRPr/>
            </a:pPr>
            <a:fld id="{274A682B-52AC-4E8B-BAEC-3481EF6C3235}" type="slidenum">
              <a:rPr lang="en-US" smtClean="0"/>
              <a:pPr>
                <a:defRPr/>
              </a:pPr>
              <a:t>41</a:t>
            </a:fld>
            <a:endParaRPr lang="en-US"/>
          </a:p>
        </p:txBody>
      </p:sp>
    </p:spTree>
    <p:extLst>
      <p:ext uri="{BB962C8B-B14F-4D97-AF65-F5344CB8AC3E}">
        <p14:creationId xmlns:p14="http://schemas.microsoft.com/office/powerpoint/2010/main" val="703014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400" dirty="0"/>
              <a:t>Changing Departmental Appropriations</a:t>
            </a:r>
          </a:p>
        </p:txBody>
      </p:sp>
      <p:sp>
        <p:nvSpPr>
          <p:cNvPr id="3" name="Content Placeholder 2"/>
          <p:cNvSpPr>
            <a:spLocks noGrp="1"/>
          </p:cNvSpPr>
          <p:nvPr>
            <p:ph idx="1"/>
          </p:nvPr>
        </p:nvSpPr>
        <p:spPr>
          <a:xfrm>
            <a:off x="533400" y="1371600"/>
            <a:ext cx="8153400" cy="4953000"/>
          </a:xfrm>
        </p:spPr>
        <p:txBody>
          <a:bodyPr>
            <a:normAutofit/>
          </a:bodyPr>
          <a:lstStyle/>
          <a:p>
            <a:pPr>
              <a:buNone/>
            </a:pPr>
            <a:r>
              <a:rPr lang="en-US" dirty="0"/>
              <a:t>Decreases in appropriations for an office or department of more than 10 percent or $5,000, whichever is greater, are not effective until the board holds a public hearing on the proposed decrease, and publishes notice of the hearing not less than 10 nor more than 20 days prior to the hearing, in all of the county newspapers selected under </a:t>
            </a:r>
            <a:r>
              <a:rPr lang="en-US" i="1" dirty="0"/>
              <a:t>Code of Iowa</a:t>
            </a:r>
            <a:r>
              <a:rPr lang="en-US" dirty="0"/>
              <a:t> Chapter 349 (</a:t>
            </a:r>
            <a:r>
              <a:rPr lang="en-US" i="1" dirty="0"/>
              <a:t>Code of Iowa</a:t>
            </a:r>
            <a:r>
              <a:rPr lang="en-US" dirty="0"/>
              <a:t> Section 331.434(6)).</a:t>
            </a:r>
          </a:p>
          <a:p>
            <a:endParaRPr lang="en-US" dirty="0"/>
          </a:p>
        </p:txBody>
      </p:sp>
      <p:sp>
        <p:nvSpPr>
          <p:cNvPr id="4" name="Slide Number Placeholder 3"/>
          <p:cNvSpPr>
            <a:spLocks noGrp="1"/>
          </p:cNvSpPr>
          <p:nvPr>
            <p:ph type="sldNum" sz="quarter" idx="12"/>
          </p:nvPr>
        </p:nvSpPr>
        <p:spPr/>
        <p:txBody>
          <a:bodyPr/>
          <a:lstStyle/>
          <a:p>
            <a:pPr>
              <a:defRPr/>
            </a:pPr>
            <a:fld id="{274A682B-52AC-4E8B-BAEC-3481EF6C3235}" type="slidenum">
              <a:rPr lang="en-US" smtClean="0"/>
              <a:pPr>
                <a:defRPr/>
              </a:pPr>
              <a:t>42</a:t>
            </a:fld>
            <a:endParaRPr lang="en-US"/>
          </a:p>
        </p:txBody>
      </p:sp>
    </p:spTree>
    <p:extLst>
      <p:ext uri="{BB962C8B-B14F-4D97-AF65-F5344CB8AC3E}">
        <p14:creationId xmlns:p14="http://schemas.microsoft.com/office/powerpoint/2010/main" val="2131681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Content Placeholder 2"/>
          <p:cNvSpPr>
            <a:spLocks noGrp="1"/>
          </p:cNvSpPr>
          <p:nvPr>
            <p:ph idx="1"/>
          </p:nvPr>
        </p:nvSpPr>
        <p:spPr/>
        <p:txBody>
          <a:bodyPr/>
          <a:lstStyle/>
          <a:p>
            <a:pPr algn="ctr">
              <a:buNone/>
            </a:pPr>
            <a:r>
              <a:rPr lang="en-US" b="1" dirty="0"/>
              <a:t>Iowa Department of Management</a:t>
            </a:r>
          </a:p>
          <a:p>
            <a:pPr algn="ctr">
              <a:buNone/>
            </a:pPr>
            <a:r>
              <a:rPr lang="en-US" b="1" dirty="0"/>
              <a:t>State Capitol</a:t>
            </a:r>
          </a:p>
          <a:p>
            <a:pPr algn="ctr">
              <a:buNone/>
            </a:pPr>
            <a:r>
              <a:rPr lang="en-US" b="1" dirty="0"/>
              <a:t>Des Moines, IA 50319</a:t>
            </a:r>
          </a:p>
          <a:p>
            <a:pPr algn="ctr">
              <a:buNone/>
            </a:pPr>
            <a:r>
              <a:rPr lang="en-US" b="1" dirty="0"/>
              <a:t>Carrie Johnson </a:t>
            </a:r>
          </a:p>
          <a:p>
            <a:pPr algn="ctr">
              <a:spcAft>
                <a:spcPts val="1200"/>
              </a:spcAft>
              <a:buNone/>
            </a:pPr>
            <a:r>
              <a:rPr lang="en-US" b="1" u="sng" dirty="0">
                <a:hlinkClick r:id="rId2"/>
              </a:rPr>
              <a:t>carrie.johnson@iowa.gov</a:t>
            </a:r>
            <a:endParaRPr lang="en-US" b="1" dirty="0"/>
          </a:p>
          <a:p>
            <a:pPr algn="ctr">
              <a:spcAft>
                <a:spcPts val="1200"/>
              </a:spcAft>
              <a:buNone/>
            </a:pPr>
            <a:r>
              <a:rPr lang="en-US" b="1" dirty="0"/>
              <a:t>515-281-5598 </a:t>
            </a:r>
          </a:p>
          <a:p>
            <a:pPr>
              <a:spcAft>
                <a:spcPts val="1200"/>
              </a:spcAft>
              <a:buNone/>
            </a:pPr>
            <a:r>
              <a:rPr lang="en-US" sz="2400" b="1" dirty="0"/>
              <a:t>	</a:t>
            </a:r>
            <a:endParaRPr lang="en-US" dirty="0"/>
          </a:p>
        </p:txBody>
      </p:sp>
    </p:spTree>
    <p:extLst>
      <p:ext uri="{BB962C8B-B14F-4D97-AF65-F5344CB8AC3E}">
        <p14:creationId xmlns:p14="http://schemas.microsoft.com/office/powerpoint/2010/main" val="2107431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524125"/>
            <a:ext cx="7772400" cy="1362075"/>
          </a:xfrm>
        </p:spPr>
        <p:txBody>
          <a:bodyPr/>
          <a:lstStyle/>
          <a:p>
            <a:pPr algn="ctr"/>
            <a:r>
              <a:rPr lang="en-US" sz="3600" dirty="0"/>
              <a:t>SF 634</a:t>
            </a:r>
          </a:p>
        </p:txBody>
      </p:sp>
    </p:spTree>
    <p:extLst>
      <p:ext uri="{BB962C8B-B14F-4D97-AF65-F5344CB8AC3E}">
        <p14:creationId xmlns:p14="http://schemas.microsoft.com/office/powerpoint/2010/main" val="83581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Attempt to further notify public about property tax increases</a:t>
            </a:r>
          </a:p>
          <a:p>
            <a:r>
              <a:rPr lang="en-US" dirty="0"/>
              <a:t>Only impacts city and county budgets</a:t>
            </a:r>
          </a:p>
          <a:p>
            <a:r>
              <a:rPr lang="en-US" dirty="0"/>
              <a:t>Requires new, additional public notice, public hearing, and resolution</a:t>
            </a:r>
          </a:p>
          <a:p>
            <a:pPr lvl="1"/>
            <a:r>
              <a:rPr lang="en-US" dirty="0"/>
              <a:t>Must have separate 10-20 day notice period</a:t>
            </a:r>
          </a:p>
          <a:p>
            <a:pPr lvl="1"/>
            <a:r>
              <a:rPr lang="en-US" dirty="0"/>
              <a:t>Requires that certain pieces of information be shown on notice and in resolution</a:t>
            </a:r>
          </a:p>
          <a:p>
            <a:pPr lvl="1"/>
            <a:r>
              <a:rPr lang="en-US" dirty="0"/>
              <a:t>Requires notice also be posted to City/County social media &amp; websites</a:t>
            </a:r>
          </a:p>
          <a:p>
            <a:pPr lvl="1"/>
            <a:endParaRPr lang="en-US" dirty="0"/>
          </a:p>
        </p:txBody>
      </p:sp>
      <p:sp>
        <p:nvSpPr>
          <p:cNvPr id="3" name="Title 2"/>
          <p:cNvSpPr>
            <a:spLocks noGrp="1"/>
          </p:cNvSpPr>
          <p:nvPr>
            <p:ph type="title"/>
          </p:nvPr>
        </p:nvSpPr>
        <p:spPr/>
        <p:txBody>
          <a:bodyPr/>
          <a:lstStyle/>
          <a:p>
            <a:r>
              <a:rPr lang="en-US" dirty="0"/>
              <a:t>SF 634</a:t>
            </a:r>
          </a:p>
        </p:txBody>
      </p:sp>
    </p:spTree>
    <p:extLst>
      <p:ext uri="{BB962C8B-B14F-4D97-AF65-F5344CB8AC3E}">
        <p14:creationId xmlns:p14="http://schemas.microsoft.com/office/powerpoint/2010/main" val="264768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County Property Tax Levy</a:t>
            </a:r>
          </a:p>
        </p:txBody>
      </p:sp>
      <p:sp>
        <p:nvSpPr>
          <p:cNvPr id="6" name="Content Placeholder 5"/>
          <p:cNvSpPr>
            <a:spLocks noGrp="1"/>
          </p:cNvSpPr>
          <p:nvPr>
            <p:ph idx="1"/>
          </p:nvPr>
        </p:nvSpPr>
        <p:spPr/>
        <p:txBody>
          <a:bodyPr/>
          <a:lstStyle/>
          <a:p>
            <a:pPr>
              <a:buNone/>
            </a:pPr>
            <a:r>
              <a:rPr lang="en-US" dirty="0"/>
              <a:t>331.301  General powers and limitations.</a:t>
            </a:r>
          </a:p>
          <a:p>
            <a:pPr>
              <a:buNone/>
            </a:pPr>
            <a:r>
              <a:rPr lang="en-US" dirty="0"/>
              <a:t>7.  A county shall not levy a tax unless specifically authorized by a state statute</a:t>
            </a:r>
          </a:p>
        </p:txBody>
      </p:sp>
    </p:spTree>
    <p:extLst>
      <p:ext uri="{BB962C8B-B14F-4D97-AF65-F5344CB8AC3E}">
        <p14:creationId xmlns:p14="http://schemas.microsoft.com/office/powerpoint/2010/main" val="406127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Categories of Property Tax Levies</a:t>
            </a:r>
          </a:p>
        </p:txBody>
      </p:sp>
      <p:sp>
        <p:nvSpPr>
          <p:cNvPr id="6" name="Content Placeholder 5"/>
          <p:cNvSpPr>
            <a:spLocks noGrp="1"/>
          </p:cNvSpPr>
          <p:nvPr>
            <p:ph idx="1"/>
          </p:nvPr>
        </p:nvSpPr>
        <p:spPr/>
        <p:txBody>
          <a:bodyPr/>
          <a:lstStyle/>
          <a:p>
            <a:r>
              <a:rPr lang="en-US" dirty="0"/>
              <a:t>General county services</a:t>
            </a:r>
          </a:p>
          <a:p>
            <a:r>
              <a:rPr lang="en-US" dirty="0"/>
              <a:t>Rural county services</a:t>
            </a:r>
          </a:p>
          <a:p>
            <a:r>
              <a:rPr lang="en-US" dirty="0"/>
              <a:t>Debt service</a:t>
            </a:r>
          </a:p>
          <a:p>
            <a:r>
              <a:rPr lang="en-US" dirty="0"/>
              <a:t>Other taxes specifically provided by law</a:t>
            </a:r>
          </a:p>
          <a:p>
            <a:pPr lvl="1"/>
            <a:r>
              <a:rPr lang="en-US" dirty="0"/>
              <a:t>Examples:</a:t>
            </a:r>
          </a:p>
          <a:p>
            <a:pPr lvl="2"/>
            <a:r>
              <a:rPr lang="en-US" dirty="0"/>
              <a:t>Mental Health and Disabilities Services</a:t>
            </a:r>
          </a:p>
          <a:p>
            <a:pPr lvl="2"/>
            <a:r>
              <a:rPr lang="en-US" dirty="0"/>
              <a:t>Unified Law</a:t>
            </a:r>
          </a:p>
          <a:p>
            <a:pPr marL="0" indent="0">
              <a:buNone/>
            </a:pPr>
            <a:endParaRPr lang="en-US" dirty="0"/>
          </a:p>
        </p:txBody>
      </p:sp>
    </p:spTree>
    <p:extLst>
      <p:ext uri="{BB962C8B-B14F-4D97-AF65-F5344CB8AC3E}">
        <p14:creationId xmlns:p14="http://schemas.microsoft.com/office/powerpoint/2010/main" val="77077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PROPERTY TAX NOTIFICATION – SF634</a:t>
            </a:r>
          </a:p>
        </p:txBody>
      </p:sp>
      <p:sp>
        <p:nvSpPr>
          <p:cNvPr id="4" name="Content Placeholder 3"/>
          <p:cNvSpPr>
            <a:spLocks noGrp="1"/>
          </p:cNvSpPr>
          <p:nvPr>
            <p:ph sz="half" idx="1"/>
          </p:nvPr>
        </p:nvSpPr>
        <p:spPr>
          <a:xfrm>
            <a:off x="457200" y="1600200"/>
            <a:ext cx="4038600" cy="4572000"/>
          </a:xfrm>
        </p:spPr>
        <p:txBody>
          <a:bodyPr>
            <a:normAutofit fontScale="92500" lnSpcReduction="10000"/>
          </a:bodyPr>
          <a:lstStyle/>
          <a:p>
            <a:r>
              <a:rPr lang="en-US" dirty="0"/>
              <a:t>County</a:t>
            </a:r>
          </a:p>
          <a:p>
            <a:pPr lvl="1"/>
            <a:r>
              <a:rPr lang="en-US" dirty="0"/>
              <a:t>General Basic</a:t>
            </a:r>
          </a:p>
          <a:p>
            <a:pPr lvl="1"/>
            <a:r>
              <a:rPr lang="en-US" dirty="0"/>
              <a:t>General Supplemental</a:t>
            </a:r>
          </a:p>
          <a:p>
            <a:pPr lvl="1"/>
            <a:r>
              <a:rPr lang="en-US" dirty="0"/>
              <a:t>Rural Basic</a:t>
            </a:r>
          </a:p>
          <a:p>
            <a:pPr lvl="1"/>
            <a:r>
              <a:rPr lang="en-US" dirty="0"/>
              <a:t>Rural Supplemental</a:t>
            </a:r>
          </a:p>
          <a:p>
            <a:pPr lvl="1"/>
            <a:endParaRPr lang="en-US" dirty="0"/>
          </a:p>
          <a:p>
            <a:endParaRPr lang="en-US" dirty="0"/>
          </a:p>
          <a:p>
            <a:pPr marL="0" indent="0">
              <a:spcAft>
                <a:spcPts val="600"/>
              </a:spcAft>
              <a:buNone/>
            </a:pPr>
            <a:endParaRPr lang="en-US" dirty="0"/>
          </a:p>
          <a:p>
            <a:pPr marL="0" indent="0">
              <a:buNone/>
            </a:pPr>
            <a:r>
              <a:rPr lang="en-US" u="sng" dirty="0"/>
              <a:t>FY2018 to FY2019 Growth</a:t>
            </a:r>
          </a:p>
          <a:p>
            <a:r>
              <a:rPr lang="en-US" dirty="0"/>
              <a:t>71 of 99 – General &gt; 2%</a:t>
            </a:r>
          </a:p>
          <a:p>
            <a:r>
              <a:rPr lang="en-US" dirty="0"/>
              <a:t>66 of 99 – Rural &gt; 2%</a:t>
            </a:r>
          </a:p>
        </p:txBody>
      </p:sp>
      <p:sp>
        <p:nvSpPr>
          <p:cNvPr id="5" name="Content Placeholder 4"/>
          <p:cNvSpPr>
            <a:spLocks noGrp="1"/>
          </p:cNvSpPr>
          <p:nvPr>
            <p:ph sz="half" idx="2"/>
          </p:nvPr>
        </p:nvSpPr>
        <p:spPr>
          <a:xfrm>
            <a:off x="4724400" y="1600200"/>
            <a:ext cx="4038600" cy="4525963"/>
          </a:xfrm>
        </p:spPr>
        <p:txBody>
          <a:bodyPr>
            <a:normAutofit fontScale="92500" lnSpcReduction="10000"/>
          </a:bodyPr>
          <a:lstStyle/>
          <a:p>
            <a:r>
              <a:rPr lang="en-US" dirty="0"/>
              <a:t>City</a:t>
            </a:r>
          </a:p>
          <a:p>
            <a:pPr lvl="1"/>
            <a:r>
              <a:rPr lang="en-US" dirty="0"/>
              <a:t>Regular General ($8.10)</a:t>
            </a:r>
          </a:p>
          <a:p>
            <a:pPr lvl="1"/>
            <a:r>
              <a:rPr lang="en-US" dirty="0"/>
              <a:t>Non-voted General</a:t>
            </a:r>
          </a:p>
          <a:p>
            <a:pPr lvl="2"/>
            <a:r>
              <a:rPr lang="en-US" dirty="0"/>
              <a:t>Except Av. Auth., Levee in special charters</a:t>
            </a:r>
          </a:p>
          <a:p>
            <a:pPr lvl="1"/>
            <a:r>
              <a:rPr lang="en-US" dirty="0"/>
              <a:t>Emergency</a:t>
            </a:r>
          </a:p>
          <a:p>
            <a:pPr lvl="1"/>
            <a:r>
              <a:rPr lang="en-US" dirty="0"/>
              <a:t>410/411</a:t>
            </a:r>
          </a:p>
          <a:p>
            <a:pPr lvl="1">
              <a:spcAft>
                <a:spcPts val="600"/>
              </a:spcAft>
            </a:pPr>
            <a:r>
              <a:rPr lang="en-US" dirty="0"/>
              <a:t>FICA/IPERS &amp; Other Employee Benefits</a:t>
            </a:r>
          </a:p>
          <a:p>
            <a:pPr marL="0" indent="0">
              <a:buNone/>
            </a:pPr>
            <a:r>
              <a:rPr lang="en-US" u="sng" dirty="0"/>
              <a:t>FY2018 to FY2019 Growth</a:t>
            </a:r>
          </a:p>
          <a:p>
            <a:r>
              <a:rPr lang="en-US" dirty="0"/>
              <a:t>524 of 942 over 2%</a:t>
            </a:r>
          </a:p>
        </p:txBody>
      </p:sp>
    </p:spTree>
    <p:extLst>
      <p:ext uri="{BB962C8B-B14F-4D97-AF65-F5344CB8AC3E}">
        <p14:creationId xmlns:p14="http://schemas.microsoft.com/office/powerpoint/2010/main" val="3945315494"/>
      </p:ext>
    </p:extLst>
  </p:cSld>
  <p:clrMapOvr>
    <a:masterClrMapping/>
  </p:clrMapOvr>
</p:sld>
</file>

<file path=ppt/theme/theme1.xml><?xml version="1.0" encoding="utf-8"?>
<a:theme xmlns:a="http://schemas.openxmlformats.org/drawingml/2006/main" name="State of Iow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te of Iowa Theme" id="{56550CC0-CDB5-4364-99E1-18D20D4542DD}" vid="{81FF3077-7B3B-40B0-8025-53094C2EA5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State of Iowa Theme</Template>
  <TotalTime>2535</TotalTime>
  <Words>1896</Words>
  <Application>Microsoft Office PowerPoint</Application>
  <PresentationFormat>On-screen Show (4:3)</PresentationFormat>
  <Paragraphs>226</Paragraphs>
  <Slides>43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Arial Black</vt:lpstr>
      <vt:lpstr>Bookman Old Style</vt:lpstr>
      <vt:lpstr>Calibri</vt:lpstr>
      <vt:lpstr>Century</vt:lpstr>
      <vt:lpstr>Garamond</vt:lpstr>
      <vt:lpstr>Wingdings 2</vt:lpstr>
      <vt:lpstr>State of Iowa Theme</vt:lpstr>
      <vt:lpstr>Iowa State Association of Counties Budgeting and Property Tax Seminar</vt:lpstr>
      <vt:lpstr> DOM Web site: https://dom.iowa.gov/counties </vt:lpstr>
      <vt:lpstr>  Department of Management’s Role </vt:lpstr>
      <vt:lpstr>DOM Staff </vt:lpstr>
      <vt:lpstr>SF 634</vt:lpstr>
      <vt:lpstr>SF 634</vt:lpstr>
      <vt:lpstr>County Property Tax Levy</vt:lpstr>
      <vt:lpstr>Categories of Property Tax Levies</vt:lpstr>
      <vt:lpstr>PROPERTY TAX NOTIFICATION – SF634</vt:lpstr>
      <vt:lpstr>County Budget Data Totals</vt:lpstr>
      <vt:lpstr>FY20 County Budget Data</vt:lpstr>
      <vt:lpstr>County Budget and Tax Rates</vt:lpstr>
      <vt:lpstr>PowerPoint Presentation</vt:lpstr>
      <vt:lpstr>SF 634 – Public Notice</vt:lpstr>
      <vt:lpstr>DRAFT</vt:lpstr>
      <vt:lpstr>EXAMPLES</vt:lpstr>
      <vt:lpstr>DRAFT-1st Column</vt:lpstr>
      <vt:lpstr>PowerPoint Presentation</vt:lpstr>
      <vt:lpstr>DRAFT-2nd Column</vt:lpstr>
      <vt:lpstr>PowerPoint Presentation</vt:lpstr>
      <vt:lpstr>DRAFT-3rd Column</vt:lpstr>
      <vt:lpstr>PowerPoint Presentation</vt:lpstr>
      <vt:lpstr>PowerPoint Presentation</vt:lpstr>
      <vt:lpstr>Increases &gt; 2% require explanation in notice. </vt:lpstr>
      <vt:lpstr>SF634 – Required Resolution </vt:lpstr>
      <vt:lpstr>PROPERTY TAX NOTIFICATION-SF 634</vt:lpstr>
      <vt:lpstr>PROPERTY TAX NOTIFICATION-SF 634</vt:lpstr>
      <vt:lpstr>Late Budgets</vt:lpstr>
      <vt:lpstr>Budget Protests</vt:lpstr>
      <vt:lpstr>Budget Protests</vt:lpstr>
      <vt:lpstr>Budget Protests</vt:lpstr>
      <vt:lpstr>Budget Protests</vt:lpstr>
      <vt:lpstr>Budget Protest Hearing Format</vt:lpstr>
      <vt:lpstr>Budget Protests</vt:lpstr>
      <vt:lpstr>Review of General Budget Timelines </vt:lpstr>
      <vt:lpstr>Budget Timelines </vt:lpstr>
      <vt:lpstr>Appropriations</vt:lpstr>
      <vt:lpstr>Budget Amendments</vt:lpstr>
      <vt:lpstr>Budget Amendment</vt:lpstr>
      <vt:lpstr>PowerPoint Presentation</vt:lpstr>
      <vt:lpstr>Changing Departmental Appropriations</vt:lpstr>
      <vt:lpstr>Changing Departmental Appropriations</vt:lpstr>
      <vt:lpstr>Contact:</vt:lpstr>
    </vt:vector>
  </TitlesOfParts>
  <Company>State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State Association of County Auditors</dc:title>
  <dc:creator>Johnson, Carrie [IDOM]</dc:creator>
  <cp:lastModifiedBy>Kelsey Sebern</cp:lastModifiedBy>
  <cp:revision>239</cp:revision>
  <cp:lastPrinted>2019-08-21T17:45:06Z</cp:lastPrinted>
  <dcterms:created xsi:type="dcterms:W3CDTF">2015-11-09T19:41:16Z</dcterms:created>
  <dcterms:modified xsi:type="dcterms:W3CDTF">2019-09-30T13:48:42Z</dcterms:modified>
</cp:coreProperties>
</file>