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31"/>
  </p:handoutMasterIdLst>
  <p:sldIdLst>
    <p:sldId id="256" r:id="rId3"/>
    <p:sldId id="259" r:id="rId4"/>
    <p:sldId id="260" r:id="rId5"/>
    <p:sldId id="263" r:id="rId6"/>
    <p:sldId id="264" r:id="rId7"/>
    <p:sldId id="262" r:id="rId8"/>
    <p:sldId id="261" r:id="rId9"/>
    <p:sldId id="269" r:id="rId10"/>
    <p:sldId id="265" r:id="rId11"/>
    <p:sldId id="267" r:id="rId12"/>
    <p:sldId id="266" r:id="rId13"/>
    <p:sldId id="270" r:id="rId14"/>
    <p:sldId id="272" r:id="rId15"/>
    <p:sldId id="273" r:id="rId16"/>
    <p:sldId id="271" r:id="rId17"/>
    <p:sldId id="274" r:id="rId18"/>
    <p:sldId id="275" r:id="rId19"/>
    <p:sldId id="276" r:id="rId20"/>
    <p:sldId id="277" r:id="rId21"/>
    <p:sldId id="257" r:id="rId22"/>
    <p:sldId id="258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4043C94-80B3-4CE8-8409-8B549C63C979}">
          <p14:sldIdLst>
            <p14:sldId id="256"/>
            <p14:sldId id="259"/>
            <p14:sldId id="260"/>
            <p14:sldId id="263"/>
            <p14:sldId id="264"/>
            <p14:sldId id="262"/>
            <p14:sldId id="261"/>
            <p14:sldId id="269"/>
            <p14:sldId id="265"/>
            <p14:sldId id="267"/>
            <p14:sldId id="266"/>
            <p14:sldId id="270"/>
            <p14:sldId id="272"/>
            <p14:sldId id="273"/>
            <p14:sldId id="271"/>
            <p14:sldId id="274"/>
            <p14:sldId id="275"/>
            <p14:sldId id="276"/>
            <p14:sldId id="277"/>
            <p14:sldId id="257"/>
            <p14:sldId id="258"/>
            <p14:sldId id="278"/>
            <p14:sldId id="279"/>
            <p14:sldId id="280"/>
            <p14:sldId id="281"/>
            <p14:sldId id="282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4E8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6" y="4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A5DFB3C-A216-48D8-8A4B-1222B29E700B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B95E419-F9E1-49F7-951F-D367B9923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64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 rot="20208391">
            <a:off x="5854466" y="530285"/>
            <a:ext cx="3339314" cy="2387600"/>
          </a:xfrm>
        </p:spPr>
        <p:txBody>
          <a:bodyPr anchor="b">
            <a:noAutofit/>
          </a:bodyPr>
          <a:lstStyle>
            <a:lvl1pPr algn="ctr">
              <a:defRPr sz="10000" i="1">
                <a:solidFill>
                  <a:srgbClr val="4E8ABE"/>
                </a:solidFill>
                <a:latin typeface="MarketPro-Bold" panose="03010804020101010101" pitchFamily="66" charset="0"/>
                <a:cs typeface="MarketPro-Bold" panose="03010804020101010101" pitchFamily="66" charset="0"/>
              </a:defRPr>
            </a:lvl1pPr>
          </a:lstStyle>
          <a:p>
            <a:r>
              <a:rPr lang="en-US" dirty="0"/>
              <a:t>Our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6030" y="4282193"/>
            <a:ext cx="5256245" cy="16557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3200">
                <a:latin typeface="Arial Rounded MT Bold" panose="020F07040305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938" y="-47625"/>
            <a:ext cx="4606665" cy="6603176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-90311" y="5985581"/>
            <a:ext cx="12846755" cy="4571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 flipH="1">
            <a:off x="1027289" y="4741897"/>
            <a:ext cx="45719" cy="248355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6110" t="3990" r="23256" b="23184"/>
          <a:stretch/>
        </p:blipFill>
        <p:spPr>
          <a:xfrm>
            <a:off x="739912" y="2086895"/>
            <a:ext cx="2574638" cy="22385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3651" t="25790" r="21941" b="30451"/>
          <a:stretch/>
        </p:blipFill>
        <p:spPr>
          <a:xfrm>
            <a:off x="1257300" y="147306"/>
            <a:ext cx="3848101" cy="20608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152" r="34688"/>
          <a:stretch/>
        </p:blipFill>
        <p:spPr>
          <a:xfrm>
            <a:off x="3296518" y="3706610"/>
            <a:ext cx="1808883" cy="223134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16391"/>
          <a:stretch/>
        </p:blipFill>
        <p:spPr>
          <a:xfrm>
            <a:off x="1377808" y="4319317"/>
            <a:ext cx="1924950" cy="16118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7644" r="8203"/>
          <a:stretch/>
        </p:blipFill>
        <p:spPr>
          <a:xfrm>
            <a:off x="3296518" y="2205386"/>
            <a:ext cx="1808883" cy="1553521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722489" y="-76200"/>
            <a:ext cx="647710" cy="64507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924" y="616409"/>
            <a:ext cx="2777351" cy="2935666"/>
          </a:xfrm>
          <a:prstGeom prst="rect">
            <a:avLst/>
          </a:prstGeom>
        </p:spPr>
      </p:pic>
      <p:sp>
        <p:nvSpPr>
          <p:cNvPr id="34" name="Rectangle 33"/>
          <p:cNvSpPr/>
          <p:nvPr userDrawn="1"/>
        </p:nvSpPr>
        <p:spPr>
          <a:xfrm>
            <a:off x="5239071" y="5847735"/>
            <a:ext cx="104601" cy="265471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49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79CA-6F4D-494F-B12C-739D6CD975D0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D7-FC4D-4FA8-9251-B975159F85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2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79CA-6F4D-494F-B12C-739D6CD975D0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D7-FC4D-4FA8-9251-B975159F85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88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/>
              <a:pPr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308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73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651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/>
              <a:t>9/26/2019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496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9/26/2019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10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9/26/2019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355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9/26/2019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752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9/26/2019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85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8940828" cy="2852737"/>
          </a:xfrm>
        </p:spPr>
        <p:txBody>
          <a:bodyPr anchor="b"/>
          <a:lstStyle>
            <a:lvl1pPr>
              <a:defRPr sz="6000"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894082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9322819" y="-729763"/>
            <a:ext cx="2719055" cy="2306151"/>
            <a:chOff x="9322819" y="-596413"/>
            <a:chExt cx="2719055" cy="2306151"/>
          </a:xfrm>
          <a:effectLst>
            <a:glow rad="127000">
              <a:schemeClr val="accent1">
                <a:alpha val="20000"/>
              </a:schemeClr>
            </a:glow>
          </a:effectLst>
        </p:grpSpPr>
        <p:sp>
          <p:nvSpPr>
            <p:cNvPr id="7" name="Title 1"/>
            <p:cNvSpPr txBox="1">
              <a:spLocks/>
            </p:cNvSpPr>
            <p:nvPr userDrawn="1"/>
          </p:nvSpPr>
          <p:spPr>
            <a:xfrm rot="20208391">
              <a:off x="9322819" y="-596413"/>
              <a:ext cx="1846550" cy="174640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0000" i="1" kern="1200">
                  <a:solidFill>
                    <a:srgbClr val="4E8ABE"/>
                  </a:solidFill>
                  <a:latin typeface="MarketPro-Bold" panose="03010804020101010101" pitchFamily="66" charset="0"/>
                  <a:ea typeface="+mj-ea"/>
                  <a:cs typeface="MarketPro-Bold" panose="03010804020101010101" pitchFamily="66" charset="0"/>
                </a:defRPr>
              </a:lvl1pPr>
            </a:lstStyle>
            <a:p>
              <a:r>
                <a:rPr lang="en-US" sz="4000" dirty="0"/>
                <a:t>Our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9757" y="291117"/>
              <a:ext cx="1342117" cy="1418621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 userDrawn="1"/>
        </p:nvSpPr>
        <p:spPr>
          <a:xfrm>
            <a:off x="-480836" y="1728822"/>
            <a:ext cx="12846755" cy="4571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 flipH="1">
            <a:off x="10096533" y="-709015"/>
            <a:ext cx="45719" cy="248355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9818397" y="1507301"/>
            <a:ext cx="647710" cy="5791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79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9/26/2019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4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9/26/2019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153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035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5092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9610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953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595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744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915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59" y="409091"/>
            <a:ext cx="10515600" cy="1325563"/>
          </a:xfrm>
        </p:spPr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6890" y="1757157"/>
            <a:ext cx="10515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D7-FC4D-4FA8-9251-B975159F85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7806" y="3562350"/>
            <a:ext cx="2050509" cy="285115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flipH="1">
            <a:off x="551800" y="4913632"/>
            <a:ext cx="45719" cy="248355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430259" y="3611019"/>
            <a:ext cx="1974713" cy="2534865"/>
            <a:chOff x="739912" y="46763"/>
            <a:chExt cx="4458029" cy="5891193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16110" t="3990" r="23256" b="23184"/>
            <a:stretch/>
          </p:blipFill>
          <p:spPr>
            <a:xfrm>
              <a:off x="739912" y="2086895"/>
              <a:ext cx="2574638" cy="22385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20957" t="25790" r="21941" b="30451"/>
            <a:stretch/>
          </p:blipFill>
          <p:spPr>
            <a:xfrm>
              <a:off x="1073008" y="46763"/>
              <a:ext cx="4117301" cy="210422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3152" r="34688"/>
            <a:stretch/>
          </p:blipFill>
          <p:spPr>
            <a:xfrm>
              <a:off x="3296518" y="3706610"/>
              <a:ext cx="1887551" cy="223134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r="16391"/>
            <a:stretch/>
          </p:blipFill>
          <p:spPr>
            <a:xfrm>
              <a:off x="1377808" y="4319317"/>
              <a:ext cx="1924950" cy="161186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7644" r="8203"/>
            <a:stretch/>
          </p:blipFill>
          <p:spPr>
            <a:xfrm>
              <a:off x="3314550" y="2148771"/>
              <a:ext cx="1883391" cy="1619661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 userDrawn="1"/>
        </p:nvSpPr>
        <p:spPr>
          <a:xfrm flipH="1">
            <a:off x="430259" y="4260498"/>
            <a:ext cx="292230" cy="23269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71261" y="6277605"/>
            <a:ext cx="12846755" cy="4571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7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79CA-6F4D-494F-B12C-739D6CD975D0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D7-FC4D-4FA8-9251-B975159F85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8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79CA-6F4D-494F-B12C-739D6CD975D0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D7-FC4D-4FA8-9251-B975159F85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41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79CA-6F4D-494F-B12C-739D6CD975D0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D7-FC4D-4FA8-9251-B975159F85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83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79CA-6F4D-494F-B12C-739D6CD975D0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D7-FC4D-4FA8-9251-B975159F85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29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79CA-6F4D-494F-B12C-739D6CD975D0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D7-FC4D-4FA8-9251-B975159F85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92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79CA-6F4D-494F-B12C-739D6CD975D0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D7-FC4D-4FA8-9251-B975159F85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55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B79CA-6F4D-494F-B12C-739D6CD975D0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8BED7-FC4D-4FA8-9251-B975159F85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27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/>
              <a:pPr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168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rycountyiowa.gov/" TargetMode="External"/><Relationship Id="rId2" Type="http://schemas.openxmlformats.org/officeDocument/2006/relationships/hyperlink" Target="mailto:lharter@storycountyiowa.gov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2591" y="4298408"/>
            <a:ext cx="5256245" cy="1655762"/>
          </a:xfrm>
        </p:spPr>
        <p:txBody>
          <a:bodyPr/>
          <a:lstStyle/>
          <a:p>
            <a:r>
              <a:rPr lang="en-US" dirty="0"/>
              <a:t>Budgeting Transparency and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805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656" y="2205325"/>
            <a:ext cx="3917608" cy="231066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34" y="144510"/>
            <a:ext cx="8425718" cy="3199191"/>
          </a:xfrm>
        </p:spPr>
        <p:txBody>
          <a:bodyPr numCol="2">
            <a:normAutofit/>
          </a:bodyPr>
          <a:lstStyle/>
          <a:p>
            <a:r>
              <a:rPr lang="en-US" dirty="0"/>
              <a:t>Communications Plan</a:t>
            </a:r>
          </a:p>
          <a:p>
            <a:r>
              <a:rPr lang="en-US" dirty="0"/>
              <a:t>Annual Reports</a:t>
            </a:r>
          </a:p>
          <a:p>
            <a:r>
              <a:rPr lang="en-US" dirty="0"/>
              <a:t>Citizen of the Year</a:t>
            </a:r>
          </a:p>
          <a:p>
            <a:r>
              <a:rPr lang="en-US" dirty="0"/>
              <a:t>NCGM</a:t>
            </a:r>
          </a:p>
          <a:p>
            <a:r>
              <a:rPr lang="en-US" dirty="0"/>
              <a:t>Capital Improvements Planning</a:t>
            </a:r>
          </a:p>
          <a:p>
            <a:r>
              <a:rPr lang="en-US" dirty="0"/>
              <a:t>Cornerstone to Capstone</a:t>
            </a:r>
          </a:p>
          <a:p>
            <a:r>
              <a:rPr lang="en-US" dirty="0"/>
              <a:t>Day of Caring</a:t>
            </a:r>
          </a:p>
          <a:p>
            <a:r>
              <a:rPr lang="en-US" dirty="0"/>
              <a:t>KHOI Radio Updates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2608" y="144510"/>
            <a:ext cx="2700859" cy="2093724"/>
          </a:xfrm>
          <a:prstGeom prst="rect">
            <a:avLst/>
          </a:prstGeom>
        </p:spPr>
      </p:pic>
      <p:pic>
        <p:nvPicPr>
          <p:cNvPr id="2050" name="Picture 2" descr="Image may contain: 3 people, food and indo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95" y="3725841"/>
            <a:ext cx="3071093" cy="229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851" t="20476" r="12733"/>
          <a:stretch/>
        </p:blipFill>
        <p:spPr>
          <a:xfrm>
            <a:off x="6762403" y="4208540"/>
            <a:ext cx="2501262" cy="1810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08" y="2238234"/>
            <a:ext cx="2899392" cy="349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Four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/>
              <a:t>“You are never too old to set another goal or dream a new dream.”</a:t>
            </a:r>
          </a:p>
          <a:p>
            <a:endParaRPr lang="en-US" i="1" dirty="0"/>
          </a:p>
          <a:p>
            <a:pPr algn="r"/>
            <a:r>
              <a:rPr lang="en-US" sz="1600" dirty="0"/>
              <a:t>-By C.S. Lewis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8206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MARCHING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7642" y="2074460"/>
            <a:ext cx="8288969" cy="4011531"/>
          </a:xfrm>
        </p:spPr>
        <p:txBody>
          <a:bodyPr>
            <a:noAutofit/>
          </a:bodyPr>
          <a:lstStyle/>
          <a:p>
            <a:r>
              <a:rPr lang="en-US" sz="3600" dirty="0"/>
              <a:t>Trying new things to tell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Our Story</a:t>
            </a:r>
          </a:p>
          <a:p>
            <a:r>
              <a:rPr lang="en-US" sz="3600" dirty="0"/>
              <a:t>Using new tools (and sometimes tried and true techniques) to increase when, where, how, why, and to whom we deliver our messages</a:t>
            </a:r>
          </a:p>
          <a:p>
            <a:pPr lvl="1"/>
            <a:r>
              <a:rPr lang="en-US" sz="3200" i="1" dirty="0"/>
              <a:t>And, yes, even an “old dog can learn a few new tricks” because YouTube in an incredible teacher!</a:t>
            </a:r>
          </a:p>
        </p:txBody>
      </p:sp>
    </p:spTree>
    <p:extLst>
      <p:ext uri="{BB962C8B-B14F-4D97-AF65-F5344CB8AC3E}">
        <p14:creationId xmlns:p14="http://schemas.microsoft.com/office/powerpoint/2010/main" val="121144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may contain: 1 person, smiling, tex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28" y="109766"/>
            <a:ext cx="2000066" cy="245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694"/>
          <a:stretch/>
        </p:blipFill>
        <p:spPr>
          <a:xfrm>
            <a:off x="259308" y="2879849"/>
            <a:ext cx="2920620" cy="39567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781" y="2566885"/>
            <a:ext cx="8695724" cy="4269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61" y="-203199"/>
            <a:ext cx="2420914" cy="3087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8406" y="109766"/>
            <a:ext cx="4237099" cy="2311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487" y="91445"/>
            <a:ext cx="1663065" cy="233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0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Five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“It’s not about what it is, it’s about what it can become.”</a:t>
            </a:r>
          </a:p>
          <a:p>
            <a:endParaRPr lang="en-US" i="1" dirty="0"/>
          </a:p>
          <a:p>
            <a:pPr algn="r"/>
            <a:r>
              <a:rPr lang="en-US" sz="1600" dirty="0"/>
              <a:t>-By Dr. Seuss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16086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8860" y="1351125"/>
            <a:ext cx="9203140" cy="5090613"/>
          </a:xfrm>
        </p:spPr>
        <p:txBody>
          <a:bodyPr>
            <a:normAutofit/>
          </a:bodyPr>
          <a:lstStyle/>
          <a:p>
            <a:r>
              <a:rPr lang="en-US" dirty="0"/>
              <a:t>New faces and new strategies and ideas!</a:t>
            </a:r>
          </a:p>
          <a:p>
            <a:r>
              <a:rPr lang="en-US" dirty="0"/>
              <a:t>Keeping up with the </a:t>
            </a:r>
            <a:r>
              <a:rPr lang="en-US" i="1" dirty="0"/>
              <a:t>“Social Media Joneses” </a:t>
            </a:r>
          </a:p>
          <a:p>
            <a:pPr lvl="1"/>
            <a:r>
              <a:rPr lang="en-US" i="1" dirty="0"/>
              <a:t>Looking at tools to make this easier</a:t>
            </a:r>
          </a:p>
          <a:p>
            <a:pPr lvl="1"/>
            <a:r>
              <a:rPr lang="en-US" i="1" dirty="0"/>
              <a:t>Creating engaging materials</a:t>
            </a:r>
          </a:p>
          <a:p>
            <a:pPr lvl="1"/>
            <a:r>
              <a:rPr lang="en-US" i="1" dirty="0"/>
              <a:t>Putting stuff in non-government speak – say what?</a:t>
            </a:r>
          </a:p>
          <a:p>
            <a:r>
              <a:rPr lang="en-US" dirty="0"/>
              <a:t>Staying current, relevant, and engaging</a:t>
            </a:r>
          </a:p>
          <a:p>
            <a:pPr marL="457200" lvl="1" indent="0" algn="ctr">
              <a:buNone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Juice ITC" panose="04040403040A02020202" pitchFamily="82" charset="0"/>
              </a:rPr>
              <a:t>This is the song that never ends.</a:t>
            </a:r>
          </a:p>
          <a:p>
            <a:pPr marL="457200" lvl="1" indent="0" algn="ctr">
              <a:buNone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Juice ITC" panose="04040403040A02020202" pitchFamily="82" charset="0"/>
              </a:rPr>
              <a:t>It goes on and on my friends.</a:t>
            </a:r>
          </a:p>
          <a:p>
            <a:pPr marL="457200" lvl="1" indent="0" algn="ctr">
              <a:buNone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Juice ITC" panose="04040403040A02020202" pitchFamily="82" charset="0"/>
              </a:rPr>
              <a:t>Someone started singing it not knowing what it was, </a:t>
            </a:r>
          </a:p>
          <a:p>
            <a:pPr marL="457200" lvl="1" indent="0" algn="ctr">
              <a:buNone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Juice ITC" panose="04040403040A02020202" pitchFamily="82" charset="0"/>
              </a:rPr>
              <a:t>And they’ll continue singing it forever just because…</a:t>
            </a:r>
          </a:p>
        </p:txBody>
      </p:sp>
    </p:spTree>
    <p:extLst>
      <p:ext uri="{BB962C8B-B14F-4D97-AF65-F5344CB8AC3E}">
        <p14:creationId xmlns:p14="http://schemas.microsoft.com/office/powerpoint/2010/main" val="42450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Epilogue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/>
              <a:t>“Talkin’ Bout the Things,</a:t>
            </a:r>
          </a:p>
          <a:p>
            <a:r>
              <a:rPr lang="en-US" i="1" dirty="0"/>
              <a:t>All the Woulda-Coulda-Shoulda Done.”</a:t>
            </a:r>
          </a:p>
          <a:p>
            <a:endParaRPr lang="en-US" i="1" dirty="0"/>
          </a:p>
          <a:p>
            <a:pPr algn="r"/>
            <a:r>
              <a:rPr lang="en-US" sz="1600" dirty="0"/>
              <a:t>-By Shel Silverstein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3122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59" y="409091"/>
            <a:ext cx="10515600" cy="1651721"/>
          </a:xfrm>
        </p:spPr>
        <p:txBody>
          <a:bodyPr/>
          <a:lstStyle/>
          <a:p>
            <a:r>
              <a:rPr lang="en-US" dirty="0"/>
              <a:t>Just keep swimming, just keep swimming!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7223" y="2251880"/>
            <a:ext cx="8598089" cy="404768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Despite what comes our way…</a:t>
            </a:r>
          </a:p>
          <a:p>
            <a:pPr lvl="1"/>
            <a:r>
              <a:rPr lang="en-US" dirty="0"/>
              <a:t>People</a:t>
            </a:r>
          </a:p>
          <a:p>
            <a:pPr lvl="1"/>
            <a:r>
              <a:rPr lang="en-US" dirty="0"/>
              <a:t>Hazards</a:t>
            </a:r>
          </a:p>
          <a:p>
            <a:pPr lvl="1"/>
            <a:r>
              <a:rPr lang="en-US" dirty="0"/>
              <a:t>Money</a:t>
            </a:r>
          </a:p>
          <a:p>
            <a:pPr lvl="1"/>
            <a:r>
              <a:rPr lang="en-US" dirty="0"/>
              <a:t>umm – unfunded mandates and decisions from “other” elected bodies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We all believe in COUNTY GOVERNMENT and our challenge must be to share our stories and follow Dory’s advice to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engage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our citizens,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encourage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them to be involved and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educate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everyone what amazing services counties throughout the state of Iowa provide!</a:t>
            </a:r>
          </a:p>
        </p:txBody>
      </p:sp>
    </p:spTree>
    <p:extLst>
      <p:ext uri="{BB962C8B-B14F-4D97-AF65-F5344CB8AC3E}">
        <p14:creationId xmlns:p14="http://schemas.microsoft.com/office/powerpoint/2010/main" val="100112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8940828" cy="2425534"/>
          </a:xfrm>
        </p:spPr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135273"/>
            <a:ext cx="8940828" cy="2722727"/>
          </a:xfrm>
        </p:spPr>
        <p:txBody>
          <a:bodyPr>
            <a:normAutofit/>
          </a:bodyPr>
          <a:lstStyle/>
          <a:p>
            <a:r>
              <a:rPr lang="en-US" i="1" dirty="0"/>
              <a:t>Leanne Lawrie Harter, AICP CFM</a:t>
            </a:r>
          </a:p>
          <a:p>
            <a:r>
              <a:rPr lang="en-US" sz="1600" i="1" dirty="0"/>
              <a:t>County Outreach and Special Projects Manager – Story County, Iowa</a:t>
            </a:r>
          </a:p>
          <a:p>
            <a:r>
              <a:rPr lang="en-US" sz="1600" i="1" dirty="0"/>
              <a:t>900 6</a:t>
            </a:r>
            <a:r>
              <a:rPr lang="en-US" sz="1600" i="1" baseline="30000" dirty="0"/>
              <a:t>th</a:t>
            </a:r>
            <a:r>
              <a:rPr lang="en-US" sz="1600" i="1" dirty="0"/>
              <a:t> Street – Nevada, Iowa 50201</a:t>
            </a:r>
          </a:p>
          <a:p>
            <a:r>
              <a:rPr lang="en-US" sz="1600" i="1" dirty="0"/>
              <a:t>Email: </a:t>
            </a:r>
            <a:r>
              <a:rPr lang="en-US" sz="1600" i="1" dirty="0">
                <a:hlinkClick r:id="rId2"/>
              </a:rPr>
              <a:t>lharter@storycountyiowa.gov</a:t>
            </a:r>
            <a:r>
              <a:rPr lang="en-US" sz="1600" i="1" dirty="0"/>
              <a:t>		Phone: 515-382-7247</a:t>
            </a:r>
          </a:p>
          <a:p>
            <a:endParaRPr lang="en-US" sz="1600" i="1" dirty="0"/>
          </a:p>
          <a:p>
            <a:pPr algn="ctr"/>
            <a:r>
              <a:rPr lang="en-US" sz="2000" b="1" i="1" dirty="0">
                <a:solidFill>
                  <a:schemeClr val="tx1"/>
                </a:solidFill>
              </a:rPr>
              <a:t>Check Story County out online at </a:t>
            </a:r>
            <a:r>
              <a:rPr lang="en-US" sz="2000" b="1" i="1" dirty="0">
                <a:solidFill>
                  <a:schemeClr val="tx1"/>
                </a:solidFill>
                <a:hlinkClick r:id="rId3"/>
              </a:rPr>
              <a:t>www.storycountyiowa.gov</a:t>
            </a:r>
            <a:r>
              <a:rPr lang="en-US" sz="2000" b="1" i="1" dirty="0">
                <a:solidFill>
                  <a:schemeClr val="tx1"/>
                </a:solidFill>
              </a:rPr>
              <a:t> or find us on Facebook, Twitter, Instagram and YouTube</a:t>
            </a:r>
          </a:p>
        </p:txBody>
      </p:sp>
    </p:spTree>
    <p:extLst>
      <p:ext uri="{BB962C8B-B14F-4D97-AF65-F5344CB8AC3E}">
        <p14:creationId xmlns:p14="http://schemas.microsoft.com/office/powerpoint/2010/main" val="358187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42F2-A51D-404E-BD3C-549F8C8D3F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Transparency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75B8FD-5383-9341-B6B5-BCD40B5D7C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Gary Sawyer, October 2019</a:t>
            </a:r>
          </a:p>
        </p:txBody>
      </p:sp>
    </p:spTree>
    <p:extLst>
      <p:ext uri="{BB962C8B-B14F-4D97-AF65-F5344CB8AC3E}">
        <p14:creationId xmlns:p14="http://schemas.microsoft.com/office/powerpoint/2010/main" val="217691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Prologue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4589463"/>
            <a:ext cx="8782078" cy="1500187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“There should be a place where only the things you want to happen, happen.”</a:t>
            </a:r>
          </a:p>
          <a:p>
            <a:endParaRPr lang="en-US" i="1" dirty="0"/>
          </a:p>
          <a:p>
            <a:pPr algn="r"/>
            <a:r>
              <a:rPr lang="en-US" sz="1600" dirty="0"/>
              <a:t>-From </a:t>
            </a:r>
            <a:r>
              <a:rPr lang="en-US" sz="1600" i="1" dirty="0"/>
              <a:t>Where the Wild Things Are</a:t>
            </a:r>
          </a:p>
        </p:txBody>
      </p:sp>
    </p:spTree>
    <p:extLst>
      <p:ext uri="{BB962C8B-B14F-4D97-AF65-F5344CB8AC3E}">
        <p14:creationId xmlns:p14="http://schemas.microsoft.com/office/powerpoint/2010/main" val="302602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70B20-3662-CB4B-83F2-897D8F80B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D9DD9-605C-4547-B2B2-828929E60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Edited newspapers in Iowa, Oregon and Illinois during a 40-year career.</a:t>
            </a:r>
          </a:p>
          <a:p>
            <a:r>
              <a:rPr lang="en-US" dirty="0"/>
              <a:t>Currently, assistant teaching professor at Iowa State University’s Greenlee School of Journalism and Mass Communication.</a:t>
            </a:r>
          </a:p>
          <a:p>
            <a:r>
              <a:rPr lang="en-US" dirty="0"/>
              <a:t>Strong believer in the public’s right to know. The public usually makes reasonable decisions if given all the facts.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507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504B7-73E3-BF4A-8E3C-03E0EA99C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knowledge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57F8C-6648-1C46-81F4-78C73096F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journalists don’t understand the property tax system.</a:t>
            </a:r>
          </a:p>
          <a:p>
            <a:pPr lvl="1"/>
            <a:r>
              <a:rPr lang="en-US" dirty="0"/>
              <a:t>Rely on ``experts’’ to tell the story.</a:t>
            </a:r>
          </a:p>
          <a:p>
            <a:pPr lvl="1"/>
            <a:r>
              <a:rPr lang="en-US" dirty="0"/>
              <a:t>Result: May not tell the complete story.</a:t>
            </a:r>
          </a:p>
          <a:p>
            <a:r>
              <a:rPr lang="en-US" dirty="0"/>
              <a:t>Most residents don’t understand the system:</a:t>
            </a:r>
          </a:p>
          <a:p>
            <a:pPr lvl="1"/>
            <a:r>
              <a:rPr lang="en-US" dirty="0"/>
              <a:t>Leads to misunderstandings and mistrust.</a:t>
            </a:r>
          </a:p>
          <a:p>
            <a:pPr lvl="1"/>
            <a:r>
              <a:rPr lang="en-US" dirty="0"/>
              <a:t>``Controversies’’ that really aren’t controversial.</a:t>
            </a:r>
          </a:p>
        </p:txBody>
      </p:sp>
    </p:spTree>
    <p:extLst>
      <p:ext uri="{BB962C8B-B14F-4D97-AF65-F5344CB8AC3E}">
        <p14:creationId xmlns:p14="http://schemas.microsoft.com/office/powerpoint/2010/main" val="3641287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DA4B0-30C9-3149-904B-5A1BFC29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they can understand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C4A66-F9B6-5B4D-B3BA-017E147AE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Explain the property tax system as simply as possible.</a:t>
            </a:r>
          </a:p>
          <a:p>
            <a:r>
              <a:rPr lang="en-US" dirty="0"/>
              <a:t>Make comparisons, (like percent of increase or decrease) a part of your budget documents.</a:t>
            </a:r>
          </a:p>
          <a:p>
            <a:r>
              <a:rPr lang="en-US" dirty="0"/>
              <a:t>Charts and graphs can help.</a:t>
            </a:r>
          </a:p>
          <a:p>
            <a:r>
              <a:rPr lang="en-US" dirty="0"/>
              <a:t>Make complete budget documents available, but consider condensed versions that are more accessible.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074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EA76C-74CC-6748-B17D-3652A935B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types of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F4DE7-834F-2948-984B-1C3221CAD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Newspapers:</a:t>
            </a:r>
          </a:p>
          <a:p>
            <a:pPr lvl="1"/>
            <a:r>
              <a:rPr lang="en-US" dirty="0"/>
              <a:t>May be looking for more in-depth information.</a:t>
            </a:r>
          </a:p>
          <a:p>
            <a:pPr lvl="1"/>
            <a:r>
              <a:rPr lang="en-US" dirty="0"/>
              <a:t>May want additional time to prepare the information.</a:t>
            </a:r>
          </a:p>
          <a:p>
            <a:r>
              <a:rPr lang="en-US" dirty="0"/>
              <a:t>Radio:</a:t>
            </a:r>
          </a:p>
          <a:p>
            <a:pPr lvl="1"/>
            <a:r>
              <a:rPr lang="en-US" dirty="0"/>
              <a:t>Not many true radio news departments.</a:t>
            </a:r>
          </a:p>
          <a:p>
            <a:pPr lvl="1"/>
            <a:r>
              <a:rPr lang="en-US" dirty="0"/>
              <a:t>May have interactive programs – talk shows – that can be beneficial.</a:t>
            </a:r>
          </a:p>
          <a:p>
            <a:r>
              <a:rPr lang="en-US" dirty="0"/>
              <a:t>TV:</a:t>
            </a:r>
          </a:p>
          <a:p>
            <a:pPr lvl="1"/>
            <a:r>
              <a:rPr lang="en-US" dirty="0"/>
              <a:t>A visual media.</a:t>
            </a:r>
          </a:p>
          <a:p>
            <a:pPr lvl="1"/>
            <a:r>
              <a:rPr lang="en-US" dirty="0"/>
              <a:t>Report will be short.</a:t>
            </a:r>
          </a:p>
        </p:txBody>
      </p:sp>
    </p:spTree>
    <p:extLst>
      <p:ext uri="{BB962C8B-B14F-4D97-AF65-F5344CB8AC3E}">
        <p14:creationId xmlns:p14="http://schemas.microsoft.com/office/powerpoint/2010/main" val="2131559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A0D2C-3AF2-8942-BEA7-4FB233D1D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types of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1BBD4-31DF-CC4D-8EAA-654136707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Online:</a:t>
            </a:r>
          </a:p>
          <a:p>
            <a:pPr lvl="1"/>
            <a:r>
              <a:rPr lang="en-US" dirty="0"/>
              <a:t>Various forms, from social media to blogs.</a:t>
            </a:r>
          </a:p>
          <a:p>
            <a:pPr lvl="1"/>
            <a:r>
              <a:rPr lang="en-US" dirty="0"/>
              <a:t>Need to be prepared to react as soon as possible.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571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073FD-BB4C-DE40-A155-C46D1B8B1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 your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1A0A0-7309-C049-805F-74FA3D576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Most journalists want to do a story that is fair and accurate.</a:t>
            </a:r>
          </a:p>
          <a:p>
            <a:r>
              <a:rPr lang="en-US" dirty="0"/>
              <a:t>What about the budget is important/outstanding.</a:t>
            </a:r>
          </a:p>
          <a:p>
            <a:r>
              <a:rPr lang="en-US" dirty="0"/>
              <a:t>Anticipate questions and concerns and consider getting out in front of them.</a:t>
            </a:r>
          </a:p>
          <a:p>
            <a:r>
              <a:rPr lang="en-US" dirty="0"/>
              <a:t>``Hiding’’ issues is risky.</a:t>
            </a:r>
          </a:p>
          <a:p>
            <a:r>
              <a:rPr lang="en-US" dirty="0"/>
              <a:t>Journalists don’t mind, and might even welcome, conversations about what’s important. </a:t>
            </a:r>
          </a:p>
          <a:p>
            <a:r>
              <a:rPr lang="en-US" dirty="0"/>
              <a:t>If something might be controversial, consider getting in front of it.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192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C05C1-A539-CD46-8829-E1B0202DC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importance of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C6916-5C8A-2D4F-8872-9A3D3F037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 Get to know your local media</a:t>
            </a:r>
          </a:p>
          <a:p>
            <a:pPr lvl="1"/>
            <a:r>
              <a:rPr lang="en-US" dirty="0"/>
              <a:t>The reporter that covers you area.</a:t>
            </a:r>
          </a:p>
          <a:p>
            <a:pPr lvl="1"/>
            <a:r>
              <a:rPr lang="en-US" dirty="0"/>
              <a:t>The editor that assigns stories.</a:t>
            </a:r>
          </a:p>
          <a:p>
            <a:pPr lvl="1"/>
            <a:r>
              <a:rPr lang="en-US" dirty="0"/>
              <a:t>Know their deadlines, challenges, etc. </a:t>
            </a:r>
          </a:p>
          <a:p>
            <a:r>
              <a:rPr lang="en-US" dirty="0"/>
              <a:t>Complaints or suggestions:</a:t>
            </a:r>
          </a:p>
          <a:p>
            <a:pPr lvl="1"/>
            <a:r>
              <a:rPr lang="en-US" dirty="0"/>
              <a:t>If at all possible, start with the person closest to the issue (the reporter). If that doesn’t work, then go up the ladder.</a:t>
            </a:r>
          </a:p>
          <a:p>
            <a:r>
              <a:rPr lang="en-US" dirty="0"/>
              <a:t>It’s a professional relationship:</a:t>
            </a:r>
          </a:p>
          <a:p>
            <a:pPr lvl="1"/>
            <a:r>
              <a:rPr lang="en-US" dirty="0"/>
              <a:t>We can be friendly, but we most likely can’t be friends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159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371CB-B74B-3D46-9E86-4D9AB326E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Checklist for talking to journalists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270CB-57DE-EE43-841F-E15356C46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 are a chance for you to explain the story.</a:t>
            </a:r>
          </a:p>
          <a:p>
            <a:r>
              <a:rPr lang="en-US" dirty="0"/>
              <a:t>Be accessible. It’s better to have dinner interrupted than an incorrect story.</a:t>
            </a:r>
          </a:p>
          <a:p>
            <a:r>
              <a:rPr lang="en-US" dirty="0"/>
              <a:t>Journalists may not recognize what you think is important. Tell them.</a:t>
            </a:r>
          </a:p>
          <a:p>
            <a:r>
              <a:rPr lang="en-US" dirty="0"/>
              <a:t>A good strategy might be to offer more information and fewer opinions.</a:t>
            </a:r>
          </a:p>
          <a:p>
            <a:r>
              <a:rPr lang="en-US" dirty="0"/>
              <a:t>Good journalists strive to tell all sides of a story. If you have critics, good journalists will be talking to them.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67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2DCC7-9221-044B-BFA7-11C51B2EA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Checklist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A1156-056A-C64E-BF10-8A9000C63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don’t know, tell them you will check and get back to them. Then, do that.</a:t>
            </a:r>
          </a:p>
          <a:p>
            <a:r>
              <a:rPr lang="en-US" dirty="0"/>
              <a:t>If you can’t say something, tell them why.</a:t>
            </a:r>
          </a:p>
          <a:p>
            <a:r>
              <a:rPr lang="en-US" dirty="0"/>
              <a:t>``No comment,’’ is a red flag.</a:t>
            </a:r>
          </a:p>
          <a:p>
            <a:r>
              <a:rPr lang="en-US" dirty="0"/>
              <a:t>Keep the lines of communication as open as possible.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191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STORY IS ABOUT A JOURNEY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311" y="2765777"/>
            <a:ext cx="7807548" cy="3342717"/>
          </a:xfrm>
        </p:spPr>
        <p:txBody>
          <a:bodyPr>
            <a:normAutofit/>
          </a:bodyPr>
          <a:lstStyle/>
          <a:p>
            <a:r>
              <a:rPr lang="en-US" dirty="0"/>
              <a:t>We were unsure where we were headed…</a:t>
            </a:r>
          </a:p>
          <a:p>
            <a:r>
              <a:rPr lang="en-US" dirty="0"/>
              <a:t>We didn’t quite know how to get there (or know if we’d arrived)...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i="1" dirty="0"/>
              <a:t>What we knew was simple – there are stories to be told and there is no better place to start than at the beginning!</a:t>
            </a:r>
          </a:p>
        </p:txBody>
      </p:sp>
    </p:spTree>
    <p:extLst>
      <p:ext uri="{BB962C8B-B14F-4D97-AF65-F5344CB8AC3E}">
        <p14:creationId xmlns:p14="http://schemas.microsoft.com/office/powerpoint/2010/main" val="360105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One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4589463"/>
            <a:ext cx="8782078" cy="1500187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“All shall be done,” said Aslan. “But it may be harder than you think.”</a:t>
            </a:r>
          </a:p>
          <a:p>
            <a:endParaRPr lang="en-US" i="1" dirty="0"/>
          </a:p>
          <a:p>
            <a:pPr algn="r"/>
            <a:r>
              <a:rPr lang="en-US" sz="1600" dirty="0"/>
              <a:t>-From </a:t>
            </a:r>
            <a:r>
              <a:rPr lang="en-US" sz="1600" i="1" dirty="0"/>
              <a:t>The Lion, the Witch, and the Wardrobe</a:t>
            </a:r>
          </a:p>
        </p:txBody>
      </p:sp>
    </p:spTree>
    <p:extLst>
      <p:ext uri="{BB962C8B-B14F-4D97-AF65-F5344CB8AC3E}">
        <p14:creationId xmlns:p14="http://schemas.microsoft.com/office/powerpoint/2010/main" val="179298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SO </a:t>
            </a:r>
            <a:r>
              <a:rPr lang="en-US" i="1" dirty="0"/>
              <a:t>ONCE UPON A TIME</a:t>
            </a:r>
            <a:r>
              <a:rPr lang="en-US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2132" y="2923821"/>
            <a:ext cx="8297335" cy="318467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/>
              <a:t>About eight years ago, in a county </a:t>
            </a:r>
            <a:r>
              <a:rPr lang="en-US" sz="4800" i="1" dirty="0"/>
              <a:t>not so</a:t>
            </a:r>
            <a:r>
              <a:rPr lang="en-US" sz="4800" dirty="0"/>
              <a:t> far away...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63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Two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4589463"/>
            <a:ext cx="8782078" cy="1500187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“I am not afraid of storms, for I am learning how to sail my ship.”</a:t>
            </a:r>
          </a:p>
          <a:p>
            <a:endParaRPr lang="en-US" i="1" dirty="0"/>
          </a:p>
          <a:p>
            <a:pPr algn="r"/>
            <a:r>
              <a:rPr lang="en-US" sz="1600" dirty="0"/>
              <a:t>-From </a:t>
            </a:r>
            <a:r>
              <a:rPr lang="en-US" sz="1600" i="1" dirty="0"/>
              <a:t>Little Women</a:t>
            </a:r>
          </a:p>
        </p:txBody>
      </p:sp>
    </p:spTree>
    <p:extLst>
      <p:ext uri="{BB962C8B-B14F-4D97-AF65-F5344CB8AC3E}">
        <p14:creationId xmlns:p14="http://schemas.microsoft.com/office/powerpoint/2010/main" val="7491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57" t="5770" r="3107" b="15747"/>
          <a:stretch/>
        </p:blipFill>
        <p:spPr>
          <a:xfrm>
            <a:off x="2688608" y="382137"/>
            <a:ext cx="9553431" cy="5889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783548">
            <a:off x="3021442" y="3152996"/>
            <a:ext cx="25264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2012</a:t>
            </a:r>
          </a:p>
          <a:p>
            <a:pPr algn="ctr"/>
            <a:r>
              <a:rPr lang="en-US" dirty="0">
                <a:latin typeface="Arial Rounded MT Bold" panose="020F0704030504030204" pitchFamily="34" charset="0"/>
              </a:rPr>
              <a:t>Government Restructuring Committee and CPAT Report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5527" y="3298362"/>
            <a:ext cx="252642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2013</a:t>
            </a:r>
          </a:p>
          <a:p>
            <a:pPr algn="ctr"/>
            <a:r>
              <a:rPr lang="en-US" dirty="0">
                <a:latin typeface="Arial Rounded MT Bold" panose="020F0704030504030204" pitchFamily="34" charset="0"/>
              </a:rPr>
              <a:t>Strategic Plan</a:t>
            </a:r>
          </a:p>
        </p:txBody>
      </p:sp>
      <p:sp>
        <p:nvSpPr>
          <p:cNvPr id="8" name="TextBox 7"/>
          <p:cNvSpPr txBox="1"/>
          <p:nvPr/>
        </p:nvSpPr>
        <p:spPr>
          <a:xfrm rot="638302">
            <a:off x="9364635" y="3097878"/>
            <a:ext cx="25264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2014</a:t>
            </a:r>
          </a:p>
          <a:p>
            <a:pPr algn="ctr"/>
            <a:r>
              <a:rPr lang="en-US" dirty="0">
                <a:latin typeface="Arial Rounded MT Bold" panose="020F0704030504030204" pitchFamily="34" charset="0"/>
              </a:rPr>
              <a:t>Adoption and Implementation of Communications Plans</a:t>
            </a:r>
          </a:p>
        </p:txBody>
      </p:sp>
    </p:spTree>
    <p:extLst>
      <p:ext uri="{BB962C8B-B14F-4D97-AF65-F5344CB8AC3E}">
        <p14:creationId xmlns:p14="http://schemas.microsoft.com/office/powerpoint/2010/main" val="111603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241" y="1080601"/>
            <a:ext cx="2291745" cy="5608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93" y="362799"/>
            <a:ext cx="2966934" cy="3803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980" y="3196846"/>
            <a:ext cx="2767627" cy="36611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234" y="226211"/>
            <a:ext cx="2726579" cy="6593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986" y="77114"/>
            <a:ext cx="3994248" cy="30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6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Three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4589463"/>
            <a:ext cx="8782078" cy="1500187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“The moment you doubt you can fly, you cease forever to be able to do it.”</a:t>
            </a:r>
          </a:p>
          <a:p>
            <a:endParaRPr lang="en-US" i="1" dirty="0"/>
          </a:p>
          <a:p>
            <a:pPr algn="r"/>
            <a:r>
              <a:rPr lang="en-US" sz="1600" dirty="0"/>
              <a:t>-From </a:t>
            </a:r>
            <a:r>
              <a:rPr lang="en-US" sz="1600" i="1" dirty="0"/>
              <a:t>Peter Plan</a:t>
            </a:r>
          </a:p>
        </p:txBody>
      </p:sp>
    </p:spTree>
    <p:extLst>
      <p:ext uri="{BB962C8B-B14F-4D97-AF65-F5344CB8AC3E}">
        <p14:creationId xmlns:p14="http://schemas.microsoft.com/office/powerpoint/2010/main" val="46631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1065</Words>
  <Application>Microsoft Office PowerPoint</Application>
  <PresentationFormat>Widescreen</PresentationFormat>
  <Paragraphs>144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 Rounded MT Bold</vt:lpstr>
      <vt:lpstr>Calibri</vt:lpstr>
      <vt:lpstr>Calibri Light</vt:lpstr>
      <vt:lpstr>Garamond</vt:lpstr>
      <vt:lpstr>Juice ITC</vt:lpstr>
      <vt:lpstr>MarketPro-Bold</vt:lpstr>
      <vt:lpstr>Office Theme</vt:lpstr>
      <vt:lpstr>Organic</vt:lpstr>
      <vt:lpstr>PowerPoint Presentation</vt:lpstr>
      <vt:lpstr>Prologue</vt:lpstr>
      <vt:lpstr>OUR STORY IS ABOUT A JOURNEY</vt:lpstr>
      <vt:lpstr>Chapter One</vt:lpstr>
      <vt:lpstr>AND SO ONCE UPON A TIME…</vt:lpstr>
      <vt:lpstr>Chapter Two</vt:lpstr>
      <vt:lpstr>PowerPoint Presentation</vt:lpstr>
      <vt:lpstr>PowerPoint Presentation</vt:lpstr>
      <vt:lpstr>Chapter Three</vt:lpstr>
      <vt:lpstr>PowerPoint Presentation</vt:lpstr>
      <vt:lpstr>Chapter Four</vt:lpstr>
      <vt:lpstr>MARCHING FORWARD</vt:lpstr>
      <vt:lpstr>PowerPoint Presentation</vt:lpstr>
      <vt:lpstr>Chapter Five</vt:lpstr>
      <vt:lpstr>AND THEN…</vt:lpstr>
      <vt:lpstr>Epilogue</vt:lpstr>
      <vt:lpstr>Just keep swimming, just keep swimming!</vt:lpstr>
      <vt:lpstr>Contact Information</vt:lpstr>
      <vt:lpstr>Transparency</vt:lpstr>
      <vt:lpstr>Introduction</vt:lpstr>
      <vt:lpstr>The knowledge gap</vt:lpstr>
      <vt:lpstr>Information they can understand</vt:lpstr>
      <vt:lpstr>Different types of media</vt:lpstr>
      <vt:lpstr>Different types of media</vt:lpstr>
      <vt:lpstr>Tell your story</vt:lpstr>
      <vt:lpstr>The importance of relationships</vt:lpstr>
      <vt:lpstr>Checklist for talking to journalists </vt:lpstr>
      <vt:lpstr>Checklist (cont.)</vt:lpstr>
    </vt:vector>
  </TitlesOfParts>
  <Company>Story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A. Harter</dc:creator>
  <cp:lastModifiedBy>Rachel Bennett</cp:lastModifiedBy>
  <cp:revision>23</cp:revision>
  <cp:lastPrinted>2019-09-25T18:20:32Z</cp:lastPrinted>
  <dcterms:created xsi:type="dcterms:W3CDTF">2019-09-25T13:40:16Z</dcterms:created>
  <dcterms:modified xsi:type="dcterms:W3CDTF">2019-09-26T11:47:19Z</dcterms:modified>
</cp:coreProperties>
</file>