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4"/>
  </p:notesMasterIdLst>
  <p:handoutMasterIdLst>
    <p:handoutMasterId r:id="rId25"/>
  </p:handoutMasterIdLst>
  <p:sldIdLst>
    <p:sldId id="256" r:id="rId3"/>
    <p:sldId id="273" r:id="rId4"/>
    <p:sldId id="274" r:id="rId5"/>
    <p:sldId id="275" r:id="rId6"/>
    <p:sldId id="277" r:id="rId7"/>
    <p:sldId id="262" r:id="rId8"/>
    <p:sldId id="263" r:id="rId9"/>
    <p:sldId id="278" r:id="rId10"/>
    <p:sldId id="264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9" r:id="rId19"/>
    <p:sldId id="292" r:id="rId20"/>
    <p:sldId id="286" r:id="rId21"/>
    <p:sldId id="287" r:id="rId22"/>
    <p:sldId id="288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013" autoAdjust="0"/>
  </p:normalViewPr>
  <p:slideViewPr>
    <p:cSldViewPr>
      <p:cViewPr varScale="1">
        <p:scale>
          <a:sx n="123" d="100"/>
          <a:sy n="123" d="100"/>
        </p:scale>
        <p:origin x="114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t>10/17/2017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t>10/17/2017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1" y="1"/>
            <a:ext cx="12192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5" name="Rectangle 14"/>
          <p:cNvSpPr/>
          <p:nvPr/>
        </p:nvSpPr>
        <p:spPr bwMode="hidden">
          <a:xfrm>
            <a:off x="1" y="4810563"/>
            <a:ext cx="12192000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0" y="1905000"/>
            <a:ext cx="9146382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809" y="5029200"/>
            <a:ext cx="8231744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10/17/2017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3"/>
            <a:ext cx="12189884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10/17/2017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2" y="0"/>
            <a:ext cx="9316965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2" y="1"/>
            <a:ext cx="9221012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7966" y="3333050"/>
            <a:ext cx="6858000" cy="19190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10" y="685800"/>
            <a:ext cx="7462785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10/17/2017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61158" y="685800"/>
            <a:ext cx="1295738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10/17/2017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1"/>
            <a:ext cx="12192000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1" y="1"/>
            <a:ext cx="12192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757" y="1905000"/>
            <a:ext cx="9145381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9" y="5029200"/>
            <a:ext cx="8231745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10/17/2017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3"/>
            <a:ext cx="12189884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810" y="1905000"/>
            <a:ext cx="441770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39" y="1905000"/>
            <a:ext cx="441770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10/17/2017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5000"/>
            <a:ext cx="441770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10" y="2743201"/>
            <a:ext cx="441770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8439" y="1905000"/>
            <a:ext cx="441770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8439" y="2743201"/>
            <a:ext cx="441770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10/17/2017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10/17/2017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1" y="1"/>
            <a:ext cx="12192000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10/17/2017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5383" y="1905000"/>
            <a:ext cx="6155515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809" y="3429000"/>
            <a:ext cx="2743915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10/17/2017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786" y="2087880"/>
            <a:ext cx="5792709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810" y="1905000"/>
            <a:ext cx="6155515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5275" y="3429000"/>
            <a:ext cx="2743915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10/17/2017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7325" y="2087880"/>
            <a:ext cx="5786485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189723"/>
            <a:ext cx="9146382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1628777"/>
            <a:ext cx="1219200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1" y="1535909"/>
            <a:ext cx="12192000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5000"/>
            <a:ext cx="914638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11016" y="6420898"/>
            <a:ext cx="964287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/>
              <a:t>10/17/2017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7"/>
            <a:ext cx="12189884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namiiowa.org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1" y="1905000"/>
            <a:ext cx="9144000" cy="2667000"/>
          </a:xfrm>
        </p:spPr>
        <p:txBody>
          <a:bodyPr/>
          <a:lstStyle/>
          <a:p>
            <a:r>
              <a:rPr lang="en-US" dirty="0"/>
              <a:t>The Picture of Mental Health in Iowa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1" y="2209801"/>
            <a:ext cx="3524293" cy="3883249"/>
          </a:xfrm>
          <a:prstGeom prst="rect">
            <a:avLst/>
          </a:prstGeom>
        </p:spPr>
      </p:pic>
      <p:pic>
        <p:nvPicPr>
          <p:cNvPr id="1032" name="Picture 8" descr="Image result for mental health 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002187"/>
            <a:ext cx="2924086" cy="194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90448"/>
            <a:ext cx="5791200" cy="142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Criminalization of Mental Illness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013" y="1689101"/>
            <a:ext cx="4416552" cy="762000"/>
          </a:xfrm>
        </p:spPr>
        <p:txBody>
          <a:bodyPr/>
          <a:lstStyle/>
          <a:p>
            <a:r>
              <a:rPr lang="en-US" dirty="0"/>
              <a:t>Number of Mental Health Beds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1" y="2451102"/>
            <a:ext cx="4416552" cy="34290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1950, Iowa had 5,000+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Today, we have 720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8400" y="1690014"/>
            <a:ext cx="4416552" cy="762000"/>
          </a:xfrm>
        </p:spPr>
        <p:txBody>
          <a:bodyPr/>
          <a:lstStyle/>
          <a:p>
            <a:r>
              <a:rPr lang="en-US" dirty="0"/>
              <a:t>Number of Prison Beds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4112" y="2451102"/>
            <a:ext cx="4416552" cy="34290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1950, Iowa had less than 2,000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Today, we have 8,000+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Image result for bed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52800"/>
            <a:ext cx="2743200" cy="154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jail bed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99313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97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Criminalization of Mental Illness</a:t>
            </a:r>
          </a:p>
        </p:txBody>
      </p:sp>
      <p:pic>
        <p:nvPicPr>
          <p:cNvPr id="3074" name="Picture 2" descr="Image result for male gender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33626"/>
            <a:ext cx="2601854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female gender symbo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1981200"/>
            <a:ext cx="197624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081778"/>
            <a:ext cx="1988824" cy="2871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54102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40% of male inmates in Iowa</a:t>
            </a:r>
          </a:p>
          <a:p>
            <a:pPr algn="ctr"/>
            <a:r>
              <a:rPr lang="en-US" dirty="0"/>
              <a:t>have a serious mental illness diagnosis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7123" y="54102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60% of female inmates in Iowa</a:t>
            </a:r>
          </a:p>
          <a:p>
            <a:pPr algn="ctr"/>
            <a:r>
              <a:rPr lang="en-US" dirty="0"/>
              <a:t>have a serious mental illness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63000" y="541020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70% of all inmates in Iowa</a:t>
            </a:r>
          </a:p>
          <a:p>
            <a:pPr algn="ctr"/>
            <a:r>
              <a:rPr lang="en-US" dirty="0"/>
              <a:t>have a substance use disorder</a:t>
            </a:r>
          </a:p>
        </p:txBody>
      </p:sp>
    </p:spTree>
    <p:extLst>
      <p:ext uri="{BB962C8B-B14F-4D97-AF65-F5344CB8AC3E}">
        <p14:creationId xmlns:p14="http://schemas.microsoft.com/office/powerpoint/2010/main" val="7216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1752601"/>
            <a:ext cx="10184761" cy="250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3" y="2514600"/>
            <a:ext cx="5562599" cy="4267200"/>
          </a:xfrm>
        </p:spPr>
        <p:txBody>
          <a:bodyPr/>
          <a:lstStyle/>
          <a:p>
            <a:r>
              <a:rPr lang="en-US" dirty="0"/>
              <a:t>NAMI is the nation’s largest and oldest grassroots organization devoted to education, advocacy and support around mental health issues</a:t>
            </a:r>
          </a:p>
          <a:p>
            <a:r>
              <a:rPr lang="en-US" dirty="0"/>
              <a:t>National organization founded in 1979</a:t>
            </a:r>
          </a:p>
          <a:p>
            <a:r>
              <a:rPr lang="en-US" dirty="0"/>
              <a:t>Iowa chapter founded in 1988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1905000"/>
            <a:ext cx="38195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8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 National</a:t>
            </a:r>
          </a:p>
        </p:txBody>
      </p:sp>
      <p:pic>
        <p:nvPicPr>
          <p:cNvPr id="4098" name="Picture 2" descr="Image result for nami signature program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371974" cy="159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nami signature progra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117578"/>
            <a:ext cx="5107531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nami signature progra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" y="5334001"/>
            <a:ext cx="5334000" cy="68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0801" y="3070719"/>
            <a:ext cx="54863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 all 50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Over 600affiliates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10 signature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100,000 paid members</a:t>
            </a:r>
          </a:p>
        </p:txBody>
      </p:sp>
    </p:spTree>
    <p:extLst>
      <p:ext uri="{BB962C8B-B14F-4D97-AF65-F5344CB8AC3E}">
        <p14:creationId xmlns:p14="http://schemas.microsoft.com/office/powerpoint/2010/main" val="187709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871598"/>
            <a:ext cx="4229100" cy="103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838201"/>
            <a:ext cx="2864188" cy="1876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428" y="5029200"/>
            <a:ext cx="3413760" cy="838200"/>
          </a:xfrm>
          <a:prstGeom prst="rect">
            <a:avLst/>
          </a:prstGeom>
        </p:spPr>
      </p:pic>
      <p:pic>
        <p:nvPicPr>
          <p:cNvPr id="5122" name="Picture 2" descr="Image result for iowa department of correction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43400"/>
            <a:ext cx="25717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iowa dh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79180"/>
            <a:ext cx="2419350" cy="187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p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2" y="152400"/>
            <a:ext cx="1828800" cy="209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3093243" y="1962150"/>
            <a:ext cx="628650" cy="6286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3200400" y="4191001"/>
            <a:ext cx="704850" cy="5556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5729286" y="4141788"/>
            <a:ext cx="4762" cy="8382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8144868" y="4002088"/>
            <a:ext cx="618132" cy="6080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8153400" y="2646777"/>
            <a:ext cx="609600" cy="5490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 flipV="1">
            <a:off x="5721348" y="2300096"/>
            <a:ext cx="7938" cy="5806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52886" y="5343525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13 affiliates across the state</a:t>
            </a:r>
          </a:p>
        </p:txBody>
      </p:sp>
    </p:spTree>
    <p:extLst>
      <p:ext uri="{BB962C8B-B14F-4D97-AF65-F5344CB8AC3E}">
        <p14:creationId xmlns:p14="http://schemas.microsoft.com/office/powerpoint/2010/main" val="220019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924801" y="1981200"/>
            <a:ext cx="3657599" cy="25146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Lobby for mental health reform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Train teachers and facilitators to lead classes and support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Provide assistance for affiliates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Promote statewide, systemic policy and program change</a:t>
            </a:r>
          </a:p>
        </p:txBody>
      </p:sp>
      <p:pic>
        <p:nvPicPr>
          <p:cNvPr id="6146" name="Picture 2" descr="Image may contain: 1 person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" r="38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45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A00EEB-0194-4169-99CF-58C4E837B8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" r="17659"/>
          <a:stretch/>
        </p:blipFill>
        <p:spPr>
          <a:xfrm>
            <a:off x="3276600" y="3336406"/>
            <a:ext cx="4419600" cy="33315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1D56D7-CC34-4EAB-97F4-31A10441E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Legislative Session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1B5D0-8BD1-4DA0-AD1B-FF86B4275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905000"/>
            <a:ext cx="4416552" cy="762000"/>
          </a:xfrm>
        </p:spPr>
        <p:txBody>
          <a:bodyPr/>
          <a:lstStyle/>
          <a:p>
            <a:r>
              <a:rPr lang="en-US" dirty="0"/>
              <a:t>Legislative Victories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D1BB29-E983-43DD-A727-41C71310B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800" y="2680741"/>
            <a:ext cx="4416552" cy="3429001"/>
          </a:xfrm>
        </p:spPr>
        <p:txBody>
          <a:bodyPr/>
          <a:lstStyle/>
          <a:p>
            <a:r>
              <a:rPr lang="en-US" dirty="0"/>
              <a:t>SF 504: Mental Health Levy Bill</a:t>
            </a:r>
          </a:p>
          <a:p>
            <a:r>
              <a:rPr lang="en-US" dirty="0"/>
              <a:t>HF233: Fail First Bill</a:t>
            </a:r>
          </a:p>
          <a:p>
            <a:r>
              <a:rPr lang="en-US" dirty="0"/>
              <a:t>HF 653: A Win for </a:t>
            </a:r>
          </a:p>
          <a:p>
            <a:pPr marL="0" indent="0">
              <a:buNone/>
            </a:pPr>
            <a:r>
              <a:rPr lang="en-US" dirty="0"/>
              <a:t>Children’s Mental </a:t>
            </a:r>
          </a:p>
          <a:p>
            <a:pPr marL="0" indent="0">
              <a:buNone/>
            </a:pPr>
            <a:r>
              <a:rPr lang="en-US" dirty="0"/>
              <a:t>Health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0EAC03-C869-4B42-9E02-72287BF3C5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74771" y="1892508"/>
            <a:ext cx="4416552" cy="762000"/>
          </a:xfrm>
        </p:spPr>
        <p:txBody>
          <a:bodyPr/>
          <a:lstStyle/>
          <a:p>
            <a:r>
              <a:rPr lang="en-US" dirty="0"/>
              <a:t>Day on the Hill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B9BBB6-6FCC-4BEB-84F5-FF67045C2E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36534" y="2680741"/>
            <a:ext cx="4416552" cy="3429001"/>
          </a:xfrm>
        </p:spPr>
        <p:txBody>
          <a:bodyPr/>
          <a:lstStyle/>
          <a:p>
            <a:r>
              <a:rPr lang="en-US" dirty="0"/>
              <a:t>Over 100 advocates from across the state</a:t>
            </a:r>
          </a:p>
          <a:p>
            <a:r>
              <a:rPr lang="en-US" dirty="0"/>
              <a:t>A day of education, inspiration and talking to local legislators</a:t>
            </a:r>
          </a:p>
        </p:txBody>
      </p:sp>
    </p:spTree>
    <p:extLst>
      <p:ext uri="{BB962C8B-B14F-4D97-AF65-F5344CB8AC3E}">
        <p14:creationId xmlns:p14="http://schemas.microsoft.com/office/powerpoint/2010/main" val="38039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4EAD2-531D-4B49-82BB-8671DED90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Teachers, More Programs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CDBC0-E257-4400-9293-7EFC232EA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4799" y="2087880"/>
            <a:ext cx="3962401" cy="385572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6 teachers sent to National Train the Trainers to become State Trainers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8 new Family to Family teachers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6 NAMI Smarts Presenters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Plans for NAMI Basics and In Your Own Voice Training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31E580E-3CED-4A06-82AE-F9EB0DD1B9A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" r="8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429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Involved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2400" y="2743200"/>
            <a:ext cx="4267200" cy="36576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Become a member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Form a NAMI Walks team *September 30, 2017!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Beautiful Minds	</a:t>
            </a:r>
          </a:p>
          <a:p>
            <a:r>
              <a:rPr lang="en-US" sz="2800" dirty="0"/>
              <a:t>     *Attend or Host a Dinner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Donate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Volunteer</a:t>
            </a:r>
          </a:p>
          <a:p>
            <a:endParaRPr lang="en-US" sz="2800" dirty="0"/>
          </a:p>
        </p:txBody>
      </p:sp>
      <p:pic>
        <p:nvPicPr>
          <p:cNvPr id="7172" name="Picture 4" descr="Image may contain: one or more people, tree, outdoor and nat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130426"/>
            <a:ext cx="57150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09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tough on crime 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061" y="781264"/>
            <a:ext cx="2070679" cy="272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400" y="-286313"/>
            <a:ext cx="9144000" cy="1144556"/>
          </a:xfrm>
        </p:spPr>
        <p:txBody>
          <a:bodyPr/>
          <a:lstStyle/>
          <a:p>
            <a:r>
              <a:rPr lang="en-US" dirty="0"/>
              <a:t>How did we get here?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33400" y="3657600"/>
            <a:ext cx="108966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6400" y="3162300"/>
            <a:ext cx="0" cy="990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Image result for kennedy deinstitutional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288417"/>
            <a:ext cx="3111849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4724400" y="3162300"/>
            <a:ext cx="0" cy="990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Image result for decade of the br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706" y="4222752"/>
            <a:ext cx="2262188" cy="251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7543800" y="3200400"/>
            <a:ext cx="0" cy="990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2458820"/>
            <a:ext cx="3187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Kennedy De-institutionalizes Mental Health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89060" y="4222751"/>
            <a:ext cx="2330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Tough on Crime Era leads to increase in prisons and jails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4454" y="2577068"/>
            <a:ext cx="2655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Decade of the Brain</a:t>
            </a:r>
          </a:p>
        </p:txBody>
      </p:sp>
      <p:pic>
        <p:nvPicPr>
          <p:cNvPr id="2058" name="Picture 10" descr="Image result for homeless shel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138" y="1258713"/>
            <a:ext cx="3547772" cy="199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10363200" y="3200400"/>
            <a:ext cx="0" cy="990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296400" y="4288418"/>
            <a:ext cx="2830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90% of homeless population </a:t>
            </a:r>
            <a:r>
              <a:rPr lang="en-US" dirty="0"/>
              <a:t>have serious mental illness, as do </a:t>
            </a:r>
            <a:r>
              <a:rPr lang="en-US" b="1" dirty="0"/>
              <a:t>50% of those incarcerated.</a:t>
            </a:r>
          </a:p>
        </p:txBody>
      </p:sp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Involved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438400"/>
            <a:ext cx="5334000" cy="4267200"/>
          </a:xfrm>
        </p:spPr>
        <p:txBody>
          <a:bodyPr/>
          <a:lstStyle/>
          <a:p>
            <a:r>
              <a:rPr lang="en-US" dirty="0"/>
              <a:t>Sign up for our Advocacy Network and make your voice heard!</a:t>
            </a:r>
          </a:p>
          <a:p>
            <a:r>
              <a:rPr lang="en-US" dirty="0"/>
              <a:t>Attend our annual Day on the Hill</a:t>
            </a:r>
          </a:p>
          <a:p>
            <a:r>
              <a:rPr lang="en-US" dirty="0"/>
              <a:t>Attend local legislative forums and get to know your legislators</a:t>
            </a:r>
          </a:p>
          <a:p>
            <a:r>
              <a:rPr lang="en-US" dirty="0"/>
              <a:t>Help end the stigma</a:t>
            </a:r>
          </a:p>
          <a:p>
            <a:r>
              <a:rPr lang="en-US" dirty="0"/>
              <a:t>Follow us on Facebook and Twitter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1" y="1905000"/>
            <a:ext cx="3962401" cy="435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6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1" y="4343400"/>
            <a:ext cx="9142999" cy="2667000"/>
          </a:xfrm>
        </p:spPr>
        <p:txBody>
          <a:bodyPr/>
          <a:lstStyle/>
          <a:p>
            <a:r>
              <a:rPr lang="en-US" dirty="0"/>
              <a:t>Address: 3839 Merle Hay Road</a:t>
            </a:r>
            <a:br>
              <a:rPr lang="en-US" dirty="0"/>
            </a:br>
            <a:r>
              <a:rPr lang="en-US" dirty="0"/>
              <a:t>		               Suite 229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Website: namiiowa.org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Email: </a:t>
            </a:r>
            <a:r>
              <a:rPr lang="en-US" dirty="0">
                <a:hlinkClick r:id="rId2"/>
              </a:rPr>
              <a:t>info@namiiowa.org</a:t>
            </a:r>
            <a:br>
              <a:rPr lang="en-US" dirty="0"/>
            </a:br>
            <a:r>
              <a:rPr lang="en-US" dirty="0"/>
              <a:t>Phone: 515-254-0417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94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Mental Health Issues Facing Iowa Today</a:t>
            </a:r>
          </a:p>
        </p:txBody>
      </p:sp>
      <p:pic>
        <p:nvPicPr>
          <p:cNvPr id="3074" name="Picture 2" descr="Image result for one in five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4762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0701" y="44196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One in five people </a:t>
            </a:r>
            <a:r>
              <a:rPr lang="en-US" sz="2400" dirty="0"/>
              <a:t>experience a mental illness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Approximately </a:t>
            </a:r>
            <a:r>
              <a:rPr lang="en-US" sz="2400" b="1" dirty="0"/>
              <a:t>130,000 Iowans </a:t>
            </a:r>
            <a:r>
              <a:rPr lang="en-US" sz="2400" dirty="0"/>
              <a:t>live with a serious mental illness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Those with severe mental illness die an average of </a:t>
            </a:r>
            <a:r>
              <a:rPr lang="en-US" sz="2400" b="1" dirty="0"/>
              <a:t>28 years sooner </a:t>
            </a:r>
            <a:r>
              <a:rPr lang="en-US" sz="2400" dirty="0"/>
              <a:t>than the general population</a:t>
            </a:r>
          </a:p>
        </p:txBody>
      </p:sp>
    </p:spTree>
    <p:extLst>
      <p:ext uri="{BB962C8B-B14F-4D97-AF65-F5344CB8AC3E}">
        <p14:creationId xmlns:p14="http://schemas.microsoft.com/office/powerpoint/2010/main" val="320061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Children’s Mental Health</a:t>
            </a:r>
          </a:p>
        </p:txBody>
      </p:sp>
      <p:pic>
        <p:nvPicPr>
          <p:cNvPr id="4100" name="Picture 4" descr="Image result for children's mental heal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1981200"/>
            <a:ext cx="884118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66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Children’s Mental Health, Continued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4416552" cy="4267200"/>
          </a:xfrm>
        </p:spPr>
        <p:txBody>
          <a:bodyPr/>
          <a:lstStyle/>
          <a:p>
            <a:r>
              <a:rPr lang="en-US" dirty="0"/>
              <a:t>Half of all lifetime cases begin by </a:t>
            </a:r>
            <a:r>
              <a:rPr lang="en-US" b="1" dirty="0"/>
              <a:t>age 14</a:t>
            </a:r>
          </a:p>
          <a:p>
            <a:r>
              <a:rPr lang="en-US" dirty="0"/>
              <a:t>There is no children’s mental health system in Iowa</a:t>
            </a:r>
          </a:p>
          <a:p>
            <a:r>
              <a:rPr lang="en-US" dirty="0"/>
              <a:t>Adverse Childhood Experiences Study (ACES) shows childhood trauma leads </a:t>
            </a:r>
            <a:r>
              <a:rPr lang="en-US" b="1" dirty="0"/>
              <a:t>to lifetime consequences</a:t>
            </a:r>
          </a:p>
        </p:txBody>
      </p:sp>
      <p:pic>
        <p:nvPicPr>
          <p:cNvPr id="5122" name="Picture 2" descr="Behaviors and physical and mental health condi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1752601"/>
            <a:ext cx="5907193" cy="496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58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Suicide</a:t>
            </a:r>
          </a:p>
        </p:txBody>
      </p:sp>
      <p:pic>
        <p:nvPicPr>
          <p:cNvPr id="6146" name="Picture 2" descr="Image result for iowa out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667000"/>
            <a:ext cx="447675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1" y="30480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450 Iowans commit suicide annually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019800" y="2095500"/>
            <a:ext cx="0" cy="40386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34200" y="3048001"/>
            <a:ext cx="434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Suicide is the leading cause of injury deaths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Over 90% of those who complete suicide have a mental disorder</a:t>
            </a:r>
          </a:p>
        </p:txBody>
      </p:sp>
    </p:spTree>
    <p:extLst>
      <p:ext uri="{BB962C8B-B14F-4D97-AF65-F5344CB8AC3E}">
        <p14:creationId xmlns:p14="http://schemas.microsoft.com/office/powerpoint/2010/main" val="4781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In-Patient Treatment</a:t>
            </a:r>
          </a:p>
        </p:txBody>
      </p:sp>
      <p:pic>
        <p:nvPicPr>
          <p:cNvPr id="7170" name="Picture 2" descr="Image result for mental health beds iow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057400"/>
            <a:ext cx="572558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4600" y="2992904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Iowa ranks 50</a:t>
            </a:r>
            <a:r>
              <a:rPr lang="en-US" sz="2400" baseline="30000" dirty="0"/>
              <a:t>th</a:t>
            </a:r>
            <a:r>
              <a:rPr lang="en-US" sz="2400" dirty="0"/>
              <a:t> in the nation for state beds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Ranks 47</a:t>
            </a:r>
            <a:r>
              <a:rPr lang="en-US" sz="2400" baseline="30000" dirty="0"/>
              <a:t>th</a:t>
            </a:r>
            <a:r>
              <a:rPr lang="en-US" sz="2400" dirty="0"/>
              <a:t> for overall number of beds</a:t>
            </a:r>
          </a:p>
        </p:txBody>
      </p:sp>
    </p:spTree>
    <p:extLst>
      <p:ext uri="{BB962C8B-B14F-4D97-AF65-F5344CB8AC3E}">
        <p14:creationId xmlns:p14="http://schemas.microsoft.com/office/powerpoint/2010/main" val="17283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Lack of Providers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04800" y="2374900"/>
            <a:ext cx="3733800" cy="35814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Iowa has only 121 psychiatrists in private 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31 are child psychiatrists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Only 300 prescribers in the state. (Includes registered nurse practitioners and physician assistants.)</a:t>
            </a:r>
          </a:p>
        </p:txBody>
      </p:sp>
      <p:pic>
        <p:nvPicPr>
          <p:cNvPr id="8194" name="Picture 2" descr="http://mediad.publicbroadcasting.net/p/ipr/files/styles/medium/public/201603/psychiatry_pictur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1150"/>
            <a:ext cx="5715000" cy="39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95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Criminalization of Mental Illness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382000" y="2782360"/>
            <a:ext cx="2743200" cy="25146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There are </a:t>
            </a:r>
            <a:r>
              <a:rPr lang="en-US" sz="2800" b="1" dirty="0"/>
              <a:t>10x more people </a:t>
            </a:r>
            <a:r>
              <a:rPr lang="en-US" sz="2800" dirty="0"/>
              <a:t>with mental illness in jails and prisons than hospital beds</a:t>
            </a:r>
          </a:p>
        </p:txBody>
      </p:sp>
      <p:pic>
        <p:nvPicPr>
          <p:cNvPr id="1026" name="Picture 2" descr="Image result for mental illness criminalize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" r="8134"/>
          <a:stretch>
            <a:fillRect/>
          </a:stretch>
        </p:blipFill>
        <p:spPr bwMode="auto">
          <a:xfrm>
            <a:off x="1676400" y="2105243"/>
            <a:ext cx="5791200" cy="386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5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661D01-5C9C-48FA-9887-83B1E66B59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Earth tone presentation (widescreen)</Template>
  <TotalTime>0</TotalTime>
  <Words>545</Words>
  <Application>Microsoft Office PowerPoint</Application>
  <PresentationFormat>Widescreen</PresentationFormat>
  <Paragraphs>98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Corbel</vt:lpstr>
      <vt:lpstr>Earthtones 16x9</vt:lpstr>
      <vt:lpstr>The Picture of Mental Health in Iowa</vt:lpstr>
      <vt:lpstr>How did we get here?</vt:lpstr>
      <vt:lpstr>Top Mental Health Issues Facing Iowa Today</vt:lpstr>
      <vt:lpstr>Children’s Mental Health</vt:lpstr>
      <vt:lpstr>Children’s Mental Health, Continued</vt:lpstr>
      <vt:lpstr>Suicide</vt:lpstr>
      <vt:lpstr>In-Patient Treatment</vt:lpstr>
      <vt:lpstr>Lack of Providers</vt:lpstr>
      <vt:lpstr>The Criminalization of Mental Illness</vt:lpstr>
      <vt:lpstr>The Criminalization of Mental Illness</vt:lpstr>
      <vt:lpstr>The Criminalization of Mental Illness</vt:lpstr>
      <vt:lpstr>PowerPoint Presentation</vt:lpstr>
      <vt:lpstr>Who We Are</vt:lpstr>
      <vt:lpstr>NAMI National</vt:lpstr>
      <vt:lpstr>PowerPoint Presentation</vt:lpstr>
      <vt:lpstr>What We Do</vt:lpstr>
      <vt:lpstr>2017 Legislative Session</vt:lpstr>
      <vt:lpstr>More Teachers, More Programs</vt:lpstr>
      <vt:lpstr>How to Get Involved</vt:lpstr>
      <vt:lpstr>How to Get Involved</vt:lpstr>
      <vt:lpstr>Address: 3839 Merle Hay Road                  Suite 229  Website: namiiowa.org  Email: info@namiiowa.org Phone: 515-254-0417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2017-01-10T20:59:19Z</dcterms:created>
  <dcterms:modified xsi:type="dcterms:W3CDTF">2017-10-17T17:21:47Z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