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3" r:id="rId2"/>
    <p:sldId id="272" r:id="rId3"/>
    <p:sldId id="284" r:id="rId4"/>
    <p:sldId id="275" r:id="rId5"/>
    <p:sldId id="277" r:id="rId6"/>
    <p:sldId id="279" r:id="rId7"/>
    <p:sldId id="280" r:id="rId8"/>
    <p:sldId id="281" r:id="rId9"/>
    <p:sldId id="278" r:id="rId10"/>
    <p:sldId id="282" r:id="rId11"/>
    <p:sldId id="257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13" autoAdjust="0"/>
  </p:normalViewPr>
  <p:slideViewPr>
    <p:cSldViewPr>
      <p:cViewPr varScale="1">
        <p:scale>
          <a:sx n="90" d="100"/>
          <a:sy n="90" d="100"/>
        </p:scale>
        <p:origin x="5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42C33-9DB3-4F00-99F4-A6C6590277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A77C5-BB23-4EC5-B171-7D1F8AFE2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4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92150"/>
            <a:ext cx="4565650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7718-4E03-4D3B-95A3-4DE2A0FA102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3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92150"/>
            <a:ext cx="4565650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7718-4E03-4D3B-95A3-4DE2A0FA102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92150"/>
            <a:ext cx="4565650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7718-4E03-4D3B-95A3-4DE2A0FA102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92150"/>
            <a:ext cx="4565650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7718-4E03-4D3B-95A3-4DE2A0FA102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92150"/>
            <a:ext cx="4565650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Iowa Homeland Security Grant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Participating</a:t>
            </a:r>
            <a:r>
              <a:rPr lang="en-US" baseline="0" dirty="0" smtClean="0"/>
              <a:t> since 2010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Over $4M dollars awarded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40 counties participating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 you want to talk about future services coming up –  (Those in pilot)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Configuration Management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7718-4E03-4D3B-95A3-4DE2A0FA102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92150"/>
            <a:ext cx="4565650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Vulnerability Management -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cyclical practice of identifying, classifying, remediating, and mitigating vulnerabilities", especially in software and firmware.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7718-4E03-4D3B-95A3-4DE2A0FA102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92150"/>
            <a:ext cx="4565650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Patch Management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cyclical practice of identifying, classifying, remediating, and mitigating vulnerabilities", especially in software and firmware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7718-4E03-4D3B-95A3-4DE2A0FA102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92150"/>
            <a:ext cx="4565650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Malware Detection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FireEye HX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automated threat forensics and dynamic malware protection against advanced cyber threats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NX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Detect advanced threats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Analyzes over 80,000 events every second across a multitude of virtualized environments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FireEye NX ™ Multi-Vector Virtual Execution™ (MVX) engine, web traffic is analyzed in real time to identify the most sophisticated attacks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Stop known (signature-based), unknown (zero-day), multi-stage and multi-vector attacks that firewalls, AV software, IPS, and traditional sandboxes miss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Enterprise Security Search: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compromised endpoints can be isolated with a single click to identify known or unknown threats on other endpoints.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Acquisition: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analysts to inspect compromised endpoints and analyze gathered information to create custom IOCs and address previously unknown threats.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Exploit Guard: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detects and correlates exploits across multiple endpoints to improve overall visibility and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7718-4E03-4D3B-95A3-4DE2A0FA102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92150"/>
            <a:ext cx="4565650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Intrusion Detection -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that monitor for malicious activities, policy violations and suspicious traffic on a network.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7718-4E03-4D3B-95A3-4DE2A0FA102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3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92150"/>
            <a:ext cx="4565650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Configuration Management -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Tripwire CCM automates configuration auditing, change monitoring and configuration compliance processes, providing a clear picture of system configurations and the compliance impact of configuration changes.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7718-4E03-4D3B-95A3-4DE2A0FA102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5075" y="692150"/>
            <a:ext cx="4565650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 SOC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 to 5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ISO Tools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Developing Alert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Developing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Developing Reporting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SOC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 – 7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Staffed (Interns)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Alerting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Additional Services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7718-4E03-4D3B-95A3-4DE2A0FA102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June/July 2014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43896061-D611-4A86-AA22-B88B831AB6B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4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777777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F7315F21-3A7F-4CFF-870A-14CDA1B7472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195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rgbClr val="777777"/>
                </a:solidFill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F7315F21-3A7F-4CFF-870A-14CDA1B7472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903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F7315F21-3A7F-4CFF-870A-14CDA1B7472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171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777777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F7315F21-3A7F-4CFF-870A-14CDA1B7472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1601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00325F"/>
                </a:solidFill>
                <a:latin typeface="Source Sans Pro" panose="020B0503030403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838383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F7315F21-3A7F-4CFF-870A-14CDA1B7472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292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DB6275D9-D74F-48B7-B923-FA0B03261CA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4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>
            <a:lvl1pPr>
              <a:defRPr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1"/>
            <a:ext cx="5195026" cy="5251451"/>
          </a:xfrm>
        </p:spPr>
        <p:txBody>
          <a:bodyPr vert="eaVert"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675DD8BF-93CF-4DF4-A660-21A768B2CC2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2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1000" y="136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4291013" y="3148015"/>
            <a:ext cx="9144000" cy="43088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5C278DFB-23D4-45A3-AAA3-2688394E56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94618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1000" y="136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4291013" y="3148015"/>
            <a:ext cx="9144000" cy="43088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5C278DFB-23D4-45A3-AAA3-2688394E56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66833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1000" y="136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4291013" y="3148015"/>
            <a:ext cx="9144000" cy="43088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Page </a:t>
            </a:r>
            <a:fld id="{5C278DFB-23D4-45A3-AAA3-2688394E56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9536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CCB27D16-AE36-411F-B839-5C27A83CF777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2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4000" b="0" cap="none"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838383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5EDC847C-6B06-46DE-A30F-EC40EEB2A7E7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>
            <a:lvl1pPr>
              <a:defRPr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800">
                <a:latin typeface="Source Sans Pro" panose="020B0503030403020204" pitchFamily="34" charset="0"/>
              </a:defRPr>
            </a:lvl1pPr>
            <a:lvl2pPr>
              <a:defRPr sz="1600">
                <a:latin typeface="Source Sans Pro" panose="020B0503030403020204" pitchFamily="34" charset="0"/>
              </a:defRPr>
            </a:lvl2pPr>
            <a:lvl3pPr>
              <a:defRPr sz="1400">
                <a:latin typeface="Source Sans Pro" panose="020B0503030403020204" pitchFamily="34" charset="0"/>
              </a:defRPr>
            </a:lvl3pPr>
            <a:lvl4pPr>
              <a:defRPr sz="1200">
                <a:latin typeface="Source Sans Pro" panose="020B0503030403020204" pitchFamily="34" charset="0"/>
              </a:defRPr>
            </a:lvl4pPr>
            <a:lvl5pPr>
              <a:defRPr sz="1200">
                <a:latin typeface="Source Sans Pro" panose="020B0503030403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>
                <a:latin typeface="Source Sans Pro" panose="020B0503030403020204" pitchFamily="34" charset="0"/>
              </a:defRPr>
            </a:lvl1pPr>
            <a:lvl2pPr>
              <a:defRPr sz="1600">
                <a:latin typeface="Source Sans Pro" panose="020B0503030403020204" pitchFamily="34" charset="0"/>
              </a:defRPr>
            </a:lvl2pPr>
            <a:lvl3pPr>
              <a:defRPr sz="1400">
                <a:latin typeface="Source Sans Pro" panose="020B0503030403020204" pitchFamily="34" charset="0"/>
              </a:defRPr>
            </a:lvl3pPr>
            <a:lvl4pPr>
              <a:defRPr sz="1200">
                <a:latin typeface="Source Sans Pro" panose="020B0503030403020204" pitchFamily="34" charset="0"/>
              </a:defRPr>
            </a:lvl4pPr>
            <a:lvl5pPr>
              <a:defRPr sz="1200">
                <a:latin typeface="Source Sans Pro" panose="020B0503030403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F7315F21-3A7F-4CFF-870A-14CDA1B74726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25F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325F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2FEF9C2D-7D7C-44F0-8857-0ED67573FA80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1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82AE6409-99C0-4236-BFA4-01505E39079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0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194A800D-730A-4499-AFB3-F2CAE8DC01EA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3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Source Sans Pro" panose="020B05030304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C542B53D-1A50-4B06-92D7-05CE7A4C953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6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838383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2285E4DF-2D48-4A3E-B6E1-F41E974F0007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0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June/July 2014 </a:t>
            </a:r>
            <a:endParaRPr lang="en-US" b="1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90C226"/>
                </a:solidFill>
                <a:latin typeface="Times New Roman" pitchFamily="18" charset="0"/>
              </a:rPr>
              <a:t>Page </a:t>
            </a:r>
            <a:fld id="{F7315F21-3A7F-4CFF-870A-14CDA1B74726}" type="slidenum">
              <a:rPr lang="en-US" b="1" smtClean="0">
                <a:solidFill>
                  <a:srgbClr val="90C226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dirty="0">
              <a:solidFill>
                <a:srgbClr val="90C22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7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CIO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17" y="6172200"/>
            <a:ext cx="1003664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6705600" cy="422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Welcome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121920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Information Security Office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Services Available to Counties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Security Operations Center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828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CIO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17" y="6172200"/>
            <a:ext cx="1003664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6705600" cy="533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Security Operations Center – CSC 19</a:t>
            </a:r>
            <a:endParaRPr lang="en-US" sz="2900" dirty="0"/>
          </a:p>
        </p:txBody>
      </p:sp>
      <p:sp>
        <p:nvSpPr>
          <p:cNvPr id="5" name="TextBox 4"/>
          <p:cNvSpPr txBox="1"/>
          <p:nvPr/>
        </p:nvSpPr>
        <p:spPr>
          <a:xfrm>
            <a:off x="660505" y="938821"/>
            <a:ext cx="36711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a Security Operation Center?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 Time Monitoring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Identifying Attacks (Alerting)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 Faster (Investigate)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Remediation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Recover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r="19210"/>
          <a:stretch>
            <a:fillRect/>
          </a:stretch>
        </p:blipFill>
        <p:spPr bwMode="auto">
          <a:xfrm>
            <a:off x="838200" y="3048000"/>
            <a:ext cx="3657600" cy="229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5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CIO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17" y="6172200"/>
            <a:ext cx="1003664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981200" y="1219200"/>
            <a:ext cx="5322627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Vulnerability </a:t>
            </a:r>
            <a:r>
              <a:rPr lang="en-US" sz="1200" b="1" dirty="0">
                <a:solidFill>
                  <a:prstClr val="black"/>
                </a:solidFill>
              </a:rPr>
              <a:t>Management- </a:t>
            </a:r>
            <a:r>
              <a:rPr lang="en-US" sz="1200" dirty="0">
                <a:solidFill>
                  <a:prstClr val="black"/>
                </a:solidFill>
              </a:rPr>
              <a:t>The cyclical practice of identifying, classifying, remediating, and mitigating vulnerabilities", especially in software and firmware. </a:t>
            </a:r>
            <a:endParaRPr lang="en-US" sz="1200" dirty="0" smtClean="0">
              <a:solidFill>
                <a:prstClr val="black"/>
              </a:solidFill>
            </a:endParaRP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b="1" dirty="0">
                <a:solidFill>
                  <a:prstClr val="black"/>
                </a:solidFill>
              </a:rPr>
              <a:t>Patch Management - </a:t>
            </a:r>
            <a:r>
              <a:rPr lang="en-US" sz="1200" dirty="0">
                <a:solidFill>
                  <a:prstClr val="black"/>
                </a:solidFill>
              </a:rPr>
              <a:t>Systems management that involves acquiring, testing, and installing multiple patches (code changes) to an administered computer </a:t>
            </a:r>
            <a:r>
              <a:rPr lang="en-US" sz="1200" dirty="0" smtClean="0">
                <a:solidFill>
                  <a:prstClr val="black"/>
                </a:solidFill>
              </a:rPr>
              <a:t>system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b="1" dirty="0">
                <a:solidFill>
                  <a:prstClr val="black"/>
                </a:solidFill>
              </a:rPr>
              <a:t>FireEye – </a:t>
            </a:r>
            <a:r>
              <a:rPr lang="en-US" sz="1200" dirty="0">
                <a:solidFill>
                  <a:prstClr val="black"/>
                </a:solidFill>
              </a:rPr>
              <a:t>NX and HX provides automated threat forensics and dynamic malware protection against advanced cyber threats.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</a:rPr>
              <a:t>Intrusion </a:t>
            </a:r>
            <a:r>
              <a:rPr lang="en-US" sz="1200" b="1" dirty="0">
                <a:solidFill>
                  <a:prstClr val="black"/>
                </a:solidFill>
              </a:rPr>
              <a:t>Detection System –  </a:t>
            </a:r>
            <a:r>
              <a:rPr lang="en-US" sz="1200" dirty="0">
                <a:solidFill>
                  <a:prstClr val="black"/>
                </a:solidFill>
              </a:rPr>
              <a:t>Systems that monitor for malicious activities, policy violations and suspicious traffic on a network.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</a:rPr>
              <a:t>Configuration Management – </a:t>
            </a:r>
            <a:r>
              <a:rPr lang="en-US" sz="1200" dirty="0">
                <a:solidFill>
                  <a:prstClr val="black"/>
                </a:solidFill>
              </a:rPr>
              <a:t>A process for establishing and maintaining consistency of a computer, server, mobile devices performance, functional, and physical attributes with its requirements, design, and operational information throughout its life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</a:rPr>
              <a:t>Security Operation Center (SOC) - </a:t>
            </a:r>
            <a:r>
              <a:rPr lang="en-US" sz="1200" dirty="0" smtClean="0"/>
              <a:t> Provides situational </a:t>
            </a:r>
            <a:r>
              <a:rPr lang="en-US" sz="1200" dirty="0"/>
              <a:t>awareness through the detection, containment, and remediation of IT threats. </a:t>
            </a:r>
            <a:r>
              <a:rPr lang="en-US" sz="1200" dirty="0" smtClean="0"/>
              <a:t> The </a:t>
            </a:r>
            <a:r>
              <a:rPr lang="en-US" sz="1200" dirty="0"/>
              <a:t>SOC manages incidents for the enterprise, ensuring they are properly identified, analyzed, communicated, actioned/defended, investigated and reported. The SOC also monitors applications to identify a possible cyber-attack or intrusion (event) and determine if it is a real, malicious threat (incident), and if it could have a business impact. 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15" y="2529886"/>
            <a:ext cx="469942" cy="48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43" y="1066800"/>
            <a:ext cx="768258" cy="8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28" y="1936522"/>
            <a:ext cx="893473" cy="34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19" y="3635901"/>
            <a:ext cx="78888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31" y="4724400"/>
            <a:ext cx="732557" cy="626667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304800" y="304800"/>
            <a:ext cx="67056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rgbClr val="00325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dirty="0" smtClean="0"/>
              <a:t>Information Security Office</a:t>
            </a:r>
            <a:endParaRPr lang="en-US" sz="29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72" y="3085652"/>
            <a:ext cx="1182728" cy="61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4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CIO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17" y="6172200"/>
            <a:ext cx="1003664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6347715" cy="51545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Questions?</a:t>
            </a:r>
            <a:endParaRPr lang="en-US" sz="13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600200"/>
            <a:ext cx="4668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Contact: Jeff Franklin</a:t>
            </a:r>
          </a:p>
          <a:p>
            <a:r>
              <a:rPr lang="en-US" dirty="0"/>
              <a:t> </a:t>
            </a:r>
            <a:r>
              <a:rPr lang="en-US" dirty="0" smtClean="0"/>
              <a:t>             Chief Information Security Officer</a:t>
            </a:r>
          </a:p>
          <a:p>
            <a:pPr lvl="2"/>
            <a:r>
              <a:rPr lang="en-US" dirty="0" smtClean="0"/>
              <a:t>(515) 281-4820 </a:t>
            </a:r>
          </a:p>
          <a:p>
            <a:r>
              <a:rPr lang="en-US" dirty="0"/>
              <a:t>	</a:t>
            </a:r>
            <a:r>
              <a:rPr lang="en-US" dirty="0" smtClean="0"/>
              <a:t> jeff.franklin@iowa.gov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3124200"/>
            <a:ext cx="3400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Contact: Dan Powers</a:t>
            </a:r>
          </a:p>
          <a:p>
            <a:r>
              <a:rPr lang="en-US" dirty="0"/>
              <a:t> </a:t>
            </a:r>
            <a:r>
              <a:rPr lang="en-US" dirty="0" smtClean="0"/>
              <a:t>             Manager, ISO</a:t>
            </a:r>
          </a:p>
          <a:p>
            <a:r>
              <a:rPr lang="en-US" dirty="0"/>
              <a:t>	</a:t>
            </a:r>
            <a:r>
              <a:rPr lang="en-US" dirty="0" smtClean="0"/>
              <a:t>(515) 725-2906</a:t>
            </a:r>
          </a:p>
          <a:p>
            <a:r>
              <a:rPr lang="en-US" dirty="0"/>
              <a:t>	</a:t>
            </a:r>
            <a:r>
              <a:rPr lang="en-US" dirty="0" smtClean="0"/>
              <a:t>dan.powers@iowa.gov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CIO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17" y="6172200"/>
            <a:ext cx="1003664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228600"/>
            <a:ext cx="93726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Information Security Office (ISO) Background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1600" b="1" dirty="0" smtClean="0"/>
              <a:t>Mission</a:t>
            </a:r>
            <a:r>
              <a:rPr lang="en-US" sz="1600" dirty="0"/>
              <a:t>: Promote the secure use of information technology resources and effectively manage the associated risks.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600200"/>
            <a:ext cx="662713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Office of the Chief Information Officer (OCIO)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Bob von Wolffradt, Chief Information Officer (CIO)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Jeff Franklin, Chief Information Security Officer (CISO)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Information Security Office (ISO)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Staff of 14 Employees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upported by all of OCIO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Open 7-5 Monday thru Friday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Incident On-Call (24/7)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Duty Manager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Duty Officer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Service Information Security Office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869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16" y="399391"/>
            <a:ext cx="4596724" cy="56419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0C226"/>
                </a:solidFill>
              </a:rPr>
              <a:t>Page </a:t>
            </a:r>
            <a:fld id="{5EDC847C-6B06-46DE-A30F-EC40EEB2A7E7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3</a:t>
            </a:fld>
            <a:endParaRPr lang="en-US" sz="1400" dirty="0">
              <a:solidFill>
                <a:srgbClr val="90C22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524000"/>
            <a:ext cx="167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CIS Critical Security Controls for Effective Cyber Defense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299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CIO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17" y="6172200"/>
            <a:ext cx="1003664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6705600" cy="533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Services Available to Counties</a:t>
            </a:r>
            <a:endParaRPr lang="en-US" sz="29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571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Iowa Homeland Security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Vulnerability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Patch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Intrusion Detection (IDS)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Anti-Malware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Security Operations Center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811877"/>
            <a:ext cx="2286000" cy="180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420435"/>
            <a:ext cx="2438400" cy="3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45387"/>
            <a:ext cx="21526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36" y="1211639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36" y="2977960"/>
            <a:ext cx="247901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r="19210"/>
          <a:stretch>
            <a:fillRect/>
          </a:stretch>
        </p:blipFill>
        <p:spPr bwMode="auto">
          <a:xfrm>
            <a:off x="4055136" y="4707386"/>
            <a:ext cx="1640839" cy="1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4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CIO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17" y="6172200"/>
            <a:ext cx="1003664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6705600" cy="533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Vulnerability Management – CSC 4, 1, 2</a:t>
            </a:r>
            <a:endParaRPr lang="en-US" sz="29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45127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IP360 Device Profiler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Scans for every device on your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Lists vulnerabilities by 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ulnerability scores to help prioritize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Reduces Risk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94" y="3022494"/>
            <a:ext cx="5326246" cy="322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2667000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Iowa County Participation Total: 46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838200"/>
            <a:ext cx="2286000" cy="180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2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CIO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17" y="6172200"/>
            <a:ext cx="1003664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6705600" cy="533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Patch Management – CSC 4 </a:t>
            </a:r>
            <a:endParaRPr lang="en-US" sz="29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3206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 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Party Patching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Auditing and Remediation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Prioritize Your Risk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09185"/>
            <a:ext cx="5250881" cy="323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2590800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Iowa County Participation Total: 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06" y="1393444"/>
            <a:ext cx="2438400" cy="3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CIO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17" y="6172200"/>
            <a:ext cx="1003664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6705600" cy="533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Malware Detection – CSC 8</a:t>
            </a:r>
            <a:endParaRPr lang="en-US" sz="29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3206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 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Party Patching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Auditing and Remediation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Prioritize Your Risk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590800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Iowa County Participation Total: 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19425"/>
            <a:ext cx="5038978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92944"/>
            <a:ext cx="21526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0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CIO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17" y="6172200"/>
            <a:ext cx="1003664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6705600" cy="533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Intrusion Detection – CSC 12</a:t>
            </a:r>
            <a:endParaRPr lang="en-US" sz="29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49359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Service For Participating 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Source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Talos Rule Set (SourceFire)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Rollout to 13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Alert Monitoring and Reporting by ISO SOC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585144"/>
            <a:ext cx="1560513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85144"/>
            <a:ext cx="247901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0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CIO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17" y="6172200"/>
            <a:ext cx="1003664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6705600" cy="533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Configuration Management – CSC 3, 11</a:t>
            </a:r>
            <a:endParaRPr lang="en-US" sz="29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47820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Discover and Audit Configurations.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Agentless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Scans Network for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 Compliance and security standards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Reduces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in Pilot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24" y="2897326"/>
            <a:ext cx="282843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650</Words>
  <Application>Microsoft Office PowerPoint</Application>
  <PresentationFormat>On-screen Show (4:3)</PresentationFormat>
  <Paragraphs>140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Roboto Black</vt:lpstr>
      <vt:lpstr>Source Sans Pro</vt:lpstr>
      <vt:lpstr>Times New Roman</vt:lpstr>
      <vt:lpstr>Trebuchet MS</vt:lpstr>
      <vt:lpstr>Wingdings 3</vt:lpstr>
      <vt:lpstr>Facet</vt:lpstr>
      <vt:lpstr>Welcome</vt:lpstr>
      <vt:lpstr>Information Security Office (ISO) Background  Mission: Promote the secure use of information technology resources and effectively manage the associated risks.</vt:lpstr>
      <vt:lpstr>PowerPoint Presentation</vt:lpstr>
      <vt:lpstr>Services Available to Counties</vt:lpstr>
      <vt:lpstr>Vulnerability Management – CSC 4, 1, 2</vt:lpstr>
      <vt:lpstr>Patch Management – CSC 4 </vt:lpstr>
      <vt:lpstr>Malware Detection – CSC 8</vt:lpstr>
      <vt:lpstr>Intrusion Detection – CSC 12</vt:lpstr>
      <vt:lpstr>Configuration Management – CSC 3, 11</vt:lpstr>
      <vt:lpstr>Security Operations Center – CSC 19</vt:lpstr>
      <vt:lpstr>PowerPoint Presentation</vt:lpstr>
      <vt:lpstr>Questions?</vt:lpstr>
    </vt:vector>
  </TitlesOfParts>
  <Company>State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Powers, Dan [OCIO]</dc:creator>
  <cp:lastModifiedBy>Kelsey Sebern</cp:lastModifiedBy>
  <cp:revision>58</cp:revision>
  <dcterms:created xsi:type="dcterms:W3CDTF">2016-04-14T17:58:47Z</dcterms:created>
  <dcterms:modified xsi:type="dcterms:W3CDTF">2016-04-20T20:45:16Z</dcterms:modified>
</cp:coreProperties>
</file>