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03" r:id="rId2"/>
    <p:sldId id="304" r:id="rId3"/>
    <p:sldId id="305" r:id="rId4"/>
    <p:sldId id="307" r:id="rId5"/>
    <p:sldId id="306" r:id="rId6"/>
    <p:sldId id="313" r:id="rId7"/>
    <p:sldId id="312" r:id="rId8"/>
    <p:sldId id="309" r:id="rId9"/>
    <p:sldId id="300" r:id="rId10"/>
    <p:sldId id="269" r:id="rId11"/>
    <p:sldId id="302" r:id="rId12"/>
    <p:sldId id="270" r:id="rId13"/>
    <p:sldId id="286" r:id="rId14"/>
    <p:sldId id="283" r:id="rId15"/>
    <p:sldId id="284" r:id="rId16"/>
    <p:sldId id="285" r:id="rId17"/>
    <p:sldId id="287" r:id="rId18"/>
    <p:sldId id="288" r:id="rId19"/>
    <p:sldId id="289" r:id="rId20"/>
    <p:sldId id="290" r:id="rId21"/>
    <p:sldId id="292" r:id="rId22"/>
    <p:sldId id="301" r:id="rId23"/>
    <p:sldId id="298" r:id="rId24"/>
    <p:sldId id="295" r:id="rId25"/>
    <p:sldId id="294" r:id="rId26"/>
    <p:sldId id="296" r:id="rId27"/>
    <p:sldId id="299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40" autoAdjust="0"/>
  </p:normalViewPr>
  <p:slideViewPr>
    <p:cSldViewPr>
      <p:cViewPr>
        <p:scale>
          <a:sx n="72" d="100"/>
          <a:sy n="72" d="100"/>
        </p:scale>
        <p:origin x="-102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EF76E-13BC-411A-897C-1881D9DCF9E4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AF4E-3608-4738-B4AE-ECA4E77FE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1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69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13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69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5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0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Asking for information to justify financial requests</a:t>
            </a:r>
          </a:p>
          <a:p>
            <a:pPr lvl="1"/>
            <a:r>
              <a:rPr lang="en-US" dirty="0" smtClean="0"/>
              <a:t>Current 28E Agreements</a:t>
            </a:r>
          </a:p>
          <a:p>
            <a:pPr lvl="1"/>
            <a:r>
              <a:rPr lang="en-US" dirty="0" smtClean="0"/>
              <a:t>Trustee ability to assume debt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3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3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0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3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8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99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4AF4E-3608-4738-B4AE-ECA4E77FE6F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5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8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7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4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0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1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6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7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6120-9A2A-440B-9A71-F76C7D4030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00D4-0015-453F-90C5-9E959D615A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 descr="C:\Users\smetcalf\Desktop\Desktop\Desktop\Desktop\Desktop\ISUECurveRedBar_Tag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6" y="5029200"/>
            <a:ext cx="9144956" cy="1828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4571522" y="5867400"/>
            <a:ext cx="4572478" cy="990600"/>
          </a:xfrm>
          <a:prstGeom prst="rect">
            <a:avLst/>
          </a:prstGeom>
          <a:gradFill>
            <a:gsLst>
              <a:gs pos="0">
                <a:srgbClr val="E60000">
                  <a:alpha val="0"/>
                  <a:lumMod val="55000"/>
                  <a:lumOff val="45000"/>
                </a:srgbClr>
              </a:gs>
              <a:gs pos="8000">
                <a:srgbClr val="FFFFCC"/>
              </a:gs>
              <a:gs pos="20000">
                <a:srgbClr val="EBDB42">
                  <a:lumMod val="97000"/>
                  <a:lumOff val="3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4"/>
          <a:stretch/>
        </p:blipFill>
        <p:spPr bwMode="auto">
          <a:xfrm>
            <a:off x="7818120" y="5867400"/>
            <a:ext cx="1319784" cy="990600"/>
          </a:xfrm>
          <a:prstGeom prst="rect">
            <a:avLst/>
          </a:prstGeom>
          <a:solidFill>
            <a:srgbClr val="E6D74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26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ted.nellesen@iowa.gov" TargetMode="External"/><Relationship Id="rId2" Type="http://schemas.openxmlformats.org/officeDocument/2006/relationships/hyperlink" Target="mailto:ckendall@iastat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extension.iastate.edu/Product/Township-Trustee-and-Clerk-Reference-Manu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Township Trustees and Clerks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10-7-2015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Township Budget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Due March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Must be approved by resolution of Trustees after a hearing</a:t>
            </a:r>
          </a:p>
          <a:p>
            <a:r>
              <a:rPr lang="en-US" dirty="0" smtClean="0"/>
              <a:t>Notice of hearing must be posted not less than 10, no more than 20 days </a:t>
            </a:r>
            <a:r>
              <a:rPr lang="en-US" b="1" dirty="0" smtClean="0"/>
              <a:t>prior</a:t>
            </a:r>
            <a:r>
              <a:rPr lang="en-US" dirty="0" smtClean="0"/>
              <a:t> to the hearing</a:t>
            </a:r>
          </a:p>
          <a:p>
            <a:r>
              <a:rPr lang="en-US" dirty="0" smtClean="0"/>
              <a:t>Signed copy of the budget must be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4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Budget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21" y="1352107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Late Submissions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Any submissions after March 15th are subject to penalty, no extensions allowed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Penalty is being held to previous year's property tax amount requested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Levies are to be put in place for townships even if they don't file a budget.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Taxes withheld until a budget is submitted in good form.</a:t>
            </a:r>
          </a:p>
        </p:txBody>
      </p:sp>
    </p:spTree>
    <p:extLst>
      <p:ext uri="{BB962C8B-B14F-4D97-AF65-F5344CB8AC3E}">
        <p14:creationId xmlns:p14="http://schemas.microsoft.com/office/powerpoint/2010/main" val="11551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Township Budget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Notice of Public Hearing</a:t>
            </a:r>
          </a:p>
          <a:p>
            <a:pPr lvl="1"/>
            <a:r>
              <a:rPr lang="en-US" dirty="0" smtClean="0"/>
              <a:t>Township must give a copy of the posting notice to the County Auditor for posting</a:t>
            </a:r>
          </a:p>
          <a:p>
            <a:pPr lvl="1"/>
            <a:r>
              <a:rPr lang="en-US" dirty="0" smtClean="0"/>
              <a:t>Posted at County Courthouse “in an area of the courthouse where notices to the public are commonly posted”</a:t>
            </a:r>
          </a:p>
          <a:p>
            <a:pPr lvl="1"/>
            <a:r>
              <a:rPr lang="en-US" dirty="0" smtClean="0"/>
              <a:t>Not less than 10, no more than 20 days </a:t>
            </a:r>
            <a:r>
              <a:rPr lang="en-US" b="1" dirty="0" smtClean="0"/>
              <a:t>PRIOR</a:t>
            </a:r>
            <a:r>
              <a:rPr lang="en-US" dirty="0" smtClean="0"/>
              <a:t> to the date of hearing</a:t>
            </a:r>
          </a:p>
          <a:p>
            <a:pPr lvl="1"/>
            <a:r>
              <a:rPr lang="en-US" dirty="0" smtClean="0"/>
              <a:t>Hearing and adoption can happen separately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4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Township Tax Levies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Township-wide levies</a:t>
            </a:r>
          </a:p>
          <a:p>
            <a:pPr lvl="1"/>
            <a:r>
              <a:rPr lang="en-US" dirty="0" smtClean="0"/>
              <a:t>Owned Cemetery</a:t>
            </a:r>
          </a:p>
          <a:p>
            <a:pPr lvl="1"/>
            <a:r>
              <a:rPr lang="en-US" dirty="0" smtClean="0"/>
              <a:t>Non-owned Cemetery</a:t>
            </a:r>
          </a:p>
          <a:p>
            <a:pPr lvl="1"/>
            <a:r>
              <a:rPr lang="en-US" dirty="0" smtClean="0"/>
              <a:t>Township Hall</a:t>
            </a:r>
          </a:p>
          <a:p>
            <a:pPr lvl="1"/>
            <a:r>
              <a:rPr lang="en-US" dirty="0" smtClean="0"/>
              <a:t>Township Hall Repairs</a:t>
            </a:r>
          </a:p>
          <a:p>
            <a:pPr lvl="1"/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Litigation</a:t>
            </a:r>
          </a:p>
          <a:p>
            <a:pPr lvl="1"/>
            <a:r>
              <a:rPr lang="en-US" dirty="0" smtClean="0"/>
              <a:t>Tort Liability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District specific levies</a:t>
            </a:r>
          </a:p>
          <a:p>
            <a:pPr lvl="1"/>
            <a:r>
              <a:rPr lang="en-US" dirty="0" smtClean="0"/>
              <a:t>Fire/Emergency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Cemeteries</a:t>
            </a:r>
          </a:p>
          <a:p>
            <a:pPr lvl="1"/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Unlimited levy</a:t>
            </a:r>
          </a:p>
          <a:p>
            <a:pPr lvl="2"/>
            <a:r>
              <a:rPr lang="en-US" dirty="0" smtClean="0"/>
              <a:t>Township must own cemetery</a:t>
            </a:r>
          </a:p>
          <a:p>
            <a:pPr lvl="2"/>
            <a:r>
              <a:rPr lang="en-US" dirty="0" smtClean="0"/>
              <a:t>Can accept cemetery as gift</a:t>
            </a:r>
          </a:p>
          <a:p>
            <a:pPr lvl="1"/>
            <a:r>
              <a:rPr lang="en-US" dirty="0" smtClean="0"/>
              <a:t>Non-owned</a:t>
            </a:r>
          </a:p>
          <a:p>
            <a:pPr lvl="2"/>
            <a:r>
              <a:rPr lang="en-US" dirty="0" smtClean="0"/>
              <a:t>$0.06750 Max</a:t>
            </a:r>
          </a:p>
          <a:p>
            <a:pPr lvl="2"/>
            <a:r>
              <a:rPr lang="en-US" dirty="0" smtClean="0"/>
              <a:t>Payment to others for use of cemetery</a:t>
            </a:r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3668160" y="26670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3657600" y="2971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Township Hall</a:t>
            </a:r>
          </a:p>
          <a:p>
            <a:pPr lvl="1"/>
            <a:r>
              <a:rPr lang="en-US" dirty="0" smtClean="0"/>
              <a:t>Hall Acquisition (360.1 &amp; 360.2)</a:t>
            </a:r>
          </a:p>
          <a:p>
            <a:pPr lvl="2"/>
            <a:r>
              <a:rPr lang="en-US" dirty="0" smtClean="0"/>
              <a:t>$0.2025 Max</a:t>
            </a:r>
          </a:p>
          <a:p>
            <a:pPr lvl="2"/>
            <a:r>
              <a:rPr lang="en-US" dirty="0" smtClean="0"/>
              <a:t>For purchase, construction, or lease w/ purchase option</a:t>
            </a:r>
          </a:p>
          <a:p>
            <a:pPr lvl="2"/>
            <a:r>
              <a:rPr lang="en-US" dirty="0" smtClean="0"/>
              <a:t>By election</a:t>
            </a:r>
          </a:p>
          <a:p>
            <a:pPr lvl="1"/>
            <a:r>
              <a:rPr lang="en-US" dirty="0" smtClean="0"/>
              <a:t>Hall Repairs (360.8)</a:t>
            </a:r>
          </a:p>
          <a:p>
            <a:pPr lvl="2"/>
            <a:r>
              <a:rPr lang="en-US" dirty="0" smtClean="0"/>
              <a:t>$0.13500 Max</a:t>
            </a:r>
          </a:p>
          <a:p>
            <a:pPr lvl="2"/>
            <a:r>
              <a:rPr lang="en-US" dirty="0" smtClean="0"/>
              <a:t>Repair of owned or leased hall</a:t>
            </a:r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2819400" y="32004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3276600" y="35052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1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Library (256.69)</a:t>
            </a:r>
          </a:p>
          <a:p>
            <a:pPr lvl="1"/>
            <a:r>
              <a:rPr lang="en-US" dirty="0" smtClean="0"/>
              <a:t>$0.0675 for support of a local library</a:t>
            </a:r>
          </a:p>
          <a:p>
            <a:pPr lvl="1"/>
            <a:r>
              <a:rPr lang="en-US" dirty="0" smtClean="0"/>
              <a:t>Usually taxed for by the County, so this levy isn’t needed or used</a:t>
            </a:r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2438400" y="3755571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Litigation (359.19)</a:t>
            </a:r>
          </a:p>
          <a:p>
            <a:pPr lvl="1"/>
            <a:r>
              <a:rPr lang="en-US" dirty="0" smtClean="0"/>
              <a:t>Unlimited</a:t>
            </a:r>
          </a:p>
          <a:p>
            <a:pPr lvl="1"/>
            <a:r>
              <a:rPr lang="en-US" dirty="0" smtClean="0"/>
              <a:t>Allowed to cover the cost of hiring representation</a:t>
            </a:r>
          </a:p>
          <a:p>
            <a:pPr lvl="1"/>
            <a:endParaRPr lang="en-US" dirty="0" smtClean="0"/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2438400" y="40386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Tort Liability (359.19)</a:t>
            </a:r>
          </a:p>
          <a:p>
            <a:pPr lvl="1"/>
            <a:r>
              <a:rPr lang="en-US" dirty="0" smtClean="0"/>
              <a:t>Unlimited</a:t>
            </a:r>
          </a:p>
          <a:p>
            <a:pPr lvl="1"/>
            <a:r>
              <a:rPr lang="en-US" dirty="0" smtClean="0"/>
              <a:t>To pay for the cost of premiums of liability insurance</a:t>
            </a:r>
          </a:p>
          <a:p>
            <a:pPr lvl="1"/>
            <a:endParaRPr lang="en-US" dirty="0" smtClean="0"/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2590800" y="43434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Fire/EMS (359.43)</a:t>
            </a:r>
          </a:p>
          <a:p>
            <a:pPr lvl="1"/>
            <a:r>
              <a:rPr lang="en-US" dirty="0" smtClean="0"/>
              <a:t>Base Maximum</a:t>
            </a:r>
          </a:p>
          <a:p>
            <a:pPr lvl="2"/>
            <a:r>
              <a:rPr lang="en-US" dirty="0" smtClean="0"/>
              <a:t>$0.40500 base max (most Ctys.)</a:t>
            </a:r>
          </a:p>
          <a:p>
            <a:pPr lvl="2"/>
            <a:r>
              <a:rPr lang="en-US" dirty="0" smtClean="0"/>
              <a:t>$0.54000 allowed if FD is paid &amp; in a special charter city</a:t>
            </a:r>
          </a:p>
          <a:p>
            <a:pPr lvl="2"/>
            <a:r>
              <a:rPr lang="en-US" dirty="0" smtClean="0"/>
              <a:t>$0.67000 if county pop is &gt;300K</a:t>
            </a:r>
          </a:p>
          <a:p>
            <a:pPr lvl="1"/>
            <a:endParaRPr lang="en-US" dirty="0" smtClean="0"/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3429000" y="4613028"/>
            <a:ext cx="1447800" cy="720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January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</a:t>
            </a:r>
            <a:r>
              <a:rPr lang="en-US" dirty="0" smtClean="0"/>
              <a:t>ISUEO </a:t>
            </a:r>
            <a:r>
              <a:rPr lang="en-US" dirty="0"/>
              <a:t>staff doing training – have conducted trainings in </a:t>
            </a:r>
            <a:r>
              <a:rPr lang="en-US" dirty="0" smtClean="0"/>
              <a:t>59 counties</a:t>
            </a:r>
          </a:p>
          <a:p>
            <a:r>
              <a:rPr lang="en-US" dirty="0" smtClean="0"/>
              <a:t>Trainings </a:t>
            </a:r>
            <a:r>
              <a:rPr lang="en-US" dirty="0"/>
              <a:t>have been sponsored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/>
              <a:t>County </a:t>
            </a:r>
            <a:r>
              <a:rPr lang="en-US" dirty="0"/>
              <a:t>Board of Supervisors, </a:t>
            </a:r>
            <a:endParaRPr lang="en-US" dirty="0" smtClean="0"/>
          </a:p>
          <a:p>
            <a:pPr lvl="1"/>
            <a:r>
              <a:rPr lang="en-US" dirty="0" smtClean="0"/>
              <a:t>County Auditor’s Office</a:t>
            </a:r>
          </a:p>
          <a:p>
            <a:pPr lvl="1"/>
            <a:r>
              <a:rPr lang="en-US" dirty="0" smtClean="0"/>
              <a:t>County </a:t>
            </a:r>
            <a:r>
              <a:rPr lang="en-US" dirty="0"/>
              <a:t>Extension </a:t>
            </a:r>
            <a:r>
              <a:rPr lang="en-US" dirty="0" smtClean="0"/>
              <a:t>offices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8"/>
            <a:ext cx="1524000" cy="3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Tax Levies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312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Fire/EMS (359.43)</a:t>
            </a:r>
          </a:p>
          <a:p>
            <a:pPr lvl="1"/>
            <a:r>
              <a:rPr lang="en-US" dirty="0" smtClean="0"/>
              <a:t>Additional support</a:t>
            </a:r>
          </a:p>
          <a:p>
            <a:pPr lvl="2"/>
            <a:r>
              <a:rPr lang="en-US" dirty="0" smtClean="0"/>
              <a:t>$0.20250 extra can be levied if the base levy proves insufficient </a:t>
            </a:r>
          </a:p>
          <a:p>
            <a:pPr lvl="1"/>
            <a:endParaRPr lang="en-US" dirty="0" smtClean="0"/>
          </a:p>
        </p:txBody>
      </p:sp>
      <p:sp>
        <p:nvSpPr>
          <p:cNvPr id="5" name="Left Arrow 4"/>
          <p:cNvSpPr/>
          <p:nvPr/>
        </p:nvSpPr>
        <p:spPr>
          <a:xfrm>
            <a:off x="13716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8"/>
            <a:ext cx="3983520" cy="434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3429000" y="4613028"/>
            <a:ext cx="1447800" cy="720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Fire/Emergency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Fire rates can vary between districts</a:t>
            </a:r>
          </a:p>
          <a:p>
            <a:r>
              <a:rPr lang="en-US" dirty="0" smtClean="0"/>
              <a:t>The other rates should remain the same from district to district</a:t>
            </a:r>
          </a:p>
          <a:p>
            <a:r>
              <a:rPr lang="en-US" dirty="0" smtClean="0"/>
              <a:t>$0.30000 of each yearly levy can be reserved</a:t>
            </a:r>
          </a:p>
          <a:p>
            <a:r>
              <a:rPr lang="en-US" dirty="0" smtClean="0"/>
              <a:t>Fire funds can be paid directly to the provider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7" t="33406" r="33005"/>
          <a:stretch/>
        </p:blipFill>
        <p:spPr bwMode="auto">
          <a:xfrm>
            <a:off x="7162800" y="2209800"/>
            <a:ext cx="827314" cy="270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33406" r="67658"/>
          <a:stretch/>
        </p:blipFill>
        <p:spPr bwMode="auto">
          <a:xfrm>
            <a:off x="4680857" y="2209800"/>
            <a:ext cx="2558143" cy="27085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7" t="33138" r="32591"/>
          <a:stretch/>
        </p:blipFill>
        <p:spPr bwMode="auto">
          <a:xfrm>
            <a:off x="7990114" y="2209800"/>
            <a:ext cx="843642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9000" y="1981200"/>
            <a:ext cx="751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Township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001000" y="1981200"/>
            <a:ext cx="832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Fire Dist. 1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7239000" y="4038600"/>
            <a:ext cx="7620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01000" y="4038600"/>
            <a:ext cx="832756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Fire/Emergency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Fire rates can vary between districts</a:t>
            </a:r>
          </a:p>
          <a:p>
            <a:pPr lvl="1"/>
            <a:r>
              <a:rPr lang="en-US" dirty="0"/>
              <a:t>Township fire districts can always levy up to maximum</a:t>
            </a:r>
          </a:p>
          <a:p>
            <a:pPr lvl="1"/>
            <a:r>
              <a:rPr lang="en-US" dirty="0"/>
              <a:t>Benefitted fire districts can only levy the amount that remains when benefitted fire rate is subtracted from max.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7" t="33406" r="33005"/>
          <a:stretch/>
        </p:blipFill>
        <p:spPr bwMode="auto">
          <a:xfrm>
            <a:off x="7162800" y="2209800"/>
            <a:ext cx="827314" cy="270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33406" r="67658"/>
          <a:stretch/>
        </p:blipFill>
        <p:spPr bwMode="auto">
          <a:xfrm>
            <a:off x="4680857" y="2209800"/>
            <a:ext cx="2558143" cy="27085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7" t="33138" r="32591"/>
          <a:stretch/>
        </p:blipFill>
        <p:spPr bwMode="auto">
          <a:xfrm>
            <a:off x="7990114" y="2209800"/>
            <a:ext cx="843642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9000" y="1981200"/>
            <a:ext cx="751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Township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001000" y="1981200"/>
            <a:ext cx="832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Fire Dist. 1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7239000" y="4038600"/>
            <a:ext cx="7620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01000" y="4038600"/>
            <a:ext cx="832756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Financial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Due by September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Need a full accounting of the receipts and disbursements by item</a:t>
            </a:r>
          </a:p>
          <a:p>
            <a:r>
              <a:rPr lang="en-US" dirty="0" smtClean="0"/>
              <a:t>Need balances broken out into funds by purpose</a:t>
            </a:r>
          </a:p>
          <a:p>
            <a:pPr lvl="1"/>
            <a:r>
              <a:rPr lang="en-US" dirty="0" smtClean="0"/>
              <a:t>Fire</a:t>
            </a:r>
          </a:p>
          <a:p>
            <a:pPr lvl="1"/>
            <a:r>
              <a:rPr lang="en-US" dirty="0" smtClean="0"/>
              <a:t>Cemetery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Financial Report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883" y="1239995"/>
            <a:ext cx="6556117" cy="439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2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Financial Report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42" y="1219201"/>
            <a:ext cx="661825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9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Financial Report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0095"/>
            <a:ext cx="6172200" cy="434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2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Cindy Kendall, Extension Specialist</a:t>
            </a:r>
          </a:p>
          <a:p>
            <a:pPr marL="457200" lvl="1" indent="0">
              <a:buNone/>
            </a:pPr>
            <a:r>
              <a:rPr lang="en-US" dirty="0"/>
              <a:t>ISUEO, Office of State and Local Government Programs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ckendall@iastate.edu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515-294-1844</a:t>
            </a:r>
          </a:p>
          <a:p>
            <a:endParaRPr lang="en-US" dirty="0"/>
          </a:p>
          <a:p>
            <a:r>
              <a:rPr lang="en-US" dirty="0" smtClean="0"/>
              <a:t>Ted </a:t>
            </a:r>
            <a:r>
              <a:rPr lang="en-US" dirty="0" smtClean="0"/>
              <a:t>Nellesen, Local Budgets</a:t>
            </a:r>
          </a:p>
          <a:p>
            <a:pPr marL="457200" lvl="1" indent="0">
              <a:buNone/>
            </a:pPr>
            <a:r>
              <a:rPr lang="en-US" dirty="0" smtClean="0"/>
              <a:t>Department of Management, State of Iowa</a:t>
            </a: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ted.nellesen@iowa.gov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515-281-3705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Allows </a:t>
            </a:r>
            <a:r>
              <a:rPr lang="en-US" dirty="0"/>
              <a:t>us to do things differently but it should be </a:t>
            </a:r>
            <a:r>
              <a:rPr lang="en-US" dirty="0" smtClean="0"/>
              <a:t>within compliance with the </a:t>
            </a:r>
            <a:r>
              <a:rPr lang="en-US" i="1" dirty="0" smtClean="0"/>
              <a:t>Code</a:t>
            </a:r>
          </a:p>
          <a:p>
            <a:pPr lvl="0"/>
            <a:r>
              <a:rPr lang="en-US" dirty="0" smtClean="0"/>
              <a:t>May need assistance </a:t>
            </a:r>
            <a:r>
              <a:rPr lang="en-US" dirty="0"/>
              <a:t>from legal </a:t>
            </a:r>
            <a:r>
              <a:rPr lang="en-US" dirty="0" smtClean="0"/>
              <a:t>staff. If County has fewer than 25,000 use County Attorney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Township Trustee &amp; Clerk Reference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Manual for Township Trustees and Clerks hasn’t been updated for over 12 years by </a:t>
            </a:r>
            <a:r>
              <a:rPr lang="en-US" dirty="0" smtClean="0"/>
              <a:t>ISUEO</a:t>
            </a:r>
          </a:p>
          <a:p>
            <a:pPr lvl="0"/>
            <a:r>
              <a:rPr lang="en-US" dirty="0" smtClean="0"/>
              <a:t>Manuals available for $20 at </a:t>
            </a:r>
          </a:p>
          <a:p>
            <a:pPr marL="0" lvl="0" indent="0">
              <a:buNone/>
            </a:pPr>
            <a:r>
              <a:rPr lang="en-US" sz="2800" dirty="0">
                <a:hlinkClick r:id="rId3"/>
              </a:rPr>
              <a:t>https://store.extension.iastate.edu/Product/Township-Trustee-and-Clerk-Reference-Manual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or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many cases history has created habits that are now governed by law</a:t>
            </a:r>
          </a:p>
          <a:p>
            <a:pPr lvl="1"/>
            <a:r>
              <a:rPr lang="en-US" dirty="0"/>
              <a:t>Habits are hard to break – lack of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Iowa Code requirements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111537"/>
              </p:ext>
            </p:extLst>
          </p:nvPr>
        </p:nvGraphicFramePr>
        <p:xfrm>
          <a:off x="1447800" y="3886200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-Budget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-Annual Report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-Fire Protection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-Fence Viewing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-Open Meeting/Open</a:t>
                      </a:r>
                      <a:r>
                        <a:rPr lang="en-US" baseline="0" dirty="0" smtClean="0"/>
                        <a:t> Records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-Cemetery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</a:t>
            </a:r>
            <a:r>
              <a:rPr lang="en-US" i="1" dirty="0" smtClean="0"/>
              <a:t>Code</a:t>
            </a:r>
            <a:r>
              <a:rPr lang="en-US" dirty="0" smtClean="0"/>
              <a:t> Chapter 21 &amp;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Open meeting and open record changes in </a:t>
            </a:r>
            <a:r>
              <a:rPr lang="en-US" i="1" dirty="0" smtClean="0"/>
              <a:t>Code</a:t>
            </a:r>
          </a:p>
          <a:p>
            <a:r>
              <a:rPr lang="en-US" dirty="0" smtClean="0"/>
              <a:t>Meeting places – publically accessible “and inviting”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Cemeteries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Large </a:t>
            </a:r>
            <a:r>
              <a:rPr lang="en-US" dirty="0"/>
              <a:t>changes in state law in </a:t>
            </a:r>
            <a:r>
              <a:rPr lang="en-US" dirty="0" smtClean="0"/>
              <a:t>2005</a:t>
            </a:r>
          </a:p>
          <a:p>
            <a:pPr lvl="1"/>
            <a:r>
              <a:rPr lang="en-US" dirty="0" smtClean="0"/>
              <a:t>Internment Agreements</a:t>
            </a:r>
          </a:p>
          <a:p>
            <a:pPr lvl="1"/>
            <a:r>
              <a:rPr lang="en-US" dirty="0" smtClean="0"/>
              <a:t>Cemetery Policies</a:t>
            </a:r>
            <a:endParaRPr lang="en-US" dirty="0"/>
          </a:p>
          <a:p>
            <a:pPr lvl="1"/>
            <a:r>
              <a:rPr lang="en-US" dirty="0"/>
              <a:t>No records</a:t>
            </a:r>
          </a:p>
          <a:p>
            <a:pPr lvl="1"/>
            <a:r>
              <a:rPr lang="en-US" dirty="0"/>
              <a:t>Some Counties want to translate fire districts and cemetery property to </a:t>
            </a:r>
            <a:r>
              <a:rPr lang="en-US" dirty="0" smtClean="0"/>
              <a:t>GIS</a:t>
            </a:r>
          </a:p>
          <a:p>
            <a:pPr lvl="1"/>
            <a:r>
              <a:rPr lang="en-US" dirty="0" smtClean="0"/>
              <a:t>Perpetual Care Cemetery Reporting</a:t>
            </a:r>
            <a:endParaRPr lang="en-US" dirty="0"/>
          </a:p>
          <a:p>
            <a:pPr lvl="1"/>
            <a:r>
              <a:rPr lang="en-US" dirty="0"/>
              <a:t>County Supervisors taking over Pioneer Cemeteries – don’t double dip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Loosing Long Time Trustees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transition – pick up traditions may be good or </a:t>
            </a:r>
            <a:r>
              <a:rPr lang="en-US" dirty="0" smtClean="0"/>
              <a:t>bad?</a:t>
            </a:r>
            <a:endParaRPr lang="en-US" dirty="0"/>
          </a:p>
          <a:p>
            <a:pPr lvl="2"/>
            <a:r>
              <a:rPr lang="en-US" dirty="0"/>
              <a:t>Not enough people willing to run for </a:t>
            </a:r>
            <a:r>
              <a:rPr lang="en-US" dirty="0" smtClean="0"/>
              <a:t>office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Questions of pay especially for fence viewing and </a:t>
            </a:r>
            <a:r>
              <a:rPr lang="en-US" dirty="0" smtClean="0"/>
              <a:t>clerks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Fire Department/EMS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Township Budgets &amp; Annual Financial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ownship Trustees and Clerks: Thru the Eyes of the County Auditor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ince January 2014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omerul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abits or Best Practices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ownship Trustee &amp;amp; Clerk Reference Manual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Ignorance is no excuse&amp;quot;&quot;/&gt;&lt;property id=&quot;20307&quot; value=&quot;261&quot;/&gt;&lt;/object&gt;&lt;object type=&quot;3&quot; unique_id=&quot;10106&quot;&gt;&lt;property id=&quot;20148&quot; value=&quot;5&quot;/&gt;&lt;property id=&quot;20300&quot; value=&quot;Slide 7 - &amp;quot;Loosing Long Time Trustees&amp;quot;&quot;/&gt;&lt;property id=&quot;20307&quot; value=&quot;262&quot;/&gt;&lt;/object&gt;&lt;object type=&quot;3&quot; unique_id=&quot;10107&quot;&gt;&lt;property id=&quot;20148&quot; value=&quot;5&quot;/&gt;&lt;property id=&quot;20300&quot; value=&quot;Slide 8 - &amp;quot;Questions of pay especially for fence viewing and clerks&amp;#x0D;&amp;#x0A;&amp;quot;&quot;/&gt;&lt;property id=&quot;20307&quot; value=&quot;263&quot;/&gt;&lt;/object&gt;&lt;object type=&quot;3&quot; unique_id=&quot;10108&quot;&gt;&lt;property id=&quot;20148&quot; value=&quot;5&quot;/&gt;&lt;property id=&quot;20300&quot; value=&quot;Slide 9 - &amp;quot;Fire Department/EMS Communications&amp;quot;&quot;/&gt;&lt;property id=&quot;20307&quot; value=&quot;264&quot;/&gt;&lt;/object&gt;&lt;object type=&quot;3&quot; unique_id=&quot;10109&quot;&gt;&lt;property id=&quot;20148&quot; value=&quot;5&quot;/&gt;&lt;property id=&quot;20300&quot; value=&quot;Slide 10 - &amp;quot;Cemeteries&amp;quot;&quot;/&gt;&lt;property id=&quot;20307&quot; value=&quot;265&quot;/&gt;&lt;/object&gt;&lt;object type=&quot;3&quot; unique_id=&quot;10110&quot;&gt;&lt;property id=&quot;20148&quot; value=&quot;5&quot;/&gt;&lt;property id=&quot;20300&quot; value=&quot;Slide 11 - &amp;quot;Iowa Code Chapter 21 &amp;amp; 22&amp;quot;&quot;/&gt;&lt;property id=&quot;20307&quot; value=&quot;266&quot;/&gt;&lt;/object&gt;&lt;object type=&quot;3&quot; unique_id=&quot;10111&quot;&gt;&lt;property id=&quot;20148&quot; value=&quot;5&quot;/&gt;&lt;property id=&quot;20300&quot; value=&quot;Slide 12 - &amp;quot;Contact Information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ISU_DOM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503</TotalTime>
  <Words>816</Words>
  <Application>Microsoft Office PowerPoint</Application>
  <PresentationFormat>On-screen Show (4:3)</PresentationFormat>
  <Paragraphs>160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ISU_DOM_Theme</vt:lpstr>
      <vt:lpstr>Township Trustees and Clerks</vt:lpstr>
      <vt:lpstr>Since January 2014</vt:lpstr>
      <vt:lpstr>Home rule</vt:lpstr>
      <vt:lpstr>Township Trustee &amp; Clerk Reference Manual</vt:lpstr>
      <vt:lpstr>Habits or law?</vt:lpstr>
      <vt:lpstr>Iowa Code Chapter 21 &amp; 22</vt:lpstr>
      <vt:lpstr>Cemeteries</vt:lpstr>
      <vt:lpstr>Current Issues</vt:lpstr>
      <vt:lpstr>Township Budgets &amp; Annual Financial Reports</vt:lpstr>
      <vt:lpstr>Township Budget Basics</vt:lpstr>
      <vt:lpstr>Township Budget Basics</vt:lpstr>
      <vt:lpstr>Township Budget Basics</vt:lpstr>
      <vt:lpstr>Township Tax Levies</vt:lpstr>
      <vt:lpstr>Township Tax Levies</vt:lpstr>
      <vt:lpstr>Township Tax Levies</vt:lpstr>
      <vt:lpstr>Township Tax Levies</vt:lpstr>
      <vt:lpstr>Township Tax Levies</vt:lpstr>
      <vt:lpstr>Township Tax Levies</vt:lpstr>
      <vt:lpstr>Township Tax Levies</vt:lpstr>
      <vt:lpstr>Township Tax Levies</vt:lpstr>
      <vt:lpstr>Fire/Emergency Services</vt:lpstr>
      <vt:lpstr>Fire/Emergency Services</vt:lpstr>
      <vt:lpstr>Annual Financial Report</vt:lpstr>
      <vt:lpstr>Annual Financial Report</vt:lpstr>
      <vt:lpstr>Annual Financial Report</vt:lpstr>
      <vt:lpstr>Annual Financial Report</vt:lpstr>
      <vt:lpstr>Contact Information</vt:lpstr>
    </vt:vector>
  </TitlesOfParts>
  <Company>Iowa State University Extension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Township Trustees and Clerks: Thru the Eyes of the County Auditor</dc:title>
  <dc:creator>Kendall, Cindy [COMXT]</dc:creator>
  <cp:lastModifiedBy>Nellesen, Ted [IDOM]</cp:lastModifiedBy>
  <cp:revision>43</cp:revision>
  <dcterms:created xsi:type="dcterms:W3CDTF">2015-06-24T16:36:04Z</dcterms:created>
  <dcterms:modified xsi:type="dcterms:W3CDTF">2015-09-29T13:16:01Z</dcterms:modified>
</cp:coreProperties>
</file>