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74" r:id="rId16"/>
    <p:sldId id="269" r:id="rId17"/>
    <p:sldId id="270" r:id="rId18"/>
    <p:sldId id="276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 varScale="1">
        <p:scale>
          <a:sx n="103" d="100"/>
          <a:sy n="103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68EB-DF49-4643-B9B4-663C43D52A8A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2FB3-A71F-483D-A8C3-F72290E66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68EB-DF49-4643-B9B4-663C43D52A8A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2FB3-A71F-483D-A8C3-F72290E66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68EB-DF49-4643-B9B4-663C43D52A8A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2FB3-A71F-483D-A8C3-F72290E66C1C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68EB-DF49-4643-B9B4-663C43D52A8A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2FB3-A71F-483D-A8C3-F72290E66C1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68EB-DF49-4643-B9B4-663C43D52A8A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2FB3-A71F-483D-A8C3-F72290E66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68EB-DF49-4643-B9B4-663C43D52A8A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2FB3-A71F-483D-A8C3-F72290E66C1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68EB-DF49-4643-B9B4-663C43D52A8A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2FB3-A71F-483D-A8C3-F72290E66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68EB-DF49-4643-B9B4-663C43D52A8A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2FB3-A71F-483D-A8C3-F72290E66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68EB-DF49-4643-B9B4-663C43D52A8A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2FB3-A71F-483D-A8C3-F72290E66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68EB-DF49-4643-B9B4-663C43D52A8A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2FB3-A71F-483D-A8C3-F72290E66C1C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68EB-DF49-4643-B9B4-663C43D52A8A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2FB3-A71F-483D-A8C3-F72290E66C1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20C68EB-DF49-4643-B9B4-663C43D52A8A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63D2FB3-A71F-483D-A8C3-F72290E66C1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1" r:id="rId1"/>
    <p:sldLayoutId id="2147484442" r:id="rId2"/>
    <p:sldLayoutId id="2147484443" r:id="rId3"/>
    <p:sldLayoutId id="2147484444" r:id="rId4"/>
    <p:sldLayoutId id="2147484445" r:id="rId5"/>
    <p:sldLayoutId id="2147484446" r:id="rId6"/>
    <p:sldLayoutId id="2147484447" r:id="rId7"/>
    <p:sldLayoutId id="2147484448" r:id="rId8"/>
    <p:sldLayoutId id="2147484449" r:id="rId9"/>
    <p:sldLayoutId id="2147484450" r:id="rId10"/>
    <p:sldLayoutId id="21474844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066800"/>
            <a:ext cx="711718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/>
              <a:t/>
            </a:r>
            <a:br>
              <a:rPr lang="en-US" sz="6000" b="1" dirty="0"/>
            </a:b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 smtClean="0"/>
              <a:t>ISAC Conference Q &amp; A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Kelsey Sebern, Meeting/Event Administrator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21511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Problem: Marriott charges for WIFI in the guest rooms.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Charges for Marriott WIFI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976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ign up to become a Marriott Rewards Member and you will receive complimentary WIFI during your stay.</a:t>
            </a:r>
          </a:p>
          <a:p>
            <a:r>
              <a:rPr lang="en-US" dirty="0" smtClean="0"/>
              <a:t>I will send out resources that guide you through this process so you can all take advantage of this.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296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Problem: Valet Service is very slow on check-out day</a:t>
            </a:r>
          </a:p>
          <a:p>
            <a:r>
              <a:rPr lang="en-US" dirty="0" smtClean="0"/>
              <a:t>At times taking over an hour and the valet bellman were not very friendly.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Valet Services at Marriott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113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 with Marriott staff.</a:t>
            </a:r>
          </a:p>
          <a:p>
            <a:r>
              <a:rPr lang="en-US" dirty="0" smtClean="0"/>
              <a:t>I have been assured by the Marriott that this will be addressed with their internal staffing for future conferences.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446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Problem: Educational Seminar topics haven't been worth while recently.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Educational Seminars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852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otivational or political leaders</a:t>
            </a:r>
          </a:p>
          <a:p>
            <a:r>
              <a:rPr lang="en-US" dirty="0" smtClean="0"/>
              <a:t>I am always taking speaker and topic suggestions that you think would be great.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33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2017, the ISAC Fall School of Instruction will be given a new date and name</a:t>
            </a:r>
          </a:p>
          <a:p>
            <a:r>
              <a:rPr lang="en-US" dirty="0" smtClean="0"/>
              <a:t>The ISAC Annual Conference: August 23 – 25, 2017</a:t>
            </a:r>
          </a:p>
          <a:p>
            <a:r>
              <a:rPr lang="en-US" dirty="0" smtClean="0"/>
              <a:t>The ISAC Spring School will now be the ISAC Legislative Conference</a:t>
            </a:r>
            <a:r>
              <a:rPr lang="en-US" dirty="0" smtClean="0"/>
              <a:t>: March 14 – 16, 2018 at </a:t>
            </a:r>
            <a:r>
              <a:rPr lang="en-US" dirty="0"/>
              <a:t>Veterans Memorial Community Choice Credit Union Convention Center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Fall School Date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9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LOTS of reasons- See handout on ISAC Website</a:t>
            </a:r>
          </a:p>
          <a:p>
            <a:r>
              <a:rPr lang="en-US" b="1" dirty="0" smtClean="0"/>
              <a:t>Legislative Process</a:t>
            </a:r>
            <a:endParaRPr lang="en-US" dirty="0" smtClean="0"/>
          </a:p>
          <a:p>
            <a:r>
              <a:rPr lang="en-US" b="1" dirty="0" smtClean="0"/>
              <a:t>Cost</a:t>
            </a:r>
          </a:p>
          <a:p>
            <a:r>
              <a:rPr lang="en-US" b="1" dirty="0" smtClean="0"/>
              <a:t>Dates</a:t>
            </a:r>
          </a:p>
          <a:p>
            <a:r>
              <a:rPr lang="en-US" b="1" dirty="0" smtClean="0"/>
              <a:t>Why August?</a:t>
            </a:r>
          </a:p>
          <a:p>
            <a:r>
              <a:rPr lang="en-US" b="1" dirty="0" smtClean="0"/>
              <a:t>Influencing Candidates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52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am excited to take on this position and try to tackle these concerns.  I want to make the improvements needed so that every year our conferences keep getting better and better. </a:t>
            </a:r>
          </a:p>
          <a:p>
            <a:r>
              <a:rPr lang="en-US" dirty="0" smtClean="0"/>
              <a:t>In order to do this, I will need your help.  Please send me any feedback you have so that I can be aware of what you like and dislike.  We can work together to make ISAC conferences a success.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6192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Kelsey Sebern </a:t>
            </a:r>
          </a:p>
          <a:p>
            <a:pPr marL="0" indent="0" algn="ctr">
              <a:buNone/>
            </a:pPr>
            <a:r>
              <a:rPr lang="en-US" dirty="0" smtClean="0"/>
              <a:t>Meeting/Event Administrator </a:t>
            </a:r>
          </a:p>
          <a:p>
            <a:pPr marL="0" indent="0" algn="ctr">
              <a:buNone/>
            </a:pPr>
            <a:r>
              <a:rPr lang="en-US" dirty="0" smtClean="0"/>
              <a:t>515.369.7013 </a:t>
            </a:r>
          </a:p>
          <a:p>
            <a:pPr marL="0" indent="0" algn="ctr">
              <a:buNone/>
            </a:pPr>
            <a:r>
              <a:rPr lang="en-US" dirty="0" smtClean="0"/>
              <a:t>ksebern@iowacounties.org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Questions/Suggestions?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870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Grew up in Manilla, Iowa</a:t>
            </a:r>
          </a:p>
          <a:p>
            <a:r>
              <a:rPr lang="en-US" dirty="0" smtClean="0"/>
              <a:t>Graduated College at Iowa State University with Bachelors Degree in Advertising</a:t>
            </a:r>
          </a:p>
          <a:p>
            <a:r>
              <a:rPr lang="en-US" dirty="0" smtClean="0"/>
              <a:t>After college, took a job as an intern in the Sales Office at Embassy Suites Downtown </a:t>
            </a:r>
          </a:p>
          <a:p>
            <a:r>
              <a:rPr lang="en-US" dirty="0" smtClean="0"/>
              <a:t>Convention Services Manager</a:t>
            </a:r>
          </a:p>
          <a:p>
            <a:r>
              <a:rPr lang="en-US" dirty="0" smtClean="0"/>
              <a:t>Executive Meetings Manager</a:t>
            </a:r>
          </a:p>
          <a:p>
            <a:r>
              <a:rPr lang="en-US" dirty="0" smtClean="0"/>
              <a:t>Association Sales Manager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296355" cy="1142999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73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past, there have been some reoccurring concerns with ISAC conferences.</a:t>
            </a:r>
          </a:p>
          <a:p>
            <a:r>
              <a:rPr lang="en-US" dirty="0" smtClean="0"/>
              <a:t>I will now go through them and hopefully will be able to provide solutions to these concerns.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037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Problem: We all know that Coffee is in short supply at ISAC conferences.  Why?</a:t>
            </a:r>
          </a:p>
          <a:p>
            <a:r>
              <a:rPr lang="en-US" dirty="0" smtClean="0"/>
              <a:t>Coffee is expensive.  Coffee costs $38 (+ Service Charge &amp; Sales Tax) bringing the cost per gallon = $49.94</a:t>
            </a:r>
          </a:p>
          <a:p>
            <a:r>
              <a:rPr lang="en-US" dirty="0" smtClean="0"/>
              <a:t>1 gallon of coffee = around 10 – 12 cups or $4.54 per cup</a:t>
            </a:r>
          </a:p>
          <a:p>
            <a:r>
              <a:rPr lang="en-US" dirty="0" smtClean="0"/>
              <a:t>In order to make coffee available all day, it would cost us $1,000’s of dollars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Coffee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944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Coffee Sponsorships</a:t>
            </a:r>
          </a:p>
          <a:p>
            <a:r>
              <a:rPr lang="en-US" dirty="0" smtClean="0"/>
              <a:t>Cut costs other places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042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Problem: Marriott hotel rooms are always sold out in matter of minutes after housing opens</a:t>
            </a:r>
          </a:p>
          <a:p>
            <a:r>
              <a:rPr lang="en-US" dirty="0" smtClean="0"/>
              <a:t>Problem: Members cancel hotel rooms at the Marriott at the last minute so the Marriott never sells out.   Therefore, we cannot increase the amount of rooms that are available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Marriott Hotel Rooms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117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57400"/>
            <a:ext cx="7543800" cy="4648200"/>
          </a:xfrm>
        </p:spPr>
        <p:txBody>
          <a:bodyPr>
            <a:noAutofit/>
          </a:bodyPr>
          <a:lstStyle/>
          <a:p>
            <a:r>
              <a:rPr lang="en-US" sz="2000" dirty="0" smtClean="0"/>
              <a:t>Waiting List</a:t>
            </a:r>
          </a:p>
          <a:p>
            <a:r>
              <a:rPr lang="en-US" sz="2000" dirty="0" smtClean="0"/>
              <a:t>Once the Marriott fills up, there will be a prompt on the housing website to contact me.  I will put you on a waiting list.</a:t>
            </a:r>
          </a:p>
          <a:p>
            <a:r>
              <a:rPr lang="en-US" sz="2000" dirty="0" smtClean="0"/>
              <a:t>I will then check with the Des Moines Convention &amp; Visitors Bureau twice a week to see if any hotel rooms have opened. If rooms are available I will send an email to the waiting list. Rooms will be available on a first come, first serve basis through the housing website.</a:t>
            </a:r>
          </a:p>
          <a:p>
            <a:r>
              <a:rPr lang="en-US" sz="2000" dirty="0" smtClean="0"/>
              <a:t>We are hopeful that this increase in room reservations will allow us to book more rooms in the future.</a:t>
            </a:r>
          </a:p>
          <a:p>
            <a:r>
              <a:rPr lang="en-US" sz="2000" dirty="0" smtClean="0"/>
              <a:t>Please remember to book a room at one of the overflow properties as the waiting list is not a guarantee that you will get into the Marriott.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166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Problem: ISAC secures overflow properties that do not end up getting much use.</a:t>
            </a:r>
          </a:p>
          <a:p>
            <a:r>
              <a:rPr lang="en-US" dirty="0" smtClean="0"/>
              <a:t>Its hard to negotiate “great” rates for conferences when we don’t use our overflow hotel properties (Holiday Inn</a:t>
            </a:r>
            <a:r>
              <a:rPr lang="en-US" dirty="0"/>
              <a:t> </a:t>
            </a:r>
            <a:r>
              <a:rPr lang="en-US" dirty="0" smtClean="0"/>
              <a:t>and Embassy Suites).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Overflow Hotel Rooms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709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Incentives with these properties</a:t>
            </a:r>
          </a:p>
          <a:p>
            <a:r>
              <a:rPr lang="en-US" dirty="0" smtClean="0"/>
              <a:t>Embassy Suites—will be offering DOUBLE Hilton Honors Points to all members.</a:t>
            </a:r>
          </a:p>
          <a:p>
            <a:r>
              <a:rPr lang="en-US" dirty="0" smtClean="0"/>
              <a:t>Holiday Inn– option to raise the guestroom rate $5 and include a continental breakfast.  Also, the guestrooms will be renovated in 2015, so they will have all new guestrooms in 2016.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377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230</TotalTime>
  <Words>752</Words>
  <Application>Microsoft Office PowerPoint</Application>
  <PresentationFormat>On-screen Show (4:3)</PresentationFormat>
  <Paragraphs>72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Waveform</vt:lpstr>
      <vt:lpstr>   ISAC Conference Q &amp; A</vt:lpstr>
      <vt:lpstr>Background</vt:lpstr>
      <vt:lpstr>Concerns </vt:lpstr>
      <vt:lpstr>Coffee</vt:lpstr>
      <vt:lpstr>Possible Solutions</vt:lpstr>
      <vt:lpstr>Marriott Hotel Rooms</vt:lpstr>
      <vt:lpstr>Solution</vt:lpstr>
      <vt:lpstr>Overflow Hotel Rooms</vt:lpstr>
      <vt:lpstr>Solution</vt:lpstr>
      <vt:lpstr>Charges for Marriott WIFI</vt:lpstr>
      <vt:lpstr>Solution</vt:lpstr>
      <vt:lpstr>Valet Services at Marriott</vt:lpstr>
      <vt:lpstr>Solution</vt:lpstr>
      <vt:lpstr>Educational Seminars</vt:lpstr>
      <vt:lpstr>Solution</vt:lpstr>
      <vt:lpstr>Fall School Date Change</vt:lpstr>
      <vt:lpstr>Why?</vt:lpstr>
      <vt:lpstr>Final Thoughts</vt:lpstr>
      <vt:lpstr>Questions/Suggestions?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ISAC Conference Q &amp; A</dc:title>
  <dc:creator>Kelsey Sebern</dc:creator>
  <cp:lastModifiedBy>Kelsey Sebern</cp:lastModifiedBy>
  <cp:revision>22</cp:revision>
  <dcterms:created xsi:type="dcterms:W3CDTF">2014-12-30T15:25:17Z</dcterms:created>
  <dcterms:modified xsi:type="dcterms:W3CDTF">2015-01-19T18:34:22Z</dcterms:modified>
</cp:coreProperties>
</file>