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94" r:id="rId3"/>
    <p:sldId id="295" r:id="rId4"/>
    <p:sldId id="296" r:id="rId5"/>
    <p:sldId id="297" r:id="rId6"/>
    <p:sldId id="298" r:id="rId7"/>
    <p:sldId id="259" r:id="rId8"/>
    <p:sldId id="299" r:id="rId9"/>
    <p:sldId id="260" r:id="rId10"/>
    <p:sldId id="262" r:id="rId11"/>
    <p:sldId id="263" r:id="rId12"/>
    <p:sldId id="261" r:id="rId13"/>
    <p:sldId id="265" r:id="rId14"/>
    <p:sldId id="266" r:id="rId15"/>
    <p:sldId id="267" r:id="rId16"/>
    <p:sldId id="276" r:id="rId17"/>
    <p:sldId id="300" r:id="rId18"/>
    <p:sldId id="275" r:id="rId19"/>
    <p:sldId id="268" r:id="rId20"/>
    <p:sldId id="269" r:id="rId21"/>
    <p:sldId id="270" r:id="rId22"/>
    <p:sldId id="271" r:id="rId23"/>
    <p:sldId id="272" r:id="rId24"/>
    <p:sldId id="282" r:id="rId25"/>
    <p:sldId id="273" r:id="rId26"/>
    <p:sldId id="301" r:id="rId27"/>
    <p:sldId id="302" r:id="rId28"/>
    <p:sldId id="303" r:id="rId29"/>
    <p:sldId id="304" r:id="rId30"/>
    <p:sldId id="305" r:id="rId31"/>
    <p:sldId id="306" r:id="rId32"/>
    <p:sldId id="307" r:id="rId33"/>
    <p:sldId id="308" r:id="rId34"/>
    <p:sldId id="277" r:id="rId35"/>
    <p:sldId id="278" r:id="rId36"/>
    <p:sldId id="283" r:id="rId37"/>
    <p:sldId id="284" r:id="rId38"/>
    <p:sldId id="285" r:id="rId39"/>
    <p:sldId id="286" r:id="rId40"/>
    <p:sldId id="287" r:id="rId41"/>
    <p:sldId id="289" r:id="rId42"/>
    <p:sldId id="288" r:id="rId43"/>
    <p:sldId id="292" r:id="rId44"/>
    <p:sldId id="281" r:id="rId4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42296844216456"/>
          <c:y val="0.16511551452357404"/>
          <c:w val="0.53237812755879221"/>
          <c:h val="0.65438150669080763"/>
        </c:manualLayout>
      </c:layout>
      <c:pieChart>
        <c:varyColors val="1"/>
        <c:dLbls>
          <c:showLegendKey val="0"/>
          <c:showVal val="1"/>
          <c:showCatName val="1"/>
          <c:showSerName val="0"/>
          <c:showPercent val="0"/>
          <c:showBubbleSize val="0"/>
          <c:showLeaderLines val="0"/>
        </c:dLbls>
        <c:firstSliceAng val="0"/>
      </c:pieChart>
    </c:plotArea>
    <c:legend>
      <c:legendPos val="l"/>
      <c:layout>
        <c:manualLayout>
          <c:xMode val="edge"/>
          <c:yMode val="edge"/>
          <c:x val="4.6641813113370845E-2"/>
          <c:y val="0.11910821002670023"/>
          <c:w val="0.35284866275791638"/>
          <c:h val="0.80281755841759872"/>
        </c:manualLayout>
      </c:layout>
      <c:overlay val="0"/>
      <c:spPr>
        <a:ln>
          <a:solidFill>
            <a:schemeClr val="bg1"/>
          </a:solidFill>
        </a:ln>
      </c:sp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64403881333015E-2"/>
          <c:y val="4.517221908526256E-2"/>
          <c:w val="0.63547979797979803"/>
          <c:h val="0.94729907773386035"/>
        </c:manualLayout>
      </c:layout>
      <c:pieChart>
        <c:varyColors val="1"/>
        <c:ser>
          <c:idx val="0"/>
          <c:order val="0"/>
          <c:tx>
            <c:v>County Revenue</c:v>
          </c:tx>
          <c:dPt>
            <c:idx val="0"/>
            <c:bubble3D val="0"/>
            <c:spPr>
              <a:solidFill>
                <a:srgbClr val="00B050"/>
              </a:solidFill>
            </c:spPr>
            <c:extLst>
              <c:ext xmlns:c16="http://schemas.microsoft.com/office/drawing/2014/chart" uri="{C3380CC4-5D6E-409C-BE32-E72D297353CC}">
                <c16:uniqueId val="{00000001-9EA7-4528-BF58-D12D04048508}"/>
              </c:ext>
            </c:extLst>
          </c:dPt>
          <c:dPt>
            <c:idx val="1"/>
            <c:bubble3D val="0"/>
            <c:spPr>
              <a:solidFill>
                <a:srgbClr val="FF9900"/>
              </a:solidFill>
            </c:spPr>
            <c:extLst>
              <c:ext xmlns:c16="http://schemas.microsoft.com/office/drawing/2014/chart" uri="{C3380CC4-5D6E-409C-BE32-E72D297353CC}">
                <c16:uniqueId val="{00000003-9EA7-4528-BF58-D12D04048508}"/>
              </c:ext>
            </c:extLst>
          </c:dPt>
          <c:dPt>
            <c:idx val="2"/>
            <c:bubble3D val="0"/>
            <c:spPr>
              <a:solidFill>
                <a:srgbClr val="0070C0"/>
              </a:solidFill>
            </c:spPr>
            <c:extLst>
              <c:ext xmlns:c16="http://schemas.microsoft.com/office/drawing/2014/chart" uri="{C3380CC4-5D6E-409C-BE32-E72D297353CC}">
                <c16:uniqueId val="{00000005-9EA7-4528-BF58-D12D04048508}"/>
              </c:ext>
            </c:extLst>
          </c:dPt>
          <c:dPt>
            <c:idx val="3"/>
            <c:bubble3D val="0"/>
            <c:spPr>
              <a:solidFill>
                <a:srgbClr val="FF0000"/>
              </a:solidFill>
            </c:spPr>
            <c:extLst>
              <c:ext xmlns:c16="http://schemas.microsoft.com/office/drawing/2014/chart" uri="{C3380CC4-5D6E-409C-BE32-E72D297353CC}">
                <c16:uniqueId val="{00000007-9EA7-4528-BF58-D12D04048508}"/>
              </c:ext>
            </c:extLst>
          </c:dPt>
          <c:dPt>
            <c:idx val="4"/>
            <c:bubble3D val="0"/>
            <c:spPr>
              <a:solidFill>
                <a:srgbClr val="7030A0"/>
              </a:solidFill>
            </c:spPr>
            <c:extLst>
              <c:ext xmlns:c16="http://schemas.microsoft.com/office/drawing/2014/chart" uri="{C3380CC4-5D6E-409C-BE32-E72D297353CC}">
                <c16:uniqueId val="{00000009-9EA7-4528-BF58-D12D04048508}"/>
              </c:ext>
            </c:extLst>
          </c:dPt>
          <c:dLbls>
            <c:dLbl>
              <c:idx val="0"/>
              <c:layout>
                <c:manualLayout>
                  <c:x val="-0.21834586017656885"/>
                  <c:y val="-2.5591959107878315E-2"/>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9EA7-4528-BF58-D12D04048508}"/>
                </c:ext>
              </c:extLst>
            </c:dLbl>
            <c:dLbl>
              <c:idx val="2"/>
              <c:layout>
                <c:manualLayout>
                  <c:x val="8.9962121212121215E-2"/>
                  <c:y val="-7.0586631216552481E-2"/>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9EA7-4528-BF58-D12D04048508}"/>
                </c:ext>
              </c:extLst>
            </c:dLbl>
            <c:dLbl>
              <c:idx val="3"/>
              <c:layout>
                <c:manualLayout>
                  <c:x val="5.9197409351608825E-2"/>
                  <c:y val="9.9811174415401785E-2"/>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9EA7-4528-BF58-D12D04048508}"/>
                </c:ext>
              </c:extLst>
            </c:dLbl>
            <c:dLbl>
              <c:idx val="4"/>
              <c:layout>
                <c:manualLayout>
                  <c:x val="3.3898731408573926E-2"/>
                  <c:y val="0.10068734687368619"/>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9EA7-4528-BF58-D12D04048508}"/>
                </c:ext>
              </c:extLst>
            </c:dLbl>
            <c:numFmt formatCode="0.00%" sourceLinked="0"/>
            <c:spPr>
              <a:noFill/>
              <a:ln>
                <a:noFill/>
              </a:ln>
              <a:effectLst/>
            </c:spPr>
            <c:txPr>
              <a:bodyPr/>
              <a:lstStyle/>
              <a:p>
                <a:pPr>
                  <a:defRPr sz="1600" b="1">
                    <a:latin typeface="Times New Roman" pitchFamily="18" charset="0"/>
                    <a:cs typeface="Times New Roman" pitchFamily="18" charset="0"/>
                  </a:defRPr>
                </a:pPr>
                <a:endParaRPr lang="en-US"/>
              </a:p>
            </c:txPr>
            <c:showLegendKey val="0"/>
            <c:showVal val="0"/>
            <c:showCatName val="0"/>
            <c:showSerName val="0"/>
            <c:showPercent val="1"/>
            <c:showBubbleSize val="0"/>
            <c:separator>
</c:separator>
            <c:showLeaderLines val="1"/>
            <c:extLst>
              <c:ext xmlns:c15="http://schemas.microsoft.com/office/drawing/2012/chart" uri="{CE6537A1-D6FC-4f65-9D91-7224C49458BB}"/>
            </c:extLst>
          </c:dLbls>
          <c:cat>
            <c:strRef>
              <c:f>Sheet1!$B$1:$F$1</c:f>
              <c:strCache>
                <c:ptCount val="5"/>
                <c:pt idx="0">
                  <c:v>Net Property Taxes</c:v>
                </c:pt>
                <c:pt idx="1">
                  <c:v>Other County Taxes</c:v>
                </c:pt>
                <c:pt idx="2">
                  <c:v>Intergovernmental</c:v>
                </c:pt>
                <c:pt idx="3">
                  <c:v>Charges for Service</c:v>
                </c:pt>
                <c:pt idx="4">
                  <c:v>Other</c:v>
                </c:pt>
              </c:strCache>
            </c:strRef>
          </c:cat>
          <c:val>
            <c:numRef>
              <c:f>Sheet1!$B$2:$F$2</c:f>
              <c:numCache>
                <c:formatCode>#,##0</c:formatCode>
                <c:ptCount val="5"/>
                <c:pt idx="0">
                  <c:v>1171657424</c:v>
                </c:pt>
                <c:pt idx="1">
                  <c:v>174123229</c:v>
                </c:pt>
                <c:pt idx="2">
                  <c:v>706909713</c:v>
                </c:pt>
                <c:pt idx="3">
                  <c:v>109963169</c:v>
                </c:pt>
                <c:pt idx="4">
                  <c:v>137963337</c:v>
                </c:pt>
              </c:numCache>
            </c:numRef>
          </c:val>
          <c:extLst>
            <c:ext xmlns:c16="http://schemas.microsoft.com/office/drawing/2014/chart" uri="{C3380CC4-5D6E-409C-BE32-E72D297353CC}">
              <c16:uniqueId val="{0000000A-9EA7-4528-BF58-D12D04048508}"/>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64403881333015E-2"/>
          <c:y val="4.517221908526256E-2"/>
          <c:w val="0.63547979797979803"/>
          <c:h val="0.94729907773386035"/>
        </c:manualLayout>
      </c:layout>
      <c:pieChart>
        <c:varyColors val="1"/>
        <c:ser>
          <c:idx val="0"/>
          <c:order val="0"/>
          <c:dPt>
            <c:idx val="0"/>
            <c:bubble3D val="0"/>
            <c:spPr>
              <a:solidFill>
                <a:srgbClr val="00B050"/>
              </a:solidFill>
            </c:spPr>
            <c:extLst>
              <c:ext xmlns:c16="http://schemas.microsoft.com/office/drawing/2014/chart" uri="{C3380CC4-5D6E-409C-BE32-E72D297353CC}">
                <c16:uniqueId val="{00000001-B21B-472A-B580-02FFFD9E7CB6}"/>
              </c:ext>
            </c:extLst>
          </c:dPt>
          <c:dPt>
            <c:idx val="1"/>
            <c:bubble3D val="0"/>
            <c:spPr>
              <a:solidFill>
                <a:srgbClr val="FF0000"/>
              </a:solidFill>
            </c:spPr>
            <c:extLst>
              <c:ext xmlns:c16="http://schemas.microsoft.com/office/drawing/2014/chart" uri="{C3380CC4-5D6E-409C-BE32-E72D297353CC}">
                <c16:uniqueId val="{00000003-B21B-472A-B580-02FFFD9E7CB6}"/>
              </c:ext>
            </c:extLst>
          </c:dPt>
          <c:dPt>
            <c:idx val="2"/>
            <c:bubble3D val="0"/>
            <c:spPr>
              <a:solidFill>
                <a:srgbClr val="0070C0"/>
              </a:solidFill>
            </c:spPr>
            <c:extLst>
              <c:ext xmlns:c16="http://schemas.microsoft.com/office/drawing/2014/chart" uri="{C3380CC4-5D6E-409C-BE32-E72D297353CC}">
                <c16:uniqueId val="{00000005-B21B-472A-B580-02FFFD9E7CB6}"/>
              </c:ext>
            </c:extLst>
          </c:dPt>
          <c:dPt>
            <c:idx val="3"/>
            <c:bubble3D val="0"/>
            <c:spPr>
              <a:solidFill>
                <a:schemeClr val="accent6">
                  <a:lumMod val="75000"/>
                </a:schemeClr>
              </a:solidFill>
            </c:spPr>
            <c:extLst>
              <c:ext xmlns:c16="http://schemas.microsoft.com/office/drawing/2014/chart" uri="{C3380CC4-5D6E-409C-BE32-E72D297353CC}">
                <c16:uniqueId val="{00000007-B21B-472A-B580-02FFFD9E7CB6}"/>
              </c:ext>
            </c:extLst>
          </c:dPt>
          <c:dPt>
            <c:idx val="4"/>
            <c:bubble3D val="0"/>
            <c:spPr>
              <a:solidFill>
                <a:srgbClr val="FF9900"/>
              </a:solidFill>
            </c:spPr>
            <c:extLst>
              <c:ext xmlns:c16="http://schemas.microsoft.com/office/drawing/2014/chart" uri="{C3380CC4-5D6E-409C-BE32-E72D297353CC}">
                <c16:uniqueId val="{00000009-B21B-472A-B580-02FFFD9E7CB6}"/>
              </c:ext>
            </c:extLst>
          </c:dPt>
          <c:dPt>
            <c:idx val="5"/>
            <c:bubble3D val="0"/>
            <c:spPr>
              <a:solidFill>
                <a:srgbClr val="FFFF00"/>
              </a:solidFill>
            </c:spPr>
            <c:extLst>
              <c:ext xmlns:c16="http://schemas.microsoft.com/office/drawing/2014/chart" uri="{C3380CC4-5D6E-409C-BE32-E72D297353CC}">
                <c16:uniqueId val="{0000000B-B21B-472A-B580-02FFFD9E7CB6}"/>
              </c:ext>
            </c:extLst>
          </c:dPt>
          <c:dPt>
            <c:idx val="6"/>
            <c:bubble3D val="0"/>
            <c:spPr>
              <a:solidFill>
                <a:schemeClr val="tx2">
                  <a:lumMod val="50000"/>
                </a:schemeClr>
              </a:solidFill>
            </c:spPr>
            <c:extLst>
              <c:ext xmlns:c16="http://schemas.microsoft.com/office/drawing/2014/chart" uri="{C3380CC4-5D6E-409C-BE32-E72D297353CC}">
                <c16:uniqueId val="{0000000D-B21B-472A-B580-02FFFD9E7CB6}"/>
              </c:ext>
            </c:extLst>
          </c:dPt>
          <c:dPt>
            <c:idx val="7"/>
            <c:bubble3D val="0"/>
            <c:spPr>
              <a:solidFill>
                <a:srgbClr val="7030A0"/>
              </a:solidFill>
            </c:spPr>
            <c:extLst>
              <c:ext xmlns:c16="http://schemas.microsoft.com/office/drawing/2014/chart" uri="{C3380CC4-5D6E-409C-BE32-E72D297353CC}">
                <c16:uniqueId val="{0000000F-B21B-472A-B580-02FFFD9E7CB6}"/>
              </c:ext>
            </c:extLst>
          </c:dPt>
          <c:dLbls>
            <c:dLbl>
              <c:idx val="0"/>
              <c:layout>
                <c:manualLayout>
                  <c:x val="-0.13922122581899485"/>
                  <c:y val="-0.1693724320943209"/>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B21B-472A-B580-02FFFD9E7CB6}"/>
                </c:ext>
              </c:extLst>
            </c:dLbl>
            <c:dLbl>
              <c:idx val="1"/>
              <c:layout>
                <c:manualLayout>
                  <c:x val="2.2670542918246332E-2"/>
                  <c:y val="-9.4514753465670009E-2"/>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B21B-472A-B580-02FFFD9E7CB6}"/>
                </c:ext>
              </c:extLst>
            </c:dLbl>
            <c:dLbl>
              <c:idx val="2"/>
              <c:layout>
                <c:manualLayout>
                  <c:x val="7.1481116943715367E-2"/>
                  <c:y val="-0.12659228284314836"/>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B21B-472A-B580-02FFFD9E7CB6}"/>
                </c:ext>
              </c:extLst>
            </c:dLbl>
            <c:dLbl>
              <c:idx val="3"/>
              <c:layout>
                <c:manualLayout>
                  <c:x val="8.7542043355691643E-2"/>
                  <c:y val="-8.4925781014762031E-2"/>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B21B-472A-B580-02FFFD9E7CB6}"/>
                </c:ext>
              </c:extLst>
            </c:dLbl>
            <c:dLbl>
              <c:idx val="4"/>
              <c:layout>
                <c:manualLayout>
                  <c:x val="0.12059905706231167"/>
                  <c:y val="7.5905610523627473E-2"/>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B21B-472A-B580-02FFFD9E7CB6}"/>
                </c:ext>
              </c:extLst>
            </c:dLbl>
            <c:dLbl>
              <c:idx val="5"/>
              <c:layout>
                <c:manualLayout>
                  <c:x val="3.580963837853602E-2"/>
                  <c:y val="1.9538830843835724E-2"/>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B-B21B-472A-B580-02FFFD9E7CB6}"/>
                </c:ext>
              </c:extLst>
            </c:dLbl>
            <c:dLbl>
              <c:idx val="6"/>
              <c:layout>
                <c:manualLayout>
                  <c:x val="-4.7287839020122482E-3"/>
                  <c:y val="0.12904419731889438"/>
                </c:manualLayout>
              </c:layout>
              <c:showLegendKey val="0"/>
              <c:showVal val="0"/>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D-B21B-472A-B580-02FFFD9E7CB6}"/>
                </c:ext>
              </c:extLst>
            </c:dLbl>
            <c:numFmt formatCode="0.00%" sourceLinked="0"/>
            <c:spPr>
              <a:noFill/>
              <a:ln>
                <a:noFill/>
              </a:ln>
              <a:effectLst/>
            </c:spPr>
            <c:txPr>
              <a:bodyPr/>
              <a:lstStyle/>
              <a:p>
                <a:pPr>
                  <a:defRPr sz="1600" b="1">
                    <a:latin typeface="Times New Roman" pitchFamily="18" charset="0"/>
                    <a:cs typeface="Times New Roman" pitchFamily="18" charset="0"/>
                  </a:defRPr>
                </a:pPr>
                <a:endParaRPr lang="en-US"/>
              </a:p>
            </c:txPr>
            <c:showLegendKey val="0"/>
            <c:showVal val="0"/>
            <c:showCatName val="0"/>
            <c:showSerName val="0"/>
            <c:showPercent val="1"/>
            <c:showBubbleSize val="0"/>
            <c:separator>
</c:separator>
            <c:showLeaderLines val="1"/>
            <c:extLst>
              <c:ext xmlns:c15="http://schemas.microsoft.com/office/drawing/2012/chart" uri="{CE6537A1-D6FC-4f65-9D91-7224C49458BB}"/>
            </c:extLst>
          </c:dLbls>
          <c:cat>
            <c:strRef>
              <c:f>Sheet1!$A$1:$H$1</c:f>
              <c:strCache>
                <c:ptCount val="8"/>
                <c:pt idx="0">
                  <c:v> Public Safety &amp; Legal Services</c:v>
                </c:pt>
                <c:pt idx="1">
                  <c:v>Physical Health &amp; Social Services</c:v>
                </c:pt>
                <c:pt idx="2">
                  <c:v>Mental Health</c:v>
                </c:pt>
                <c:pt idx="3">
                  <c:v>County Environment &amp; Education</c:v>
                </c:pt>
                <c:pt idx="4">
                  <c:v>Roads &amp; Transportation</c:v>
                </c:pt>
                <c:pt idx="5">
                  <c:v>Government Services to Residents</c:v>
                </c:pt>
                <c:pt idx="6">
                  <c:v>Administration</c:v>
                </c:pt>
                <c:pt idx="7">
                  <c:v>Nonprogram</c:v>
                </c:pt>
              </c:strCache>
            </c:strRef>
          </c:cat>
          <c:val>
            <c:numRef>
              <c:f>Sheet1!$A$2:$H$2</c:f>
              <c:numCache>
                <c:formatCode>#,##0</c:formatCode>
                <c:ptCount val="8"/>
                <c:pt idx="0">
                  <c:v>585543475</c:v>
                </c:pt>
                <c:pt idx="1">
                  <c:v>211278783</c:v>
                </c:pt>
                <c:pt idx="2">
                  <c:v>133418568</c:v>
                </c:pt>
                <c:pt idx="3">
                  <c:v>167214144</c:v>
                </c:pt>
                <c:pt idx="4">
                  <c:v>614676605</c:v>
                </c:pt>
                <c:pt idx="5">
                  <c:v>88670402</c:v>
                </c:pt>
                <c:pt idx="6">
                  <c:v>271858882</c:v>
                </c:pt>
                <c:pt idx="7">
                  <c:v>501719737</c:v>
                </c:pt>
              </c:numCache>
            </c:numRef>
          </c:val>
          <c:extLst>
            <c:ext xmlns:c16="http://schemas.microsoft.com/office/drawing/2014/chart" uri="{C3380CC4-5D6E-409C-BE32-E72D297353CC}">
              <c16:uniqueId val="{00000010-B21B-472A-B580-02FFFD9E7CB6}"/>
            </c:ext>
          </c:extLst>
        </c:ser>
        <c:dLbls>
          <c:showLegendKey val="0"/>
          <c:showVal val="0"/>
          <c:showCatName val="0"/>
          <c:showSerName val="0"/>
          <c:showPercent val="0"/>
          <c:showBubbleSize val="0"/>
          <c:showLeaderLines val="1"/>
        </c:dLbls>
        <c:firstSliceAng val="90"/>
      </c:pieChart>
    </c:plotArea>
    <c:legend>
      <c:legendPos val="r"/>
      <c:layout>
        <c:manualLayout>
          <c:xMode val="edge"/>
          <c:yMode val="edge"/>
          <c:x val="0.71081449888208414"/>
          <c:y val="1.395630774559695E-2"/>
          <c:w val="0.28609908136482942"/>
          <c:h val="0.86999446582946405"/>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FY2019 Property Tax by Authority (statewide</a:t>
            </a:r>
            <a:r>
              <a:rPr lang="en-US" baseline="0" dirty="0"/>
              <a:t> average</a:t>
            </a:r>
            <a:r>
              <a:rPr lang="en-US" dirty="0"/>
              <a:t>)</a:t>
            </a:r>
          </a:p>
        </c:rich>
      </c:tx>
      <c:layout>
        <c:manualLayout>
          <c:xMode val="edge"/>
          <c:yMode val="edge"/>
          <c:x val="0.12949657334499853"/>
          <c:y val="5.8135434786993685E-2"/>
        </c:manualLayout>
      </c:layout>
      <c:overlay val="0"/>
    </c:title>
    <c:autoTitleDeleted val="0"/>
    <c:plotArea>
      <c:layout>
        <c:manualLayout>
          <c:layoutTarget val="inner"/>
          <c:xMode val="edge"/>
          <c:yMode val="edge"/>
          <c:x val="4.0895061728395063E-2"/>
          <c:y val="0.1952515583321652"/>
          <c:w val="0.92052469135802473"/>
          <c:h val="0.63598310441878736"/>
        </c:manualLayout>
      </c:layout>
      <c:ofPieChart>
        <c:ofPieType val="pie"/>
        <c:varyColors val="1"/>
        <c:ser>
          <c:idx val="0"/>
          <c:order val="0"/>
          <c:tx>
            <c:strRef>
              <c:f>Sheet1!$B$1</c:f>
              <c:strCache>
                <c:ptCount val="1"/>
                <c:pt idx="0">
                  <c:v>FY19 Property Tax by Authority</c:v>
                </c:pt>
              </c:strCache>
            </c:strRef>
          </c:tx>
          <c:dPt>
            <c:idx val="0"/>
            <c:bubble3D val="0"/>
            <c:spPr>
              <a:solidFill>
                <a:srgbClr val="0070C0"/>
              </a:solidFill>
            </c:spPr>
            <c:extLst>
              <c:ext xmlns:c16="http://schemas.microsoft.com/office/drawing/2014/chart" uri="{C3380CC4-5D6E-409C-BE32-E72D297353CC}">
                <c16:uniqueId val="{00000001-14FE-4E50-9C63-7EE087BD2534}"/>
              </c:ext>
            </c:extLst>
          </c:dPt>
          <c:dPt>
            <c:idx val="1"/>
            <c:bubble3D val="0"/>
            <c:spPr>
              <a:solidFill>
                <a:srgbClr val="C00000"/>
              </a:solidFill>
            </c:spPr>
            <c:extLst>
              <c:ext xmlns:c16="http://schemas.microsoft.com/office/drawing/2014/chart" uri="{C3380CC4-5D6E-409C-BE32-E72D297353CC}">
                <c16:uniqueId val="{00000003-14FE-4E50-9C63-7EE087BD2534}"/>
              </c:ext>
            </c:extLst>
          </c:dPt>
          <c:dPt>
            <c:idx val="2"/>
            <c:bubble3D val="0"/>
            <c:spPr>
              <a:solidFill>
                <a:srgbClr val="00B050"/>
              </a:solidFill>
            </c:spPr>
            <c:extLst>
              <c:ext xmlns:c16="http://schemas.microsoft.com/office/drawing/2014/chart" uri="{C3380CC4-5D6E-409C-BE32-E72D297353CC}">
                <c16:uniqueId val="{00000005-14FE-4E50-9C63-7EE087BD2534}"/>
              </c:ext>
            </c:extLst>
          </c:dPt>
          <c:dPt>
            <c:idx val="3"/>
            <c:bubble3D val="0"/>
            <c:spPr>
              <a:solidFill>
                <a:srgbClr val="7030A0"/>
              </a:solidFill>
            </c:spPr>
            <c:extLst>
              <c:ext xmlns:c16="http://schemas.microsoft.com/office/drawing/2014/chart" uri="{C3380CC4-5D6E-409C-BE32-E72D297353CC}">
                <c16:uniqueId val="{00000007-14FE-4E50-9C63-7EE087BD2534}"/>
              </c:ext>
            </c:extLst>
          </c:dPt>
          <c:dPt>
            <c:idx val="4"/>
            <c:bubble3D val="0"/>
            <c:spPr>
              <a:solidFill>
                <a:srgbClr val="FF9900"/>
              </a:solidFill>
            </c:spPr>
            <c:extLst>
              <c:ext xmlns:c16="http://schemas.microsoft.com/office/drawing/2014/chart" uri="{C3380CC4-5D6E-409C-BE32-E72D297353CC}">
                <c16:uniqueId val="{00000009-14FE-4E50-9C63-7EE087BD2534}"/>
              </c:ext>
            </c:extLst>
          </c:dPt>
          <c:dPt>
            <c:idx val="6"/>
            <c:bubble3D val="0"/>
            <c:spPr>
              <a:solidFill>
                <a:srgbClr val="00B0F0"/>
              </a:solidFill>
            </c:spPr>
            <c:extLst>
              <c:ext xmlns:c16="http://schemas.microsoft.com/office/drawing/2014/chart" uri="{C3380CC4-5D6E-409C-BE32-E72D297353CC}">
                <c16:uniqueId val="{0000000B-14FE-4E50-9C63-7EE087BD2534}"/>
              </c:ext>
            </c:extLst>
          </c:dPt>
          <c:dPt>
            <c:idx val="8"/>
            <c:bubble3D val="0"/>
            <c:spPr>
              <a:solidFill>
                <a:srgbClr val="FFFF00"/>
              </a:solidFill>
            </c:spPr>
            <c:extLst>
              <c:ext xmlns:c16="http://schemas.microsoft.com/office/drawing/2014/chart" uri="{C3380CC4-5D6E-409C-BE32-E72D297353CC}">
                <c16:uniqueId val="{0000000D-14FE-4E50-9C63-7EE087BD2534}"/>
              </c:ext>
            </c:extLst>
          </c:dPt>
          <c:dLbls>
            <c:dLbl>
              <c:idx val="6"/>
              <c:layout>
                <c:manualLayout>
                  <c:x val="-2.0105229901817828E-2"/>
                  <c:y val="2.70558584174193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14FE-4E50-9C63-7EE087BD2534}"/>
                </c:ext>
              </c:extLst>
            </c:dLbl>
            <c:dLbl>
              <c:idx val="9"/>
              <c:delete val="1"/>
              <c:extLst>
                <c:ext xmlns:c15="http://schemas.microsoft.com/office/drawing/2012/chart" uri="{CE6537A1-D6FC-4f65-9D91-7224C49458BB}"/>
                <c:ext xmlns:c16="http://schemas.microsoft.com/office/drawing/2014/chart" uri="{C3380CC4-5D6E-409C-BE32-E72D297353CC}">
                  <c16:uniqueId val="{0000000E-14FE-4E50-9C63-7EE087BD2534}"/>
                </c:ext>
              </c:extLst>
            </c:dLbl>
            <c:numFmt formatCode="0.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Sheet1!$A$2:$A$10</c:f>
              <c:strCache>
                <c:ptCount val="9"/>
                <c:pt idx="0">
                  <c:v>Schools</c:v>
                </c:pt>
                <c:pt idx="1">
                  <c:v>Cities</c:v>
                </c:pt>
                <c:pt idx="2">
                  <c:v>Counties</c:v>
                </c:pt>
                <c:pt idx="3">
                  <c:v>Community Colleges</c:v>
                </c:pt>
                <c:pt idx="4">
                  <c:v>Hospitals</c:v>
                </c:pt>
                <c:pt idx="5">
                  <c:v>Assessors</c:v>
                </c:pt>
                <c:pt idx="6">
                  <c:v>Townships</c:v>
                </c:pt>
                <c:pt idx="7">
                  <c:v>Ag Extension</c:v>
                </c:pt>
                <c:pt idx="8">
                  <c:v>Misc*</c:v>
                </c:pt>
              </c:strCache>
            </c:strRef>
          </c:cat>
          <c:val>
            <c:numRef>
              <c:f>Sheet1!$B$2:$B$10</c:f>
              <c:numCache>
                <c:formatCode>0</c:formatCode>
                <c:ptCount val="9"/>
                <c:pt idx="0">
                  <c:v>2462112928.3790641</c:v>
                </c:pt>
                <c:pt idx="1">
                  <c:v>1711548362.9457574</c:v>
                </c:pt>
                <c:pt idx="2">
                  <c:v>1306389230.451972</c:v>
                </c:pt>
                <c:pt idx="3">
                  <c:v>166547705.48375207</c:v>
                </c:pt>
                <c:pt idx="4">
                  <c:v>124077529.40359205</c:v>
                </c:pt>
                <c:pt idx="5">
                  <c:v>59598233.74467776</c:v>
                </c:pt>
                <c:pt idx="6">
                  <c:v>37774460.758575633</c:v>
                </c:pt>
                <c:pt idx="7">
                  <c:v>24417657.510680884</c:v>
                </c:pt>
                <c:pt idx="8">
                  <c:v>34196167.656511471</c:v>
                </c:pt>
              </c:numCache>
            </c:numRef>
          </c:val>
          <c:extLst>
            <c:ext xmlns:c16="http://schemas.microsoft.com/office/drawing/2014/chart" uri="{C3380CC4-5D6E-409C-BE32-E72D297353CC}">
              <c16:uniqueId val="{0000000F-14FE-4E50-9C63-7EE087BD2534}"/>
            </c:ext>
          </c:extLst>
        </c:ser>
        <c:dLbls>
          <c:showLegendKey val="0"/>
          <c:showVal val="0"/>
          <c:showCatName val="0"/>
          <c:showSerName val="0"/>
          <c:showPercent val="0"/>
          <c:showBubbleSize val="0"/>
          <c:showLeaderLines val="1"/>
        </c:dLbls>
        <c:gapWidth val="100"/>
        <c:splitType val="percent"/>
        <c:splitPos val="5"/>
        <c:secondPieSize val="75"/>
        <c:serLines/>
      </c:ofPieChart>
    </c:plotArea>
    <c:legend>
      <c:legendPos val="b"/>
      <c:layout>
        <c:manualLayout>
          <c:xMode val="edge"/>
          <c:yMode val="edge"/>
          <c:x val="2.6918197725284337E-2"/>
          <c:y val="0.83670353861980273"/>
          <c:w val="0.94415062700495778"/>
          <c:h val="0.15404859268282073"/>
        </c:manualLayout>
      </c:layout>
      <c:overlay val="0"/>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0.77778</cdr:x>
      <cdr:y>0.79287</cdr:y>
    </cdr:from>
    <cdr:to>
      <cdr:x>0.88889</cdr:x>
      <cdr:y>0.94822</cdr:y>
    </cdr:to>
    <cdr:sp macro="" textlink="">
      <cdr:nvSpPr>
        <cdr:cNvPr id="2" name="TextBox 1"/>
        <cdr:cNvSpPr txBox="1"/>
      </cdr:nvSpPr>
      <cdr:spPr>
        <a:xfrm xmlns:a="http://schemas.openxmlformats.org/drawingml/2006/main">
          <a:off x="6400800" y="3500256"/>
          <a:ext cx="914400" cy="685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Slide Number Placeholder 7"/>
          <p:cNvSpPr>
            <a:spLocks noGrp="1"/>
          </p:cNvSpPr>
          <p:nvPr>
            <p:ph type="sldNum" sz="quarter" idx="11"/>
          </p:nvPr>
        </p:nvSpPr>
        <p:spPr/>
        <p:txBody>
          <a:bodyPr/>
          <a:lstStyle/>
          <a:p>
            <a:fld id="{CB73E4A6-90F5-4516-B3AC-41B03ED27E53}" type="slidenum">
              <a:rPr lang="en-US" altLang="en-US" smtClean="0"/>
              <a:pPr/>
              <a:t>‹#›</a:t>
            </a:fld>
            <a:endParaRPr lang="en-US" altLang="en-US"/>
          </a:p>
        </p:txBody>
      </p:sp>
      <p:sp>
        <p:nvSpPr>
          <p:cNvPr id="9" name="Footer Placeholder 8"/>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4966A46-CEA7-4B30-9B72-4D1D266709DF}"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A87EC01-A051-4D0C-9876-7891F3E803B4}"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endParaRPr lang="en-US" altLang="en-US"/>
          </a:p>
        </p:txBody>
      </p:sp>
      <p:sp>
        <p:nvSpPr>
          <p:cNvPr id="10" name="Slide Number Placeholder 9"/>
          <p:cNvSpPr>
            <a:spLocks noGrp="1"/>
          </p:cNvSpPr>
          <p:nvPr>
            <p:ph type="sldNum" sz="quarter" idx="15"/>
          </p:nvPr>
        </p:nvSpPr>
        <p:spPr/>
        <p:txBody>
          <a:bodyPr/>
          <a:lstStyle/>
          <a:p>
            <a:fld id="{800057E5-1119-4055-894E-7B780C5B8CB0}" type="slidenum">
              <a:rPr lang="en-US" altLang="en-US" smtClean="0"/>
              <a:pPr/>
              <a:t>‹#›</a:t>
            </a:fld>
            <a:endParaRPr lang="en-US" altLang="en-US"/>
          </a:p>
        </p:txBody>
      </p:sp>
      <p:sp>
        <p:nvSpPr>
          <p:cNvPr id="11" name="Footer Placeholder 10"/>
          <p:cNvSpPr>
            <a:spLocks noGrp="1"/>
          </p:cNvSpPr>
          <p:nvPr>
            <p:ph type="ftr" sz="quarter" idx="16"/>
          </p:nvPr>
        </p:nvSpPr>
        <p:spPr/>
        <p:txBody>
          <a:bodyPr/>
          <a:lstStyle/>
          <a:p>
            <a:endParaRPr lang="en-US" altLang="en-US"/>
          </a:p>
        </p:txBody>
      </p:sp>
      <p:sp>
        <p:nvSpPr>
          <p:cNvPr id="12" name="Title 1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Slide Number Placeholder 7"/>
          <p:cNvSpPr>
            <a:spLocks noGrp="1"/>
          </p:cNvSpPr>
          <p:nvPr>
            <p:ph type="sldNum" sz="quarter" idx="11"/>
          </p:nvPr>
        </p:nvSpPr>
        <p:spPr/>
        <p:txBody>
          <a:bodyPr/>
          <a:lstStyle/>
          <a:p>
            <a:fld id="{D87AFBA0-D0C0-4400-AA01-6FCBAAFCB0E7}" type="slidenum">
              <a:rPr lang="en-US" altLang="en-US" smtClean="0"/>
              <a:pPr/>
              <a:t>‹#›</a:t>
            </a:fld>
            <a:endParaRPr lang="en-US" altLang="en-US"/>
          </a:p>
        </p:txBody>
      </p:sp>
      <p:sp>
        <p:nvSpPr>
          <p:cNvPr id="9" name="Footer Placeholder 8"/>
          <p:cNvSpPr>
            <a:spLocks noGrp="1"/>
          </p:cNvSpPr>
          <p:nvPr>
            <p:ph type="ftr" sz="quarter" idx="12"/>
          </p:nvPr>
        </p:nvSpPr>
        <p:spPr/>
        <p:txBody>
          <a:bodyPr/>
          <a:lstStyle/>
          <a:p>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p:cNvSpPr>
            <a:spLocks noGrp="1"/>
          </p:cNvSpPr>
          <p:nvPr>
            <p:ph type="dt" sz="half" idx="10"/>
          </p:nvPr>
        </p:nvSpPr>
        <p:spPr/>
        <p:txBody>
          <a:bodyPr/>
          <a:lstStyle/>
          <a:p>
            <a:endParaRPr lang="en-US" altLang="en-US"/>
          </a:p>
        </p:txBody>
      </p:sp>
      <p:sp>
        <p:nvSpPr>
          <p:cNvPr id="10" name="Slide Number Placeholder 9"/>
          <p:cNvSpPr>
            <a:spLocks noGrp="1"/>
          </p:cNvSpPr>
          <p:nvPr>
            <p:ph type="sldNum" sz="quarter" idx="11"/>
          </p:nvPr>
        </p:nvSpPr>
        <p:spPr/>
        <p:txBody>
          <a:bodyPr/>
          <a:lstStyle/>
          <a:p>
            <a:fld id="{00FC73AB-89EC-4FF7-924B-6FDF49660542}" type="slidenum">
              <a:rPr lang="en-US" altLang="en-US" smtClean="0"/>
              <a:pPr/>
              <a:t>‹#›</a:t>
            </a:fld>
            <a:endParaRPr lang="en-US" altLang="en-US"/>
          </a:p>
        </p:txBody>
      </p:sp>
      <p:sp>
        <p:nvSpPr>
          <p:cNvPr id="11" name="Footer Placeholder 10"/>
          <p:cNvSpPr>
            <a:spLocks noGrp="1"/>
          </p:cNvSpPr>
          <p:nvPr>
            <p:ph type="ftr" sz="quarter" idx="12"/>
          </p:nvPr>
        </p:nvSpPr>
        <p:spPr>
          <a:xfrm>
            <a:off x="493776" y="6356350"/>
            <a:ext cx="5102352" cy="365125"/>
          </a:xfrm>
        </p:spPr>
        <p:txBody>
          <a:bodyPr/>
          <a:lstStyle/>
          <a:p>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endParaRPr lang="en-US" altLang="en-US"/>
          </a:p>
        </p:txBody>
      </p:sp>
      <p:sp>
        <p:nvSpPr>
          <p:cNvPr id="11" name="Slide Number Placeholder 10"/>
          <p:cNvSpPr>
            <a:spLocks noGrp="1"/>
          </p:cNvSpPr>
          <p:nvPr>
            <p:ph type="sldNum" sz="quarter" idx="11"/>
          </p:nvPr>
        </p:nvSpPr>
        <p:spPr/>
        <p:txBody>
          <a:bodyPr/>
          <a:lstStyle/>
          <a:p>
            <a:fld id="{D7E013E5-A198-452A-9CC7-A82741CAEF36}" type="slidenum">
              <a:rPr lang="en-US" altLang="en-US" smtClean="0"/>
              <a:pPr/>
              <a:t>‹#›</a:t>
            </a:fld>
            <a:endParaRPr lang="en-US" altLang="en-US"/>
          </a:p>
        </p:txBody>
      </p:sp>
      <p:sp>
        <p:nvSpPr>
          <p:cNvPr id="12" name="Footer Placeholder 11"/>
          <p:cNvSpPr>
            <a:spLocks noGrp="1"/>
          </p:cNvSpPr>
          <p:nvPr>
            <p:ph type="ftr" sz="quarter" idx="12"/>
          </p:nvPr>
        </p:nvSpPr>
        <p:spPr>
          <a:xfrm>
            <a:off x="493776" y="6356350"/>
            <a:ext cx="5102352" cy="365125"/>
          </a:xfrm>
        </p:spPr>
        <p:txBody>
          <a:bodyPr/>
          <a:lstStyle/>
          <a:p>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endParaRPr lang="en-US" altLang="en-US"/>
          </a:p>
        </p:txBody>
      </p:sp>
      <p:sp>
        <p:nvSpPr>
          <p:cNvPr id="5" name="Title 4"/>
          <p:cNvSpPr>
            <a:spLocks noGrp="1"/>
          </p:cNvSpPr>
          <p:nvPr>
            <p:ph type="title"/>
          </p:nvPr>
        </p:nvSpPr>
        <p:spPr/>
        <p:txBody>
          <a:bodyPr/>
          <a:lstStyle/>
          <a:p>
            <a:r>
              <a:rPr lang="en-US"/>
              <a:t>Click to edit Master title style</a:t>
            </a:r>
            <a:endParaRPr lang="en-US" dirty="0"/>
          </a:p>
        </p:txBody>
      </p:sp>
      <p:sp>
        <p:nvSpPr>
          <p:cNvPr id="4" name="Slide Number Placeholder 3"/>
          <p:cNvSpPr>
            <a:spLocks noGrp="1"/>
          </p:cNvSpPr>
          <p:nvPr>
            <p:ph type="sldNum" sz="quarter" idx="11"/>
          </p:nvPr>
        </p:nvSpPr>
        <p:spPr/>
        <p:txBody>
          <a:bodyPr/>
          <a:lstStyle/>
          <a:p>
            <a:fld id="{93870264-4585-4F5B-A1F8-D681385929C8}" type="slidenum">
              <a:rPr lang="en-US" altLang="en-US" smtClean="0"/>
              <a:pPr/>
              <a:t>‹#›</a:t>
            </a:fld>
            <a:endParaRPr lang="en-US" altLang="en-US"/>
          </a:p>
        </p:txBody>
      </p:sp>
      <p:sp>
        <p:nvSpPr>
          <p:cNvPr id="6" name="Footer Placeholder 5"/>
          <p:cNvSpPr>
            <a:spLocks noGrp="1"/>
          </p:cNvSpPr>
          <p:nvPr>
            <p:ph type="ftr" sz="quarter" idx="12"/>
          </p:nvPr>
        </p:nvSpPr>
        <p:spPr/>
        <p:txBody>
          <a:bodyPr/>
          <a:lstStyle/>
          <a:p>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10A7EE2-DA2D-4D99-BA2C-C009C48A3FA4}"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C95FA20F-7F66-4A38-8882-A4D688D14060}" type="slidenum">
              <a:rPr lang="en-US" altLang="en-US" smtClean="0"/>
              <a:pPr/>
              <a:t>‹#›</a:t>
            </a:fld>
            <a:endParaRPr lang="en-US" altLang="en-US"/>
          </a:p>
        </p:txBody>
      </p:sp>
      <p:sp>
        <p:nvSpPr>
          <p:cNvPr id="10" name="Footer Placeholder 9"/>
          <p:cNvSpPr>
            <a:spLocks noGrp="1"/>
          </p:cNvSpPr>
          <p:nvPr>
            <p:ph type="ftr" sz="quarter" idx="12"/>
          </p:nvPr>
        </p:nvSpPr>
        <p:spPr>
          <a:xfrm>
            <a:off x="493776" y="6356350"/>
            <a:ext cx="5102352" cy="365125"/>
          </a:xfrm>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728EB339-ABED-46A6-94E7-9917CE889D5A}" type="slidenum">
              <a:rPr lang="en-US" altLang="en-US" smtClean="0"/>
              <a:pPr/>
              <a:t>‹#›</a:t>
            </a:fld>
            <a:endParaRPr lang="en-US" altLang="en-US"/>
          </a:p>
        </p:txBody>
      </p:sp>
      <p:sp>
        <p:nvSpPr>
          <p:cNvPr id="10" name="Footer Placeholder 9"/>
          <p:cNvSpPr>
            <a:spLocks noGrp="1"/>
          </p:cNvSpPr>
          <p:nvPr>
            <p:ph type="ftr" sz="quarter" idx="12"/>
          </p:nvPr>
        </p:nvSpPr>
        <p:spPr>
          <a:xfrm>
            <a:off x="493776" y="6356350"/>
            <a:ext cx="5102352" cy="365125"/>
          </a:xfrm>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lt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4AE5B504-517D-4106-84A4-2106B7AA11DC}" type="slidenum">
              <a:rPr lang="en-US" altLang="en-US" smtClean="0"/>
              <a:pPr/>
              <a:t>‹#›</a:t>
            </a:fld>
            <a:endParaRPr lang="en-US" alt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lbeenken@iowacounties.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85800"/>
            <a:ext cx="7315200" cy="2667000"/>
          </a:xfrm>
        </p:spPr>
        <p:txBody>
          <a:bodyPr/>
          <a:lstStyle/>
          <a:p>
            <a:pPr algn="ctr"/>
            <a:r>
              <a:rPr lang="en-US" sz="5400" b="1" dirty="0">
                <a:latin typeface="Times New Roman" panose="02020603050405020304" pitchFamily="18" charset="0"/>
                <a:cs typeface="Times New Roman" panose="02020603050405020304" pitchFamily="18" charset="0"/>
              </a:rPr>
              <a:t>County finance &amp;</a:t>
            </a:r>
            <a:br>
              <a:rPr lang="en-US" sz="5400" b="1" dirty="0">
                <a:latin typeface="Times New Roman" panose="02020603050405020304" pitchFamily="18" charset="0"/>
                <a:cs typeface="Times New Roman" panose="02020603050405020304" pitchFamily="18" charset="0"/>
              </a:rPr>
            </a:br>
            <a:r>
              <a:rPr lang="en-US" sz="5400" b="1" dirty="0">
                <a:latin typeface="Times New Roman" panose="02020603050405020304" pitchFamily="18" charset="0"/>
                <a:cs typeface="Times New Roman" panose="02020603050405020304" pitchFamily="18" charset="0"/>
              </a:rPr>
              <a:t>The property tax system</a:t>
            </a:r>
          </a:p>
        </p:txBody>
      </p:sp>
      <p:sp>
        <p:nvSpPr>
          <p:cNvPr id="3" name="Subtitle 2"/>
          <p:cNvSpPr>
            <a:spLocks noGrp="1"/>
          </p:cNvSpPr>
          <p:nvPr>
            <p:ph type="subTitle" idx="1"/>
          </p:nvPr>
        </p:nvSpPr>
        <p:spPr>
          <a:xfrm>
            <a:off x="914400" y="3429000"/>
            <a:ext cx="7315200" cy="1123336"/>
          </a:xfrm>
        </p:spPr>
        <p:txBody>
          <a:bodyPr>
            <a:noAutofit/>
          </a:bodyPr>
          <a:lstStyle/>
          <a:p>
            <a:pPr algn="ctr"/>
            <a:r>
              <a:rPr lang="en-US" sz="2800" dirty="0"/>
              <a:t>Lucas Beenken</a:t>
            </a:r>
          </a:p>
          <a:p>
            <a:pPr algn="ctr"/>
            <a:r>
              <a:rPr lang="en-US" sz="2800" dirty="0"/>
              <a:t>Public Policy Specialist</a:t>
            </a:r>
          </a:p>
          <a:p>
            <a:pPr algn="ctr"/>
            <a:r>
              <a:rPr lang="en-US" sz="2800" dirty="0"/>
              <a:t>Iowa State Association of Counties</a:t>
            </a:r>
          </a:p>
        </p:txBody>
      </p:sp>
      <p:pic>
        <p:nvPicPr>
          <p:cNvPr id="4" name="Picture 2" descr="S:\Logos\ISAC Logo\ISAC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5562600"/>
            <a:ext cx="2133600" cy="573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55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pPr algn="ctr"/>
            <a:r>
              <a:rPr lang="en-US" sz="3600" dirty="0">
                <a:latin typeface="Times New Roman" panose="02020603050405020304" pitchFamily="18" charset="0"/>
                <a:cs typeface="Times New Roman" panose="02020603050405020304" pitchFamily="18" charset="0"/>
              </a:rPr>
              <a:t>Who determines property value in </a:t>
            </a:r>
            <a:r>
              <a:rPr lang="en-US" sz="3600" dirty="0" err="1">
                <a:latin typeface="Times New Roman" panose="02020603050405020304" pitchFamily="18" charset="0"/>
                <a:cs typeface="Times New Roman" panose="02020603050405020304" pitchFamily="18" charset="0"/>
              </a:rPr>
              <a:t>iowa</a:t>
            </a:r>
            <a:r>
              <a:rPr lang="en-US" sz="3600" dirty="0">
                <a:latin typeface="Times New Roman" panose="02020603050405020304" pitchFamily="18" charset="0"/>
                <a:cs typeface="Times New Roman" panose="02020603050405020304" pitchFamily="18" charset="0"/>
              </a:rPr>
              <a:t>?</a:t>
            </a:r>
          </a:p>
        </p:txBody>
      </p:sp>
      <p:sp>
        <p:nvSpPr>
          <p:cNvPr id="5" name="Text Placeholder 4"/>
          <p:cNvSpPr>
            <a:spLocks noGrp="1"/>
          </p:cNvSpPr>
          <p:nvPr>
            <p:ph type="body" idx="1"/>
          </p:nvPr>
        </p:nvSpPr>
        <p:spPr>
          <a:xfrm>
            <a:off x="457200" y="1371600"/>
            <a:ext cx="8229600" cy="5334000"/>
          </a:xfrm>
        </p:spPr>
        <p:txBody>
          <a:bodyPr>
            <a:normAutofit lnSpcReduction="10000"/>
          </a:bodyPr>
          <a:lstStyle/>
          <a:p>
            <a:r>
              <a:rPr lang="en-US" sz="2800" b="1" i="0" u="sng" dirty="0"/>
              <a:t>County Assessor</a:t>
            </a:r>
          </a:p>
          <a:p>
            <a:pPr marL="800100" lvl="1" indent="-342900">
              <a:buFont typeface="Arial" panose="020B0604020202020204" pitchFamily="34" charset="0"/>
              <a:buChar char="•"/>
            </a:pPr>
            <a:r>
              <a:rPr lang="en-US" sz="2400" b="1" i="0" dirty="0"/>
              <a:t>Appointed by conference board comprised of the board of supervisors, mayors of each incorporated city, and school board members from each high school district.</a:t>
            </a:r>
          </a:p>
          <a:p>
            <a:r>
              <a:rPr lang="en-US" sz="2800" b="1" i="0" u="sng" dirty="0"/>
              <a:t>City Assessor</a:t>
            </a:r>
          </a:p>
          <a:p>
            <a:pPr marL="800100" lvl="1" indent="-342900">
              <a:buFont typeface="Arial" panose="020B0604020202020204" pitchFamily="34" charset="0"/>
              <a:buChar char="•"/>
            </a:pPr>
            <a:r>
              <a:rPr lang="en-US" sz="2400" b="1" i="0" dirty="0"/>
              <a:t>Any city with a population of 10,000 or more may adopt an ordinance to establish the office of city assessor. Currently Iowa has 8 city assessors.</a:t>
            </a:r>
          </a:p>
          <a:p>
            <a:pPr marL="800100" lvl="1" indent="-342900">
              <a:buFont typeface="Arial" panose="020B0604020202020204" pitchFamily="34" charset="0"/>
              <a:buChar char="•"/>
            </a:pPr>
            <a:r>
              <a:rPr lang="en-US" sz="2400" b="1" i="0" dirty="0"/>
              <a:t>Appointed by conference board comprised of the board of supervisors, city council, and school board.</a:t>
            </a:r>
          </a:p>
          <a:p>
            <a:r>
              <a:rPr lang="en-US" sz="2800" b="1" i="0" u="sng" dirty="0"/>
              <a:t>Department of Revenue</a:t>
            </a:r>
          </a:p>
          <a:p>
            <a:pPr marL="800100" lvl="1" indent="-342900">
              <a:buFont typeface="Arial" panose="020B0604020202020204" pitchFamily="34" charset="0"/>
              <a:buChar char="•"/>
            </a:pPr>
            <a:r>
              <a:rPr lang="en-US" sz="2400" b="1" i="0" dirty="0"/>
              <a:t>Central assessment of specific industries whose companies have property throughout the state.</a:t>
            </a:r>
          </a:p>
        </p:txBody>
      </p:sp>
    </p:spTree>
    <p:extLst>
      <p:ext uri="{BB962C8B-B14F-4D97-AF65-F5344CB8AC3E}">
        <p14:creationId xmlns:p14="http://schemas.microsoft.com/office/powerpoint/2010/main" val="289652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219200"/>
          </a:xfrm>
        </p:spPr>
        <p:txBody>
          <a:bodyPr/>
          <a:lstStyle/>
          <a:p>
            <a:pPr algn="ctr"/>
            <a:r>
              <a:rPr lang="en-US" sz="3600" dirty="0">
                <a:latin typeface="Times New Roman" panose="02020603050405020304" pitchFamily="18" charset="0"/>
                <a:cs typeface="Times New Roman" panose="02020603050405020304" pitchFamily="18" charset="0"/>
              </a:rPr>
              <a:t>Real property classifications in </a:t>
            </a:r>
            <a:r>
              <a:rPr lang="en-US" sz="3600" dirty="0" err="1">
                <a:latin typeface="Times New Roman" panose="02020603050405020304" pitchFamily="18" charset="0"/>
                <a:cs typeface="Times New Roman" panose="02020603050405020304" pitchFamily="18" charset="0"/>
              </a:rPr>
              <a:t>iowa</a:t>
            </a: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1371600"/>
            <a:ext cx="3886200" cy="5029200"/>
          </a:xfrm>
        </p:spPr>
        <p:txBody>
          <a:bodyPr>
            <a:normAutofit/>
          </a:bodyPr>
          <a:lstStyle/>
          <a:p>
            <a:r>
              <a:rPr lang="en-US" sz="2800" b="1" i="0" u="sng" dirty="0"/>
              <a:t>Assessor</a:t>
            </a:r>
          </a:p>
          <a:p>
            <a:pPr marL="800100" lvl="1" indent="-342900">
              <a:buFont typeface="Arial" panose="020B0604020202020204" pitchFamily="34" charset="0"/>
              <a:buChar char="•"/>
            </a:pPr>
            <a:r>
              <a:rPr lang="en-US" sz="2400" b="1" i="0" dirty="0"/>
              <a:t>Residential</a:t>
            </a:r>
          </a:p>
          <a:p>
            <a:pPr marL="800100" lvl="1" indent="-342900">
              <a:buFont typeface="Arial" panose="020B0604020202020204" pitchFamily="34" charset="0"/>
              <a:buChar char="•"/>
            </a:pPr>
            <a:r>
              <a:rPr lang="en-US" sz="2400" b="1" i="0" dirty="0"/>
              <a:t>Multi-residential</a:t>
            </a:r>
          </a:p>
          <a:p>
            <a:pPr marL="800100" lvl="1" indent="-342900">
              <a:buFont typeface="Arial" panose="020B0604020202020204" pitchFamily="34" charset="0"/>
              <a:buChar char="•"/>
            </a:pPr>
            <a:r>
              <a:rPr lang="en-US" sz="2400" b="1" i="0" dirty="0"/>
              <a:t>Commercial</a:t>
            </a:r>
          </a:p>
          <a:p>
            <a:pPr marL="800100" lvl="1" indent="-342900">
              <a:buFont typeface="Arial" panose="020B0604020202020204" pitchFamily="34" charset="0"/>
              <a:buChar char="•"/>
            </a:pPr>
            <a:r>
              <a:rPr lang="en-US" sz="2400" b="1" i="0" dirty="0"/>
              <a:t>Industrial</a:t>
            </a:r>
          </a:p>
          <a:p>
            <a:pPr marL="800100" lvl="1" indent="-342900">
              <a:buFont typeface="Arial" panose="020B0604020202020204" pitchFamily="34" charset="0"/>
              <a:buChar char="•"/>
            </a:pPr>
            <a:r>
              <a:rPr lang="en-US" sz="2400" b="1" i="0" dirty="0"/>
              <a:t>Agricultural</a:t>
            </a:r>
          </a:p>
          <a:p>
            <a:r>
              <a:rPr lang="en-US" sz="2800" b="1" i="0" u="sng" dirty="0"/>
              <a:t>Department of Revenue</a:t>
            </a:r>
          </a:p>
          <a:p>
            <a:pPr marL="800100" lvl="1" indent="-342900">
              <a:buFont typeface="Arial" panose="020B0604020202020204" pitchFamily="34" charset="0"/>
              <a:buChar char="•"/>
            </a:pPr>
            <a:r>
              <a:rPr lang="en-US" sz="2400" b="1" i="0" dirty="0"/>
              <a:t>Gas </a:t>
            </a:r>
          </a:p>
          <a:p>
            <a:pPr marL="800100" lvl="1" indent="-342900">
              <a:buFont typeface="Arial" panose="020B0604020202020204" pitchFamily="34" charset="0"/>
              <a:buChar char="•"/>
            </a:pPr>
            <a:r>
              <a:rPr lang="en-US" sz="2400" b="1" i="0" dirty="0"/>
              <a:t>Electric </a:t>
            </a:r>
          </a:p>
          <a:p>
            <a:pPr marL="800100" lvl="1" indent="-342900">
              <a:buFont typeface="Arial" panose="020B0604020202020204" pitchFamily="34" charset="0"/>
              <a:buChar char="•"/>
            </a:pPr>
            <a:r>
              <a:rPr lang="en-US" sz="2400" b="1" i="0" dirty="0"/>
              <a:t>Railroad</a:t>
            </a:r>
          </a:p>
          <a:p>
            <a:pPr marL="800100" lvl="1" indent="-342900">
              <a:buFont typeface="Arial" panose="020B0604020202020204" pitchFamily="34" charset="0"/>
              <a:buChar char="•"/>
            </a:pPr>
            <a:r>
              <a:rPr lang="en-US" sz="2400" b="1" i="0" dirty="0"/>
              <a:t>Telecommunications</a:t>
            </a:r>
          </a:p>
        </p:txBody>
      </p:sp>
      <p:sp>
        <p:nvSpPr>
          <p:cNvPr id="2" name="TextBox 1"/>
          <p:cNvSpPr txBox="1"/>
          <p:nvPr/>
        </p:nvSpPr>
        <p:spPr>
          <a:xfrm>
            <a:off x="5486400" y="2286000"/>
            <a:ext cx="2438400" cy="1015663"/>
          </a:xfrm>
          <a:prstGeom prst="rect">
            <a:avLst/>
          </a:prstGeom>
          <a:noFill/>
        </p:spPr>
        <p:txBody>
          <a:bodyPr wrap="square" rtlCol="0">
            <a:spAutoFit/>
          </a:bodyPr>
          <a:lstStyle/>
          <a:p>
            <a:r>
              <a:rPr lang="en-US" sz="2000" dirty="0">
                <a:latin typeface="+mn-lt"/>
              </a:rPr>
              <a:t>Property assessed every two years in odd-numbered years</a:t>
            </a:r>
          </a:p>
        </p:txBody>
      </p:sp>
      <p:sp>
        <p:nvSpPr>
          <p:cNvPr id="3" name="Rectangle 2"/>
          <p:cNvSpPr/>
          <p:nvPr/>
        </p:nvSpPr>
        <p:spPr>
          <a:xfrm>
            <a:off x="5486400" y="4876800"/>
            <a:ext cx="2438400" cy="707886"/>
          </a:xfrm>
          <a:prstGeom prst="rect">
            <a:avLst/>
          </a:prstGeom>
        </p:spPr>
        <p:txBody>
          <a:bodyPr wrap="square">
            <a:spAutoFit/>
          </a:bodyPr>
          <a:lstStyle/>
          <a:p>
            <a:pPr lvl="0"/>
            <a:r>
              <a:rPr lang="en-US" sz="2000" dirty="0">
                <a:solidFill>
                  <a:srgbClr val="FFFFFF"/>
                </a:solidFill>
                <a:latin typeface="Candara"/>
              </a:rPr>
              <a:t>Property assessed every year</a:t>
            </a:r>
          </a:p>
        </p:txBody>
      </p:sp>
      <p:sp>
        <p:nvSpPr>
          <p:cNvPr id="8" name="Right Arrow 7"/>
          <p:cNvSpPr/>
          <p:nvPr/>
        </p:nvSpPr>
        <p:spPr>
          <a:xfrm rot="10800000">
            <a:off x="4419600" y="2616114"/>
            <a:ext cx="914400" cy="355433"/>
          </a:xfrm>
          <a:prstGeom prst="rightArrow">
            <a:avLst>
              <a:gd name="adj1" fmla="val 44409"/>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4421819" y="5036903"/>
            <a:ext cx="914400" cy="355433"/>
          </a:xfrm>
          <a:prstGeom prst="rightArrow">
            <a:avLst>
              <a:gd name="adj1" fmla="val 44409"/>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21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
            <a:ext cx="8229600" cy="5486400"/>
          </a:xfrm>
        </p:spPr>
        <p:txBody>
          <a:bodyPr>
            <a:normAutofit fontScale="92500" lnSpcReduction="10000"/>
          </a:bodyPr>
          <a:lstStyle/>
          <a:p>
            <a:pPr algn="ctr"/>
            <a:r>
              <a:rPr lang="en-US" sz="3900" b="1" i="0" dirty="0">
                <a:latin typeface="Times New Roman" panose="02020603050405020304" pitchFamily="18" charset="0"/>
                <a:cs typeface="Times New Roman" panose="02020603050405020304" pitchFamily="18" charset="0"/>
              </a:rPr>
              <a:t>PROPERTY CLASSES (continued)</a:t>
            </a:r>
          </a:p>
          <a:p>
            <a:pPr marL="457200" indent="-457200">
              <a:buFont typeface="Arial" panose="020B0604020202020204" pitchFamily="34" charset="0"/>
              <a:buChar char="•"/>
            </a:pPr>
            <a:endParaRPr lang="en-US" sz="2800" b="1" i="0" dirty="0">
              <a:cs typeface="Times New Roman" panose="02020603050405020304" pitchFamily="18" charset="0"/>
            </a:endParaRPr>
          </a:p>
          <a:p>
            <a:pPr marL="457200" indent="-457200">
              <a:buFont typeface="Arial" panose="020B0604020202020204" pitchFamily="34" charset="0"/>
              <a:buChar char="•"/>
            </a:pPr>
            <a:r>
              <a:rPr lang="en-US" sz="2800" b="1" i="0" dirty="0">
                <a:cs typeface="Times New Roman" panose="02020603050405020304" pitchFamily="18" charset="0"/>
              </a:rPr>
              <a:t>Properties are divided into classes based on the primary use</a:t>
            </a:r>
          </a:p>
          <a:p>
            <a:endParaRPr lang="en-US" sz="2800" b="1" i="0" dirty="0">
              <a:cs typeface="Times New Roman" panose="02020603050405020304" pitchFamily="18" charset="0"/>
            </a:endParaRPr>
          </a:p>
          <a:p>
            <a:pPr marL="457200" indent="-457200">
              <a:buFont typeface="Arial" panose="020B0604020202020204" pitchFamily="34" charset="0"/>
              <a:buChar char="•"/>
            </a:pPr>
            <a:r>
              <a:rPr lang="en-US" sz="2800" b="1" i="0" dirty="0">
                <a:cs typeface="Times New Roman" panose="02020603050405020304" pitchFamily="18" charset="0"/>
              </a:rPr>
              <a:t>Classification allows groups of property to be treated differently</a:t>
            </a:r>
          </a:p>
          <a:p>
            <a:pPr marL="1371600" lvl="2" indent="-457200">
              <a:buFont typeface="Arial" panose="020B0604020202020204" pitchFamily="34" charset="0"/>
              <a:buChar char="•"/>
            </a:pPr>
            <a:r>
              <a:rPr lang="en-US" sz="2600" b="1" i="0" dirty="0">
                <a:cs typeface="Times New Roman" panose="02020603050405020304" pitchFamily="18" charset="0"/>
              </a:rPr>
              <a:t>Valuation method</a:t>
            </a:r>
          </a:p>
          <a:p>
            <a:pPr marL="1371600" lvl="2" indent="-457200">
              <a:buFont typeface="Arial" panose="020B0604020202020204" pitchFamily="34" charset="0"/>
              <a:buChar char="•"/>
            </a:pPr>
            <a:r>
              <a:rPr lang="en-US" sz="2600" b="1" i="0" dirty="0">
                <a:cs typeface="Times New Roman" panose="02020603050405020304" pitchFamily="18" charset="0"/>
              </a:rPr>
              <a:t>Rollback</a:t>
            </a:r>
          </a:p>
          <a:p>
            <a:pPr marL="1371600" lvl="2" indent="-457200">
              <a:buFont typeface="Arial" panose="020B0604020202020204" pitchFamily="34" charset="0"/>
              <a:buChar char="•"/>
            </a:pPr>
            <a:r>
              <a:rPr lang="en-US" sz="2600" b="1" i="0" dirty="0">
                <a:cs typeface="Times New Roman" panose="02020603050405020304" pitchFamily="18" charset="0"/>
              </a:rPr>
              <a:t>Tax credits</a:t>
            </a:r>
          </a:p>
          <a:p>
            <a:endParaRPr lang="en-US" sz="2800" b="1" i="0" dirty="0">
              <a:cs typeface="Times New Roman" panose="02020603050405020304" pitchFamily="18" charset="0"/>
            </a:endParaRPr>
          </a:p>
          <a:p>
            <a:r>
              <a:rPr lang="en-US" sz="2800" b="1" i="0" dirty="0">
                <a:cs typeface="Times New Roman" panose="02020603050405020304" pitchFamily="18" charset="0"/>
              </a:rPr>
              <a:t>*Note: Property classification and zoning may be different.</a:t>
            </a:r>
          </a:p>
        </p:txBody>
      </p:sp>
    </p:spTree>
    <p:extLst>
      <p:ext uri="{BB962C8B-B14F-4D97-AF65-F5344CB8AC3E}">
        <p14:creationId xmlns:p14="http://schemas.microsoft.com/office/powerpoint/2010/main" val="1723185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09600"/>
          </a:xfrm>
        </p:spPr>
        <p:txBody>
          <a:bodyPr/>
          <a:lstStyle/>
          <a:p>
            <a:pPr algn="ctr"/>
            <a:r>
              <a:rPr lang="en-US" sz="3600" dirty="0">
                <a:latin typeface="Times New Roman" panose="02020603050405020304" pitchFamily="18" charset="0"/>
                <a:cs typeface="Times New Roman" panose="02020603050405020304" pitchFamily="18" charset="0"/>
              </a:rPr>
              <a:t>Determining assessed values</a:t>
            </a:r>
          </a:p>
        </p:txBody>
      </p:sp>
      <p:sp>
        <p:nvSpPr>
          <p:cNvPr id="5" name="Text Placeholder 4"/>
          <p:cNvSpPr>
            <a:spLocks noGrp="1"/>
          </p:cNvSpPr>
          <p:nvPr>
            <p:ph type="body" idx="1"/>
          </p:nvPr>
        </p:nvSpPr>
        <p:spPr>
          <a:xfrm>
            <a:off x="457200" y="990600"/>
            <a:ext cx="8229600" cy="5334000"/>
          </a:xfrm>
        </p:spPr>
        <p:txBody>
          <a:bodyPr>
            <a:noAutofit/>
          </a:bodyPr>
          <a:lstStyle/>
          <a:p>
            <a:r>
              <a:rPr lang="en-US" sz="2800" b="1" i="0" dirty="0"/>
              <a:t>Residential, multi-residential, commercial, and industrial properties assessed at market value.</a:t>
            </a:r>
          </a:p>
          <a:p>
            <a:endParaRPr lang="en-US" sz="1600" b="1" i="0" dirty="0"/>
          </a:p>
          <a:p>
            <a:r>
              <a:rPr lang="en-US" sz="2800" b="1" i="0" u="sng" dirty="0"/>
              <a:t>Valuation Methods:</a:t>
            </a:r>
            <a:endParaRPr lang="en-US" sz="2600" b="1" i="0" u="sng" dirty="0"/>
          </a:p>
          <a:p>
            <a:pPr marL="914400" lvl="1" indent="-457200">
              <a:buFont typeface="Arial" panose="020B0604020202020204" pitchFamily="34" charset="0"/>
              <a:buChar char="•"/>
            </a:pPr>
            <a:r>
              <a:rPr lang="en-US" sz="2600" b="1" i="0" u="sng" dirty="0"/>
              <a:t>Sales Method</a:t>
            </a:r>
          </a:p>
          <a:p>
            <a:pPr marL="1828800" lvl="3" indent="-457200">
              <a:buFont typeface="Wingdings" panose="05000000000000000000" pitchFamily="2" charset="2"/>
              <a:buChar char="§"/>
            </a:pPr>
            <a:r>
              <a:rPr lang="en-US" sz="2400" b="1" i="0" dirty="0"/>
              <a:t>Compare to recent sales of similar properties in the vicinity</a:t>
            </a:r>
          </a:p>
          <a:p>
            <a:pPr marL="914400" lvl="1" indent="-457200">
              <a:buFont typeface="Arial" panose="020B0604020202020204" pitchFamily="34" charset="0"/>
              <a:buChar char="•"/>
            </a:pPr>
            <a:r>
              <a:rPr lang="en-US" sz="2600" b="1" i="0" u="sng" dirty="0"/>
              <a:t>Cost Method</a:t>
            </a:r>
          </a:p>
          <a:p>
            <a:pPr marL="1828800" lvl="3" indent="-457200">
              <a:buFont typeface="Wingdings" panose="05000000000000000000" pitchFamily="2" charset="2"/>
              <a:buChar char="§"/>
            </a:pPr>
            <a:r>
              <a:rPr lang="en-US" sz="2400" b="1" i="0" dirty="0"/>
              <a:t>What would it cost to replace the property?</a:t>
            </a:r>
          </a:p>
          <a:p>
            <a:pPr marL="914400" lvl="1" indent="-457200">
              <a:buFont typeface="Arial" panose="020B0604020202020204" pitchFamily="34" charset="0"/>
              <a:buChar char="•"/>
            </a:pPr>
            <a:r>
              <a:rPr lang="en-US" sz="2600" b="1" i="0" u="sng" dirty="0"/>
              <a:t>Income Method</a:t>
            </a:r>
          </a:p>
          <a:p>
            <a:pPr marL="1828800" lvl="3" indent="-457200">
              <a:buFont typeface="Wingdings" panose="05000000000000000000" pitchFamily="2" charset="2"/>
              <a:buChar char="§"/>
            </a:pPr>
            <a:r>
              <a:rPr lang="en-US" sz="2400" b="1" i="0" dirty="0"/>
              <a:t>Capitalize anticipated annual income for the useful life of the property</a:t>
            </a:r>
          </a:p>
          <a:p>
            <a:pPr marL="1828800" lvl="3" indent="-457200">
              <a:buFont typeface="Wingdings" panose="05000000000000000000" pitchFamily="2" charset="2"/>
              <a:buChar char="§"/>
            </a:pPr>
            <a:endParaRPr lang="en-US" sz="2200" b="1" i="0" dirty="0"/>
          </a:p>
        </p:txBody>
      </p:sp>
    </p:spTree>
    <p:extLst>
      <p:ext uri="{BB962C8B-B14F-4D97-AF65-F5344CB8AC3E}">
        <p14:creationId xmlns:p14="http://schemas.microsoft.com/office/powerpoint/2010/main" val="530091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09600"/>
          </a:xfrm>
        </p:spPr>
        <p:txBody>
          <a:bodyPr/>
          <a:lstStyle/>
          <a:p>
            <a:pPr algn="ctr"/>
            <a:r>
              <a:rPr lang="en-US" sz="3600" dirty="0">
                <a:latin typeface="Times New Roman" panose="02020603050405020304" pitchFamily="18" charset="0"/>
                <a:cs typeface="Times New Roman" panose="02020603050405020304" pitchFamily="18" charset="0"/>
              </a:rPr>
              <a:t>Assessment of ag property</a:t>
            </a:r>
          </a:p>
        </p:txBody>
      </p:sp>
      <p:sp>
        <p:nvSpPr>
          <p:cNvPr id="5" name="Text Placeholder 4"/>
          <p:cNvSpPr>
            <a:spLocks noGrp="1"/>
          </p:cNvSpPr>
          <p:nvPr>
            <p:ph type="body" idx="1"/>
          </p:nvPr>
        </p:nvSpPr>
        <p:spPr>
          <a:xfrm>
            <a:off x="457200" y="990600"/>
            <a:ext cx="8229600" cy="5638800"/>
          </a:xfrm>
        </p:spPr>
        <p:txBody>
          <a:bodyPr>
            <a:noAutofit/>
          </a:bodyPr>
          <a:lstStyle/>
          <a:p>
            <a:pPr marL="457200" indent="-457200">
              <a:buFont typeface="Arial" panose="020B0604020202020204" pitchFamily="34" charset="0"/>
              <a:buChar char="•"/>
            </a:pPr>
            <a:r>
              <a:rPr lang="en-US" sz="2800" b="1" i="0" dirty="0"/>
              <a:t>Agricultural property is assessed based on productivity formula rather than market value.</a:t>
            </a:r>
          </a:p>
          <a:p>
            <a:pPr marL="457200" indent="-457200">
              <a:buFont typeface="Arial" panose="020B0604020202020204" pitchFamily="34" charset="0"/>
              <a:buChar char="•"/>
            </a:pPr>
            <a:r>
              <a:rPr lang="en-US" sz="2800" b="1" i="0" dirty="0"/>
              <a:t>The productivity formula is intended to measure the property’s capacity to generate farm income.</a:t>
            </a:r>
          </a:p>
          <a:p>
            <a:pPr marL="457200" indent="-457200">
              <a:buFont typeface="Arial" panose="020B0604020202020204" pitchFamily="34" charset="0"/>
              <a:buChar char="•"/>
            </a:pPr>
            <a:r>
              <a:rPr lang="en-US" sz="2800" b="1" i="0" dirty="0"/>
              <a:t>At basic level, net earning capacity is determined by 5 year rolling average of crop prices multiplied by yields minus expenses.</a:t>
            </a:r>
          </a:p>
          <a:p>
            <a:pPr marL="457200" indent="-457200">
              <a:buFont typeface="Arial" panose="020B0604020202020204" pitchFamily="34" charset="0"/>
              <a:buChar char="•"/>
            </a:pPr>
            <a:r>
              <a:rPr lang="en-US" sz="2800" b="1" i="0" dirty="0"/>
              <a:t>Productivity value per acre is multiplied by taxable acres to get the aggregate whole.</a:t>
            </a:r>
          </a:p>
          <a:p>
            <a:pPr marL="457200" indent="-457200">
              <a:buFont typeface="Arial" panose="020B0604020202020204" pitchFamily="34" charset="0"/>
              <a:buChar char="•"/>
            </a:pPr>
            <a:r>
              <a:rPr lang="en-US" sz="2800" b="1" i="0" dirty="0"/>
              <a:t>Ag buildings are assessed at their actual value and then multiplied by the ag factor (productivity value divided by market value)</a:t>
            </a:r>
          </a:p>
        </p:txBody>
      </p:sp>
    </p:spTree>
    <p:extLst>
      <p:ext uri="{BB962C8B-B14F-4D97-AF65-F5344CB8AC3E}">
        <p14:creationId xmlns:p14="http://schemas.microsoft.com/office/powerpoint/2010/main" val="3323561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09600"/>
          </a:xfrm>
        </p:spPr>
        <p:txBody>
          <a:bodyPr/>
          <a:lstStyle/>
          <a:p>
            <a:pPr algn="ctr"/>
            <a:r>
              <a:rPr lang="en-US" sz="3600" dirty="0">
                <a:latin typeface="Times New Roman" panose="02020603050405020304" pitchFamily="18" charset="0"/>
                <a:cs typeface="Times New Roman" panose="02020603050405020304" pitchFamily="18" charset="0"/>
              </a:rPr>
              <a:t>ag property (</a:t>
            </a:r>
            <a:r>
              <a:rPr lang="en-US" sz="3600" cap="none" dirty="0">
                <a:latin typeface="Times New Roman" panose="02020603050405020304" pitchFamily="18" charset="0"/>
                <a:cs typeface="Times New Roman" panose="02020603050405020304" pitchFamily="18" charset="0"/>
              </a:rPr>
              <a:t>continued</a:t>
            </a:r>
            <a:r>
              <a:rPr lang="en-US" sz="3600" dirty="0">
                <a:latin typeface="Times New Roman" panose="02020603050405020304" pitchFamily="18" charset="0"/>
                <a:cs typeface="Times New Roman" panose="02020603050405020304" pitchFamily="18" charset="0"/>
              </a:rPr>
              <a:t>)</a:t>
            </a:r>
          </a:p>
        </p:txBody>
      </p:sp>
      <p:sp>
        <p:nvSpPr>
          <p:cNvPr id="5" name="Text Placeholder 4"/>
          <p:cNvSpPr>
            <a:spLocks noGrp="1"/>
          </p:cNvSpPr>
          <p:nvPr>
            <p:ph type="body" idx="1"/>
          </p:nvPr>
        </p:nvSpPr>
        <p:spPr>
          <a:xfrm>
            <a:off x="457200" y="990600"/>
            <a:ext cx="8229600" cy="5638800"/>
          </a:xfrm>
        </p:spPr>
        <p:txBody>
          <a:bodyPr>
            <a:noAutofit/>
          </a:bodyPr>
          <a:lstStyle/>
          <a:p>
            <a:pPr marL="457200" indent="-457200">
              <a:buFont typeface="Arial" panose="020B0604020202020204" pitchFamily="34" charset="0"/>
              <a:buChar char="•"/>
            </a:pPr>
            <a:r>
              <a:rPr lang="en-US" sz="2800" b="1" i="0" dirty="0"/>
              <a:t>Productivity value of the ag buildings is subtracted from the aggregate whole value of the ag land.</a:t>
            </a:r>
          </a:p>
          <a:p>
            <a:pPr marL="457200" indent="-457200">
              <a:buFont typeface="Arial" panose="020B0604020202020204" pitchFamily="34" charset="0"/>
              <a:buChar char="•"/>
            </a:pPr>
            <a:r>
              <a:rPr lang="en-US" sz="2800" b="1" i="0" dirty="0"/>
              <a:t>After taking out the ag buildings, the aggregate whole value is apportioned to land based on Corn Suitability Rating (CSR) and other factors.</a:t>
            </a:r>
          </a:p>
          <a:p>
            <a:pPr marL="457200" indent="-457200">
              <a:buFont typeface="Arial" panose="020B0604020202020204" pitchFamily="34" charset="0"/>
              <a:buChar char="•"/>
            </a:pPr>
            <a:r>
              <a:rPr lang="en-US" sz="2800" b="1" i="0" dirty="0"/>
              <a:t>Countywide aggregate value is limited, but not every acre will have the same value assigned.</a:t>
            </a:r>
          </a:p>
          <a:p>
            <a:pPr marL="457200" indent="-457200">
              <a:buFont typeface="Arial" panose="020B0604020202020204" pitchFamily="34" charset="0"/>
              <a:buChar char="•"/>
            </a:pPr>
            <a:r>
              <a:rPr lang="en-US" sz="2800" b="1" i="0" dirty="0"/>
              <a:t>The addition of ag buildings is a net zero for taxable valuation because of this formula.</a:t>
            </a:r>
          </a:p>
          <a:p>
            <a:pPr marL="457200" indent="-457200">
              <a:buFont typeface="Arial" panose="020B0604020202020204" pitchFamily="34" charset="0"/>
              <a:buChar char="•"/>
            </a:pPr>
            <a:r>
              <a:rPr lang="en-US" sz="2800" b="1" i="0" dirty="0"/>
              <a:t>In assessment year 2017, the productivity value as a percentage of market value was 26.3%.</a:t>
            </a:r>
          </a:p>
        </p:txBody>
      </p:sp>
    </p:spTree>
    <p:extLst>
      <p:ext uri="{BB962C8B-B14F-4D97-AF65-F5344CB8AC3E}">
        <p14:creationId xmlns:p14="http://schemas.microsoft.com/office/powerpoint/2010/main" val="4221137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1639" y="217503"/>
            <a:ext cx="8229600" cy="609600"/>
          </a:xfrm>
        </p:spPr>
        <p:txBody>
          <a:bodyPr/>
          <a:lstStyle/>
          <a:p>
            <a:pPr algn="ctr"/>
            <a:r>
              <a:rPr lang="en-US" sz="3600" dirty="0">
                <a:latin typeface="Times New Roman" panose="02020603050405020304" pitchFamily="18" charset="0"/>
                <a:cs typeface="Times New Roman" panose="02020603050405020304" pitchFamily="18" charset="0"/>
              </a:rPr>
              <a:t>Disputing assessed value</a:t>
            </a:r>
          </a:p>
        </p:txBody>
      </p:sp>
      <p:sp>
        <p:nvSpPr>
          <p:cNvPr id="5" name="Text Placeholder 4"/>
          <p:cNvSpPr>
            <a:spLocks noGrp="1"/>
          </p:cNvSpPr>
          <p:nvPr>
            <p:ph type="body" idx="1"/>
          </p:nvPr>
        </p:nvSpPr>
        <p:spPr>
          <a:xfrm>
            <a:off x="461639" y="838200"/>
            <a:ext cx="8229600" cy="5638800"/>
          </a:xfrm>
        </p:spPr>
        <p:txBody>
          <a:bodyPr>
            <a:noAutofit/>
          </a:bodyPr>
          <a:lstStyle/>
          <a:p>
            <a:r>
              <a:rPr lang="en-US" sz="2800" b="1" i="0" u="sng" dirty="0"/>
              <a:t>Informal Assessment Review</a:t>
            </a:r>
          </a:p>
          <a:p>
            <a:pPr marL="914400" lvl="1" indent="-457200">
              <a:buFont typeface="Arial" panose="020B0604020202020204" pitchFamily="34" charset="0"/>
              <a:buChar char="•"/>
            </a:pPr>
            <a:r>
              <a:rPr lang="en-US" sz="2800" b="1" i="0" dirty="0"/>
              <a:t>A dissatisfied property owner may request an informal assessment review by the assessor on one or more grounds for protest outlined in Iowa Code between April 2 and April 25.</a:t>
            </a:r>
          </a:p>
          <a:p>
            <a:pPr marL="914400" lvl="1" indent="-457200">
              <a:buFont typeface="Arial" panose="020B0604020202020204" pitchFamily="34" charset="0"/>
              <a:buChar char="•"/>
            </a:pPr>
            <a:r>
              <a:rPr lang="en-US" sz="2800" b="1" i="0" dirty="0"/>
              <a:t>Assessor may recommend the owner file a protest with the board of review and may make a recommendation to the board of review based on the informal review.</a:t>
            </a:r>
          </a:p>
          <a:p>
            <a:pPr marL="914400" lvl="1" indent="-457200">
              <a:buFont typeface="Arial" panose="020B0604020202020204" pitchFamily="34" charset="0"/>
              <a:buChar char="•"/>
            </a:pPr>
            <a:r>
              <a:rPr lang="en-US" sz="2800" b="1" i="0" dirty="0"/>
              <a:t>Assessor may also enter into a written agreement with the owner authorizing the assessor to correct or modify the assessment.</a:t>
            </a:r>
          </a:p>
        </p:txBody>
      </p:sp>
    </p:spTree>
    <p:extLst>
      <p:ext uri="{BB962C8B-B14F-4D97-AF65-F5344CB8AC3E}">
        <p14:creationId xmlns:p14="http://schemas.microsoft.com/office/powerpoint/2010/main" val="3411244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09600"/>
          </a:xfrm>
        </p:spPr>
        <p:txBody>
          <a:bodyPr/>
          <a:lstStyle/>
          <a:p>
            <a:pPr algn="ctr"/>
            <a:r>
              <a:rPr lang="en-US" sz="3600" dirty="0">
                <a:latin typeface="Times New Roman" panose="02020603050405020304" pitchFamily="18" charset="0"/>
                <a:cs typeface="Times New Roman" panose="02020603050405020304" pitchFamily="18" charset="0"/>
              </a:rPr>
              <a:t>Disputing assessed value</a:t>
            </a:r>
          </a:p>
        </p:txBody>
      </p:sp>
      <p:sp>
        <p:nvSpPr>
          <p:cNvPr id="5" name="Text Placeholder 4"/>
          <p:cNvSpPr>
            <a:spLocks noGrp="1"/>
          </p:cNvSpPr>
          <p:nvPr>
            <p:ph type="body" idx="1"/>
          </p:nvPr>
        </p:nvSpPr>
        <p:spPr>
          <a:xfrm>
            <a:off x="457200" y="990600"/>
            <a:ext cx="8229600" cy="5638800"/>
          </a:xfrm>
        </p:spPr>
        <p:txBody>
          <a:bodyPr>
            <a:noAutofit/>
          </a:bodyPr>
          <a:lstStyle/>
          <a:p>
            <a:r>
              <a:rPr lang="en-US" sz="2800" b="1" i="0" u="sng" dirty="0"/>
              <a:t>Board of Review</a:t>
            </a:r>
          </a:p>
          <a:p>
            <a:pPr marL="914400" lvl="1" indent="-457200">
              <a:buFont typeface="Arial" panose="020B0604020202020204" pitchFamily="34" charset="0"/>
              <a:buChar char="•"/>
            </a:pPr>
            <a:r>
              <a:rPr lang="en-US" sz="2800" b="1" i="0" dirty="0"/>
              <a:t>Local board consisting of 3 or 5 members that evaluates assessment protests from property owners within the jurisdiction. Protests are submitted between April 2 and April 30, and the BOR meets between May 1 and May 31.</a:t>
            </a:r>
          </a:p>
          <a:p>
            <a:r>
              <a:rPr lang="en-US" sz="2800" b="1" i="0" u="sng" dirty="0"/>
              <a:t>Property Assessment Appeal Board</a:t>
            </a:r>
          </a:p>
          <a:p>
            <a:pPr marL="914400" lvl="1" indent="-457200">
              <a:buFont typeface="Arial" panose="020B0604020202020204" pitchFamily="34" charset="0"/>
              <a:buChar char="•"/>
            </a:pPr>
            <a:r>
              <a:rPr lang="en-US" sz="2800" b="1" i="0" dirty="0"/>
              <a:t>State board consisting of 3 members that hears appeals to decisions by a local board of review. Appeals are submitted within 20 days of the BOR adjournment or by May 31, whichever is later.</a:t>
            </a:r>
          </a:p>
        </p:txBody>
      </p:sp>
    </p:spTree>
    <p:extLst>
      <p:ext uri="{BB962C8B-B14F-4D97-AF65-F5344CB8AC3E}">
        <p14:creationId xmlns:p14="http://schemas.microsoft.com/office/powerpoint/2010/main" val="669652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09600"/>
          </a:xfrm>
        </p:spPr>
        <p:txBody>
          <a:bodyPr/>
          <a:lstStyle/>
          <a:p>
            <a:pPr algn="ctr"/>
            <a:r>
              <a:rPr lang="en-US" sz="3600" dirty="0">
                <a:latin typeface="Times New Roman" panose="02020603050405020304" pitchFamily="18" charset="0"/>
                <a:cs typeface="Times New Roman" panose="02020603050405020304" pitchFamily="18" charset="0"/>
              </a:rPr>
              <a:t>equalization</a:t>
            </a:r>
          </a:p>
        </p:txBody>
      </p:sp>
      <p:sp>
        <p:nvSpPr>
          <p:cNvPr id="5" name="Text Placeholder 4"/>
          <p:cNvSpPr>
            <a:spLocks noGrp="1"/>
          </p:cNvSpPr>
          <p:nvPr>
            <p:ph type="body" idx="1"/>
          </p:nvPr>
        </p:nvSpPr>
        <p:spPr>
          <a:xfrm>
            <a:off x="457200" y="990600"/>
            <a:ext cx="8229600" cy="5638800"/>
          </a:xfrm>
        </p:spPr>
        <p:txBody>
          <a:bodyPr>
            <a:noAutofit/>
          </a:bodyPr>
          <a:lstStyle/>
          <a:p>
            <a:pPr marL="457200" indent="-457200">
              <a:buFont typeface="Arial" panose="020B0604020202020204" pitchFamily="34" charset="0"/>
              <a:buChar char="•"/>
            </a:pPr>
            <a:r>
              <a:rPr lang="en-US" sz="2800" b="1" i="0" dirty="0"/>
              <a:t>In odd-numbered years the Department of Revenue conducts a statewide review of assessments in each class of property, and the assessor abstracts are compared to the Department’s sales assessment ratio study.</a:t>
            </a:r>
          </a:p>
          <a:p>
            <a:pPr marL="457200" indent="-457200">
              <a:buFont typeface="Arial" panose="020B0604020202020204" pitchFamily="34" charset="0"/>
              <a:buChar char="•"/>
            </a:pPr>
            <a:r>
              <a:rPr lang="en-US" sz="2800" b="1" i="0" dirty="0"/>
              <a:t>If the assessments in a given jurisdiction for a certain class are more than 5% above or below the sales assessment ratio, IDR “equalizes” the class in that jurisdiction by raising or lowering the assessment.</a:t>
            </a:r>
          </a:p>
          <a:p>
            <a:pPr marL="457200" indent="-457200">
              <a:buFont typeface="Arial" panose="020B0604020202020204" pitchFamily="34" charset="0"/>
              <a:buChar char="•"/>
            </a:pPr>
            <a:r>
              <a:rPr lang="en-US" sz="2800" b="1" i="0" dirty="0"/>
              <a:t>Equalization provides for consistency among the classes of property and across jurisdictions.</a:t>
            </a:r>
          </a:p>
        </p:txBody>
      </p:sp>
    </p:spTree>
    <p:extLst>
      <p:ext uri="{BB962C8B-B14F-4D97-AF65-F5344CB8AC3E}">
        <p14:creationId xmlns:p14="http://schemas.microsoft.com/office/powerpoint/2010/main" val="1538404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09600"/>
          </a:xfrm>
        </p:spPr>
        <p:txBody>
          <a:bodyPr/>
          <a:lstStyle/>
          <a:p>
            <a:pPr algn="ctr"/>
            <a:r>
              <a:rPr lang="en-US" sz="3600" dirty="0">
                <a:latin typeface="Times New Roman" panose="02020603050405020304" pitchFamily="18" charset="0"/>
                <a:cs typeface="Times New Roman" panose="02020603050405020304" pitchFamily="18" charset="0"/>
              </a:rPr>
              <a:t>Assessed vs. taxable value</a:t>
            </a:r>
          </a:p>
        </p:txBody>
      </p:sp>
      <p:sp>
        <p:nvSpPr>
          <p:cNvPr id="5" name="Text Placeholder 4"/>
          <p:cNvSpPr>
            <a:spLocks noGrp="1"/>
          </p:cNvSpPr>
          <p:nvPr>
            <p:ph type="body" idx="1"/>
          </p:nvPr>
        </p:nvSpPr>
        <p:spPr>
          <a:xfrm>
            <a:off x="457200" y="990600"/>
            <a:ext cx="8229600" cy="5638800"/>
          </a:xfrm>
        </p:spPr>
        <p:txBody>
          <a:bodyPr>
            <a:noAutofit/>
          </a:bodyPr>
          <a:lstStyle/>
          <a:p>
            <a:endParaRPr lang="en-US" sz="2800" b="1" i="0" u="sng" dirty="0"/>
          </a:p>
          <a:p>
            <a:r>
              <a:rPr lang="en-US" sz="2800" b="1" i="0" u="sng" dirty="0"/>
              <a:t>Assessed Value: </a:t>
            </a:r>
            <a:endParaRPr lang="en-US" sz="2800" b="1" i="0" dirty="0"/>
          </a:p>
          <a:p>
            <a:pPr marL="457200" indent="-457200">
              <a:buFont typeface="Arial" panose="020B0604020202020204" pitchFamily="34" charset="0"/>
              <a:buChar char="•"/>
            </a:pPr>
            <a:r>
              <a:rPr lang="en-US" sz="2800" b="1" i="0" dirty="0"/>
              <a:t>The actual value of property as determined by the assessor.</a:t>
            </a:r>
          </a:p>
          <a:p>
            <a:pPr marL="457200" indent="-457200">
              <a:buFont typeface="Arial" panose="020B0604020202020204" pitchFamily="34" charset="0"/>
              <a:buChar char="•"/>
            </a:pPr>
            <a:r>
              <a:rPr lang="en-US" sz="2800" b="1" i="0" dirty="0"/>
              <a:t>Approximates market value for all property except agricultural.</a:t>
            </a:r>
          </a:p>
          <a:p>
            <a:endParaRPr lang="en-US" sz="2800" b="1" i="0" u="sng" dirty="0"/>
          </a:p>
          <a:p>
            <a:r>
              <a:rPr lang="en-US" sz="2800" b="1" i="0" u="sng" dirty="0"/>
              <a:t>Taxable Value:</a:t>
            </a:r>
          </a:p>
          <a:p>
            <a:pPr marL="457200" indent="-457200">
              <a:buFont typeface="Arial" panose="020B0604020202020204" pitchFamily="34" charset="0"/>
              <a:buChar char="•"/>
            </a:pPr>
            <a:r>
              <a:rPr lang="en-US" sz="2800" b="1" i="0" dirty="0"/>
              <a:t>The value of property that is subject to tax after exemptions and rollback.</a:t>
            </a:r>
          </a:p>
        </p:txBody>
      </p:sp>
    </p:spTree>
    <p:extLst>
      <p:ext uri="{BB962C8B-B14F-4D97-AF65-F5344CB8AC3E}">
        <p14:creationId xmlns:p14="http://schemas.microsoft.com/office/powerpoint/2010/main" val="3283775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247" y="152400"/>
            <a:ext cx="8915400" cy="769441"/>
          </a:xfrm>
          <a:prstGeom prst="rect">
            <a:avLst/>
          </a:prstGeom>
          <a:noFill/>
        </p:spPr>
        <p:txBody>
          <a:bodyPr wrap="square" rtlCol="0">
            <a:spAutoFit/>
          </a:bodyPr>
          <a:lstStyle/>
          <a:p>
            <a:pPr algn="ctr"/>
            <a:r>
              <a:rPr lang="en-US" sz="4400" b="1" dirty="0"/>
              <a:t>Sources of County Revenue</a:t>
            </a:r>
          </a:p>
        </p:txBody>
      </p:sp>
      <p:sp>
        <p:nvSpPr>
          <p:cNvPr id="4" name="TextBox 3"/>
          <p:cNvSpPr txBox="1"/>
          <p:nvPr/>
        </p:nvSpPr>
        <p:spPr>
          <a:xfrm>
            <a:off x="159589" y="1066887"/>
            <a:ext cx="8915400" cy="6576159"/>
          </a:xfrm>
          <a:prstGeom prst="rect">
            <a:avLst/>
          </a:prstGeom>
          <a:noFill/>
        </p:spPr>
        <p:txBody>
          <a:bodyPr wrap="square" rtlCol="0">
            <a:spAutoFit/>
          </a:bodyPr>
          <a:lstStyle/>
          <a:p>
            <a:pPr marL="342900" indent="-342900">
              <a:lnSpc>
                <a:spcPts val="2800"/>
              </a:lnSpc>
              <a:buFont typeface="Arial" pitchFamily="34" charset="0"/>
              <a:buChar char="•"/>
            </a:pPr>
            <a:r>
              <a:rPr lang="en-US" sz="3200" b="1" u="sng" dirty="0"/>
              <a:t>Property Taxes</a:t>
            </a:r>
          </a:p>
          <a:p>
            <a:pPr marL="342900" indent="-342900">
              <a:lnSpc>
                <a:spcPts val="2800"/>
              </a:lnSpc>
              <a:buFont typeface="Arial" pitchFamily="34" charset="0"/>
              <a:buChar char="•"/>
            </a:pPr>
            <a:endParaRPr lang="en-US" sz="3200" b="1" u="sng" dirty="0"/>
          </a:p>
          <a:p>
            <a:pPr marL="342900" indent="-342900">
              <a:lnSpc>
                <a:spcPts val="2800"/>
              </a:lnSpc>
              <a:buFont typeface="Arial" pitchFamily="34" charset="0"/>
              <a:buChar char="•"/>
            </a:pPr>
            <a:r>
              <a:rPr lang="en-US" sz="3200" b="1" u="sng" dirty="0"/>
              <a:t>Intergovernmental</a:t>
            </a:r>
          </a:p>
          <a:p>
            <a:pPr lvl="1">
              <a:lnSpc>
                <a:spcPts val="2800"/>
              </a:lnSpc>
            </a:pPr>
            <a:r>
              <a:rPr lang="en-US" dirty="0"/>
              <a:t>(state road use taxes, franchise taxes, state replacement of property tax credits, state and federal grants, and pass-through revenues)</a:t>
            </a:r>
          </a:p>
          <a:p>
            <a:pPr lvl="1">
              <a:lnSpc>
                <a:spcPts val="2800"/>
              </a:lnSpc>
            </a:pPr>
            <a:endParaRPr lang="en-US" dirty="0"/>
          </a:p>
          <a:p>
            <a:pPr marL="342900" indent="-342900">
              <a:lnSpc>
                <a:spcPts val="2800"/>
              </a:lnSpc>
              <a:buFont typeface="Arial" pitchFamily="34" charset="0"/>
              <a:buChar char="•"/>
            </a:pPr>
            <a:r>
              <a:rPr lang="en-US" sz="3200" b="1" u="sng" dirty="0"/>
              <a:t>Other County Taxes</a:t>
            </a:r>
            <a:endParaRPr lang="en-US" b="1" u="sng" dirty="0"/>
          </a:p>
          <a:p>
            <a:pPr lvl="1">
              <a:lnSpc>
                <a:spcPts val="2800"/>
              </a:lnSpc>
            </a:pPr>
            <a:r>
              <a:rPr lang="en-US" dirty="0"/>
              <a:t>(local option sales tax, hotel/motel tax, gambling tax revenue, tax increment financing revenue, and utility replacement excise taxes)</a:t>
            </a:r>
          </a:p>
          <a:p>
            <a:pPr lvl="1">
              <a:lnSpc>
                <a:spcPts val="2800"/>
              </a:lnSpc>
            </a:pPr>
            <a:endParaRPr lang="en-US" dirty="0"/>
          </a:p>
          <a:p>
            <a:pPr marL="342900" indent="-342900">
              <a:lnSpc>
                <a:spcPts val="2800"/>
              </a:lnSpc>
              <a:buFont typeface="Arial" pitchFamily="34" charset="0"/>
              <a:buChar char="•"/>
            </a:pPr>
            <a:r>
              <a:rPr lang="en-US" sz="3200" b="1" u="sng" dirty="0"/>
              <a:t>Charges For Service</a:t>
            </a:r>
          </a:p>
          <a:p>
            <a:pPr>
              <a:lnSpc>
                <a:spcPts val="2800"/>
              </a:lnSpc>
            </a:pPr>
            <a:endParaRPr lang="en-US" sz="3200" b="1" u="sng" dirty="0"/>
          </a:p>
          <a:p>
            <a:pPr marL="342900" indent="-342900">
              <a:lnSpc>
                <a:spcPts val="2800"/>
              </a:lnSpc>
              <a:buFont typeface="Arial" pitchFamily="34" charset="0"/>
              <a:buChar char="•"/>
            </a:pPr>
            <a:r>
              <a:rPr lang="en-US" sz="3200" b="1" u="sng" dirty="0"/>
              <a:t>Other Miscellaneous Revenue</a:t>
            </a:r>
          </a:p>
          <a:p>
            <a:pPr lvl="1">
              <a:lnSpc>
                <a:spcPts val="2800"/>
              </a:lnSpc>
            </a:pPr>
            <a:r>
              <a:rPr lang="en-US" dirty="0"/>
              <a:t>(delinquent property taxes, licenses and permits, penalties and interest, use of money and property, long-term debt proceeds, and fixed asset sales)</a:t>
            </a:r>
          </a:p>
          <a:p>
            <a:pPr marL="342900" indent="-342900">
              <a:buFont typeface="Arial" pitchFamily="34" charset="0"/>
              <a:buChar char="•"/>
            </a:pPr>
            <a:endParaRPr lang="en-US" b="1" dirty="0"/>
          </a:p>
          <a:p>
            <a:pPr marL="342900" indent="-342900">
              <a:buFont typeface="Arial" pitchFamily="34" charset="0"/>
              <a:buChar char="•"/>
            </a:pPr>
            <a:endParaRPr lang="en-US" b="1" dirty="0"/>
          </a:p>
        </p:txBody>
      </p:sp>
    </p:spTree>
    <p:extLst>
      <p:ext uri="{BB962C8B-B14F-4D97-AF65-F5344CB8AC3E}">
        <p14:creationId xmlns:p14="http://schemas.microsoft.com/office/powerpoint/2010/main" val="3879321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09600"/>
          </a:xfrm>
        </p:spPr>
        <p:txBody>
          <a:bodyPr/>
          <a:lstStyle/>
          <a:p>
            <a:pPr algn="ctr"/>
            <a:r>
              <a:rPr lang="en-US" sz="3600" dirty="0">
                <a:latin typeface="Times New Roman" panose="02020603050405020304" pitchFamily="18" charset="0"/>
                <a:cs typeface="Times New Roman" panose="02020603050405020304" pitchFamily="18" charset="0"/>
              </a:rPr>
              <a:t>Property tax exemptions</a:t>
            </a:r>
          </a:p>
        </p:txBody>
      </p:sp>
      <p:sp>
        <p:nvSpPr>
          <p:cNvPr id="5" name="Text Placeholder 4"/>
          <p:cNvSpPr>
            <a:spLocks noGrp="1"/>
          </p:cNvSpPr>
          <p:nvPr>
            <p:ph type="body" idx="1"/>
          </p:nvPr>
        </p:nvSpPr>
        <p:spPr>
          <a:xfrm>
            <a:off x="457200" y="990600"/>
            <a:ext cx="8229600" cy="5638800"/>
          </a:xfrm>
        </p:spPr>
        <p:txBody>
          <a:bodyPr>
            <a:noAutofit/>
          </a:bodyPr>
          <a:lstStyle/>
          <a:p>
            <a:pPr marL="457200" indent="-457200">
              <a:buFont typeface="Arial" panose="020B0604020202020204" pitchFamily="34" charset="0"/>
              <a:buChar char="•"/>
            </a:pPr>
            <a:r>
              <a:rPr lang="en-US" sz="2800" b="1" i="0" dirty="0"/>
              <a:t>Certain property may be wholly or partially exempt from property taxation because of the property itself, the owner, or the use.</a:t>
            </a:r>
          </a:p>
          <a:p>
            <a:pPr marL="457200" indent="-457200">
              <a:buFont typeface="Arial" panose="020B0604020202020204" pitchFamily="34" charset="0"/>
              <a:buChar char="•"/>
            </a:pPr>
            <a:r>
              <a:rPr lang="en-US" sz="2800" b="1" i="0" dirty="0"/>
              <a:t>Exemptions for military service, elderly/disabled individuals, conservation practices, wind energy conversion, and many other specific uses.</a:t>
            </a:r>
          </a:p>
          <a:p>
            <a:pPr marL="457200" indent="-457200">
              <a:buFont typeface="Arial" panose="020B0604020202020204" pitchFamily="34" charset="0"/>
              <a:buChar char="•"/>
            </a:pPr>
            <a:r>
              <a:rPr lang="en-US" sz="2800" b="1" i="0" dirty="0"/>
              <a:t>There is also property that is tax exempt because of the ownership such as property owned and used by the federal, state, or local government; non-profit organizations; churches or religious groups; educational institutions; public airports; and libraries.</a:t>
            </a:r>
          </a:p>
        </p:txBody>
      </p:sp>
    </p:spTree>
    <p:extLst>
      <p:ext uri="{BB962C8B-B14F-4D97-AF65-F5344CB8AC3E}">
        <p14:creationId xmlns:p14="http://schemas.microsoft.com/office/powerpoint/2010/main" val="2914179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76200"/>
            <a:ext cx="5486400" cy="609600"/>
          </a:xfrm>
        </p:spPr>
        <p:txBody>
          <a:bodyPr/>
          <a:lstStyle/>
          <a:p>
            <a:pPr algn="ctr"/>
            <a:r>
              <a:rPr lang="en-US" sz="3600" dirty="0">
                <a:latin typeface="Times New Roman" panose="02020603050405020304" pitchFamily="18" charset="0"/>
                <a:cs typeface="Times New Roman" panose="02020603050405020304" pitchFamily="18" charset="0"/>
              </a:rPr>
              <a:t>Growth limitation</a:t>
            </a:r>
          </a:p>
        </p:txBody>
      </p:sp>
      <p:sp>
        <p:nvSpPr>
          <p:cNvPr id="5" name="Text Placeholder 4"/>
          <p:cNvSpPr>
            <a:spLocks noGrp="1"/>
          </p:cNvSpPr>
          <p:nvPr>
            <p:ph type="body" idx="1"/>
          </p:nvPr>
        </p:nvSpPr>
        <p:spPr>
          <a:xfrm>
            <a:off x="457200" y="685800"/>
            <a:ext cx="8229600" cy="6019800"/>
          </a:xfrm>
        </p:spPr>
        <p:txBody>
          <a:bodyPr>
            <a:noAutofit/>
          </a:bodyPr>
          <a:lstStyle/>
          <a:p>
            <a:pPr marL="457200" indent="-457200">
              <a:buFont typeface="Arial" panose="020B0604020202020204" pitchFamily="34" charset="0"/>
              <a:buChar char="•"/>
            </a:pPr>
            <a:r>
              <a:rPr lang="en-US" sz="2600" b="1" i="0" dirty="0"/>
              <a:t>In response to rapidly rising residential values in the late 1970’s, the Iowa Legislature put in place the assessment growth limitation. </a:t>
            </a:r>
          </a:p>
          <a:p>
            <a:pPr marL="457200" indent="-457200">
              <a:buFont typeface="Arial" panose="020B0604020202020204" pitchFamily="34" charset="0"/>
              <a:buChar char="•"/>
            </a:pPr>
            <a:r>
              <a:rPr lang="en-US" sz="2600" b="1" i="0" dirty="0"/>
              <a:t>Originally just for residential and agricultural property, it soon applied to commercial and industrial property, and will include multiresidential.</a:t>
            </a:r>
          </a:p>
          <a:p>
            <a:pPr marL="457200" indent="-457200">
              <a:buFont typeface="Arial" panose="020B0604020202020204" pitchFamily="34" charset="0"/>
              <a:buChar char="•"/>
            </a:pPr>
            <a:r>
              <a:rPr lang="en-US" sz="2600" b="1" i="0" dirty="0"/>
              <a:t>Started off as cap of 6% annual statewide growth, reduced to 4% for AY1980, and reduced to 3% in SF295 for AY2013 and beyond.</a:t>
            </a:r>
          </a:p>
          <a:p>
            <a:pPr marL="457200" indent="-457200">
              <a:buFont typeface="Arial" panose="020B0604020202020204" pitchFamily="34" charset="0"/>
              <a:buChar char="•"/>
            </a:pPr>
            <a:r>
              <a:rPr lang="en-US" sz="2600" b="1" i="0" dirty="0"/>
              <a:t>Cap on annual statewide growth for particular class, not a limit on growth of individual property valuation.</a:t>
            </a:r>
          </a:p>
          <a:p>
            <a:pPr marL="457200" indent="-457200">
              <a:buFont typeface="Arial" panose="020B0604020202020204" pitchFamily="34" charset="0"/>
              <a:buChar char="•"/>
            </a:pPr>
            <a:r>
              <a:rPr lang="en-US" sz="2600" b="1" i="0" dirty="0"/>
              <a:t>Residential and ag property are “coupled” and limited to the lesser growth if less than the cap.</a:t>
            </a:r>
          </a:p>
        </p:txBody>
      </p:sp>
    </p:spTree>
    <p:extLst>
      <p:ext uri="{BB962C8B-B14F-4D97-AF65-F5344CB8AC3E}">
        <p14:creationId xmlns:p14="http://schemas.microsoft.com/office/powerpoint/2010/main" val="2193176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76200"/>
            <a:ext cx="5486400" cy="609600"/>
          </a:xfrm>
        </p:spPr>
        <p:txBody>
          <a:bodyPr/>
          <a:lstStyle/>
          <a:p>
            <a:pPr algn="ctr"/>
            <a:r>
              <a:rPr lang="en-US" sz="3600" dirty="0">
                <a:latin typeface="Times New Roman" panose="02020603050405020304" pitchFamily="18" charset="0"/>
                <a:cs typeface="Times New Roman" panose="02020603050405020304" pitchFamily="18" charset="0"/>
              </a:rPr>
              <a:t>rollback</a:t>
            </a:r>
          </a:p>
        </p:txBody>
      </p:sp>
      <p:sp>
        <p:nvSpPr>
          <p:cNvPr id="5" name="Text Placeholder 4"/>
          <p:cNvSpPr>
            <a:spLocks noGrp="1"/>
          </p:cNvSpPr>
          <p:nvPr>
            <p:ph type="body" idx="1"/>
          </p:nvPr>
        </p:nvSpPr>
        <p:spPr>
          <a:xfrm>
            <a:off x="457200" y="685800"/>
            <a:ext cx="8229600" cy="6019800"/>
          </a:xfrm>
        </p:spPr>
        <p:txBody>
          <a:bodyPr>
            <a:noAutofit/>
          </a:bodyPr>
          <a:lstStyle/>
          <a:p>
            <a:pPr marL="457200" indent="-457200">
              <a:buFont typeface="Arial" panose="020B0604020202020204" pitchFamily="34" charset="0"/>
              <a:buChar char="•"/>
            </a:pPr>
            <a:r>
              <a:rPr lang="en-US" sz="2600" b="1" i="0" dirty="0"/>
              <a:t>If the statewide increase in a class of property exceeds the growth limitation, the value is “rolled back” to equal the limitation amount.</a:t>
            </a:r>
          </a:p>
          <a:p>
            <a:pPr marL="457200" indent="-457200">
              <a:buFont typeface="Arial" panose="020B0604020202020204" pitchFamily="34" charset="0"/>
              <a:buChar char="•"/>
            </a:pPr>
            <a:r>
              <a:rPr lang="en-US" sz="2600" b="1" i="0" dirty="0"/>
              <a:t>While the growth limitation is on the entire class, the rollback is applied to each individual property.</a:t>
            </a:r>
          </a:p>
          <a:p>
            <a:endParaRPr lang="en-US" sz="2600" b="1" i="0" dirty="0"/>
          </a:p>
          <a:p>
            <a:r>
              <a:rPr lang="en-US" sz="2600" b="1" i="0" u="sng" dirty="0"/>
              <a:t>Example (not accounting for new construction)</a:t>
            </a:r>
            <a:r>
              <a:rPr lang="en-US" sz="2600" b="1" i="0" dirty="0"/>
              <a:t>:</a:t>
            </a:r>
          </a:p>
          <a:p>
            <a:r>
              <a:rPr lang="en-US" sz="2600" b="1" i="0" dirty="0"/>
              <a:t>$75B taxable value last year + 3% growth = $77.25B</a:t>
            </a:r>
          </a:p>
          <a:p>
            <a:r>
              <a:rPr lang="en-US" sz="2600" b="1" i="0" dirty="0"/>
              <a:t>$80B actual assessed value (6.66% growth)</a:t>
            </a:r>
          </a:p>
          <a:p>
            <a:r>
              <a:rPr lang="en-US" sz="2600" b="1" i="0" dirty="0"/>
              <a:t>$77.25B / $80B = 96.56% rollback</a:t>
            </a:r>
          </a:p>
          <a:p>
            <a:r>
              <a:rPr lang="en-US" sz="2600" b="1" i="0" dirty="0"/>
              <a:t>Taxable value of $100,000 house would be $96,560</a:t>
            </a:r>
          </a:p>
          <a:p>
            <a:r>
              <a:rPr lang="en-US" sz="2600" b="1" i="0" dirty="0"/>
              <a:t>*As assessed value climbs and taxable value is limited, the rollback percentage continues to go down.</a:t>
            </a:r>
          </a:p>
        </p:txBody>
      </p:sp>
    </p:spTree>
    <p:extLst>
      <p:ext uri="{BB962C8B-B14F-4D97-AF65-F5344CB8AC3E}">
        <p14:creationId xmlns:p14="http://schemas.microsoft.com/office/powerpoint/2010/main" val="1310230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76200"/>
            <a:ext cx="5486400" cy="609600"/>
          </a:xfrm>
        </p:spPr>
        <p:txBody>
          <a:bodyPr/>
          <a:lstStyle/>
          <a:p>
            <a:pPr algn="ctr"/>
            <a:r>
              <a:rPr lang="en-US" sz="3600" dirty="0">
                <a:latin typeface="Times New Roman" panose="02020603050405020304" pitchFamily="18" charset="0"/>
                <a:cs typeface="Times New Roman" panose="02020603050405020304" pitchFamily="18" charset="0"/>
              </a:rPr>
              <a:t>rollback</a:t>
            </a:r>
          </a:p>
        </p:txBody>
      </p:sp>
      <p:sp>
        <p:nvSpPr>
          <p:cNvPr id="5" name="Text Placeholder 4"/>
          <p:cNvSpPr>
            <a:spLocks noGrp="1"/>
          </p:cNvSpPr>
          <p:nvPr>
            <p:ph type="body" idx="1"/>
          </p:nvPr>
        </p:nvSpPr>
        <p:spPr>
          <a:xfrm>
            <a:off x="457200" y="685800"/>
            <a:ext cx="8229600" cy="6019800"/>
          </a:xfrm>
        </p:spPr>
        <p:txBody>
          <a:bodyPr>
            <a:noAutofit/>
          </a:bodyPr>
          <a:lstStyle/>
          <a:p>
            <a:r>
              <a:rPr lang="en-US" sz="2800" b="1" i="0" dirty="0"/>
              <a:t>			</a:t>
            </a:r>
            <a:r>
              <a:rPr lang="en-US" sz="2800" b="1" i="0" u="sng" dirty="0"/>
              <a:t>FY17</a:t>
            </a:r>
            <a:r>
              <a:rPr lang="en-US" sz="2800" b="1" i="0" dirty="0"/>
              <a:t>		</a:t>
            </a:r>
            <a:r>
              <a:rPr lang="en-US" sz="2800" b="1" i="0" u="sng" dirty="0"/>
              <a:t>FY18</a:t>
            </a:r>
            <a:r>
              <a:rPr lang="en-US" sz="2800" b="1" i="0" dirty="0"/>
              <a:t>		</a:t>
            </a:r>
            <a:r>
              <a:rPr lang="en-US" sz="2800" b="1" i="0" u="sng" dirty="0"/>
              <a:t>FY19</a:t>
            </a:r>
          </a:p>
          <a:p>
            <a:r>
              <a:rPr lang="en-US" sz="2800" b="1" i="0" dirty="0"/>
              <a:t>Agricultural 	46.11%		47.50%	54.45%</a:t>
            </a:r>
          </a:p>
          <a:p>
            <a:r>
              <a:rPr lang="en-US" sz="2800" b="1" i="0" dirty="0"/>
              <a:t>Commercial 	90%		90%		90%</a:t>
            </a:r>
          </a:p>
          <a:p>
            <a:r>
              <a:rPr lang="en-US" sz="2800" b="1" i="0" dirty="0"/>
              <a:t>Industrial 		90%		90%		90%</a:t>
            </a:r>
          </a:p>
          <a:p>
            <a:r>
              <a:rPr lang="en-US" sz="2800" b="1" i="0" dirty="0"/>
              <a:t>Residential 		55.63%	56.94%	55.62%</a:t>
            </a:r>
          </a:p>
          <a:p>
            <a:r>
              <a:rPr lang="en-US" sz="2800" b="1" i="0" dirty="0"/>
              <a:t>Multi-residential	86.25%	82.50%	78.75%</a:t>
            </a:r>
          </a:p>
          <a:p>
            <a:endParaRPr lang="en-US" sz="1200" b="1" i="0" dirty="0"/>
          </a:p>
          <a:p>
            <a:pPr marL="457200" indent="-457200">
              <a:buFont typeface="Arial" panose="020B0604020202020204" pitchFamily="34" charset="0"/>
              <a:buChar char="•"/>
            </a:pPr>
            <a:r>
              <a:rPr lang="en-US" sz="2800" b="1" i="0" dirty="0"/>
              <a:t>SF295 adjusted the Commercial and Industrial rollbacks to 95% in FY2015 and 90% thereafter.</a:t>
            </a:r>
          </a:p>
          <a:p>
            <a:pPr marL="457200" indent="-457200">
              <a:buFont typeface="Arial" panose="020B0604020202020204" pitchFamily="34" charset="0"/>
              <a:buChar char="•"/>
            </a:pPr>
            <a:r>
              <a:rPr lang="en-US" sz="2800" b="1" i="0" dirty="0"/>
              <a:t>The Commercial rollback applied to Multi-Res until FY17 when it became it’s own class. It will continue to decrease 3.75% per year until FY24 when it becomes coupled with Residential.</a:t>
            </a:r>
          </a:p>
          <a:p>
            <a:endParaRPr lang="en-US" sz="2800" b="1" i="0" dirty="0"/>
          </a:p>
        </p:txBody>
      </p:sp>
    </p:spTree>
    <p:extLst>
      <p:ext uri="{BB962C8B-B14F-4D97-AF65-F5344CB8AC3E}">
        <p14:creationId xmlns:p14="http://schemas.microsoft.com/office/powerpoint/2010/main" val="2465978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a:spLocks noGrp="1"/>
          </p:cNvSpPr>
          <p:nvPr>
            <p:ph type="title"/>
          </p:nvPr>
        </p:nvSpPr>
        <p:spPr>
          <a:xfrm>
            <a:off x="228600" y="533400"/>
            <a:ext cx="8763000" cy="609600"/>
          </a:xfrm>
        </p:spPr>
        <p:txBody>
          <a:bodyPr/>
          <a:lstStyle/>
          <a:p>
            <a:pPr algn="ctr"/>
            <a:r>
              <a:rPr lang="en-US" sz="3600" dirty="0">
                <a:latin typeface="Times New Roman" panose="02020603050405020304" pitchFamily="18" charset="0"/>
                <a:cs typeface="Times New Roman" panose="02020603050405020304" pitchFamily="18" charset="0"/>
              </a:rPr>
              <a:t>FY19 Taxable vs. Assessed Value</a:t>
            </a:r>
          </a:p>
        </p:txBody>
      </p:sp>
      <p:sp>
        <p:nvSpPr>
          <p:cNvPr id="9" name="Text Box 3">
            <a:extLst>
              <a:ext uri="{FF2B5EF4-FFF2-40B4-BE49-F238E27FC236}">
                <a16:creationId xmlns:a16="http://schemas.microsoft.com/office/drawing/2014/main" id="{A67E6C11-9B58-41C3-A469-82C3BFD9C6DE}"/>
              </a:ext>
            </a:extLst>
          </p:cNvPr>
          <p:cNvSpPr txBox="1">
            <a:spLocks noChangeArrowheads="1"/>
          </p:cNvSpPr>
          <p:nvPr/>
        </p:nvSpPr>
        <p:spPr bwMode="auto">
          <a:xfrm>
            <a:off x="1524000" y="5941302"/>
            <a:ext cx="2156515" cy="306742"/>
          </a:xfrm>
          <a:prstGeom prst="rect">
            <a:avLst/>
          </a:prstGeom>
          <a:noFill/>
          <a:ln w="9525">
            <a:noFill/>
            <a:miter lim="800000"/>
            <a:headEnd/>
            <a:tailEnd/>
          </a:ln>
        </p:spPr>
        <p:txBody>
          <a:bodyPr wrap="square" lIns="45720" tIns="4114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600" b="1" i="0" u="none" strike="noStrike" baseline="0" dirty="0">
                <a:latin typeface="Arial"/>
                <a:cs typeface="Arial"/>
              </a:rPr>
              <a:t>Total = $167.9 billion</a:t>
            </a:r>
          </a:p>
        </p:txBody>
      </p:sp>
      <p:sp>
        <p:nvSpPr>
          <p:cNvPr id="3" name="Rectangle 2"/>
          <p:cNvSpPr/>
          <p:nvPr/>
        </p:nvSpPr>
        <p:spPr>
          <a:xfrm>
            <a:off x="5943600" y="5943443"/>
            <a:ext cx="2201244" cy="338554"/>
          </a:xfrm>
          <a:prstGeom prst="rect">
            <a:avLst/>
          </a:prstGeom>
        </p:spPr>
        <p:txBody>
          <a:bodyPr wrap="none">
            <a:spAutoFit/>
          </a:bodyPr>
          <a:lstStyle/>
          <a:p>
            <a:pPr lvl="0" eaLnBrk="1" fontAlgn="auto" hangingPunct="1">
              <a:spcBef>
                <a:spcPts val="0"/>
              </a:spcBef>
              <a:spcAft>
                <a:spcPts val="0"/>
              </a:spcAft>
              <a:defRPr sz="1000"/>
            </a:pPr>
            <a:r>
              <a:rPr lang="en-US" sz="1600" b="1" kern="0" dirty="0">
                <a:latin typeface="Arial"/>
                <a:cs typeface="Arial"/>
              </a:rPr>
              <a:t>Total = $285.1 billion</a:t>
            </a:r>
          </a:p>
        </p:txBody>
      </p:sp>
      <p:pic>
        <p:nvPicPr>
          <p:cNvPr id="5" name="Picture 4">
            <a:extLst>
              <a:ext uri="{FF2B5EF4-FFF2-40B4-BE49-F238E27FC236}">
                <a16:creationId xmlns:a16="http://schemas.microsoft.com/office/drawing/2014/main" id="{8618DA9E-44BC-4A53-A520-007F3AD03761}"/>
              </a:ext>
            </a:extLst>
          </p:cNvPr>
          <p:cNvPicPr>
            <a:picLocks noChangeAspect="1"/>
          </p:cNvPicPr>
          <p:nvPr/>
        </p:nvPicPr>
        <p:blipFill>
          <a:blip r:embed="rId2"/>
          <a:stretch>
            <a:fillRect/>
          </a:stretch>
        </p:blipFill>
        <p:spPr>
          <a:xfrm>
            <a:off x="228600" y="1202349"/>
            <a:ext cx="8705842" cy="4726761"/>
          </a:xfrm>
          <a:prstGeom prst="rect">
            <a:avLst/>
          </a:prstGeom>
        </p:spPr>
      </p:pic>
    </p:spTree>
    <p:extLst>
      <p:ext uri="{BB962C8B-B14F-4D97-AF65-F5344CB8AC3E}">
        <p14:creationId xmlns:p14="http://schemas.microsoft.com/office/powerpoint/2010/main" val="1249123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a:spLocks noGrp="1"/>
          </p:cNvSpPr>
          <p:nvPr>
            <p:ph type="title"/>
          </p:nvPr>
        </p:nvSpPr>
        <p:spPr>
          <a:xfrm>
            <a:off x="228600" y="533400"/>
            <a:ext cx="8763000" cy="609600"/>
          </a:xfrm>
        </p:spPr>
        <p:txBody>
          <a:bodyPr/>
          <a:lstStyle/>
          <a:p>
            <a:pPr algn="ctr"/>
            <a:r>
              <a:rPr lang="en-US" sz="3600" dirty="0">
                <a:latin typeface="Times New Roman" panose="02020603050405020304" pitchFamily="18" charset="0"/>
                <a:cs typeface="Times New Roman" panose="02020603050405020304" pitchFamily="18" charset="0"/>
              </a:rPr>
              <a:t>FY19 Taxable vs. market Value</a:t>
            </a:r>
          </a:p>
        </p:txBody>
      </p:sp>
      <p:pic>
        <p:nvPicPr>
          <p:cNvPr id="3" name="Picture 2">
            <a:extLst>
              <a:ext uri="{FF2B5EF4-FFF2-40B4-BE49-F238E27FC236}">
                <a16:creationId xmlns:a16="http://schemas.microsoft.com/office/drawing/2014/main" id="{27DB4E4A-F8AF-4059-AFF5-D862B7F99EBB}"/>
              </a:ext>
            </a:extLst>
          </p:cNvPr>
          <p:cNvPicPr>
            <a:picLocks noChangeAspect="1"/>
          </p:cNvPicPr>
          <p:nvPr/>
        </p:nvPicPr>
        <p:blipFill>
          <a:blip r:embed="rId2"/>
          <a:stretch>
            <a:fillRect/>
          </a:stretch>
        </p:blipFill>
        <p:spPr>
          <a:xfrm>
            <a:off x="195759" y="1371600"/>
            <a:ext cx="8752481" cy="4777849"/>
          </a:xfrm>
          <a:prstGeom prst="rect">
            <a:avLst/>
          </a:prstGeom>
        </p:spPr>
      </p:pic>
    </p:spTree>
    <p:extLst>
      <p:ext uri="{BB962C8B-B14F-4D97-AF65-F5344CB8AC3E}">
        <p14:creationId xmlns:p14="http://schemas.microsoft.com/office/powerpoint/2010/main" val="463051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76200"/>
            <a:ext cx="6400800" cy="609600"/>
          </a:xfrm>
        </p:spPr>
        <p:txBody>
          <a:bodyPr/>
          <a:lstStyle/>
          <a:p>
            <a:pPr algn="ctr"/>
            <a:r>
              <a:rPr lang="en-US" sz="3600" dirty="0">
                <a:latin typeface="Times New Roman" panose="02020603050405020304" pitchFamily="18" charset="0"/>
                <a:cs typeface="Times New Roman" panose="02020603050405020304" pitchFamily="18" charset="0"/>
              </a:rPr>
              <a:t>Property tax Levies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685800"/>
            <a:ext cx="8229600" cy="6019800"/>
          </a:xfrm>
        </p:spPr>
        <p:txBody>
          <a:bodyPr>
            <a:noAutofit/>
          </a:bodyPr>
          <a:lstStyle/>
          <a:p>
            <a:r>
              <a:rPr lang="en-US" sz="2600" b="1" i="0" u="sng" dirty="0"/>
              <a:t>General Fund</a:t>
            </a:r>
          </a:p>
          <a:p>
            <a:r>
              <a:rPr lang="en-US" sz="2600" b="1" i="0" dirty="0"/>
              <a:t>Taxes for the General Fund are levied against all taxable valuation in the county for general county services.</a:t>
            </a:r>
          </a:p>
          <a:p>
            <a:endParaRPr lang="en-US" sz="1200" b="1" i="0" dirty="0"/>
          </a:p>
          <a:p>
            <a:r>
              <a:rPr lang="en-US" sz="2600" b="1" i="0" u="sng" dirty="0"/>
              <a:t>General Basic Fund</a:t>
            </a:r>
          </a:p>
          <a:p>
            <a:pPr marL="457200" indent="-457200">
              <a:buFont typeface="Arial" panose="020B0604020202020204" pitchFamily="34" charset="0"/>
              <a:buChar char="•"/>
            </a:pPr>
            <a:r>
              <a:rPr lang="en-US" sz="2600" b="1" i="0" dirty="0"/>
              <a:t>Levy rate limited to $3.50 per $1,000 of taxable value.</a:t>
            </a:r>
          </a:p>
          <a:p>
            <a:pPr marL="457200" indent="-457200">
              <a:buFont typeface="Arial" panose="020B0604020202020204" pitchFamily="34" charset="0"/>
              <a:buChar char="•"/>
            </a:pPr>
            <a:r>
              <a:rPr lang="en-US" sz="2600" b="1" i="0" dirty="0"/>
              <a:t>Limit can be exceeded in unusual circumstances outlined in Iowa Code such as unusual increase in population, natural disaster or other emergency, certain unusual problems or needs, and reduced or unusually low growth in property tax base.</a:t>
            </a:r>
          </a:p>
          <a:p>
            <a:pPr marL="457200" indent="-457200">
              <a:buFont typeface="Arial" panose="020B0604020202020204" pitchFamily="34" charset="0"/>
              <a:buChar char="•"/>
            </a:pPr>
            <a:r>
              <a:rPr lang="en-US" sz="2600" b="1" i="0" dirty="0"/>
              <a:t>In FY19, 67 counties were at the maximum, 27 counties exceeded the maximum, and 5 counties were below the maximum.  </a:t>
            </a:r>
          </a:p>
        </p:txBody>
      </p:sp>
    </p:spTree>
    <p:extLst>
      <p:ext uri="{BB962C8B-B14F-4D97-AF65-F5344CB8AC3E}">
        <p14:creationId xmlns:p14="http://schemas.microsoft.com/office/powerpoint/2010/main" val="1965873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76200"/>
            <a:ext cx="6400800" cy="609600"/>
          </a:xfrm>
        </p:spPr>
        <p:txBody>
          <a:bodyPr/>
          <a:lstStyle/>
          <a:p>
            <a:pPr algn="ctr"/>
            <a:r>
              <a:rPr lang="en-US" sz="3600" dirty="0">
                <a:latin typeface="Times New Roman" panose="02020603050405020304" pitchFamily="18" charset="0"/>
                <a:cs typeface="Times New Roman" panose="02020603050405020304" pitchFamily="18" charset="0"/>
              </a:rPr>
              <a:t>Property tax Levies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685800"/>
            <a:ext cx="8229600" cy="6019800"/>
          </a:xfrm>
        </p:spPr>
        <p:txBody>
          <a:bodyPr>
            <a:noAutofit/>
          </a:bodyPr>
          <a:lstStyle/>
          <a:p>
            <a:r>
              <a:rPr lang="en-US" sz="2600" b="1" i="0" u="sng" dirty="0"/>
              <a:t>General Supplemental Fund</a:t>
            </a:r>
          </a:p>
          <a:p>
            <a:pPr marL="457200" indent="-457200">
              <a:buFont typeface="Arial" panose="020B0604020202020204" pitchFamily="34" charset="0"/>
              <a:buChar char="•"/>
            </a:pPr>
            <a:r>
              <a:rPr lang="en-US" sz="2600" b="1" i="0" dirty="0"/>
              <a:t>Levy rate not limited to a dollar amount.</a:t>
            </a:r>
          </a:p>
          <a:p>
            <a:pPr marL="457200" indent="-457200">
              <a:buFont typeface="Arial" panose="020B0604020202020204" pitchFamily="34" charset="0"/>
              <a:buChar char="•"/>
            </a:pPr>
            <a:r>
              <a:rPr lang="en-US" sz="2600" b="1" i="0" dirty="0"/>
              <a:t>Can only be used if General Basic is levied at maximum level ($3.50/$1,000)</a:t>
            </a:r>
          </a:p>
          <a:p>
            <a:pPr marL="457200" indent="-457200">
              <a:buFont typeface="Arial" panose="020B0604020202020204" pitchFamily="34" charset="0"/>
              <a:buChar char="•"/>
            </a:pPr>
            <a:r>
              <a:rPr lang="en-US" sz="2600" b="1" i="0" dirty="0"/>
              <a:t>Can only be used for purposes outlined in Iowa Code such as substance abuse costs, certain juvenile care services, elections and voter registration, salaries and certain benefits for general county services, insurance necessary for county operations, maintenance and operation of the courts, and other miscellaneous expenses allowed in code.</a:t>
            </a:r>
          </a:p>
          <a:p>
            <a:pPr marL="457200" indent="-457200">
              <a:buFont typeface="Arial" panose="020B0604020202020204" pitchFamily="34" charset="0"/>
              <a:buChar char="•"/>
            </a:pPr>
            <a:r>
              <a:rPr lang="en-US" sz="2600" b="1" i="0" dirty="0"/>
              <a:t>In FY19, 94 counties used the General Supplemental Levy.</a:t>
            </a:r>
          </a:p>
        </p:txBody>
      </p:sp>
    </p:spTree>
    <p:extLst>
      <p:ext uri="{BB962C8B-B14F-4D97-AF65-F5344CB8AC3E}">
        <p14:creationId xmlns:p14="http://schemas.microsoft.com/office/powerpoint/2010/main" val="2492811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76200"/>
            <a:ext cx="6400800" cy="609600"/>
          </a:xfrm>
        </p:spPr>
        <p:txBody>
          <a:bodyPr/>
          <a:lstStyle/>
          <a:p>
            <a:pPr algn="ctr"/>
            <a:r>
              <a:rPr lang="en-US" sz="3600" dirty="0">
                <a:latin typeface="Times New Roman" panose="02020603050405020304" pitchFamily="18" charset="0"/>
                <a:cs typeface="Times New Roman" panose="02020603050405020304" pitchFamily="18" charset="0"/>
              </a:rPr>
              <a:t>Property tax Levies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685800"/>
            <a:ext cx="8229600" cy="6019800"/>
          </a:xfrm>
        </p:spPr>
        <p:txBody>
          <a:bodyPr>
            <a:noAutofit/>
          </a:bodyPr>
          <a:lstStyle/>
          <a:p>
            <a:r>
              <a:rPr lang="en-US" sz="2600" b="1" i="0" u="sng" dirty="0"/>
              <a:t>Rural Fund</a:t>
            </a:r>
          </a:p>
          <a:p>
            <a:r>
              <a:rPr lang="en-US" sz="2600" b="1" i="0" dirty="0"/>
              <a:t>Taxes for the Rural Fund are levied against taxable valuation in the unincorporated area of the county for services primarily intended to benefit rural residents.</a:t>
            </a:r>
          </a:p>
          <a:p>
            <a:endParaRPr lang="en-US" sz="1200" b="1" i="0" dirty="0"/>
          </a:p>
          <a:p>
            <a:r>
              <a:rPr lang="en-US" sz="2600" b="1" i="0" u="sng" dirty="0"/>
              <a:t>Rural Basic Fund</a:t>
            </a:r>
          </a:p>
          <a:p>
            <a:pPr marL="457200" indent="-457200">
              <a:buFont typeface="Arial" panose="020B0604020202020204" pitchFamily="34" charset="0"/>
              <a:buChar char="•"/>
            </a:pPr>
            <a:r>
              <a:rPr lang="en-US" sz="2600" b="1" i="0" dirty="0"/>
              <a:t>Levy rate limited to $3.95 per $1,000 of taxable value.</a:t>
            </a:r>
          </a:p>
          <a:p>
            <a:pPr marL="457200" indent="-457200">
              <a:buFont typeface="Arial" panose="020B0604020202020204" pitchFamily="34" charset="0"/>
              <a:buChar char="•"/>
            </a:pPr>
            <a:r>
              <a:rPr lang="en-US" sz="2600" b="1" i="0" dirty="0"/>
              <a:t>Limit can be exceeded for the same reasons outlined in Iowa Code for General Basic.</a:t>
            </a:r>
          </a:p>
          <a:p>
            <a:pPr marL="457200" indent="-457200">
              <a:buFont typeface="Arial" panose="020B0604020202020204" pitchFamily="34" charset="0"/>
              <a:buChar char="•"/>
            </a:pPr>
            <a:r>
              <a:rPr lang="en-US" sz="2600" b="1" i="0" dirty="0"/>
              <a:t>In FY19, 22 counties were at the maximum, 4 counties exceeded the maximum, and 73 counties were below the maximum.  </a:t>
            </a:r>
          </a:p>
        </p:txBody>
      </p:sp>
    </p:spTree>
    <p:extLst>
      <p:ext uri="{BB962C8B-B14F-4D97-AF65-F5344CB8AC3E}">
        <p14:creationId xmlns:p14="http://schemas.microsoft.com/office/powerpoint/2010/main" val="3229197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76200"/>
            <a:ext cx="6400800" cy="609600"/>
          </a:xfrm>
        </p:spPr>
        <p:txBody>
          <a:bodyPr/>
          <a:lstStyle/>
          <a:p>
            <a:pPr algn="ctr"/>
            <a:r>
              <a:rPr lang="en-US" sz="3600" dirty="0">
                <a:latin typeface="Times New Roman" panose="02020603050405020304" pitchFamily="18" charset="0"/>
                <a:cs typeface="Times New Roman" panose="02020603050405020304" pitchFamily="18" charset="0"/>
              </a:rPr>
              <a:t>Property tax Levies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685800"/>
            <a:ext cx="8229600" cy="6019800"/>
          </a:xfrm>
        </p:spPr>
        <p:txBody>
          <a:bodyPr>
            <a:noAutofit/>
          </a:bodyPr>
          <a:lstStyle/>
          <a:p>
            <a:endParaRPr lang="en-US" sz="2600" b="1" i="0" u="sng" dirty="0"/>
          </a:p>
          <a:p>
            <a:r>
              <a:rPr lang="en-US" sz="2600" b="1" i="0" u="sng" dirty="0"/>
              <a:t>Rural Supplemental Fund</a:t>
            </a:r>
          </a:p>
          <a:p>
            <a:pPr marL="457200" indent="-457200">
              <a:buFont typeface="Arial" panose="020B0604020202020204" pitchFamily="34" charset="0"/>
              <a:buChar char="•"/>
            </a:pPr>
            <a:r>
              <a:rPr lang="en-US" sz="2600" b="1" i="0" dirty="0"/>
              <a:t>Levy rate not limited to a dollar amount.</a:t>
            </a:r>
          </a:p>
          <a:p>
            <a:pPr marL="457200" indent="-457200">
              <a:buFont typeface="Arial" panose="020B0604020202020204" pitchFamily="34" charset="0"/>
              <a:buChar char="•"/>
            </a:pPr>
            <a:r>
              <a:rPr lang="en-US" sz="2600" b="1" i="0" dirty="0"/>
              <a:t>Can only be used if Rural Basic is levied at maximum level ($3.95/$1,000)</a:t>
            </a:r>
          </a:p>
          <a:p>
            <a:pPr marL="457200" indent="-457200">
              <a:buFont typeface="Arial" panose="020B0604020202020204" pitchFamily="34" charset="0"/>
              <a:buChar char="•"/>
            </a:pPr>
            <a:r>
              <a:rPr lang="en-US" sz="2600" b="1" i="0" dirty="0"/>
              <a:t>Can only be used for salaries and certain benefits for rural county services, and for contributions to an aviation authority as outlined in Iowa Code.</a:t>
            </a:r>
          </a:p>
          <a:p>
            <a:pPr marL="457200" indent="-457200">
              <a:buFont typeface="Arial" panose="020B0604020202020204" pitchFamily="34" charset="0"/>
              <a:buChar char="•"/>
            </a:pPr>
            <a:r>
              <a:rPr lang="en-US" sz="2600" b="1" i="0" dirty="0"/>
              <a:t>In FY19, 8 counties used the Rural Supplemental Levy.</a:t>
            </a:r>
          </a:p>
        </p:txBody>
      </p:sp>
    </p:spTree>
    <p:extLst>
      <p:ext uri="{BB962C8B-B14F-4D97-AF65-F5344CB8AC3E}">
        <p14:creationId xmlns:p14="http://schemas.microsoft.com/office/powerpoint/2010/main" val="3642018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ChangeAspect="1"/>
          </p:cNvGraphicFramePr>
          <p:nvPr>
            <p:extLst/>
          </p:nvPr>
        </p:nvGraphicFramePr>
        <p:xfrm>
          <a:off x="3200400" y="1981200"/>
          <a:ext cx="6086856" cy="49520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noChangeAspect="1"/>
          </p:cNvGraphicFramePr>
          <p:nvPr>
            <p:extLst>
              <p:ext uri="{D42A27DB-BD31-4B8C-83A1-F6EECF244321}">
                <p14:modId xmlns:p14="http://schemas.microsoft.com/office/powerpoint/2010/main" val="2089057784"/>
              </p:ext>
            </p:extLst>
          </p:nvPr>
        </p:nvGraphicFramePr>
        <p:xfrm>
          <a:off x="457200" y="2079486"/>
          <a:ext cx="8229600" cy="454991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286000" y="1371600"/>
            <a:ext cx="4572000" cy="707886"/>
          </a:xfrm>
          <a:prstGeom prst="rect">
            <a:avLst/>
          </a:prstGeom>
          <a:noFill/>
        </p:spPr>
        <p:txBody>
          <a:bodyPr wrap="square" rtlCol="0">
            <a:spAutoFit/>
          </a:bodyPr>
          <a:lstStyle/>
          <a:p>
            <a:pPr algn="ctr"/>
            <a:r>
              <a:rPr lang="en-US" sz="2000" b="1" u="sng" dirty="0"/>
              <a:t>Fiscal Year 2019</a:t>
            </a:r>
          </a:p>
          <a:p>
            <a:pPr algn="ctr"/>
            <a:r>
              <a:rPr lang="en-US" sz="2000" b="1" u="sng" dirty="0"/>
              <a:t>All Counties – Statewide Average</a:t>
            </a:r>
          </a:p>
        </p:txBody>
      </p:sp>
      <p:sp>
        <p:nvSpPr>
          <p:cNvPr id="6" name="TextBox 5"/>
          <p:cNvSpPr txBox="1"/>
          <p:nvPr/>
        </p:nvSpPr>
        <p:spPr>
          <a:xfrm>
            <a:off x="1704780" y="457200"/>
            <a:ext cx="5877956" cy="769441"/>
          </a:xfrm>
          <a:prstGeom prst="rect">
            <a:avLst/>
          </a:prstGeom>
          <a:noFill/>
        </p:spPr>
        <p:txBody>
          <a:bodyPr wrap="none" rtlCol="0">
            <a:spAutoFit/>
          </a:bodyPr>
          <a:lstStyle/>
          <a:p>
            <a:pPr algn="ctr"/>
            <a:r>
              <a:rPr lang="en-US" sz="4400" b="1" dirty="0"/>
              <a:t>Proportions of Revenue</a:t>
            </a:r>
          </a:p>
        </p:txBody>
      </p:sp>
      <p:sp>
        <p:nvSpPr>
          <p:cNvPr id="7" name="TextBox 6"/>
          <p:cNvSpPr txBox="1"/>
          <p:nvPr/>
        </p:nvSpPr>
        <p:spPr>
          <a:xfrm>
            <a:off x="6477000" y="5181600"/>
            <a:ext cx="2438400" cy="1323439"/>
          </a:xfrm>
          <a:prstGeom prst="rect">
            <a:avLst/>
          </a:prstGeom>
          <a:noFill/>
        </p:spPr>
        <p:txBody>
          <a:bodyPr wrap="square" rtlCol="0">
            <a:spAutoFit/>
          </a:bodyPr>
          <a:lstStyle/>
          <a:p>
            <a:r>
              <a:rPr lang="en-US" sz="1600" dirty="0"/>
              <a:t>*Other includes long-term debt proceeds, penalties and interest, use of money, licenses and permits, and fixed asset sales  </a:t>
            </a:r>
          </a:p>
        </p:txBody>
      </p:sp>
    </p:spTree>
    <p:extLst>
      <p:ext uri="{BB962C8B-B14F-4D97-AF65-F5344CB8AC3E}">
        <p14:creationId xmlns:p14="http://schemas.microsoft.com/office/powerpoint/2010/main" val="3886949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76200"/>
            <a:ext cx="6400800" cy="609600"/>
          </a:xfrm>
        </p:spPr>
        <p:txBody>
          <a:bodyPr/>
          <a:lstStyle/>
          <a:p>
            <a:pPr algn="ctr"/>
            <a:r>
              <a:rPr lang="en-US" sz="3600" dirty="0">
                <a:latin typeface="Times New Roman" panose="02020603050405020304" pitchFamily="18" charset="0"/>
                <a:cs typeface="Times New Roman" panose="02020603050405020304" pitchFamily="18" charset="0"/>
              </a:rPr>
              <a:t>Property tax Levies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685800"/>
            <a:ext cx="8229600" cy="6019800"/>
          </a:xfrm>
        </p:spPr>
        <p:txBody>
          <a:bodyPr>
            <a:noAutofit/>
          </a:bodyPr>
          <a:lstStyle/>
          <a:p>
            <a:r>
              <a:rPr lang="en-US" sz="2600" b="1" i="0" u="sng" dirty="0"/>
              <a:t>County Mental Health and Disability Services Fund</a:t>
            </a:r>
          </a:p>
          <a:p>
            <a:pPr marL="457200" indent="-457200">
              <a:buFont typeface="Arial" panose="020B0604020202020204" pitchFamily="34" charset="0"/>
              <a:buChar char="•"/>
            </a:pPr>
            <a:r>
              <a:rPr lang="en-US" sz="2600" b="1" i="0" dirty="0"/>
              <a:t>Taxes for the County Services Fund are levied against all taxable valuation in the county for the purpose of providing mental health and disability services.</a:t>
            </a:r>
          </a:p>
          <a:p>
            <a:pPr marL="457200" indent="-457200">
              <a:buFont typeface="Arial" panose="020B0604020202020204" pitchFamily="34" charset="0"/>
              <a:buChar char="•"/>
            </a:pPr>
            <a:r>
              <a:rPr lang="en-US" sz="2600" b="1" i="0" dirty="0"/>
              <a:t>Levy rate not limited but dollar amount limited to a regional per capita rate multiplied by county population.</a:t>
            </a:r>
          </a:p>
          <a:p>
            <a:pPr marL="457200" indent="-457200">
              <a:buFont typeface="Arial" panose="020B0604020202020204" pitchFamily="34" charset="0"/>
              <a:buChar char="•"/>
            </a:pPr>
            <a:r>
              <a:rPr lang="en-US" sz="2600" b="1" i="0" dirty="0"/>
              <a:t>Each county contributes an amount necessary to meet financial obligations determined by regional service system management plan.</a:t>
            </a:r>
          </a:p>
          <a:p>
            <a:pPr marL="457200" indent="-457200">
              <a:buFont typeface="Arial" panose="020B0604020202020204" pitchFamily="34" charset="0"/>
              <a:buChar char="•"/>
            </a:pPr>
            <a:r>
              <a:rPr lang="en-US" sz="2600" b="1" i="0" dirty="0"/>
              <a:t>In FY19, 85 counties levied for MH/DS with the highest rate at $1.16/$1,000. Remaining counties were spending down fund balances. </a:t>
            </a:r>
            <a:endParaRPr lang="en-US" sz="1200" b="1" i="0" dirty="0"/>
          </a:p>
        </p:txBody>
      </p:sp>
    </p:spTree>
    <p:extLst>
      <p:ext uri="{BB962C8B-B14F-4D97-AF65-F5344CB8AC3E}">
        <p14:creationId xmlns:p14="http://schemas.microsoft.com/office/powerpoint/2010/main" val="2909749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76200"/>
            <a:ext cx="6400800" cy="609600"/>
          </a:xfrm>
        </p:spPr>
        <p:txBody>
          <a:bodyPr/>
          <a:lstStyle/>
          <a:p>
            <a:pPr algn="ctr"/>
            <a:r>
              <a:rPr lang="en-US" sz="3600" dirty="0">
                <a:latin typeface="Times New Roman" panose="02020603050405020304" pitchFamily="18" charset="0"/>
                <a:cs typeface="Times New Roman" panose="02020603050405020304" pitchFamily="18" charset="0"/>
              </a:rPr>
              <a:t>Property tax Levies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685800"/>
            <a:ext cx="8229600" cy="6019800"/>
          </a:xfrm>
        </p:spPr>
        <p:txBody>
          <a:bodyPr>
            <a:noAutofit/>
          </a:bodyPr>
          <a:lstStyle/>
          <a:p>
            <a:r>
              <a:rPr lang="en-US" sz="2600" b="1" i="0" u="sng" dirty="0"/>
              <a:t>Debt Service Fund</a:t>
            </a:r>
          </a:p>
          <a:p>
            <a:pPr marL="457200" indent="-457200">
              <a:buFont typeface="Arial" panose="020B0604020202020204" pitchFamily="34" charset="0"/>
              <a:buChar char="•"/>
            </a:pPr>
            <a:r>
              <a:rPr lang="en-US" sz="2600" b="1" i="0" dirty="0"/>
              <a:t>Taxes for the Debt Service Fund are levied against all taxable valuation (including valuation divided in TIF districts) in the county for the purpose of satisfying general obligation debt.</a:t>
            </a:r>
          </a:p>
          <a:p>
            <a:pPr marL="457200" indent="-457200">
              <a:buFont typeface="Arial" panose="020B0604020202020204" pitchFamily="34" charset="0"/>
              <a:buChar char="•"/>
            </a:pPr>
            <a:r>
              <a:rPr lang="en-US" sz="2600" b="1" i="0" dirty="0"/>
              <a:t>Levy rate not limited to a dollar amount, but the Iowa Constitution limits a county’s debt to 5% of its assessed valuation.</a:t>
            </a:r>
          </a:p>
          <a:p>
            <a:pPr marL="457200" indent="-457200">
              <a:buFont typeface="Arial" panose="020B0604020202020204" pitchFamily="34" charset="0"/>
              <a:buChar char="•"/>
            </a:pPr>
            <a:r>
              <a:rPr lang="en-US" sz="2600" b="1" i="0" dirty="0"/>
              <a:t>In FY19, 60 counties levied for Debt Service with the highest rate at $2.48/$1,000.</a:t>
            </a:r>
            <a:endParaRPr lang="en-US" sz="1200" b="1" i="0" dirty="0"/>
          </a:p>
        </p:txBody>
      </p:sp>
    </p:spTree>
    <p:extLst>
      <p:ext uri="{BB962C8B-B14F-4D97-AF65-F5344CB8AC3E}">
        <p14:creationId xmlns:p14="http://schemas.microsoft.com/office/powerpoint/2010/main" val="618503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76200"/>
            <a:ext cx="6400800" cy="609600"/>
          </a:xfrm>
        </p:spPr>
        <p:txBody>
          <a:bodyPr/>
          <a:lstStyle/>
          <a:p>
            <a:pPr algn="ctr"/>
            <a:r>
              <a:rPr lang="en-US" sz="3600" dirty="0">
                <a:latin typeface="Times New Roman" panose="02020603050405020304" pitchFamily="18" charset="0"/>
                <a:cs typeface="Times New Roman" panose="02020603050405020304" pitchFamily="18" charset="0"/>
              </a:rPr>
              <a:t>Property tax Levies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685800"/>
            <a:ext cx="8229600" cy="6019800"/>
          </a:xfrm>
        </p:spPr>
        <p:txBody>
          <a:bodyPr>
            <a:noAutofit/>
          </a:bodyPr>
          <a:lstStyle/>
          <a:p>
            <a:endParaRPr lang="en-US" sz="2600" b="1" i="0" u="sng" dirty="0"/>
          </a:p>
          <a:p>
            <a:r>
              <a:rPr lang="en-US" sz="2600" b="1" i="0" u="sng" dirty="0"/>
              <a:t>Other Levies</a:t>
            </a:r>
          </a:p>
          <a:p>
            <a:pPr marL="457200" indent="-457200">
              <a:buFont typeface="Arial" panose="020B0604020202020204" pitchFamily="34" charset="0"/>
              <a:buChar char="•"/>
            </a:pPr>
            <a:r>
              <a:rPr lang="en-US" sz="2600" b="1" i="0" dirty="0"/>
              <a:t>The countywide levy for pioneer cemeteries is limited to $0.0675 and is used in 20 counties.</a:t>
            </a:r>
          </a:p>
          <a:p>
            <a:pPr marL="457200" indent="-457200">
              <a:buFont typeface="Arial" panose="020B0604020202020204" pitchFamily="34" charset="0"/>
              <a:buChar char="•"/>
            </a:pPr>
            <a:r>
              <a:rPr lang="en-US" sz="2600" b="1" i="0" dirty="0"/>
              <a:t>The unincorporated area levy for unified law enforcement is limited to $1.50/$1,000 and is used in 1 county. </a:t>
            </a:r>
          </a:p>
          <a:p>
            <a:pPr marL="457200" indent="-457200">
              <a:buFont typeface="Arial" panose="020B0604020202020204" pitchFamily="34" charset="0"/>
              <a:buChar char="•"/>
            </a:pPr>
            <a:r>
              <a:rPr lang="en-US" sz="2600" b="1" i="0" dirty="0"/>
              <a:t>Levies for emergency medical services and flood &amp; erosion control were not used by any county in FY19.</a:t>
            </a:r>
            <a:endParaRPr lang="en-US" sz="1200" b="1" i="0" dirty="0"/>
          </a:p>
        </p:txBody>
      </p:sp>
    </p:spTree>
    <p:extLst>
      <p:ext uri="{BB962C8B-B14F-4D97-AF65-F5344CB8AC3E}">
        <p14:creationId xmlns:p14="http://schemas.microsoft.com/office/powerpoint/2010/main" val="2811381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76200"/>
            <a:ext cx="6400800" cy="609600"/>
          </a:xfrm>
        </p:spPr>
        <p:txBody>
          <a:bodyPr/>
          <a:lstStyle/>
          <a:p>
            <a:pPr algn="ctr"/>
            <a:r>
              <a:rPr lang="en-US" sz="3600" dirty="0">
                <a:latin typeface="Times New Roman" panose="02020603050405020304" pitchFamily="18" charset="0"/>
                <a:cs typeface="Times New Roman" panose="02020603050405020304" pitchFamily="18" charset="0"/>
              </a:rPr>
              <a:t>Property tax Levies</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57200" y="685800"/>
            <a:ext cx="8229600" cy="6019800"/>
          </a:xfrm>
        </p:spPr>
        <p:txBody>
          <a:bodyPr>
            <a:noAutofit/>
          </a:bodyPr>
          <a:lstStyle/>
          <a:p>
            <a:r>
              <a:rPr lang="en-US" sz="2600" b="1" i="0" u="sng" dirty="0"/>
              <a:t>Countywide Levies (all property pays)</a:t>
            </a:r>
          </a:p>
          <a:p>
            <a:pPr marL="457200" indent="-457200">
              <a:buFont typeface="Arial" panose="020B0604020202020204" pitchFamily="34" charset="0"/>
              <a:buChar char="•"/>
            </a:pPr>
            <a:r>
              <a:rPr lang="en-US" sz="2600" b="1" i="0" dirty="0"/>
              <a:t>General Basic</a:t>
            </a:r>
          </a:p>
          <a:p>
            <a:pPr marL="457200" indent="-457200">
              <a:buFont typeface="Arial" panose="020B0604020202020204" pitchFamily="34" charset="0"/>
              <a:buChar char="•"/>
            </a:pPr>
            <a:r>
              <a:rPr lang="en-US" sz="2600" b="1" i="0" dirty="0"/>
              <a:t>General Supplemental </a:t>
            </a:r>
          </a:p>
          <a:p>
            <a:pPr marL="457200" indent="-457200">
              <a:buFont typeface="Arial" panose="020B0604020202020204" pitchFamily="34" charset="0"/>
              <a:buChar char="•"/>
            </a:pPr>
            <a:r>
              <a:rPr lang="en-US" sz="2600" b="1" i="0" dirty="0"/>
              <a:t>Mental Health and Disability Services</a:t>
            </a:r>
          </a:p>
          <a:p>
            <a:pPr marL="457200" indent="-457200">
              <a:buFont typeface="Arial" panose="020B0604020202020204" pitchFamily="34" charset="0"/>
              <a:buChar char="•"/>
            </a:pPr>
            <a:r>
              <a:rPr lang="en-US" sz="2600" b="1" i="0" dirty="0"/>
              <a:t>Debt Service</a:t>
            </a:r>
          </a:p>
          <a:p>
            <a:pPr marL="457200" indent="-457200">
              <a:buFont typeface="Arial" panose="020B0604020202020204" pitchFamily="34" charset="0"/>
              <a:buChar char="•"/>
            </a:pPr>
            <a:r>
              <a:rPr lang="en-US" sz="2600" b="1" i="0" dirty="0"/>
              <a:t>Pioneer Cemetery</a:t>
            </a:r>
          </a:p>
          <a:p>
            <a:endParaRPr lang="en-US" sz="2600" b="1" i="0" dirty="0"/>
          </a:p>
          <a:p>
            <a:r>
              <a:rPr lang="en-US" sz="2600" b="1" i="0" u="sng" dirty="0"/>
              <a:t>Rural Services Levies (only unincorporated area pays)</a:t>
            </a:r>
          </a:p>
          <a:p>
            <a:pPr marL="457200" indent="-457200">
              <a:buFont typeface="Arial" panose="020B0604020202020204" pitchFamily="34" charset="0"/>
              <a:buChar char="•"/>
            </a:pPr>
            <a:r>
              <a:rPr lang="en-US" sz="2600" b="1" i="0" dirty="0"/>
              <a:t>Rural Basic</a:t>
            </a:r>
          </a:p>
          <a:p>
            <a:pPr marL="457200" indent="-457200">
              <a:buFont typeface="Arial" panose="020B0604020202020204" pitchFamily="34" charset="0"/>
              <a:buChar char="•"/>
            </a:pPr>
            <a:r>
              <a:rPr lang="en-US" sz="2600" b="1" i="0" dirty="0"/>
              <a:t>Rural Supplemental </a:t>
            </a:r>
          </a:p>
          <a:p>
            <a:pPr marL="457200" indent="-457200">
              <a:buFont typeface="Arial" panose="020B0604020202020204" pitchFamily="34" charset="0"/>
              <a:buChar char="•"/>
            </a:pPr>
            <a:r>
              <a:rPr lang="en-US" sz="2600" b="1" i="0" dirty="0"/>
              <a:t>Unified Law Enforcement</a:t>
            </a:r>
          </a:p>
          <a:p>
            <a:pPr marL="457200" indent="-457200">
              <a:buFont typeface="Arial" panose="020B0604020202020204" pitchFamily="34" charset="0"/>
              <a:buChar char="•"/>
            </a:pPr>
            <a:endParaRPr lang="en-US" sz="2600" b="1" i="0" dirty="0"/>
          </a:p>
        </p:txBody>
      </p:sp>
    </p:spTree>
    <p:extLst>
      <p:ext uri="{BB962C8B-B14F-4D97-AF65-F5344CB8AC3E}">
        <p14:creationId xmlns:p14="http://schemas.microsoft.com/office/powerpoint/2010/main" val="3427873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76200"/>
            <a:ext cx="5486400" cy="609600"/>
          </a:xfrm>
        </p:spPr>
        <p:txBody>
          <a:bodyPr/>
          <a:lstStyle/>
          <a:p>
            <a:pPr algn="ctr"/>
            <a:r>
              <a:rPr lang="en-US" sz="3600" dirty="0">
                <a:latin typeface="Times New Roman" panose="02020603050405020304" pitchFamily="18" charset="0"/>
                <a:cs typeface="Times New Roman" panose="02020603050405020304" pitchFamily="18" charset="0"/>
              </a:rPr>
              <a:t>Timeline snapshot</a:t>
            </a:r>
          </a:p>
        </p:txBody>
      </p:sp>
      <p:sp>
        <p:nvSpPr>
          <p:cNvPr id="5" name="Text Placeholder 4"/>
          <p:cNvSpPr>
            <a:spLocks noGrp="1"/>
          </p:cNvSpPr>
          <p:nvPr>
            <p:ph type="body" idx="1"/>
          </p:nvPr>
        </p:nvSpPr>
        <p:spPr>
          <a:xfrm>
            <a:off x="381000" y="685800"/>
            <a:ext cx="8382000" cy="6019800"/>
          </a:xfrm>
        </p:spPr>
        <p:txBody>
          <a:bodyPr>
            <a:noAutofit/>
          </a:bodyPr>
          <a:lstStyle/>
          <a:p>
            <a:pPr>
              <a:lnSpc>
                <a:spcPct val="150000"/>
              </a:lnSpc>
            </a:pPr>
            <a:r>
              <a:rPr lang="en-US" sz="2600" b="1" i="0" u="sng" dirty="0"/>
              <a:t>January 1, 2019</a:t>
            </a:r>
            <a:r>
              <a:rPr lang="en-US" sz="2600" b="1" i="0" dirty="0"/>
              <a:t> – Assessment date</a:t>
            </a:r>
          </a:p>
          <a:p>
            <a:pPr>
              <a:lnSpc>
                <a:spcPct val="150000"/>
              </a:lnSpc>
            </a:pPr>
            <a:r>
              <a:rPr lang="en-US" sz="2600" b="1" i="0" u="sng" dirty="0"/>
              <a:t>April 1, 2019</a:t>
            </a:r>
            <a:r>
              <a:rPr lang="en-US" sz="2600" b="1" i="0" dirty="0"/>
              <a:t> – Assessments complete, taxpayers notified</a:t>
            </a:r>
          </a:p>
          <a:p>
            <a:pPr>
              <a:lnSpc>
                <a:spcPct val="150000"/>
              </a:lnSpc>
            </a:pPr>
            <a:r>
              <a:rPr lang="en-US" sz="2600" b="1" i="0" u="sng" dirty="0"/>
              <a:t>April 1 - 30, 2019</a:t>
            </a:r>
            <a:r>
              <a:rPr lang="en-US" sz="2600" b="1" i="0" dirty="0"/>
              <a:t> – Taxpayers may protest assessment</a:t>
            </a:r>
          </a:p>
          <a:p>
            <a:pPr>
              <a:lnSpc>
                <a:spcPct val="150000"/>
              </a:lnSpc>
            </a:pPr>
            <a:r>
              <a:rPr lang="en-US" sz="2600" b="1" i="0" u="sng" dirty="0"/>
              <a:t>May 1 - 31, 2019</a:t>
            </a:r>
            <a:r>
              <a:rPr lang="en-US" sz="2600" b="1" i="0" dirty="0"/>
              <a:t> – Board of Review meets</a:t>
            </a:r>
          </a:p>
          <a:p>
            <a:pPr>
              <a:lnSpc>
                <a:spcPct val="150000"/>
              </a:lnSpc>
            </a:pPr>
            <a:r>
              <a:rPr lang="en-US" sz="2600" b="1" i="0" u="sng" dirty="0"/>
              <a:t>July 1, 2019</a:t>
            </a:r>
            <a:r>
              <a:rPr lang="en-US" sz="2600" b="1" i="0" dirty="0"/>
              <a:t> – Assessment abstracts submitted to IDR</a:t>
            </a:r>
          </a:p>
          <a:p>
            <a:pPr>
              <a:lnSpc>
                <a:spcPct val="150000"/>
              </a:lnSpc>
            </a:pPr>
            <a:r>
              <a:rPr lang="en-US" sz="2600" b="1" i="0" u="sng" dirty="0"/>
              <a:t>August 15, 2019</a:t>
            </a:r>
            <a:r>
              <a:rPr lang="en-US" sz="2600" b="1" i="0" dirty="0"/>
              <a:t> – IDR issues tentative equalization notices</a:t>
            </a:r>
          </a:p>
          <a:p>
            <a:pPr>
              <a:lnSpc>
                <a:spcPct val="150000"/>
              </a:lnSpc>
            </a:pPr>
            <a:r>
              <a:rPr lang="en-US" sz="2600" b="1" i="0" u="sng" dirty="0"/>
              <a:t>October 1, 2019</a:t>
            </a:r>
            <a:r>
              <a:rPr lang="en-US" sz="2600" b="1" i="0" dirty="0"/>
              <a:t> – IDR issues final equalization notices</a:t>
            </a:r>
          </a:p>
          <a:p>
            <a:pPr>
              <a:lnSpc>
                <a:spcPct val="150000"/>
              </a:lnSpc>
            </a:pPr>
            <a:r>
              <a:rPr lang="en-US" sz="2600" b="1" i="0" u="sng" dirty="0"/>
              <a:t>November 1, 2019</a:t>
            </a:r>
            <a:r>
              <a:rPr lang="en-US" sz="2600" b="1" i="0" dirty="0"/>
              <a:t> – IDR certifies assessment limitation percentages to county auditor</a:t>
            </a:r>
          </a:p>
        </p:txBody>
      </p:sp>
    </p:spTree>
    <p:extLst>
      <p:ext uri="{BB962C8B-B14F-4D97-AF65-F5344CB8AC3E}">
        <p14:creationId xmlns:p14="http://schemas.microsoft.com/office/powerpoint/2010/main" val="2252776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609600"/>
          </a:xfrm>
        </p:spPr>
        <p:txBody>
          <a:bodyPr/>
          <a:lstStyle/>
          <a:p>
            <a:pPr algn="ctr"/>
            <a:r>
              <a:rPr lang="en-US" sz="3600" dirty="0">
                <a:latin typeface="Times New Roman" panose="02020603050405020304" pitchFamily="18" charset="0"/>
                <a:cs typeface="Times New Roman" panose="02020603050405020304" pitchFamily="18" charset="0"/>
              </a:rPr>
              <a:t>Timeline snapshot (</a:t>
            </a:r>
            <a:r>
              <a:rPr lang="en-US" sz="3600" cap="none" dirty="0">
                <a:latin typeface="Times New Roman" panose="02020603050405020304" pitchFamily="18" charset="0"/>
                <a:cs typeface="Times New Roman" panose="02020603050405020304" pitchFamily="18" charset="0"/>
              </a:rPr>
              <a:t>continued)</a:t>
            </a:r>
            <a:endParaRPr lang="en-US" sz="36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381000" y="685800"/>
            <a:ext cx="8382000" cy="6019800"/>
          </a:xfrm>
        </p:spPr>
        <p:txBody>
          <a:bodyPr>
            <a:noAutofit/>
          </a:bodyPr>
          <a:lstStyle/>
          <a:p>
            <a:pPr>
              <a:lnSpc>
                <a:spcPct val="150000"/>
              </a:lnSpc>
            </a:pPr>
            <a:r>
              <a:rPr lang="en-US" sz="2600" b="1" i="0" u="sng" dirty="0"/>
              <a:t>December 2019 – February/March 2020</a:t>
            </a:r>
            <a:r>
              <a:rPr lang="en-US" sz="2600" b="1" i="0" dirty="0"/>
              <a:t> – Taxing entities set levy rates and adopt budgets based on valuations</a:t>
            </a:r>
          </a:p>
          <a:p>
            <a:pPr>
              <a:lnSpc>
                <a:spcPct val="150000"/>
              </a:lnSpc>
            </a:pPr>
            <a:r>
              <a:rPr lang="en-US" sz="2600" b="1" i="0" u="sng" dirty="0"/>
              <a:t>July 1, 2020</a:t>
            </a:r>
            <a:r>
              <a:rPr lang="en-US" sz="2600" b="1" i="0" dirty="0"/>
              <a:t> – Beginning of fiscal year in which taxes are due and payable</a:t>
            </a:r>
          </a:p>
          <a:p>
            <a:pPr>
              <a:lnSpc>
                <a:spcPct val="150000"/>
              </a:lnSpc>
            </a:pPr>
            <a:r>
              <a:rPr lang="en-US" sz="2600" b="1" i="0" u="sng" dirty="0"/>
              <a:t>September 30, 2020</a:t>
            </a:r>
            <a:r>
              <a:rPr lang="en-US" sz="2600" b="1" i="0" dirty="0"/>
              <a:t> – First half of property taxes are due to county treasurer</a:t>
            </a:r>
          </a:p>
          <a:p>
            <a:pPr>
              <a:lnSpc>
                <a:spcPct val="150000"/>
              </a:lnSpc>
            </a:pPr>
            <a:r>
              <a:rPr lang="en-US" sz="2600" b="1" i="0" u="sng" dirty="0"/>
              <a:t>March 30, 2021</a:t>
            </a:r>
            <a:r>
              <a:rPr lang="en-US" sz="2600" b="1" i="0" dirty="0"/>
              <a:t> – Second half of property taxes are due to county treasurer</a:t>
            </a:r>
            <a:endParaRPr lang="en-US" sz="2600" b="1" i="0" u="sng" dirty="0"/>
          </a:p>
        </p:txBody>
      </p:sp>
    </p:spTree>
    <p:extLst>
      <p:ext uri="{BB962C8B-B14F-4D97-AF65-F5344CB8AC3E}">
        <p14:creationId xmlns:p14="http://schemas.microsoft.com/office/powerpoint/2010/main" val="3109918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295400"/>
            <a:ext cx="5181600" cy="1676400"/>
          </a:xfrm>
        </p:spPr>
        <p:txBody>
          <a:bodyPr/>
          <a:lstStyle/>
          <a:p>
            <a:pPr algn="ctr"/>
            <a:r>
              <a:rPr lang="en-US" sz="5400" b="1" dirty="0">
                <a:latin typeface="Times New Roman" panose="02020603050405020304" pitchFamily="18" charset="0"/>
                <a:cs typeface="Times New Roman" panose="02020603050405020304" pitchFamily="18" charset="0"/>
              </a:rPr>
              <a:t>SF 295 Overview</a:t>
            </a:r>
          </a:p>
        </p:txBody>
      </p:sp>
      <p:sp>
        <p:nvSpPr>
          <p:cNvPr id="3" name="Subtitle 2"/>
          <p:cNvSpPr>
            <a:spLocks noGrp="1"/>
          </p:cNvSpPr>
          <p:nvPr>
            <p:ph type="subTitle" idx="1"/>
          </p:nvPr>
        </p:nvSpPr>
        <p:spPr>
          <a:xfrm>
            <a:off x="914400" y="3429000"/>
            <a:ext cx="7315200" cy="1524000"/>
          </a:xfrm>
        </p:spPr>
        <p:txBody>
          <a:bodyPr>
            <a:noAutofit/>
          </a:bodyPr>
          <a:lstStyle/>
          <a:p>
            <a:pPr algn="ctr"/>
            <a:r>
              <a:rPr lang="en-US" sz="2800" spc="-150" dirty="0"/>
              <a:t>Lucas Beenken</a:t>
            </a:r>
          </a:p>
          <a:p>
            <a:pPr algn="ctr"/>
            <a:r>
              <a:rPr lang="en-US" sz="2800" spc="-150" dirty="0"/>
              <a:t>Public Policy Specialist</a:t>
            </a:r>
          </a:p>
          <a:p>
            <a:pPr algn="ctr"/>
            <a:r>
              <a:rPr lang="en-US" sz="2800" spc="-150" dirty="0"/>
              <a:t>Iowa State Association of Counties</a:t>
            </a:r>
          </a:p>
        </p:txBody>
      </p:sp>
      <p:pic>
        <p:nvPicPr>
          <p:cNvPr id="4" name="Picture 2" descr="S:\Logos\ISAC Logo\ISACLOGO-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5562600"/>
            <a:ext cx="2133600" cy="573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632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5" name="Rectangle 3"/>
          <p:cNvSpPr>
            <a:spLocks noGrp="1" noChangeArrowheads="1"/>
          </p:cNvSpPr>
          <p:nvPr>
            <p:ph sz="quarter" idx="13"/>
          </p:nvPr>
        </p:nvSpPr>
        <p:spPr>
          <a:xfrm>
            <a:off x="533400" y="1752600"/>
            <a:ext cx="8001000" cy="4419600"/>
          </a:xfrm>
          <a:prstGeom prst="rect">
            <a:avLst/>
          </a:prstGeom>
        </p:spPr>
        <p:txBody>
          <a:bodyPr/>
          <a:lstStyle/>
          <a:p>
            <a:pPr lvl="1">
              <a:buFont typeface="Arial" panose="020B0604020202020204" pitchFamily="34" charset="0"/>
              <a:buChar char="•"/>
              <a:defRPr/>
            </a:pPr>
            <a:r>
              <a:rPr lang="en-US" sz="3200" b="1" i="0" dirty="0"/>
              <a:t>Business Property Tax Credit</a:t>
            </a:r>
          </a:p>
          <a:p>
            <a:pPr lvl="1">
              <a:buFont typeface="Arial" panose="020B0604020202020204" pitchFamily="34" charset="0"/>
              <a:buChar char="•"/>
              <a:defRPr/>
            </a:pPr>
            <a:r>
              <a:rPr lang="en-US" sz="3200" b="1" i="0" dirty="0"/>
              <a:t>Commercial/Industrial Rollback</a:t>
            </a:r>
          </a:p>
          <a:p>
            <a:pPr lvl="1">
              <a:buFont typeface="Arial" panose="020B0604020202020204" pitchFamily="34" charset="0"/>
              <a:buChar char="•"/>
              <a:defRPr/>
            </a:pPr>
            <a:r>
              <a:rPr lang="en-US" sz="3200" b="1" i="0" dirty="0"/>
              <a:t>Property Assessment Limitation</a:t>
            </a:r>
          </a:p>
          <a:p>
            <a:pPr lvl="1">
              <a:buFont typeface="Arial" panose="020B0604020202020204" pitchFamily="34" charset="0"/>
              <a:buChar char="•"/>
              <a:defRPr/>
            </a:pPr>
            <a:r>
              <a:rPr lang="en-US" sz="3200" b="1" i="0" dirty="0"/>
              <a:t>Telecommunications Property</a:t>
            </a:r>
            <a:endParaRPr lang="en-US" sz="3200" dirty="0"/>
          </a:p>
          <a:p>
            <a:pPr lvl="1">
              <a:buFont typeface="Arial" panose="020B0604020202020204" pitchFamily="34" charset="0"/>
              <a:buChar char="•"/>
              <a:defRPr/>
            </a:pPr>
            <a:r>
              <a:rPr lang="en-US" sz="3200" b="1" i="0" dirty="0"/>
              <a:t>Multi-residential Property</a:t>
            </a:r>
          </a:p>
          <a:p>
            <a:pPr marL="742950" lvl="1" indent="-285750" algn="just" eaLnBrk="1" hangingPunct="1">
              <a:buClr>
                <a:srgbClr val="C00000"/>
              </a:buClr>
              <a:buFont typeface="Arial" charset="0"/>
              <a:buNone/>
              <a:defRPr/>
            </a:pPr>
            <a:endParaRPr lang="en-US" dirty="0"/>
          </a:p>
        </p:txBody>
      </p:sp>
      <p:sp>
        <p:nvSpPr>
          <p:cNvPr id="8194" name="Rectangle 2"/>
          <p:cNvSpPr>
            <a:spLocks noGrp="1" noChangeArrowheads="1"/>
          </p:cNvSpPr>
          <p:nvPr>
            <p:ph type="title"/>
          </p:nvPr>
        </p:nvSpPr>
        <p:spPr>
          <a:xfrm>
            <a:off x="609600" y="762000"/>
            <a:ext cx="8001000" cy="758825"/>
          </a:xfrm>
        </p:spPr>
        <p:txBody>
          <a:bodyPr>
            <a:normAutofit/>
          </a:bodyPr>
          <a:lstStyle/>
          <a:p>
            <a:pPr algn="ctr" eaLnBrk="1" hangingPunct="1"/>
            <a:r>
              <a:rPr lang="en-US" sz="3600" b="1" dirty="0">
                <a:latin typeface="Times New Roman" panose="02020603050405020304" pitchFamily="18" charset="0"/>
                <a:cs typeface="Times New Roman" panose="02020603050405020304" pitchFamily="18" charset="0"/>
              </a:rPr>
              <a:t>Property Tax Reform – SF 295</a:t>
            </a:r>
          </a:p>
        </p:txBody>
      </p:sp>
    </p:spTree>
    <p:extLst>
      <p:ext uri="{BB962C8B-B14F-4D97-AF65-F5344CB8AC3E}">
        <p14:creationId xmlns:p14="http://schemas.microsoft.com/office/powerpoint/2010/main" val="742381726"/>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5" name="Rectangle 3"/>
          <p:cNvSpPr>
            <a:spLocks noGrp="1" noChangeArrowheads="1"/>
          </p:cNvSpPr>
          <p:nvPr>
            <p:ph sz="quarter" idx="13"/>
          </p:nvPr>
        </p:nvSpPr>
        <p:spPr>
          <a:xfrm>
            <a:off x="533400" y="1295400"/>
            <a:ext cx="8001000" cy="4876800"/>
          </a:xfrm>
          <a:prstGeom prst="rect">
            <a:avLst/>
          </a:prstGeom>
        </p:spPr>
        <p:txBody>
          <a:bodyPr/>
          <a:lstStyle/>
          <a:p>
            <a:pPr eaLnBrk="1" hangingPunct="1">
              <a:defRPr/>
            </a:pPr>
            <a:r>
              <a:rPr lang="en-US" sz="2800" b="1" i="0" dirty="0"/>
              <a:t>Business Property Tax Credit</a:t>
            </a:r>
          </a:p>
          <a:p>
            <a:pPr lvl="1" eaLnBrk="1" hangingPunct="1">
              <a:buFont typeface="Arial" panose="020B0604020202020204" pitchFamily="34" charset="0"/>
              <a:buChar char="•"/>
              <a:defRPr/>
            </a:pPr>
            <a:r>
              <a:rPr lang="en-US" sz="2800" b="1" i="0" dirty="0"/>
              <a:t>$125 million state appropriation per year when fully implemented</a:t>
            </a:r>
          </a:p>
          <a:p>
            <a:pPr lvl="1" eaLnBrk="1" hangingPunct="1">
              <a:buFont typeface="Arial" panose="020B0604020202020204" pitchFamily="34" charset="0"/>
              <a:buChar char="•"/>
              <a:defRPr/>
            </a:pPr>
            <a:r>
              <a:rPr lang="en-US" sz="2800" b="1" i="0" dirty="0"/>
              <a:t>Available for commercial, industrial, and railway property</a:t>
            </a:r>
          </a:p>
          <a:p>
            <a:pPr lvl="1" eaLnBrk="1" hangingPunct="1">
              <a:buFont typeface="Arial" panose="020B0604020202020204" pitchFamily="34" charset="0"/>
              <a:buChar char="•"/>
              <a:defRPr/>
            </a:pPr>
            <a:r>
              <a:rPr lang="en-US" sz="2800" b="1" i="0" dirty="0"/>
              <a:t>With the credit in place, the first $241k (est.) of taxable value will pay the equivalent of the residential rate</a:t>
            </a:r>
          </a:p>
          <a:p>
            <a:pPr lvl="1" eaLnBrk="1" hangingPunct="1">
              <a:buFont typeface="Arial" panose="020B0604020202020204" pitchFamily="34" charset="0"/>
              <a:buChar char="•"/>
              <a:defRPr/>
            </a:pPr>
            <a:r>
              <a:rPr lang="en-US" sz="2800" b="1" i="0" dirty="0"/>
              <a:t>Applies to property taxes due and payable in FY 2015 and after</a:t>
            </a:r>
          </a:p>
          <a:p>
            <a:pPr marL="742950" lvl="1" indent="-285750" eaLnBrk="1" hangingPunct="1">
              <a:buClr>
                <a:srgbClr val="C00000"/>
              </a:buClr>
              <a:buFont typeface="Arial" charset="0"/>
              <a:buNone/>
              <a:defRPr/>
            </a:pPr>
            <a:endParaRPr lang="en-US" dirty="0"/>
          </a:p>
        </p:txBody>
      </p:sp>
      <p:sp>
        <p:nvSpPr>
          <p:cNvPr id="8194" name="Rectangle 2"/>
          <p:cNvSpPr>
            <a:spLocks noGrp="1" noChangeArrowheads="1"/>
          </p:cNvSpPr>
          <p:nvPr>
            <p:ph type="title"/>
          </p:nvPr>
        </p:nvSpPr>
        <p:spPr>
          <a:xfrm>
            <a:off x="609600" y="304800"/>
            <a:ext cx="8001000" cy="1216025"/>
          </a:xfrm>
        </p:spPr>
        <p:txBody>
          <a:bodyPr>
            <a:normAutofit/>
          </a:bodyPr>
          <a:lstStyle/>
          <a:p>
            <a:pPr algn="ctr" eaLnBrk="1" hangingPunct="1"/>
            <a:r>
              <a:rPr lang="en-US" sz="3600" b="1" dirty="0">
                <a:latin typeface="Times New Roman" panose="02020603050405020304" pitchFamily="18" charset="0"/>
                <a:cs typeface="Times New Roman" panose="02020603050405020304" pitchFamily="18" charset="0"/>
              </a:rPr>
              <a:t>Property Tax Reform – SF 295</a:t>
            </a:r>
          </a:p>
        </p:txBody>
      </p:sp>
    </p:spTree>
    <p:extLst>
      <p:ext uri="{BB962C8B-B14F-4D97-AF65-F5344CB8AC3E}">
        <p14:creationId xmlns:p14="http://schemas.microsoft.com/office/powerpoint/2010/main" val="3739431762"/>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195" name="Rectangle 3"/>
          <p:cNvSpPr>
            <a:spLocks noGrp="1" noChangeArrowheads="1"/>
          </p:cNvSpPr>
          <p:nvPr>
            <p:ph sz="quarter" idx="13"/>
          </p:nvPr>
        </p:nvSpPr>
        <p:spPr>
          <a:xfrm>
            <a:off x="533400" y="1219200"/>
            <a:ext cx="8001000" cy="4953000"/>
          </a:xfrm>
          <a:prstGeom prst="rect">
            <a:avLst/>
          </a:prstGeom>
        </p:spPr>
        <p:txBody>
          <a:bodyPr>
            <a:normAutofit/>
          </a:bodyPr>
          <a:lstStyle/>
          <a:p>
            <a:pPr eaLnBrk="1" hangingPunct="1">
              <a:defRPr/>
            </a:pPr>
            <a:r>
              <a:rPr lang="en-US" sz="2800" b="1" i="0" dirty="0"/>
              <a:t>Commercial/Industrial Rollback</a:t>
            </a:r>
          </a:p>
          <a:p>
            <a:pPr lvl="1" eaLnBrk="1" hangingPunct="1">
              <a:buFont typeface="Arial" panose="020B0604020202020204" pitchFamily="34" charset="0"/>
              <a:buChar char="•"/>
              <a:defRPr/>
            </a:pPr>
            <a:r>
              <a:rPr lang="en-US" sz="2800" b="1" i="0" dirty="0"/>
              <a:t>Rollback of 95% for AY2013 and 90% for AY2014 and each year after for commercial, industrial, and railway property</a:t>
            </a:r>
          </a:p>
          <a:p>
            <a:pPr lvl="1" eaLnBrk="1" hangingPunct="1">
              <a:buFont typeface="Arial" panose="020B0604020202020204" pitchFamily="34" charset="0"/>
              <a:buChar char="•"/>
              <a:defRPr/>
            </a:pPr>
            <a:r>
              <a:rPr lang="en-US" sz="2800" b="1" i="0" dirty="0"/>
              <a:t>Standing appropriation to backfill local governments for reduction in future revenue (commercial/industrial only)</a:t>
            </a:r>
          </a:p>
          <a:p>
            <a:pPr lvl="1" eaLnBrk="1" hangingPunct="1">
              <a:buFont typeface="Arial" panose="020B0604020202020204" pitchFamily="34" charset="0"/>
              <a:buChar char="•"/>
              <a:defRPr/>
            </a:pPr>
            <a:r>
              <a:rPr lang="en-US" sz="2800" b="1" i="0" dirty="0"/>
              <a:t>Appropriation will fully fund the reduction in FY2015–FY2017, with future years capped at the FY2017 dollar amount (</a:t>
            </a:r>
            <a:r>
              <a:rPr lang="en-US" sz="2800" b="1" i="0" dirty="0" err="1"/>
              <a:t>approx</a:t>
            </a:r>
            <a:r>
              <a:rPr lang="en-US" sz="2800" b="1" i="0" dirty="0"/>
              <a:t> $152 million)</a:t>
            </a:r>
          </a:p>
          <a:p>
            <a:pPr marL="742950" lvl="1" indent="-285750" eaLnBrk="1" hangingPunct="1">
              <a:buClr>
                <a:srgbClr val="C00000"/>
              </a:buClr>
              <a:buFont typeface="Arial" charset="0"/>
              <a:buNone/>
              <a:defRPr/>
            </a:pPr>
            <a:endParaRPr lang="en-US" dirty="0"/>
          </a:p>
        </p:txBody>
      </p:sp>
      <p:sp>
        <p:nvSpPr>
          <p:cNvPr id="8194" name="Rectangle 2"/>
          <p:cNvSpPr>
            <a:spLocks noGrp="1" noChangeArrowheads="1"/>
          </p:cNvSpPr>
          <p:nvPr>
            <p:ph type="title"/>
          </p:nvPr>
        </p:nvSpPr>
        <p:spPr>
          <a:xfrm>
            <a:off x="609600" y="304801"/>
            <a:ext cx="8001000" cy="762000"/>
          </a:xfrm>
        </p:spPr>
        <p:txBody>
          <a:bodyPr>
            <a:noAutofit/>
          </a:bodyPr>
          <a:lstStyle/>
          <a:p>
            <a:pPr algn="ctr" eaLnBrk="1" hangingPunct="1"/>
            <a:r>
              <a:rPr lang="en-US" sz="3600" b="1" dirty="0">
                <a:latin typeface="Times New Roman" panose="02020603050405020304" pitchFamily="18" charset="0"/>
                <a:cs typeface="Times New Roman" panose="02020603050405020304" pitchFamily="18" charset="0"/>
              </a:rPr>
              <a:t>Property Tax Reform – SF 295</a:t>
            </a:r>
          </a:p>
        </p:txBody>
      </p:sp>
    </p:spTree>
    <p:extLst>
      <p:ext uri="{BB962C8B-B14F-4D97-AF65-F5344CB8AC3E}">
        <p14:creationId xmlns:p14="http://schemas.microsoft.com/office/powerpoint/2010/main" val="404836541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747" y="228600"/>
            <a:ext cx="8915400" cy="707886"/>
          </a:xfrm>
          <a:prstGeom prst="rect">
            <a:avLst/>
          </a:prstGeom>
          <a:noFill/>
        </p:spPr>
        <p:txBody>
          <a:bodyPr wrap="square" rtlCol="0">
            <a:spAutoFit/>
          </a:bodyPr>
          <a:lstStyle/>
          <a:p>
            <a:pPr algn="ctr"/>
            <a:r>
              <a:rPr lang="en-US" sz="4000" b="1" dirty="0"/>
              <a:t>County Expenditures By Service Area</a:t>
            </a:r>
          </a:p>
        </p:txBody>
      </p:sp>
      <p:sp>
        <p:nvSpPr>
          <p:cNvPr id="4" name="TextBox 3"/>
          <p:cNvSpPr txBox="1"/>
          <p:nvPr/>
        </p:nvSpPr>
        <p:spPr>
          <a:xfrm>
            <a:off x="148807" y="1143000"/>
            <a:ext cx="8915400" cy="5498941"/>
          </a:xfrm>
          <a:prstGeom prst="rect">
            <a:avLst/>
          </a:prstGeom>
          <a:noFill/>
        </p:spPr>
        <p:txBody>
          <a:bodyPr wrap="square" rtlCol="0">
            <a:spAutoFit/>
          </a:bodyPr>
          <a:lstStyle/>
          <a:p>
            <a:pPr marL="342900" indent="-342900">
              <a:spcBef>
                <a:spcPts val="400"/>
              </a:spcBef>
              <a:buFont typeface="Arial" pitchFamily="34" charset="0"/>
              <a:buChar char="•"/>
            </a:pPr>
            <a:r>
              <a:rPr lang="en-US" sz="2600" b="1" u="sng" dirty="0"/>
              <a:t>Public Safety &amp; Legal Services</a:t>
            </a:r>
          </a:p>
          <a:p>
            <a:pPr marL="342900" indent="-342900">
              <a:spcBef>
                <a:spcPts val="400"/>
              </a:spcBef>
              <a:buFont typeface="Arial" pitchFamily="34" charset="0"/>
              <a:buChar char="•"/>
            </a:pPr>
            <a:r>
              <a:rPr lang="en-US" sz="2600" b="1" u="sng" dirty="0"/>
              <a:t>Physical Health &amp; Social Services</a:t>
            </a:r>
          </a:p>
          <a:p>
            <a:pPr marL="342900" indent="-342900">
              <a:spcBef>
                <a:spcPts val="400"/>
              </a:spcBef>
              <a:buFont typeface="Arial" pitchFamily="34" charset="0"/>
              <a:buChar char="•"/>
            </a:pPr>
            <a:r>
              <a:rPr lang="en-US" sz="2600" b="1" u="sng" dirty="0"/>
              <a:t>Mental Health</a:t>
            </a:r>
          </a:p>
          <a:p>
            <a:pPr marL="342900" indent="-342900">
              <a:spcBef>
                <a:spcPts val="400"/>
              </a:spcBef>
              <a:buFont typeface="Arial" pitchFamily="34" charset="0"/>
              <a:buChar char="•"/>
            </a:pPr>
            <a:r>
              <a:rPr lang="en-US" sz="2600" b="1" u="sng" dirty="0"/>
              <a:t>County Environment &amp; Education</a:t>
            </a:r>
          </a:p>
          <a:p>
            <a:pPr marL="342900" indent="-342900">
              <a:spcBef>
                <a:spcPts val="400"/>
              </a:spcBef>
              <a:buFont typeface="Arial" pitchFamily="34" charset="0"/>
              <a:buChar char="•"/>
            </a:pPr>
            <a:r>
              <a:rPr lang="en-US" sz="2600" b="1" u="sng" dirty="0"/>
              <a:t>Roads &amp; Transportation</a:t>
            </a:r>
          </a:p>
          <a:p>
            <a:pPr marL="342900" indent="-342900">
              <a:spcBef>
                <a:spcPts val="400"/>
              </a:spcBef>
              <a:buFont typeface="Arial" pitchFamily="34" charset="0"/>
              <a:buChar char="•"/>
            </a:pPr>
            <a:r>
              <a:rPr lang="en-US" sz="2600" b="1" u="sng" dirty="0"/>
              <a:t>Government Services to Residents</a:t>
            </a:r>
          </a:p>
          <a:p>
            <a:pPr lvl="1">
              <a:lnSpc>
                <a:spcPts val="2400"/>
              </a:lnSpc>
              <a:spcBef>
                <a:spcPts val="0"/>
              </a:spcBef>
            </a:pPr>
            <a:r>
              <a:rPr lang="en-US" dirty="0"/>
              <a:t>(many state-mandated services, such as elections, motor vehicle registration, and the recording of public documents)</a:t>
            </a:r>
          </a:p>
          <a:p>
            <a:pPr marL="342900" indent="-342900">
              <a:spcBef>
                <a:spcPts val="400"/>
              </a:spcBef>
              <a:buFont typeface="Arial" pitchFamily="34" charset="0"/>
              <a:buChar char="•"/>
            </a:pPr>
            <a:r>
              <a:rPr lang="en-US" sz="2600" b="1" u="sng" dirty="0"/>
              <a:t>Administration</a:t>
            </a:r>
          </a:p>
          <a:p>
            <a:pPr lvl="1">
              <a:lnSpc>
                <a:spcPts val="2400"/>
              </a:lnSpc>
              <a:spcBef>
                <a:spcPts val="0"/>
              </a:spcBef>
            </a:pPr>
            <a:r>
              <a:rPr lang="en-US" dirty="0"/>
              <a:t>(some employee salaries and wages, as well as many insurance costs and general office expenses)</a:t>
            </a:r>
          </a:p>
          <a:p>
            <a:pPr marL="342900" indent="-342900">
              <a:spcBef>
                <a:spcPts val="400"/>
              </a:spcBef>
              <a:buFont typeface="Arial" pitchFamily="34" charset="0"/>
              <a:buChar char="•"/>
            </a:pPr>
            <a:r>
              <a:rPr lang="en-US" sz="2600" b="1" u="sng" dirty="0" err="1"/>
              <a:t>Nonprogram</a:t>
            </a:r>
            <a:r>
              <a:rPr lang="en-US" sz="2600" b="1" u="sng" dirty="0"/>
              <a:t> Expenditures</a:t>
            </a:r>
          </a:p>
          <a:p>
            <a:pPr lvl="1">
              <a:lnSpc>
                <a:spcPts val="2400"/>
              </a:lnSpc>
              <a:spcBef>
                <a:spcPts val="0"/>
              </a:spcBef>
            </a:pPr>
            <a:r>
              <a:rPr lang="en-US" sz="1600" dirty="0"/>
              <a:t>(</a:t>
            </a:r>
            <a:r>
              <a:rPr lang="en-US" dirty="0"/>
              <a:t>short-term debt, corrections from previous years, debt service, and capital projects)</a:t>
            </a:r>
            <a:endParaRPr lang="en-US" b="1" dirty="0"/>
          </a:p>
        </p:txBody>
      </p:sp>
    </p:spTree>
    <p:extLst>
      <p:ext uri="{BB962C8B-B14F-4D97-AF65-F5344CB8AC3E}">
        <p14:creationId xmlns:p14="http://schemas.microsoft.com/office/powerpoint/2010/main" val="1036802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04801"/>
            <a:ext cx="8001000" cy="990600"/>
          </a:xfrm>
        </p:spPr>
        <p:txBody>
          <a:bodyPr>
            <a:normAutofit/>
          </a:bodyPr>
          <a:lstStyle/>
          <a:p>
            <a:pPr algn="ctr" eaLnBrk="1" hangingPunct="1"/>
            <a:r>
              <a:rPr lang="en-US" sz="3600" b="1" dirty="0">
                <a:latin typeface="Times New Roman" panose="02020603050405020304" pitchFamily="18" charset="0"/>
                <a:cs typeface="Times New Roman" panose="02020603050405020304" pitchFamily="18" charset="0"/>
              </a:rPr>
              <a:t>Property Tax Reform – SF 295</a:t>
            </a:r>
          </a:p>
        </p:txBody>
      </p:sp>
      <p:sp>
        <p:nvSpPr>
          <p:cNvPr id="8195" name="Rectangle 3"/>
          <p:cNvSpPr>
            <a:spLocks noGrp="1" noChangeArrowheads="1"/>
          </p:cNvSpPr>
          <p:nvPr>
            <p:ph type="body" idx="4294967295"/>
          </p:nvPr>
        </p:nvSpPr>
        <p:spPr>
          <a:xfrm>
            <a:off x="533400" y="1447800"/>
            <a:ext cx="8001000" cy="5105400"/>
          </a:xfrm>
          <a:prstGeom prst="rect">
            <a:avLst/>
          </a:prstGeom>
        </p:spPr>
        <p:txBody>
          <a:bodyPr/>
          <a:lstStyle/>
          <a:p>
            <a:pPr eaLnBrk="1" hangingPunct="1">
              <a:defRPr/>
            </a:pPr>
            <a:r>
              <a:rPr lang="en-US" sz="2800" b="1" i="0" dirty="0"/>
              <a:t>Property Assessment Limitation</a:t>
            </a:r>
          </a:p>
          <a:p>
            <a:pPr lvl="1" eaLnBrk="1" hangingPunct="1">
              <a:buFont typeface="Arial" panose="020B0604020202020204" pitchFamily="34" charset="0"/>
              <a:buChar char="•"/>
              <a:defRPr/>
            </a:pPr>
            <a:r>
              <a:rPr lang="en-US" sz="2800" b="1" i="0" dirty="0"/>
              <a:t>Residential and Agricultural property remain coupled for purposes of property assessment limitation</a:t>
            </a:r>
          </a:p>
          <a:p>
            <a:pPr lvl="3" eaLnBrk="1" hangingPunct="1">
              <a:buFont typeface="Arial" panose="020B0604020202020204" pitchFamily="34" charset="0"/>
              <a:buChar char="•"/>
              <a:defRPr/>
            </a:pPr>
            <a:r>
              <a:rPr lang="en-US" sz="2800" b="1" i="0" dirty="0"/>
              <a:t>Valuation growth for both classes limited to the lesser percentage growth of the two</a:t>
            </a:r>
          </a:p>
          <a:p>
            <a:pPr lvl="1" eaLnBrk="1" hangingPunct="1">
              <a:buFont typeface="Arial" panose="020B0604020202020204" pitchFamily="34" charset="0"/>
              <a:buChar char="•"/>
              <a:defRPr/>
            </a:pPr>
            <a:r>
              <a:rPr lang="en-US" sz="2800" b="1" i="0" dirty="0"/>
              <a:t>Permissible allowable valuation growth percentage reduced from 4% to 3%</a:t>
            </a:r>
          </a:p>
          <a:p>
            <a:pPr lvl="1" eaLnBrk="1" hangingPunct="1">
              <a:buFont typeface="Arial" panose="020B0604020202020204" pitchFamily="34" charset="0"/>
              <a:buChar char="•"/>
              <a:defRPr/>
            </a:pPr>
            <a:r>
              <a:rPr lang="en-US" sz="2800" b="1" i="0" dirty="0"/>
              <a:t>Retroactive to AY2013</a:t>
            </a:r>
          </a:p>
        </p:txBody>
      </p:sp>
    </p:spTree>
    <p:extLst>
      <p:ext uri="{BB962C8B-B14F-4D97-AF65-F5344CB8AC3E}">
        <p14:creationId xmlns:p14="http://schemas.microsoft.com/office/powerpoint/2010/main" val="4153998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04801"/>
            <a:ext cx="8001000" cy="838200"/>
          </a:xfrm>
        </p:spPr>
        <p:txBody>
          <a:bodyPr>
            <a:normAutofit/>
          </a:bodyPr>
          <a:lstStyle/>
          <a:p>
            <a:pPr algn="ctr" eaLnBrk="1" hangingPunct="1"/>
            <a:r>
              <a:rPr lang="en-US" sz="3600" b="1" dirty="0">
                <a:latin typeface="Times New Roman" panose="02020603050405020304" pitchFamily="18" charset="0"/>
                <a:cs typeface="Times New Roman" panose="02020603050405020304" pitchFamily="18" charset="0"/>
              </a:rPr>
              <a:t>Property Tax Reform – SF 295</a:t>
            </a:r>
          </a:p>
        </p:txBody>
      </p:sp>
      <p:sp>
        <p:nvSpPr>
          <p:cNvPr id="8195" name="Rectangle 3"/>
          <p:cNvSpPr>
            <a:spLocks noGrp="1" noChangeArrowheads="1"/>
          </p:cNvSpPr>
          <p:nvPr>
            <p:ph type="body" idx="4294967295"/>
          </p:nvPr>
        </p:nvSpPr>
        <p:spPr>
          <a:xfrm>
            <a:off x="533400" y="914400"/>
            <a:ext cx="8001000" cy="4419600"/>
          </a:xfrm>
          <a:prstGeom prst="rect">
            <a:avLst/>
          </a:prstGeom>
        </p:spPr>
        <p:txBody>
          <a:bodyPr>
            <a:noAutofit/>
          </a:bodyPr>
          <a:lstStyle/>
          <a:p>
            <a:pPr eaLnBrk="1" hangingPunct="1">
              <a:defRPr/>
            </a:pPr>
            <a:r>
              <a:rPr lang="en-US" sz="2800" b="1" i="0" dirty="0"/>
              <a:t>Telecommunications Property</a:t>
            </a:r>
          </a:p>
          <a:p>
            <a:pPr lvl="1" eaLnBrk="1" hangingPunct="1">
              <a:buFont typeface="Arial" panose="020B0604020202020204" pitchFamily="34" charset="0"/>
              <a:buChar char="•"/>
              <a:defRPr/>
            </a:pPr>
            <a:r>
              <a:rPr lang="en-US" sz="2800" b="1" i="0" dirty="0"/>
              <a:t>Property tax exemption based on value for telecommunications property</a:t>
            </a:r>
          </a:p>
          <a:p>
            <a:pPr lvl="1" eaLnBrk="1" hangingPunct="1">
              <a:buFont typeface="Arial" panose="020B0604020202020204" pitchFamily="34" charset="0"/>
              <a:buChar char="•"/>
              <a:defRPr/>
            </a:pPr>
            <a:r>
              <a:rPr lang="en-US" sz="2800" b="1" i="0" dirty="0"/>
              <a:t>Full implementation by AY2014 with exemption equal to the sum of:</a:t>
            </a:r>
          </a:p>
          <a:p>
            <a:pPr lvl="2" eaLnBrk="1" hangingPunct="1">
              <a:defRPr/>
            </a:pPr>
            <a:r>
              <a:rPr lang="en-US" sz="2800" b="1" i="0" dirty="0"/>
              <a:t>40% of value between $0 - $20 million</a:t>
            </a:r>
          </a:p>
          <a:p>
            <a:pPr lvl="2" eaLnBrk="1" hangingPunct="1">
              <a:defRPr/>
            </a:pPr>
            <a:r>
              <a:rPr lang="en-US" sz="2800" b="1" i="0" dirty="0"/>
              <a:t>35% of value between $20 - $55 million</a:t>
            </a:r>
          </a:p>
          <a:p>
            <a:pPr lvl="2" eaLnBrk="1" hangingPunct="1">
              <a:defRPr/>
            </a:pPr>
            <a:r>
              <a:rPr lang="en-US" sz="2800" b="1" i="0" dirty="0"/>
              <a:t>25% of value between $55 million - $500 million</a:t>
            </a:r>
          </a:p>
          <a:p>
            <a:pPr lvl="2" eaLnBrk="1" hangingPunct="1">
              <a:defRPr/>
            </a:pPr>
            <a:r>
              <a:rPr lang="en-US" sz="2800" b="1" i="0" dirty="0"/>
              <a:t>20% of value over $500 million</a:t>
            </a:r>
          </a:p>
          <a:p>
            <a:pPr lvl="1" eaLnBrk="1" hangingPunct="1">
              <a:buFont typeface="Arial" panose="020B0604020202020204" pitchFamily="34" charset="0"/>
              <a:buChar char="•"/>
              <a:defRPr/>
            </a:pPr>
            <a:r>
              <a:rPr lang="en-US" sz="2800" b="1" i="0" dirty="0"/>
              <a:t>No backfill to local governments for reduction in future revenue</a:t>
            </a:r>
          </a:p>
        </p:txBody>
      </p:sp>
    </p:spTree>
    <p:extLst>
      <p:ext uri="{BB962C8B-B14F-4D97-AF65-F5344CB8AC3E}">
        <p14:creationId xmlns:p14="http://schemas.microsoft.com/office/powerpoint/2010/main" val="1935691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04800"/>
            <a:ext cx="8001000" cy="1216025"/>
          </a:xfrm>
        </p:spPr>
        <p:txBody>
          <a:bodyPr>
            <a:normAutofit/>
          </a:bodyPr>
          <a:lstStyle/>
          <a:p>
            <a:pPr algn="ctr" eaLnBrk="1" hangingPunct="1"/>
            <a:r>
              <a:rPr lang="en-US" sz="3600" b="1" dirty="0">
                <a:latin typeface="Times New Roman" panose="02020603050405020304" pitchFamily="18" charset="0"/>
                <a:cs typeface="Times New Roman" panose="02020603050405020304" pitchFamily="18" charset="0"/>
              </a:rPr>
              <a:t>Property Tax Reform – SF 295</a:t>
            </a:r>
          </a:p>
        </p:txBody>
      </p:sp>
      <p:sp>
        <p:nvSpPr>
          <p:cNvPr id="8195" name="Rectangle 3"/>
          <p:cNvSpPr>
            <a:spLocks noGrp="1" noChangeArrowheads="1"/>
          </p:cNvSpPr>
          <p:nvPr>
            <p:ph type="body" idx="4294967295"/>
          </p:nvPr>
        </p:nvSpPr>
        <p:spPr>
          <a:xfrm>
            <a:off x="533400" y="1219200"/>
            <a:ext cx="8382000" cy="5334000"/>
          </a:xfrm>
          <a:prstGeom prst="rect">
            <a:avLst/>
          </a:prstGeom>
        </p:spPr>
        <p:txBody>
          <a:bodyPr/>
          <a:lstStyle/>
          <a:p>
            <a:pPr eaLnBrk="1" hangingPunct="1">
              <a:defRPr/>
            </a:pPr>
            <a:r>
              <a:rPr lang="en-US" sz="2800" b="1" i="0" dirty="0"/>
              <a:t>Multi-residential Property</a:t>
            </a:r>
          </a:p>
          <a:p>
            <a:pPr lvl="1" eaLnBrk="1" hangingPunct="1">
              <a:buFont typeface="Arial" panose="020B0604020202020204" pitchFamily="34" charset="0"/>
              <a:buChar char="•"/>
              <a:defRPr/>
            </a:pPr>
            <a:r>
              <a:rPr lang="en-US" sz="2800" b="1" i="0" dirty="0"/>
              <a:t>Creates new multi-residential classification that would include apartments, assisted living facilities, mobile home parks, etc.</a:t>
            </a:r>
          </a:p>
          <a:p>
            <a:pPr lvl="1" eaLnBrk="1" hangingPunct="1">
              <a:buFont typeface="Arial" panose="020B0604020202020204" pitchFamily="34" charset="0"/>
              <a:buChar char="•"/>
              <a:defRPr/>
            </a:pPr>
            <a:r>
              <a:rPr lang="en-US" sz="2800" b="1" i="0" dirty="0"/>
              <a:t>10 year phase-in with 3.75% reduction in taxable value per year until AY2022 when it becomes coupled with the rollback of residential property</a:t>
            </a:r>
          </a:p>
          <a:p>
            <a:pPr lvl="1" eaLnBrk="1" hangingPunct="1">
              <a:buFont typeface="Arial" panose="020B0604020202020204" pitchFamily="34" charset="0"/>
              <a:buChar char="•"/>
              <a:defRPr/>
            </a:pPr>
            <a:r>
              <a:rPr lang="en-US" sz="2800" b="1" i="0" dirty="0"/>
              <a:t>No backfill to local governments for reduction in future revenue</a:t>
            </a:r>
          </a:p>
          <a:p>
            <a:pPr lvl="1">
              <a:buFont typeface="Arial" panose="020B0604020202020204" pitchFamily="34" charset="0"/>
              <a:buChar char="•"/>
              <a:defRPr/>
            </a:pPr>
            <a:r>
              <a:rPr lang="en-US" sz="2800" b="1" i="0" dirty="0"/>
              <a:t> LSA estimated a loss of $374.1 million over 8 years among all taxing jurisdictions.</a:t>
            </a:r>
          </a:p>
          <a:p>
            <a:pPr lvl="1" eaLnBrk="1" hangingPunct="1">
              <a:buFont typeface="Arial" panose="020B0604020202020204" pitchFamily="34" charset="0"/>
              <a:buChar char="•"/>
              <a:defRPr/>
            </a:pPr>
            <a:endParaRPr lang="en-US" sz="2800" b="1" i="0" dirty="0"/>
          </a:p>
        </p:txBody>
      </p:sp>
    </p:spTree>
    <p:extLst>
      <p:ext uri="{BB962C8B-B14F-4D97-AF65-F5344CB8AC3E}">
        <p14:creationId xmlns:p14="http://schemas.microsoft.com/office/powerpoint/2010/main" val="915030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304800"/>
            <a:ext cx="8458200" cy="1295400"/>
          </a:xfrm>
        </p:spPr>
        <p:txBody>
          <a:bodyPr>
            <a:normAutofit/>
          </a:bodyPr>
          <a:lstStyle/>
          <a:p>
            <a:pPr algn="ctr" eaLnBrk="1" hangingPunct="1"/>
            <a:r>
              <a:rPr lang="en-US" sz="3600" b="1" dirty="0">
                <a:latin typeface="Times New Roman" panose="02020603050405020304" pitchFamily="18" charset="0"/>
                <a:cs typeface="Times New Roman" panose="02020603050405020304" pitchFamily="18" charset="0"/>
              </a:rPr>
              <a:t>Impacts to County Government</a:t>
            </a:r>
          </a:p>
        </p:txBody>
      </p:sp>
      <p:sp>
        <p:nvSpPr>
          <p:cNvPr id="8195" name="Rectangle 3"/>
          <p:cNvSpPr>
            <a:spLocks noGrp="1" noChangeArrowheads="1"/>
          </p:cNvSpPr>
          <p:nvPr>
            <p:ph type="body" idx="4294967295"/>
          </p:nvPr>
        </p:nvSpPr>
        <p:spPr>
          <a:xfrm>
            <a:off x="533400" y="1752600"/>
            <a:ext cx="8382000" cy="4419600"/>
          </a:xfrm>
          <a:prstGeom prst="rect">
            <a:avLst/>
          </a:prstGeom>
        </p:spPr>
        <p:txBody>
          <a:bodyPr>
            <a:normAutofit/>
          </a:bodyPr>
          <a:lstStyle/>
          <a:p>
            <a:pPr>
              <a:defRPr/>
            </a:pPr>
            <a:r>
              <a:rPr lang="en-US" sz="2800" b="1" i="0" dirty="0"/>
              <a:t>Decrease in assessment growth limitation can drive down taxable value</a:t>
            </a:r>
          </a:p>
          <a:p>
            <a:pPr>
              <a:defRPr/>
            </a:pPr>
            <a:r>
              <a:rPr lang="en-US" sz="2800" b="1" i="0" dirty="0"/>
              <a:t>No backfill for multi-residential rollback</a:t>
            </a:r>
          </a:p>
          <a:p>
            <a:pPr>
              <a:defRPr/>
            </a:pPr>
            <a:r>
              <a:rPr lang="en-US" sz="2800" b="1" i="0" dirty="0"/>
              <a:t>No backfill for telecommunications exemption</a:t>
            </a:r>
          </a:p>
          <a:p>
            <a:pPr eaLnBrk="1" hangingPunct="1">
              <a:buFont typeface="Arial" panose="020B0604020202020204" pitchFamily="34" charset="0"/>
              <a:buChar char="•"/>
              <a:defRPr/>
            </a:pPr>
            <a:r>
              <a:rPr lang="en-US" sz="2800" b="1" i="0" dirty="0"/>
              <a:t>No reimbursement for railway rollback</a:t>
            </a:r>
          </a:p>
          <a:p>
            <a:pPr eaLnBrk="1" hangingPunct="1">
              <a:buFont typeface="Arial" panose="020B0604020202020204" pitchFamily="34" charset="0"/>
              <a:buChar char="•"/>
              <a:defRPr/>
            </a:pPr>
            <a:r>
              <a:rPr lang="en-US" sz="2800" b="1" i="0" dirty="0"/>
              <a:t>Total appropriation for rollback replacement claims(backfill) capped at FY2017 amount</a:t>
            </a:r>
          </a:p>
        </p:txBody>
      </p:sp>
    </p:spTree>
    <p:extLst>
      <p:ext uri="{BB962C8B-B14F-4D97-AF65-F5344CB8AC3E}">
        <p14:creationId xmlns:p14="http://schemas.microsoft.com/office/powerpoint/2010/main" val="19655302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2000"/>
            <a:ext cx="7315200" cy="838200"/>
          </a:xfrm>
        </p:spPr>
        <p:txBody>
          <a:bodyPr/>
          <a:lstStyle/>
          <a:p>
            <a:pPr algn="ctr"/>
            <a:r>
              <a:rPr lang="en-US" sz="4000" b="1" i="1" dirty="0">
                <a:latin typeface="Times New Roman" pitchFamily="18" charset="0"/>
                <a:cs typeface="Times New Roman" pitchFamily="18" charset="0"/>
              </a:rPr>
              <a:t>Questions?</a:t>
            </a:r>
          </a:p>
        </p:txBody>
      </p:sp>
      <p:sp>
        <p:nvSpPr>
          <p:cNvPr id="3" name="Subtitle 2"/>
          <p:cNvSpPr>
            <a:spLocks noGrp="1"/>
          </p:cNvSpPr>
          <p:nvPr>
            <p:ph type="subTitle" idx="1"/>
          </p:nvPr>
        </p:nvSpPr>
        <p:spPr>
          <a:xfrm>
            <a:off x="1524000" y="3733800"/>
            <a:ext cx="6172200" cy="1580536"/>
          </a:xfrm>
        </p:spPr>
        <p:txBody>
          <a:bodyPr>
            <a:noAutofit/>
          </a:bodyPr>
          <a:lstStyle/>
          <a:p>
            <a:pPr algn="ctr">
              <a:spcBef>
                <a:spcPts val="0"/>
              </a:spcBef>
            </a:pPr>
            <a:r>
              <a:rPr lang="en-US" sz="2400" b="1" dirty="0">
                <a:latin typeface="Times New Roman" pitchFamily="18" charset="0"/>
                <a:cs typeface="Times New Roman" pitchFamily="18" charset="0"/>
              </a:rPr>
              <a:t>Lucas Beenken</a:t>
            </a:r>
          </a:p>
          <a:p>
            <a:pPr algn="ctr">
              <a:spcBef>
                <a:spcPts val="0"/>
              </a:spcBef>
            </a:pPr>
            <a:r>
              <a:rPr lang="en-US" sz="2400" b="1" dirty="0">
                <a:latin typeface="Times New Roman" pitchFamily="18" charset="0"/>
                <a:cs typeface="Times New Roman" pitchFamily="18" charset="0"/>
              </a:rPr>
              <a:t>Iowa State Association of Counties</a:t>
            </a:r>
          </a:p>
          <a:p>
            <a:pPr algn="ctr">
              <a:spcBef>
                <a:spcPts val="0"/>
              </a:spcBef>
            </a:pPr>
            <a:r>
              <a:rPr lang="en-US" sz="2400" b="1" dirty="0">
                <a:latin typeface="Times New Roman" pitchFamily="18" charset="0"/>
                <a:cs typeface="Times New Roman" pitchFamily="18" charset="0"/>
                <a:hlinkClick r:id="rId2"/>
              </a:rPr>
              <a:t>lbeenken@iowacounties.org</a:t>
            </a:r>
            <a:endParaRPr lang="en-US" sz="2400" b="1" dirty="0">
              <a:latin typeface="Times New Roman" pitchFamily="18" charset="0"/>
              <a:cs typeface="Times New Roman" pitchFamily="18" charset="0"/>
            </a:endParaRPr>
          </a:p>
          <a:p>
            <a:pPr algn="ctr">
              <a:spcBef>
                <a:spcPts val="0"/>
              </a:spcBef>
            </a:pPr>
            <a:r>
              <a:rPr lang="en-US" sz="2400" b="1" dirty="0">
                <a:latin typeface="Times New Roman" pitchFamily="18" charset="0"/>
                <a:cs typeface="Times New Roman" pitchFamily="18" charset="0"/>
              </a:rPr>
              <a:t>(515) 369-7016</a:t>
            </a:r>
          </a:p>
        </p:txBody>
      </p:sp>
      <p:pic>
        <p:nvPicPr>
          <p:cNvPr id="2050" name="Picture 2" descr="S:\Logos\ISAC Logo\ISACLOGO-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5562600"/>
            <a:ext cx="2133600" cy="573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82919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ChangeAspect="1"/>
          </p:cNvGraphicFramePr>
          <p:nvPr>
            <p:extLst>
              <p:ext uri="{D42A27DB-BD31-4B8C-83A1-F6EECF244321}">
                <p14:modId xmlns:p14="http://schemas.microsoft.com/office/powerpoint/2010/main" val="4013220939"/>
              </p:ext>
            </p:extLst>
          </p:nvPr>
        </p:nvGraphicFramePr>
        <p:xfrm>
          <a:off x="457200" y="2079486"/>
          <a:ext cx="8229600" cy="454991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183794" y="457200"/>
            <a:ext cx="4919937" cy="769441"/>
          </a:xfrm>
          <a:prstGeom prst="rect">
            <a:avLst/>
          </a:prstGeom>
          <a:noFill/>
        </p:spPr>
        <p:txBody>
          <a:bodyPr wrap="none" rtlCol="0">
            <a:spAutoFit/>
          </a:bodyPr>
          <a:lstStyle/>
          <a:p>
            <a:pPr algn="ctr"/>
            <a:r>
              <a:rPr lang="en-US" sz="4400" b="1" dirty="0"/>
              <a:t>Allocation of Funds</a:t>
            </a:r>
          </a:p>
        </p:txBody>
      </p:sp>
      <p:sp>
        <p:nvSpPr>
          <p:cNvPr id="7" name="TextBox 6"/>
          <p:cNvSpPr txBox="1"/>
          <p:nvPr/>
        </p:nvSpPr>
        <p:spPr>
          <a:xfrm>
            <a:off x="2286000" y="1295400"/>
            <a:ext cx="4572000" cy="707886"/>
          </a:xfrm>
          <a:prstGeom prst="rect">
            <a:avLst/>
          </a:prstGeom>
          <a:noFill/>
        </p:spPr>
        <p:txBody>
          <a:bodyPr wrap="square" rtlCol="0">
            <a:spAutoFit/>
          </a:bodyPr>
          <a:lstStyle/>
          <a:p>
            <a:pPr algn="ctr"/>
            <a:r>
              <a:rPr lang="en-US" sz="2000" b="1" u="sng" dirty="0"/>
              <a:t>Fiscal Year 2019</a:t>
            </a:r>
          </a:p>
          <a:p>
            <a:pPr algn="ctr"/>
            <a:r>
              <a:rPr lang="en-US" sz="2000" b="1" u="sng" dirty="0"/>
              <a:t>All Counties – Statewide Average</a:t>
            </a:r>
          </a:p>
        </p:txBody>
      </p:sp>
      <p:sp>
        <p:nvSpPr>
          <p:cNvPr id="8" name="TextBox 7"/>
          <p:cNvSpPr txBox="1"/>
          <p:nvPr/>
        </p:nvSpPr>
        <p:spPr>
          <a:xfrm>
            <a:off x="6579078" y="5890736"/>
            <a:ext cx="2260121" cy="738664"/>
          </a:xfrm>
          <a:prstGeom prst="rect">
            <a:avLst/>
          </a:prstGeom>
          <a:noFill/>
        </p:spPr>
        <p:txBody>
          <a:bodyPr wrap="square" rtlCol="0">
            <a:spAutoFit/>
          </a:bodyPr>
          <a:lstStyle/>
          <a:p>
            <a:r>
              <a:rPr lang="en-US" sz="1400" dirty="0"/>
              <a:t>*</a:t>
            </a:r>
            <a:r>
              <a:rPr lang="en-US" sz="1400" dirty="0" err="1"/>
              <a:t>Nonprogram</a:t>
            </a:r>
            <a:r>
              <a:rPr lang="en-US" sz="1400" dirty="0"/>
              <a:t> expenditures include debt service and capital projects</a:t>
            </a:r>
          </a:p>
        </p:txBody>
      </p:sp>
    </p:spTree>
    <p:extLst>
      <p:ext uri="{BB962C8B-B14F-4D97-AF65-F5344CB8AC3E}">
        <p14:creationId xmlns:p14="http://schemas.microsoft.com/office/powerpoint/2010/main" val="1484386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457200"/>
            <a:ext cx="7315200" cy="838200"/>
          </a:xfrm>
        </p:spPr>
        <p:txBody>
          <a:bodyPr/>
          <a:lstStyle/>
          <a:p>
            <a:pPr algn="ctr"/>
            <a:r>
              <a:rPr lang="en-US" sz="4400" dirty="0">
                <a:latin typeface="Times New Roman" panose="02020603050405020304" pitchFamily="18" charset="0"/>
                <a:cs typeface="Times New Roman" panose="02020603050405020304" pitchFamily="18" charset="0"/>
              </a:rPr>
              <a:t>Property Tax 101</a:t>
            </a:r>
          </a:p>
        </p:txBody>
      </p:sp>
      <p:sp>
        <p:nvSpPr>
          <p:cNvPr id="5" name="Text Placeholder 4"/>
          <p:cNvSpPr>
            <a:spLocks noGrp="1"/>
          </p:cNvSpPr>
          <p:nvPr>
            <p:ph type="body" idx="1"/>
          </p:nvPr>
        </p:nvSpPr>
        <p:spPr>
          <a:xfrm>
            <a:off x="457200" y="1447800"/>
            <a:ext cx="8229600" cy="5029200"/>
          </a:xfrm>
        </p:spPr>
        <p:txBody>
          <a:bodyPr>
            <a:normAutofit/>
          </a:bodyPr>
          <a:lstStyle/>
          <a:p>
            <a:pPr algn="ctr"/>
            <a:r>
              <a:rPr lang="en-US" sz="2800" b="1" i="0" dirty="0"/>
              <a:t>Property taxes account for an average of 50.93% of county revenues statewide</a:t>
            </a:r>
          </a:p>
          <a:p>
            <a:endParaRPr lang="en-US" sz="2400" b="1" i="0" dirty="0"/>
          </a:p>
          <a:p>
            <a:pPr algn="ctr"/>
            <a:r>
              <a:rPr lang="en-US" sz="3600" b="1" i="0" dirty="0"/>
              <a:t>Valuation   x   Tax Rate   =   Levy</a:t>
            </a:r>
            <a:endParaRPr lang="en-US" sz="1600" b="1" i="0" dirty="0"/>
          </a:p>
          <a:p>
            <a:r>
              <a:rPr lang="en-US" sz="1600" b="1" i="0" dirty="0"/>
              <a:t>	   (taxable value of 		(amount of tax per	               (property tax</a:t>
            </a:r>
          </a:p>
          <a:p>
            <a:r>
              <a:rPr lang="en-US" sz="1600" b="1" i="0" dirty="0"/>
              <a:t>	     real property)		   $1,000 of value)	                 dollars generated)</a:t>
            </a:r>
          </a:p>
          <a:p>
            <a:endParaRPr lang="en-US" sz="1600" b="1" i="0" dirty="0"/>
          </a:p>
          <a:p>
            <a:endParaRPr lang="en-US" sz="1600" b="1" i="0" dirty="0"/>
          </a:p>
          <a:p>
            <a:pPr algn="ctr"/>
            <a:r>
              <a:rPr lang="en-US" sz="2600" b="1" i="0" dirty="0"/>
              <a:t>*Note: Because valuation is determined independently, governing boards can control rate or levy but not both.</a:t>
            </a:r>
          </a:p>
          <a:p>
            <a:endParaRPr lang="en-US" sz="2400" b="1" i="0" dirty="0"/>
          </a:p>
        </p:txBody>
      </p:sp>
    </p:spTree>
    <p:extLst>
      <p:ext uri="{BB962C8B-B14F-4D97-AF65-F5344CB8AC3E}">
        <p14:creationId xmlns:p14="http://schemas.microsoft.com/office/powerpoint/2010/main" val="696971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457200"/>
            <a:ext cx="7315200" cy="838200"/>
          </a:xfrm>
        </p:spPr>
        <p:txBody>
          <a:bodyPr/>
          <a:lstStyle/>
          <a:p>
            <a:pPr algn="ctr"/>
            <a:r>
              <a:rPr lang="en-US" sz="4400" dirty="0">
                <a:latin typeface="Times New Roman" panose="02020603050405020304" pitchFamily="18" charset="0"/>
                <a:cs typeface="Times New Roman" panose="02020603050405020304" pitchFamily="18" charset="0"/>
              </a:rPr>
              <a:t>Property valuation</a:t>
            </a:r>
          </a:p>
        </p:txBody>
      </p:sp>
      <p:sp>
        <p:nvSpPr>
          <p:cNvPr id="5" name="Text Placeholder 4"/>
          <p:cNvSpPr>
            <a:spLocks noGrp="1"/>
          </p:cNvSpPr>
          <p:nvPr>
            <p:ph type="body" idx="1"/>
          </p:nvPr>
        </p:nvSpPr>
        <p:spPr>
          <a:xfrm>
            <a:off x="457200" y="1310196"/>
            <a:ext cx="8229600" cy="5029200"/>
          </a:xfrm>
        </p:spPr>
        <p:txBody>
          <a:bodyPr>
            <a:normAutofit/>
          </a:bodyPr>
          <a:lstStyle/>
          <a:p>
            <a:pPr marL="342900" indent="-342900">
              <a:lnSpc>
                <a:spcPct val="150000"/>
              </a:lnSpc>
              <a:buFont typeface="Arial" panose="020B0604020202020204" pitchFamily="34" charset="0"/>
              <a:buChar char="•"/>
            </a:pPr>
            <a:r>
              <a:rPr lang="en-US" sz="2600" b="1" i="0" dirty="0"/>
              <a:t>Property valuation is a key component of the property tax equation.</a:t>
            </a:r>
          </a:p>
          <a:p>
            <a:pPr marL="342900" indent="-342900">
              <a:lnSpc>
                <a:spcPct val="150000"/>
              </a:lnSpc>
              <a:buFont typeface="Arial" panose="020B0604020202020204" pitchFamily="34" charset="0"/>
              <a:buChar char="•"/>
            </a:pPr>
            <a:r>
              <a:rPr lang="en-US" sz="2600" b="1" i="0" dirty="0"/>
              <a:t>Property valuation set by assessor or Department of Revenue depending on property class.</a:t>
            </a:r>
          </a:p>
          <a:p>
            <a:pPr marL="342900" indent="-342900">
              <a:lnSpc>
                <a:spcPct val="150000"/>
              </a:lnSpc>
              <a:buFont typeface="Arial" panose="020B0604020202020204" pitchFamily="34" charset="0"/>
              <a:buChar char="•"/>
            </a:pPr>
            <a:r>
              <a:rPr lang="en-US" sz="2600" b="1" i="0" dirty="0"/>
              <a:t>Rate set by local governments to generate the desired levy amount</a:t>
            </a:r>
          </a:p>
          <a:p>
            <a:pPr marL="342900" indent="-342900">
              <a:lnSpc>
                <a:spcPct val="150000"/>
              </a:lnSpc>
              <a:buFont typeface="Arial" panose="020B0604020202020204" pitchFamily="34" charset="0"/>
              <a:buChar char="•"/>
            </a:pPr>
            <a:r>
              <a:rPr lang="en-US" sz="2600" b="1" i="0" dirty="0"/>
              <a:t>At the most basic level, the taxable value is multiplied by the tax rate to determine the dollars generated.</a:t>
            </a:r>
          </a:p>
        </p:txBody>
      </p:sp>
    </p:spTree>
    <p:extLst>
      <p:ext uri="{BB962C8B-B14F-4D97-AF65-F5344CB8AC3E}">
        <p14:creationId xmlns:p14="http://schemas.microsoft.com/office/powerpoint/2010/main" val="143785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28600"/>
            <a:ext cx="7315200" cy="769441"/>
          </a:xfrm>
          <a:prstGeom prst="rect">
            <a:avLst/>
          </a:prstGeom>
          <a:noFill/>
        </p:spPr>
        <p:txBody>
          <a:bodyPr wrap="square" rtlCol="0">
            <a:spAutoFit/>
          </a:bodyPr>
          <a:lstStyle/>
          <a:p>
            <a:pPr algn="ctr"/>
            <a:r>
              <a:rPr lang="en-US" sz="4400" b="1" dirty="0"/>
              <a:t>Property Tax Jurisdictions</a:t>
            </a:r>
          </a:p>
        </p:txBody>
      </p:sp>
      <p:sp>
        <p:nvSpPr>
          <p:cNvPr id="3" name="TextBox 2"/>
          <p:cNvSpPr txBox="1"/>
          <p:nvPr/>
        </p:nvSpPr>
        <p:spPr>
          <a:xfrm>
            <a:off x="457200" y="998041"/>
            <a:ext cx="8229600" cy="1815882"/>
          </a:xfrm>
          <a:prstGeom prst="rect">
            <a:avLst/>
          </a:prstGeom>
          <a:noFill/>
        </p:spPr>
        <p:txBody>
          <a:bodyPr wrap="square" rtlCol="0">
            <a:spAutoFit/>
          </a:bodyPr>
          <a:lstStyle/>
          <a:p>
            <a:pPr marL="457200" indent="-457200" algn="just">
              <a:buFont typeface="Arial" panose="020B0604020202020204" pitchFamily="34" charset="0"/>
              <a:buChar char="•"/>
            </a:pPr>
            <a:r>
              <a:rPr lang="en-US" sz="2800" b="1" dirty="0">
                <a:solidFill>
                  <a:srgbClr val="FFFFFF"/>
                </a:solidFill>
                <a:latin typeface="+mn-lt"/>
                <a:cs typeface="Times New Roman" panose="02020603050405020304" pitchFamily="18" charset="0"/>
              </a:rPr>
              <a:t>Most local governmental entities tax property to generate revenue.</a:t>
            </a:r>
            <a:endParaRPr lang="en-US" sz="2800" b="1" dirty="0">
              <a:latin typeface="+mn-lt"/>
            </a:endParaRPr>
          </a:p>
          <a:p>
            <a:pPr marL="457200" indent="-457200" algn="just">
              <a:buFont typeface="Arial" panose="020B0604020202020204" pitchFamily="34" charset="0"/>
              <a:buChar char="•"/>
            </a:pPr>
            <a:r>
              <a:rPr lang="en-US" sz="2800" b="1" dirty="0">
                <a:latin typeface="+mn-lt"/>
              </a:rPr>
              <a:t>The county treasurer collects property taxes for all of the taxing entities. </a:t>
            </a:r>
          </a:p>
        </p:txBody>
      </p:sp>
      <p:graphicFrame>
        <p:nvGraphicFramePr>
          <p:cNvPr id="7" name="Chart 6"/>
          <p:cNvGraphicFramePr>
            <a:graphicFrameLocks noChangeAspect="1"/>
          </p:cNvGraphicFramePr>
          <p:nvPr>
            <p:extLst>
              <p:ext uri="{D42A27DB-BD31-4B8C-83A1-F6EECF244321}">
                <p14:modId xmlns:p14="http://schemas.microsoft.com/office/powerpoint/2010/main" val="3453052049"/>
              </p:ext>
            </p:extLst>
          </p:nvPr>
        </p:nvGraphicFramePr>
        <p:xfrm>
          <a:off x="457200" y="2813923"/>
          <a:ext cx="8229600" cy="39165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7642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219200"/>
          </a:xfrm>
        </p:spPr>
        <p:txBody>
          <a:bodyPr/>
          <a:lstStyle/>
          <a:p>
            <a:pPr algn="ctr"/>
            <a:r>
              <a:rPr lang="en-US" sz="3600" dirty="0">
                <a:latin typeface="Times New Roman" panose="02020603050405020304" pitchFamily="18" charset="0"/>
                <a:cs typeface="Times New Roman" panose="02020603050405020304" pitchFamily="18" charset="0"/>
              </a:rPr>
              <a:t>Types of property subject to tax by local governments</a:t>
            </a:r>
          </a:p>
        </p:txBody>
      </p:sp>
      <p:sp>
        <p:nvSpPr>
          <p:cNvPr id="5" name="Text Placeholder 4"/>
          <p:cNvSpPr>
            <a:spLocks noGrp="1"/>
          </p:cNvSpPr>
          <p:nvPr>
            <p:ph type="body" idx="1"/>
          </p:nvPr>
        </p:nvSpPr>
        <p:spPr>
          <a:xfrm>
            <a:off x="457200" y="1371600"/>
            <a:ext cx="8229600" cy="5334000"/>
          </a:xfrm>
        </p:spPr>
        <p:txBody>
          <a:bodyPr>
            <a:normAutofit lnSpcReduction="10000"/>
          </a:bodyPr>
          <a:lstStyle/>
          <a:p>
            <a:r>
              <a:rPr lang="en-US" sz="2800" b="1" i="0" u="sng" dirty="0"/>
              <a:t>Real Property</a:t>
            </a:r>
          </a:p>
          <a:p>
            <a:pPr marL="800100" lvl="1" indent="-342900">
              <a:buFont typeface="Arial" panose="020B0604020202020204" pitchFamily="34" charset="0"/>
              <a:buChar char="•"/>
            </a:pPr>
            <a:r>
              <a:rPr lang="en-US" sz="2400" b="1" i="0" dirty="0"/>
              <a:t>Land and any permanent improvements such as buildings or other structures</a:t>
            </a:r>
          </a:p>
          <a:p>
            <a:r>
              <a:rPr lang="en-US" sz="2800" b="1" i="0" u="sng" dirty="0"/>
              <a:t>Personal Property</a:t>
            </a:r>
          </a:p>
          <a:p>
            <a:pPr marL="800100" lvl="1" indent="-342900">
              <a:buFont typeface="Arial" panose="020B0604020202020204" pitchFamily="34" charset="0"/>
              <a:buChar char="•"/>
            </a:pPr>
            <a:r>
              <a:rPr lang="en-US" sz="2400" b="1" i="0" dirty="0"/>
              <a:t>Everything subject to ownership that is not real property, for example a car or boat.</a:t>
            </a:r>
          </a:p>
          <a:p>
            <a:pPr marL="800100" lvl="1" indent="-342900">
              <a:buFont typeface="Arial" panose="020B0604020202020204" pitchFamily="34" charset="0"/>
              <a:buChar char="•"/>
            </a:pPr>
            <a:r>
              <a:rPr lang="en-US" sz="2400" b="1" i="0" dirty="0"/>
              <a:t>Iowa is among only a handful of states that exempt all personal property from property taxation.</a:t>
            </a:r>
          </a:p>
          <a:p>
            <a:r>
              <a:rPr lang="en-US" sz="2800" b="1" i="0" u="sng" dirty="0"/>
              <a:t>Intangible Property </a:t>
            </a:r>
          </a:p>
          <a:p>
            <a:pPr marL="800100" lvl="1" indent="-342900">
              <a:buFont typeface="Arial" panose="020B0604020202020204" pitchFamily="34" charset="0"/>
              <a:buChar char="•"/>
            </a:pPr>
            <a:r>
              <a:rPr lang="en-US" sz="2400" b="1" i="0" dirty="0"/>
              <a:t>Includes intangible financial assets, such as investments in stocks and bonds.</a:t>
            </a:r>
          </a:p>
          <a:p>
            <a:pPr marL="800100" lvl="1" indent="-342900">
              <a:buFont typeface="Arial" panose="020B0604020202020204" pitchFamily="34" charset="0"/>
              <a:buChar char="•"/>
            </a:pPr>
            <a:r>
              <a:rPr lang="en-US" sz="2400" b="1" i="0" dirty="0"/>
              <a:t>Only a few states tax intangible personal property; Iowa is not among them.</a:t>
            </a:r>
          </a:p>
        </p:txBody>
      </p:sp>
    </p:spTree>
    <p:extLst>
      <p:ext uri="{BB962C8B-B14F-4D97-AF65-F5344CB8AC3E}">
        <p14:creationId xmlns:p14="http://schemas.microsoft.com/office/powerpoint/2010/main" val="3146609285"/>
      </p:ext>
    </p:extLst>
  </p:cSld>
  <p:clrMapOvr>
    <a:masterClrMapping/>
  </p:clrMapOvr>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Override1.xml><?xml version="1.0" encoding="utf-8"?>
<a:themeOverride xmlns:a="http://schemas.openxmlformats.org/drawingml/2006/main">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themeOverride>
</file>

<file path=ppt/theme/themeOverride2.xml><?xml version="1.0" encoding="utf-8"?>
<a:themeOverride xmlns:a="http://schemas.openxmlformats.org/drawingml/2006/main">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themeOverride>
</file>

<file path=ppt/theme/themeOverride3.xml><?xml version="1.0" encoding="utf-8"?>
<a:themeOverride xmlns:a="http://schemas.openxmlformats.org/drawingml/2006/main">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themeOverride>
</file>

<file path=docProps/app.xml><?xml version="1.0" encoding="utf-8"?>
<Properties xmlns="http://schemas.openxmlformats.org/officeDocument/2006/extended-properties" xmlns:vt="http://schemas.openxmlformats.org/officeDocument/2006/docPropsVTypes">
  <Template/>
  <TotalTime>7203</TotalTime>
  <Words>2774</Words>
  <Application>Microsoft Office PowerPoint</Application>
  <PresentationFormat>On-screen Show (4:3)</PresentationFormat>
  <Paragraphs>300</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Arial Black</vt:lpstr>
      <vt:lpstr>Candara</vt:lpstr>
      <vt:lpstr>Times New Roman</vt:lpstr>
      <vt:lpstr>Wingdings</vt:lpstr>
      <vt:lpstr>Tradeshow</vt:lpstr>
      <vt:lpstr>County finance &amp; The property tax system</vt:lpstr>
      <vt:lpstr>PowerPoint Presentation</vt:lpstr>
      <vt:lpstr>PowerPoint Presentation</vt:lpstr>
      <vt:lpstr>PowerPoint Presentation</vt:lpstr>
      <vt:lpstr>PowerPoint Presentation</vt:lpstr>
      <vt:lpstr>Property Tax 101</vt:lpstr>
      <vt:lpstr>Property valuation</vt:lpstr>
      <vt:lpstr>PowerPoint Presentation</vt:lpstr>
      <vt:lpstr>Types of property subject to tax by local governments</vt:lpstr>
      <vt:lpstr>Who determines property value in iowa?</vt:lpstr>
      <vt:lpstr>Real property classifications in iowa</vt:lpstr>
      <vt:lpstr>PowerPoint Presentation</vt:lpstr>
      <vt:lpstr>Determining assessed values</vt:lpstr>
      <vt:lpstr>Assessment of ag property</vt:lpstr>
      <vt:lpstr>ag property (continued)</vt:lpstr>
      <vt:lpstr>Disputing assessed value</vt:lpstr>
      <vt:lpstr>Disputing assessed value</vt:lpstr>
      <vt:lpstr>equalization</vt:lpstr>
      <vt:lpstr>Assessed vs. taxable value</vt:lpstr>
      <vt:lpstr>Property tax exemptions</vt:lpstr>
      <vt:lpstr>Growth limitation</vt:lpstr>
      <vt:lpstr>rollback</vt:lpstr>
      <vt:lpstr>rollback</vt:lpstr>
      <vt:lpstr>FY19 Taxable vs. Assessed Value</vt:lpstr>
      <vt:lpstr>FY19 Taxable vs. market Value</vt:lpstr>
      <vt:lpstr>Property tax Levies </vt:lpstr>
      <vt:lpstr>Property tax Levies </vt:lpstr>
      <vt:lpstr>Property tax Levies </vt:lpstr>
      <vt:lpstr>Property tax Levies </vt:lpstr>
      <vt:lpstr>Property tax Levies </vt:lpstr>
      <vt:lpstr>Property tax Levies </vt:lpstr>
      <vt:lpstr>Property tax Levies </vt:lpstr>
      <vt:lpstr>Property tax Levies </vt:lpstr>
      <vt:lpstr>Timeline snapshot</vt:lpstr>
      <vt:lpstr>Timeline snapshot (continued)</vt:lpstr>
      <vt:lpstr>SF 295 Overview</vt:lpstr>
      <vt:lpstr>Property Tax Reform – SF 295</vt:lpstr>
      <vt:lpstr>Property Tax Reform – SF 295</vt:lpstr>
      <vt:lpstr>Property Tax Reform – SF 295</vt:lpstr>
      <vt:lpstr>Property Tax Reform – SF 295</vt:lpstr>
      <vt:lpstr>Property Tax Reform – SF 295</vt:lpstr>
      <vt:lpstr>Property Tax Reform – SF 295</vt:lpstr>
      <vt:lpstr>Impacts to County Government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Lucas Beenken</dc:creator>
  <cp:lastModifiedBy>Lucas Beenken</cp:lastModifiedBy>
  <cp:revision>88</cp:revision>
  <dcterms:created xsi:type="dcterms:W3CDTF">2014-08-04T19:27:57Z</dcterms:created>
  <dcterms:modified xsi:type="dcterms:W3CDTF">2019-01-09T17:36:56Z</dcterms:modified>
</cp:coreProperties>
</file>