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9"/>
  </p:notesMasterIdLst>
  <p:handoutMasterIdLst>
    <p:handoutMasterId r:id="rId40"/>
  </p:handoutMasterIdLst>
  <p:sldIdLst>
    <p:sldId id="269" r:id="rId2"/>
    <p:sldId id="310" r:id="rId3"/>
    <p:sldId id="285" r:id="rId4"/>
    <p:sldId id="270" r:id="rId5"/>
    <p:sldId id="287" r:id="rId6"/>
    <p:sldId id="311" r:id="rId7"/>
    <p:sldId id="312" r:id="rId8"/>
    <p:sldId id="313" r:id="rId9"/>
    <p:sldId id="314" r:id="rId10"/>
    <p:sldId id="315" r:id="rId11"/>
    <p:sldId id="316" r:id="rId12"/>
    <p:sldId id="317" r:id="rId13"/>
    <p:sldId id="288" r:id="rId14"/>
    <p:sldId id="294" r:id="rId15"/>
    <p:sldId id="289" r:id="rId16"/>
    <p:sldId id="303" r:id="rId17"/>
    <p:sldId id="337" r:id="rId18"/>
    <p:sldId id="319" r:id="rId19"/>
    <p:sldId id="286" r:id="rId20"/>
    <p:sldId id="320" r:id="rId21"/>
    <p:sldId id="291" r:id="rId22"/>
    <p:sldId id="321" r:id="rId23"/>
    <p:sldId id="322" r:id="rId24"/>
    <p:sldId id="323" r:id="rId25"/>
    <p:sldId id="324" r:id="rId26"/>
    <p:sldId id="325" r:id="rId27"/>
    <p:sldId id="326" r:id="rId28"/>
    <p:sldId id="327" r:id="rId29"/>
    <p:sldId id="328" r:id="rId30"/>
    <p:sldId id="330" r:id="rId31"/>
    <p:sldId id="331" r:id="rId32"/>
    <p:sldId id="332" r:id="rId33"/>
    <p:sldId id="333" r:id="rId34"/>
    <p:sldId id="334" r:id="rId35"/>
    <p:sldId id="335" r:id="rId36"/>
    <p:sldId id="336" r:id="rId37"/>
    <p:sldId id="338" r:id="rId38"/>
  </p:sldIdLst>
  <p:sldSz cx="9144000" cy="6858000" type="screen4x3"/>
  <p:notesSz cx="6858000" cy="9144000"/>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Lst>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Head" initials="JH" lastIdx="5" clrIdx="0">
    <p:extLst>
      <p:ext uri="{19B8F6BF-5375-455C-9EA6-DF929625EA0E}">
        <p15:presenceInfo xmlns:p15="http://schemas.microsoft.com/office/powerpoint/2012/main" userId="Jennifer Head" providerId="None"/>
      </p:ext>
    </p:extLst>
  </p:cmAuthor>
  <p:cmAuthor id="2" name="Jennifer Morton" initials="JM" lastIdx="5" clrIdx="1">
    <p:extLst>
      <p:ext uri="{19B8F6BF-5375-455C-9EA6-DF929625EA0E}">
        <p15:presenceInfo xmlns:p15="http://schemas.microsoft.com/office/powerpoint/2012/main" userId="Jennifer Mor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82CC"/>
    <a:srgbClr val="96A5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67198" autoAdjust="0"/>
  </p:normalViewPr>
  <p:slideViewPr>
    <p:cSldViewPr snapToGrid="0">
      <p:cViewPr varScale="1">
        <p:scale>
          <a:sx n="114" d="100"/>
          <a:sy n="114" d="100"/>
        </p:scale>
        <p:origin x="738"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44" d="100"/>
          <a:sy n="44" d="100"/>
        </p:scale>
        <p:origin x="2520"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956DC0-EE90-43B9-9CF3-DE12A4B9E9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834DC8E-28C3-4BCA-BA9A-C6C28710BD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C33560-CAF1-46C6-A338-DDB66E0C322F}" type="datetimeFigureOut">
              <a:rPr lang="en-US" smtClean="0"/>
              <a:t>8/1/2019</a:t>
            </a:fld>
            <a:endParaRPr lang="en-US"/>
          </a:p>
        </p:txBody>
      </p:sp>
      <p:sp>
        <p:nvSpPr>
          <p:cNvPr id="4" name="Footer Placeholder 3">
            <a:extLst>
              <a:ext uri="{FF2B5EF4-FFF2-40B4-BE49-F238E27FC236}">
                <a16:creationId xmlns:a16="http://schemas.microsoft.com/office/drawing/2014/main" id="{3E8FBEBA-91EB-4BD2-BB6B-8B7E8B576E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293CA57-A41B-4CB8-A62A-C8DBF45190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884128-DFF8-4FBC-A81C-25343A33AED4}" type="slidenum">
              <a:rPr lang="en-US" smtClean="0"/>
              <a:t>‹#›</a:t>
            </a:fld>
            <a:endParaRPr lang="en-US"/>
          </a:p>
        </p:txBody>
      </p:sp>
    </p:spTree>
    <p:extLst>
      <p:ext uri="{BB962C8B-B14F-4D97-AF65-F5344CB8AC3E}">
        <p14:creationId xmlns:p14="http://schemas.microsoft.com/office/powerpoint/2010/main" val="41789788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544D4-EC1B-4E80-9CA7-A44D1E6A2A69}" type="datetimeFigureOut">
              <a:rPr lang="en-US" smtClean="0"/>
              <a:t>8/1/2019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F8686-5098-4357-8130-7EE95C514DC1}" type="slidenum">
              <a:rPr lang="en-US" smtClean="0"/>
              <a:t>‹#›</a:t>
            </a:fld>
            <a:endParaRPr lang="en-US"/>
          </a:p>
        </p:txBody>
      </p:sp>
    </p:spTree>
    <p:extLst>
      <p:ext uri="{BB962C8B-B14F-4D97-AF65-F5344CB8AC3E}">
        <p14:creationId xmlns:p14="http://schemas.microsoft.com/office/powerpoint/2010/main" val="3006903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hasCustomPrompt="1"/>
          </p:nvPr>
        </p:nvSpPr>
        <p:spPr>
          <a:xfrm>
            <a:off x="8556625" y="365125"/>
            <a:ext cx="522288" cy="5842000"/>
          </a:xfrm>
        </p:spPr>
        <p:txBody>
          <a:bodyPr vert="vert270" anchor="ctr"/>
          <a:lstStyle>
            <a:lvl1pPr marL="0" indent="0" algn="ctr">
              <a:buNone/>
              <a:defRPr b="1">
                <a:solidFill>
                  <a:schemeClr val="bg1"/>
                </a:solidFill>
              </a:defRPr>
            </a:lvl1pPr>
          </a:lstStyle>
          <a:p>
            <a:pPr lvl="0"/>
            <a:r>
              <a:rPr lang="en-US" dirty="0"/>
              <a:t>Click to insert module title</a:t>
            </a:r>
          </a:p>
        </p:txBody>
      </p:sp>
      <p:sp>
        <p:nvSpPr>
          <p:cNvPr id="4" name="Slide Number Placeholder 3"/>
          <p:cNvSpPr>
            <a:spLocks noGrp="1"/>
          </p:cNvSpPr>
          <p:nvPr>
            <p:ph type="sldNum" sz="quarter" idx="13"/>
          </p:nvPr>
        </p:nvSpPr>
        <p:spPr/>
        <p:txBody>
          <a:bodyPr/>
          <a:lstStyle/>
          <a:p>
            <a:fld id="{EF2C8792-EB74-4D0B-A499-F0F2F6A39377}" type="slidenum">
              <a:rPr lang="en-US" smtClean="0"/>
              <a:pPr/>
              <a:t>‹#›</a:t>
            </a:fld>
            <a:endParaRPr lang="en-US"/>
          </a:p>
        </p:txBody>
      </p:sp>
    </p:spTree>
    <p:custDataLst>
      <p:tags r:id="rId1"/>
    </p:custDataLst>
    <p:extLst>
      <p:ext uri="{BB962C8B-B14F-4D97-AF65-F5344CB8AC3E}">
        <p14:creationId xmlns:p14="http://schemas.microsoft.com/office/powerpoint/2010/main" val="615623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238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243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5"/>
          <p:cNvSpPr>
            <a:spLocks noGrp="1"/>
          </p:cNvSpPr>
          <p:nvPr>
            <p:ph type="body" sz="quarter" idx="12" hasCustomPrompt="1"/>
          </p:nvPr>
        </p:nvSpPr>
        <p:spPr>
          <a:xfrm>
            <a:off x="8556625" y="365125"/>
            <a:ext cx="522288" cy="5842000"/>
          </a:xfrm>
        </p:spPr>
        <p:txBody>
          <a:bodyPr vert="vert270" anchor="ctr"/>
          <a:lstStyle>
            <a:lvl1pPr marL="0" indent="0" algn="ctr">
              <a:buNone/>
              <a:defRPr b="1">
                <a:solidFill>
                  <a:schemeClr val="bg1"/>
                </a:solidFill>
              </a:defRPr>
            </a:lvl1pPr>
          </a:lstStyle>
          <a:p>
            <a:pPr lvl="0"/>
            <a:r>
              <a:rPr lang="en-US" dirty="0"/>
              <a:t>Click to insert module title</a:t>
            </a:r>
          </a:p>
        </p:txBody>
      </p:sp>
      <p:sp>
        <p:nvSpPr>
          <p:cNvPr id="5" name="Slide Number Placeholder 4"/>
          <p:cNvSpPr>
            <a:spLocks noGrp="1"/>
          </p:cNvSpPr>
          <p:nvPr>
            <p:ph type="sldNum" sz="quarter" idx="13"/>
          </p:nvPr>
        </p:nvSpPr>
        <p:spPr/>
        <p:txBody>
          <a:bodyPr/>
          <a:lstStyle/>
          <a:p>
            <a:fld id="{EF2C8792-EB74-4D0B-A499-F0F2F6A39377}" type="slidenum">
              <a:rPr lang="en-US" smtClean="0"/>
              <a:pPr/>
              <a:t>‹#›</a:t>
            </a:fld>
            <a:endParaRPr lang="en-US"/>
          </a:p>
        </p:txBody>
      </p:sp>
    </p:spTree>
    <p:extLst>
      <p:ext uri="{BB962C8B-B14F-4D97-AF65-F5344CB8AC3E}">
        <p14:creationId xmlns:p14="http://schemas.microsoft.com/office/powerpoint/2010/main" val="2166045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50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250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250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3243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3243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2" hasCustomPrompt="1"/>
          </p:nvPr>
        </p:nvSpPr>
        <p:spPr>
          <a:xfrm>
            <a:off x="8556625" y="365125"/>
            <a:ext cx="522288" cy="5842000"/>
          </a:xfrm>
        </p:spPr>
        <p:txBody>
          <a:bodyPr vert="vert270" anchor="ctr"/>
          <a:lstStyle>
            <a:lvl1pPr marL="0" indent="0" algn="ctr">
              <a:buNone/>
              <a:defRPr b="1">
                <a:solidFill>
                  <a:schemeClr val="bg1"/>
                </a:solidFill>
              </a:defRPr>
            </a:lvl1pPr>
          </a:lstStyle>
          <a:p>
            <a:pPr lvl="0"/>
            <a:r>
              <a:rPr lang="en-US" dirty="0"/>
              <a:t>Click to insert module title</a:t>
            </a:r>
          </a:p>
        </p:txBody>
      </p:sp>
      <p:sp>
        <p:nvSpPr>
          <p:cNvPr id="7" name="Slide Number Placeholder 6"/>
          <p:cNvSpPr>
            <a:spLocks noGrp="1"/>
          </p:cNvSpPr>
          <p:nvPr>
            <p:ph type="sldNum" sz="quarter" idx="13"/>
          </p:nvPr>
        </p:nvSpPr>
        <p:spPr/>
        <p:txBody>
          <a:bodyPr/>
          <a:lstStyle/>
          <a:p>
            <a:fld id="{EF2C8792-EB74-4D0B-A499-F0F2F6A39377}" type="slidenum">
              <a:rPr lang="en-US" smtClean="0"/>
              <a:pPr/>
              <a:t>‹#›</a:t>
            </a:fld>
            <a:endParaRPr lang="en-US"/>
          </a:p>
        </p:txBody>
      </p:sp>
    </p:spTree>
    <p:extLst>
      <p:ext uri="{BB962C8B-B14F-4D97-AF65-F5344CB8AC3E}">
        <p14:creationId xmlns:p14="http://schemas.microsoft.com/office/powerpoint/2010/main" val="688201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Table Title</a:t>
            </a:r>
          </a:p>
        </p:txBody>
      </p:sp>
      <p:sp>
        <p:nvSpPr>
          <p:cNvPr id="9" name="Table Placeholder 8"/>
          <p:cNvSpPr>
            <a:spLocks noGrp="1"/>
          </p:cNvSpPr>
          <p:nvPr>
            <p:ph type="tbl" sz="quarter" idx="11"/>
          </p:nvPr>
        </p:nvSpPr>
        <p:spPr>
          <a:xfrm>
            <a:off x="314325" y="2022475"/>
            <a:ext cx="7886700" cy="4208463"/>
          </a:xfrm>
        </p:spPr>
        <p:txBody>
          <a:bodyPr/>
          <a:lstStyle>
            <a:lvl1pPr marL="0" indent="0">
              <a:buNone/>
              <a:defRPr/>
            </a:lvl1pPr>
          </a:lstStyle>
          <a:p>
            <a:r>
              <a:rPr lang="en-US"/>
              <a:t>Click icon to add table</a:t>
            </a:r>
            <a:endParaRPr lang="en-US" dirty="0"/>
          </a:p>
        </p:txBody>
      </p:sp>
      <p:sp>
        <p:nvSpPr>
          <p:cNvPr id="6" name="Text Placeholder 5"/>
          <p:cNvSpPr>
            <a:spLocks noGrp="1"/>
          </p:cNvSpPr>
          <p:nvPr>
            <p:ph type="body" sz="quarter" idx="12" hasCustomPrompt="1"/>
          </p:nvPr>
        </p:nvSpPr>
        <p:spPr>
          <a:xfrm>
            <a:off x="8556625" y="365125"/>
            <a:ext cx="522288" cy="5842000"/>
          </a:xfrm>
        </p:spPr>
        <p:txBody>
          <a:bodyPr vert="vert270" anchor="ctr"/>
          <a:lstStyle>
            <a:lvl1pPr marL="0" indent="0" algn="ctr">
              <a:buNone/>
              <a:defRPr b="1">
                <a:solidFill>
                  <a:schemeClr val="bg1"/>
                </a:solidFill>
              </a:defRPr>
            </a:lvl1pPr>
          </a:lstStyle>
          <a:p>
            <a:pPr lvl="0"/>
            <a:r>
              <a:rPr lang="en-US" dirty="0"/>
              <a:t>Click to insert module title</a:t>
            </a:r>
          </a:p>
        </p:txBody>
      </p:sp>
      <p:sp>
        <p:nvSpPr>
          <p:cNvPr id="3" name="Slide Number Placeholder 2"/>
          <p:cNvSpPr>
            <a:spLocks noGrp="1"/>
          </p:cNvSpPr>
          <p:nvPr>
            <p:ph type="sldNum" sz="quarter" idx="13"/>
          </p:nvPr>
        </p:nvSpPr>
        <p:spPr/>
        <p:txBody>
          <a:bodyPr/>
          <a:lstStyle/>
          <a:p>
            <a:fld id="{EF2C8792-EB74-4D0B-A499-F0F2F6A39377}" type="slidenum">
              <a:rPr lang="en-US" smtClean="0"/>
              <a:pPr/>
              <a:t>‹#›</a:t>
            </a:fld>
            <a:endParaRPr lang="en-US"/>
          </a:p>
        </p:txBody>
      </p:sp>
    </p:spTree>
    <p:extLst>
      <p:ext uri="{BB962C8B-B14F-4D97-AF65-F5344CB8AC3E}">
        <p14:creationId xmlns:p14="http://schemas.microsoft.com/office/powerpoint/2010/main" val="4187513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dule Header Slide">
    <p:spTree>
      <p:nvGrpSpPr>
        <p:cNvPr id="1" name=""/>
        <p:cNvGrpSpPr/>
        <p:nvPr/>
      </p:nvGrpSpPr>
      <p:grpSpPr>
        <a:xfrm>
          <a:off x="0" y="0"/>
          <a:ext cx="0" cy="0"/>
          <a:chOff x="0" y="0"/>
          <a:chExt cx="0" cy="0"/>
        </a:xfrm>
      </p:grpSpPr>
      <p:sp>
        <p:nvSpPr>
          <p:cNvPr id="7" name="Title 6"/>
          <p:cNvSpPr>
            <a:spLocks noGrp="1"/>
          </p:cNvSpPr>
          <p:nvPr>
            <p:ph type="title" hasCustomPrompt="1"/>
          </p:nvPr>
        </p:nvSpPr>
        <p:spPr/>
        <p:txBody>
          <a:bodyPr/>
          <a:lstStyle>
            <a:lvl1pPr>
              <a:defRPr baseline="0"/>
            </a:lvl1pPr>
          </a:lstStyle>
          <a:p>
            <a:r>
              <a:rPr lang="en-US" dirty="0"/>
              <a:t>Module #: Module Title</a:t>
            </a:r>
          </a:p>
        </p:txBody>
      </p:sp>
      <p:sp>
        <p:nvSpPr>
          <p:cNvPr id="9" name="SmartArt Placeholder 8"/>
          <p:cNvSpPr>
            <a:spLocks noGrp="1"/>
          </p:cNvSpPr>
          <p:nvPr>
            <p:ph type="dgm" sz="quarter" idx="10" hasCustomPrompt="1"/>
          </p:nvPr>
        </p:nvSpPr>
        <p:spPr>
          <a:xfrm>
            <a:off x="314325" y="1951038"/>
            <a:ext cx="7886700" cy="4683125"/>
          </a:xfrm>
        </p:spPr>
        <p:txBody>
          <a:bodyPr/>
          <a:lstStyle>
            <a:lvl1pPr marL="0" indent="0">
              <a:buNone/>
              <a:defRPr baseline="0"/>
            </a:lvl1pPr>
          </a:lstStyle>
          <a:p>
            <a:r>
              <a:rPr lang="en-US" dirty="0"/>
              <a:t>Click the icon below to add the smart art graphic. Choose “Vertical Curved List” and add each lesson title. Use the color scheme and design shown in the image. Delete the image when done.</a:t>
            </a:r>
          </a:p>
        </p:txBody>
      </p:sp>
      <p:sp>
        <p:nvSpPr>
          <p:cNvPr id="6" name="Text Placeholder 5"/>
          <p:cNvSpPr>
            <a:spLocks noGrp="1"/>
          </p:cNvSpPr>
          <p:nvPr>
            <p:ph type="body" sz="quarter" idx="13" hasCustomPrompt="1"/>
          </p:nvPr>
        </p:nvSpPr>
        <p:spPr>
          <a:xfrm>
            <a:off x="8556625" y="365125"/>
            <a:ext cx="522288" cy="5842000"/>
          </a:xfrm>
        </p:spPr>
        <p:txBody>
          <a:bodyPr vert="vert270" anchor="ctr"/>
          <a:lstStyle>
            <a:lvl1pPr marL="0" indent="0" algn="ctr">
              <a:buNone/>
              <a:defRPr b="1">
                <a:solidFill>
                  <a:schemeClr val="bg1"/>
                </a:solidFill>
              </a:defRPr>
            </a:lvl1pPr>
          </a:lstStyle>
          <a:p>
            <a:pPr lvl="0"/>
            <a:r>
              <a:rPr lang="en-US" dirty="0"/>
              <a:t>Click to insert module title</a:t>
            </a:r>
          </a:p>
        </p:txBody>
      </p:sp>
      <p:sp>
        <p:nvSpPr>
          <p:cNvPr id="2" name="Slide Number Placeholder 1"/>
          <p:cNvSpPr>
            <a:spLocks noGrp="1"/>
          </p:cNvSpPr>
          <p:nvPr>
            <p:ph type="sldNum" sz="quarter" idx="14"/>
          </p:nvPr>
        </p:nvSpPr>
        <p:spPr/>
        <p:txBody>
          <a:bodyPr/>
          <a:lstStyle/>
          <a:p>
            <a:fld id="{EF2C8792-EB74-4D0B-A499-F0F2F6A39377}" type="slidenum">
              <a:rPr lang="en-US" smtClean="0"/>
              <a:pPr/>
              <a:t>‹#›</a:t>
            </a:fld>
            <a:endParaRPr lang="en-US"/>
          </a:p>
        </p:txBody>
      </p:sp>
    </p:spTree>
    <p:extLst>
      <p:ext uri="{BB962C8B-B14F-4D97-AF65-F5344CB8AC3E}">
        <p14:creationId xmlns:p14="http://schemas.microsoft.com/office/powerpoint/2010/main" val="263533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70840" y="1122363"/>
            <a:ext cx="7772400" cy="2387600"/>
          </a:xfrm>
        </p:spPr>
        <p:txBody>
          <a:bodyPr anchor="b"/>
          <a:lstStyle>
            <a:lvl1pPr algn="ctr">
              <a:defRPr sz="6000"/>
            </a:lvl1pPr>
          </a:lstStyle>
          <a:p>
            <a:r>
              <a:rPr lang="en-US" dirty="0"/>
              <a:t>Course Title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99" y="4946073"/>
            <a:ext cx="1936865" cy="1911927"/>
          </a:xfrm>
          <a:prstGeom prst="rect">
            <a:avLst/>
          </a:prstGeom>
        </p:spPr>
      </p:pic>
      <p:sp>
        <p:nvSpPr>
          <p:cNvPr id="3" name="Rectangle 2">
            <a:extLst>
              <a:ext uri="{FF2B5EF4-FFF2-40B4-BE49-F238E27FC236}">
                <a16:creationId xmlns:a16="http://schemas.microsoft.com/office/drawing/2014/main" id="{2C4B94E0-0F30-4709-A15D-F513EE3236A4}"/>
              </a:ext>
            </a:extLst>
          </p:cNvPr>
          <p:cNvSpPr/>
          <p:nvPr userDrawn="1"/>
        </p:nvSpPr>
        <p:spPr>
          <a:xfrm>
            <a:off x="6539345" y="3798527"/>
            <a:ext cx="2895600" cy="85898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8268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369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13690" y="1825624"/>
            <a:ext cx="7886700" cy="484949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8515350" y="0"/>
            <a:ext cx="62865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
          </p:nvPr>
        </p:nvSpPr>
        <p:spPr>
          <a:xfrm>
            <a:off x="8595360" y="6309994"/>
            <a:ext cx="457200" cy="365125"/>
          </a:xfrm>
          <a:prstGeom prst="rect">
            <a:avLst/>
          </a:prstGeom>
        </p:spPr>
        <p:txBody>
          <a:bodyPr vert="horz" lIns="91440" tIns="45720" rIns="91440" bIns="45720" rtlCol="0" anchor="ctr"/>
          <a:lstStyle>
            <a:lvl1pPr algn="ctr">
              <a:defRPr sz="1600" b="1">
                <a:solidFill>
                  <a:schemeClr val="bg1"/>
                </a:solidFill>
              </a:defRPr>
            </a:lvl1pPr>
          </a:lstStyle>
          <a:p>
            <a:fld id="{EF2C8792-EB74-4D0B-A499-F0F2F6A39377}" type="slidenum">
              <a:rPr lang="en-US" smtClean="0"/>
              <a:pPr/>
              <a:t>‹#›</a:t>
            </a:fld>
            <a:endParaRPr lang="en-US"/>
          </a:p>
        </p:txBody>
      </p:sp>
    </p:spTree>
    <p:extLst>
      <p:ext uri="{BB962C8B-B14F-4D97-AF65-F5344CB8AC3E}">
        <p14:creationId xmlns:p14="http://schemas.microsoft.com/office/powerpoint/2010/main" val="2561331607"/>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671" r:id="rId4"/>
    <p:sldLayoutId id="2147483666" r:id="rId5"/>
    <p:sldLayoutId id="2147483661" r:id="rId6"/>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https://www.youtube.com/embed/RZWf2_2L2v8" TargetMode="External"/><Relationship Id="rId1" Type="http://schemas.openxmlformats.org/officeDocument/2006/relationships/tags" Target="../tags/tag19.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2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5.xml"/><Relationship Id="rId1" Type="http://schemas.openxmlformats.org/officeDocument/2006/relationships/tags" Target="../tags/tag23.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25.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5.xml"/><Relationship Id="rId1" Type="http://schemas.openxmlformats.org/officeDocument/2006/relationships/tags" Target="../tags/tag27.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5.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5.xml"/><Relationship Id="rId1" Type="http://schemas.openxmlformats.org/officeDocument/2006/relationships/tags" Target="../tags/tag31.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5.xml"/><Relationship Id="rId1" Type="http://schemas.openxmlformats.org/officeDocument/2006/relationships/tags" Target="../tags/tag34.xml"/></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I5GJ9Ed33aYxtM&amp;tbnid=YOhFKyEXzVzIiM:&amp;ved=0CAUQjRw&amp;url=http://sleepapneadisorder.info/2013/03/25/how-to-sleep-at-work/&amp;ei=HA-BUYWXPPjh4AP1wIGQDA&amp;bvm=bv.45921128,d.dmg&amp;psig=AFQjCNHY1Qyl4b4VIRnj316Yry4My3R1zg&amp;ust=1367498882056772" TargetMode="External"/><Relationship Id="rId2" Type="http://schemas.openxmlformats.org/officeDocument/2006/relationships/slideLayout" Target="../slideLayouts/slideLayout5.xml"/><Relationship Id="rId1" Type="http://schemas.openxmlformats.org/officeDocument/2006/relationships/tags" Target="../tags/tag35.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NR46LrUkjX02aM&amp;tbnid=oNeRjwewW9psMM:&amp;ved=0CAUQjRw&amp;url=http://www.glassdoor.com/blog/9-ways-limit-distractions-work/&amp;ei=VA-BUbS8DdbF4AOvvoCQBg&amp;bvm=bv.45921128,d.dmg&amp;psig=AFQjCNGMRQlzwsnpXIogblxuT9LTUj4a8g&amp;ust=1367498947885481" TargetMode="External"/><Relationship Id="rId2" Type="http://schemas.openxmlformats.org/officeDocument/2006/relationships/slideLayout" Target="../slideLayouts/slideLayout5.xml"/><Relationship Id="rId1" Type="http://schemas.openxmlformats.org/officeDocument/2006/relationships/tags" Target="../tags/tag36.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jEF5dnOE_NR7ZM&amp;tbnid=7inqpwhYbb9gaM:&amp;ved=0CAUQjRw&amp;url=http://convolutedchagrin.tumblr.com/&amp;ei=sw-BUeTsNdS44AOs84DQBw&amp;bvm=bv.45921128,d.dmg&amp;psig=AFQjCNGF9YySO9Unm11ElR8nVBHG6UtDDA&amp;ust=1367499040795447" TargetMode="External"/><Relationship Id="rId2" Type="http://schemas.openxmlformats.org/officeDocument/2006/relationships/slideLayout" Target="../slideLayouts/slideLayout5.xml"/><Relationship Id="rId1" Type="http://schemas.openxmlformats.org/officeDocument/2006/relationships/tags" Target="../tags/tag37.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irwqpkjdhLhtfM&amp;tbnid=ljBATdP34NHkWM:&amp;ved=0CAUQjRw&amp;url=http://goeshealth.com/world-health/working-overtime-make-depression.html&amp;ei=NRCBUd_tGbPj4APZsYHoDA&amp;bvm=bv.45921128,d.dmg&amp;psig=AFQjCNGAYLD3xRJrY5HdYOIMEomm302FiQ&amp;ust=1367499158461706" TargetMode="External"/><Relationship Id="rId2" Type="http://schemas.openxmlformats.org/officeDocument/2006/relationships/slideLayout" Target="../slideLayouts/slideLayout5.xml"/><Relationship Id="rId1" Type="http://schemas.openxmlformats.org/officeDocument/2006/relationships/tags" Target="../tags/tag38.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9.xml"/><Relationship Id="rId5" Type="http://schemas.openxmlformats.org/officeDocument/2006/relationships/image" Target="../media/image47.png"/><Relationship Id="rId4"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EF2C8792-EB74-4D0B-A499-F0F2F6A39377}" type="slidenum">
              <a:rPr lang="en-US" smtClean="0"/>
              <a:pPr/>
              <a:t>1</a:t>
            </a:fld>
            <a:endParaRPr lang="en-US"/>
          </a:p>
        </p:txBody>
      </p:sp>
      <p:sp>
        <p:nvSpPr>
          <p:cNvPr id="10" name="Rectangle 2">
            <a:extLst>
              <a:ext uri="{FF2B5EF4-FFF2-40B4-BE49-F238E27FC236}">
                <a16:creationId xmlns:a16="http://schemas.microsoft.com/office/drawing/2014/main" id="{0F15B1E2-0DAD-4A45-9A96-503FA53FD0EF}"/>
              </a:ext>
            </a:extLst>
          </p:cNvPr>
          <p:cNvSpPr>
            <a:spLocks noChangeArrowheads="1"/>
          </p:cNvSpPr>
          <p:nvPr/>
        </p:nvSpPr>
        <p:spPr bwMode="auto">
          <a:xfrm>
            <a:off x="119846" y="2057951"/>
            <a:ext cx="5384483" cy="286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42" tIns="45462" rIns="92342" bIns="45462">
            <a:spAutoFit/>
          </a:bodyPr>
          <a:lstStyle/>
          <a:p>
            <a:pPr algn="ctr"/>
            <a:r>
              <a:rPr lang="en-US" altLang="en-US" sz="5400" b="1" dirty="0">
                <a:solidFill>
                  <a:schemeClr val="accent1">
                    <a:lumMod val="50000"/>
                  </a:schemeClr>
                </a:solidFill>
                <a:cs typeface="Calibri" panose="020F0502020204030204" pitchFamily="34" charset="0"/>
              </a:rPr>
              <a:t>Power of Accountability</a:t>
            </a:r>
          </a:p>
          <a:p>
            <a:pPr algn="ctr"/>
            <a:r>
              <a:rPr lang="en-US" altLang="en-US" sz="3600" dirty="0">
                <a:solidFill>
                  <a:schemeClr val="accent1">
                    <a:lumMod val="50000"/>
                  </a:schemeClr>
                </a:solidFill>
                <a:latin typeface="Calibri Light" panose="020F0302020204030204" pitchFamily="34" charset="0"/>
                <a:cs typeface="Calibri Light" panose="020F0302020204030204" pitchFamily="34" charset="0"/>
              </a:rPr>
              <a:t>Driving Ownership Within Your County</a:t>
            </a:r>
          </a:p>
        </p:txBody>
      </p:sp>
      <p:sp>
        <p:nvSpPr>
          <p:cNvPr id="12" name="Rectangle 3">
            <a:extLst>
              <a:ext uri="{FF2B5EF4-FFF2-40B4-BE49-F238E27FC236}">
                <a16:creationId xmlns:a16="http://schemas.microsoft.com/office/drawing/2014/main" id="{E3A7A27E-8F07-4351-9B95-3B6373A5964E}"/>
              </a:ext>
            </a:extLst>
          </p:cNvPr>
          <p:cNvSpPr>
            <a:spLocks noChangeArrowheads="1"/>
          </p:cNvSpPr>
          <p:nvPr/>
        </p:nvSpPr>
        <p:spPr bwMode="auto">
          <a:xfrm>
            <a:off x="1019377" y="5689902"/>
            <a:ext cx="6588125" cy="83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31" tIns="45457" rIns="92331" bIns="45457">
            <a:spAutoFit/>
          </a:bodyPr>
          <a:lstStyle/>
          <a:p>
            <a:pPr algn="ctr" eaLnBrk="0" hangingPunct="0"/>
            <a:r>
              <a:rPr lang="en-US" altLang="en-US" sz="2400" dirty="0">
                <a:solidFill>
                  <a:schemeClr val="accent1">
                    <a:lumMod val="50000"/>
                  </a:schemeClr>
                </a:solidFill>
                <a:latin typeface="Calibri Light" panose="020F0302020204030204" pitchFamily="34" charset="0"/>
                <a:cs typeface="Calibri Light" panose="020F0302020204030204" pitchFamily="34" charset="0"/>
              </a:rPr>
              <a:t>Cindy Maher and Jamie </a:t>
            </a:r>
            <a:r>
              <a:rPr lang="en-US" altLang="en-US" sz="2400" dirty="0" err="1">
                <a:solidFill>
                  <a:schemeClr val="accent1">
                    <a:lumMod val="50000"/>
                  </a:schemeClr>
                </a:solidFill>
                <a:latin typeface="Calibri Light" panose="020F0302020204030204" pitchFamily="34" charset="0"/>
                <a:cs typeface="Calibri Light" panose="020F0302020204030204" pitchFamily="34" charset="0"/>
              </a:rPr>
              <a:t>Guite</a:t>
            </a:r>
            <a:endParaRPr lang="en-US" altLang="en-US" sz="2400" dirty="0">
              <a:solidFill>
                <a:schemeClr val="accent1">
                  <a:lumMod val="50000"/>
                </a:schemeClr>
              </a:solidFill>
              <a:latin typeface="Calibri Light" panose="020F0302020204030204" pitchFamily="34" charset="0"/>
              <a:cs typeface="Calibri Light" panose="020F0302020204030204" pitchFamily="34" charset="0"/>
            </a:endParaRPr>
          </a:p>
          <a:p>
            <a:pPr algn="ctr" eaLnBrk="0" hangingPunct="0"/>
            <a:r>
              <a:rPr lang="en-US" altLang="en-US" sz="2400" b="0" dirty="0">
                <a:solidFill>
                  <a:schemeClr val="accent1">
                    <a:lumMod val="50000"/>
                  </a:schemeClr>
                </a:solidFill>
                <a:latin typeface="Calibri Light" panose="020F0302020204030204" pitchFamily="34" charset="0"/>
                <a:cs typeface="Calibri Light" panose="020F0302020204030204" pitchFamily="34" charset="0"/>
              </a:rPr>
              <a:t>Leading Edge Coaching &amp; Development</a:t>
            </a:r>
          </a:p>
        </p:txBody>
      </p:sp>
      <p:pic>
        <p:nvPicPr>
          <p:cNvPr id="8" name="Picture 7">
            <a:extLst>
              <a:ext uri="{FF2B5EF4-FFF2-40B4-BE49-F238E27FC236}">
                <a16:creationId xmlns:a16="http://schemas.microsoft.com/office/drawing/2014/main" id="{470175BB-AD90-4762-9A8A-0367ADD8597B}"/>
              </a:ext>
            </a:extLst>
          </p:cNvPr>
          <p:cNvPicPr>
            <a:picLocks noChangeAspect="1"/>
          </p:cNvPicPr>
          <p:nvPr/>
        </p:nvPicPr>
        <p:blipFill>
          <a:blip r:embed="rId3"/>
          <a:stretch>
            <a:fillRect/>
          </a:stretch>
        </p:blipFill>
        <p:spPr>
          <a:xfrm>
            <a:off x="5567084" y="2250566"/>
            <a:ext cx="2429013" cy="2429013"/>
          </a:xfrm>
          <a:prstGeom prst="rect">
            <a:avLst/>
          </a:prstGeom>
        </p:spPr>
      </p:pic>
      <p:pic>
        <p:nvPicPr>
          <p:cNvPr id="9" name="Picture 2" descr="ISAC Annual Conference 2019 - Register Today">
            <a:extLst>
              <a:ext uri="{FF2B5EF4-FFF2-40B4-BE49-F238E27FC236}">
                <a16:creationId xmlns:a16="http://schemas.microsoft.com/office/drawing/2014/main" id="{0914D6FB-2EC7-4098-AD93-DBA3D464E77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8611"/>
          <a:stretch/>
        </p:blipFill>
        <p:spPr bwMode="auto">
          <a:xfrm>
            <a:off x="266086" y="200425"/>
            <a:ext cx="1975934" cy="94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84080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Ladder of Accountability: </a:t>
            </a:r>
            <a:br>
              <a:rPr lang="en-US" dirty="0">
                <a:solidFill>
                  <a:schemeClr val="accent1">
                    <a:lumMod val="50000"/>
                  </a:schemeClr>
                </a:solidFill>
              </a:rPr>
            </a:br>
            <a:r>
              <a:rPr lang="en-US" sz="3200" dirty="0">
                <a:solidFill>
                  <a:schemeClr val="accent1">
                    <a:lumMod val="50000"/>
                  </a:schemeClr>
                </a:solidFill>
              </a:rPr>
              <a:t>Level 6</a:t>
            </a:r>
            <a:endParaRPr lang="en-US" dirty="0">
              <a:solidFill>
                <a:schemeClr val="accent1">
                  <a:lumMod val="50000"/>
                </a:schemeClr>
              </a:solidFill>
            </a:endParaRPr>
          </a:p>
        </p:txBody>
      </p:sp>
      <p:sp>
        <p:nvSpPr>
          <p:cNvPr id="5" name="Slide Number Placeholder 4"/>
          <p:cNvSpPr>
            <a:spLocks noGrp="1"/>
          </p:cNvSpPr>
          <p:nvPr>
            <p:ph type="sldNum" sz="quarter" idx="13"/>
          </p:nvPr>
        </p:nvSpPr>
        <p:spPr/>
        <p:txBody>
          <a:bodyPr/>
          <a:lstStyle/>
          <a:p>
            <a:fld id="{EF2C8792-EB74-4D0B-A499-F0F2F6A39377}" type="slidenum">
              <a:rPr lang="en-US" smtClean="0"/>
              <a:pPr/>
              <a:t>10</a:t>
            </a:fld>
            <a:endParaRPr lang="en-US"/>
          </a:p>
        </p:txBody>
      </p:sp>
      <p:pic>
        <p:nvPicPr>
          <p:cNvPr id="4" name="Picture 3">
            <a:extLst>
              <a:ext uri="{FF2B5EF4-FFF2-40B4-BE49-F238E27FC236}">
                <a16:creationId xmlns:a16="http://schemas.microsoft.com/office/drawing/2014/main" id="{624666B5-B9CA-45F0-99E2-DAB4E5C52C24}"/>
              </a:ext>
            </a:extLst>
          </p:cNvPr>
          <p:cNvPicPr>
            <a:picLocks noChangeAspect="1"/>
          </p:cNvPicPr>
          <p:nvPr/>
        </p:nvPicPr>
        <p:blipFill>
          <a:blip r:embed="rId3"/>
          <a:stretch>
            <a:fillRect/>
          </a:stretch>
        </p:blipFill>
        <p:spPr>
          <a:xfrm>
            <a:off x="231272" y="1577567"/>
            <a:ext cx="8177622" cy="4737738"/>
          </a:xfrm>
          <a:prstGeom prst="rect">
            <a:avLst/>
          </a:prstGeom>
        </p:spPr>
      </p:pic>
    </p:spTree>
    <p:custDataLst>
      <p:tags r:id="rId1"/>
    </p:custDataLst>
    <p:extLst>
      <p:ext uri="{BB962C8B-B14F-4D97-AF65-F5344CB8AC3E}">
        <p14:creationId xmlns:p14="http://schemas.microsoft.com/office/powerpoint/2010/main" val="3030536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Ladder of Accountability: </a:t>
            </a:r>
            <a:br>
              <a:rPr lang="en-US" dirty="0">
                <a:solidFill>
                  <a:schemeClr val="accent1">
                    <a:lumMod val="50000"/>
                  </a:schemeClr>
                </a:solidFill>
              </a:rPr>
            </a:br>
            <a:r>
              <a:rPr lang="en-US" sz="3200" dirty="0">
                <a:solidFill>
                  <a:schemeClr val="accent1">
                    <a:lumMod val="50000"/>
                  </a:schemeClr>
                </a:solidFill>
              </a:rPr>
              <a:t>Level 7</a:t>
            </a:r>
            <a:endParaRPr lang="en-US" dirty="0">
              <a:solidFill>
                <a:schemeClr val="accent1">
                  <a:lumMod val="50000"/>
                </a:schemeClr>
              </a:solidFill>
            </a:endParaRPr>
          </a:p>
        </p:txBody>
      </p:sp>
      <p:sp>
        <p:nvSpPr>
          <p:cNvPr id="5" name="Slide Number Placeholder 4"/>
          <p:cNvSpPr>
            <a:spLocks noGrp="1"/>
          </p:cNvSpPr>
          <p:nvPr>
            <p:ph type="sldNum" sz="quarter" idx="13"/>
          </p:nvPr>
        </p:nvSpPr>
        <p:spPr/>
        <p:txBody>
          <a:bodyPr/>
          <a:lstStyle/>
          <a:p>
            <a:fld id="{EF2C8792-EB74-4D0B-A499-F0F2F6A39377}" type="slidenum">
              <a:rPr lang="en-US" smtClean="0"/>
              <a:pPr/>
              <a:t>11</a:t>
            </a:fld>
            <a:endParaRPr lang="en-US"/>
          </a:p>
        </p:txBody>
      </p:sp>
      <p:pic>
        <p:nvPicPr>
          <p:cNvPr id="3" name="Picture 2">
            <a:extLst>
              <a:ext uri="{FF2B5EF4-FFF2-40B4-BE49-F238E27FC236}">
                <a16:creationId xmlns:a16="http://schemas.microsoft.com/office/drawing/2014/main" id="{33076170-0FE7-4A73-8EF8-EC78E2A1227E}"/>
              </a:ext>
            </a:extLst>
          </p:cNvPr>
          <p:cNvPicPr>
            <a:picLocks noChangeAspect="1"/>
          </p:cNvPicPr>
          <p:nvPr/>
        </p:nvPicPr>
        <p:blipFill>
          <a:blip r:embed="rId3"/>
          <a:stretch>
            <a:fillRect/>
          </a:stretch>
        </p:blipFill>
        <p:spPr>
          <a:xfrm>
            <a:off x="249201" y="1667220"/>
            <a:ext cx="8195552" cy="4748126"/>
          </a:xfrm>
          <a:prstGeom prst="rect">
            <a:avLst/>
          </a:prstGeom>
        </p:spPr>
      </p:pic>
    </p:spTree>
    <p:custDataLst>
      <p:tags r:id="rId1"/>
    </p:custDataLst>
    <p:extLst>
      <p:ext uri="{BB962C8B-B14F-4D97-AF65-F5344CB8AC3E}">
        <p14:creationId xmlns:p14="http://schemas.microsoft.com/office/powerpoint/2010/main" val="3138474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Ladder of Accountability: </a:t>
            </a:r>
            <a:br>
              <a:rPr lang="en-US" dirty="0">
                <a:solidFill>
                  <a:schemeClr val="accent1">
                    <a:lumMod val="50000"/>
                  </a:schemeClr>
                </a:solidFill>
              </a:rPr>
            </a:br>
            <a:r>
              <a:rPr lang="en-US" sz="3200" dirty="0">
                <a:solidFill>
                  <a:schemeClr val="accent1">
                    <a:lumMod val="50000"/>
                  </a:schemeClr>
                </a:solidFill>
              </a:rPr>
              <a:t>Level 8</a:t>
            </a:r>
            <a:endParaRPr lang="en-US" dirty="0">
              <a:solidFill>
                <a:schemeClr val="accent1">
                  <a:lumMod val="50000"/>
                </a:schemeClr>
              </a:solidFill>
            </a:endParaRPr>
          </a:p>
        </p:txBody>
      </p:sp>
      <p:sp>
        <p:nvSpPr>
          <p:cNvPr id="5" name="Slide Number Placeholder 4"/>
          <p:cNvSpPr>
            <a:spLocks noGrp="1"/>
          </p:cNvSpPr>
          <p:nvPr>
            <p:ph type="sldNum" sz="quarter" idx="13"/>
          </p:nvPr>
        </p:nvSpPr>
        <p:spPr/>
        <p:txBody>
          <a:bodyPr/>
          <a:lstStyle/>
          <a:p>
            <a:fld id="{EF2C8792-EB74-4D0B-A499-F0F2F6A39377}" type="slidenum">
              <a:rPr lang="en-US" smtClean="0"/>
              <a:pPr/>
              <a:t>12</a:t>
            </a:fld>
            <a:endParaRPr lang="en-US"/>
          </a:p>
        </p:txBody>
      </p:sp>
      <p:pic>
        <p:nvPicPr>
          <p:cNvPr id="4" name="Picture 3">
            <a:extLst>
              <a:ext uri="{FF2B5EF4-FFF2-40B4-BE49-F238E27FC236}">
                <a16:creationId xmlns:a16="http://schemas.microsoft.com/office/drawing/2014/main" id="{11233AF6-D5BE-4899-B2BB-0EE6C9CA84B8}"/>
              </a:ext>
            </a:extLst>
          </p:cNvPr>
          <p:cNvPicPr>
            <a:picLocks noChangeAspect="1"/>
          </p:cNvPicPr>
          <p:nvPr/>
        </p:nvPicPr>
        <p:blipFill>
          <a:blip r:embed="rId3"/>
          <a:stretch>
            <a:fillRect/>
          </a:stretch>
        </p:blipFill>
        <p:spPr>
          <a:xfrm>
            <a:off x="87838" y="1667214"/>
            <a:ext cx="8338986" cy="4831225"/>
          </a:xfrm>
          <a:prstGeom prst="rect">
            <a:avLst/>
          </a:prstGeom>
        </p:spPr>
      </p:pic>
    </p:spTree>
    <p:custDataLst>
      <p:tags r:id="rId1"/>
    </p:custDataLst>
    <p:extLst>
      <p:ext uri="{BB962C8B-B14F-4D97-AF65-F5344CB8AC3E}">
        <p14:creationId xmlns:p14="http://schemas.microsoft.com/office/powerpoint/2010/main" val="2137916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690" y="-7403"/>
            <a:ext cx="7886700" cy="1325563"/>
          </a:xfrm>
        </p:spPr>
        <p:txBody>
          <a:bodyPr>
            <a:noAutofit/>
          </a:bodyPr>
          <a:lstStyle/>
          <a:p>
            <a:r>
              <a:rPr lang="en-US" sz="3600" b="1" dirty="0">
                <a:solidFill>
                  <a:schemeClr val="accent1">
                    <a:lumMod val="50000"/>
                  </a:schemeClr>
                </a:solidFill>
              </a:rPr>
              <a:t>Scenario 1: </a:t>
            </a:r>
            <a:br>
              <a:rPr lang="en-US" sz="3600" dirty="0">
                <a:solidFill>
                  <a:schemeClr val="accent1">
                    <a:lumMod val="50000"/>
                  </a:schemeClr>
                </a:solidFill>
              </a:rPr>
            </a:br>
            <a:r>
              <a:rPr lang="en-US" sz="3600" dirty="0">
                <a:solidFill>
                  <a:schemeClr val="accent1">
                    <a:lumMod val="50000"/>
                  </a:schemeClr>
                </a:solidFill>
              </a:rPr>
              <a:t>Which Rung on the Ladder is Sue?  </a:t>
            </a:r>
          </a:p>
        </p:txBody>
      </p:sp>
      <p:sp>
        <p:nvSpPr>
          <p:cNvPr id="5" name="Slide Number Placeholder 4"/>
          <p:cNvSpPr>
            <a:spLocks noGrp="1"/>
          </p:cNvSpPr>
          <p:nvPr>
            <p:ph type="sldNum" sz="quarter" idx="13"/>
          </p:nvPr>
        </p:nvSpPr>
        <p:spPr/>
        <p:txBody>
          <a:bodyPr/>
          <a:lstStyle/>
          <a:p>
            <a:fld id="{EF2C8792-EB74-4D0B-A499-F0F2F6A39377}" type="slidenum">
              <a:rPr lang="en-US" smtClean="0"/>
              <a:pPr/>
              <a:t>13</a:t>
            </a:fld>
            <a:endParaRPr lang="en-US"/>
          </a:p>
        </p:txBody>
      </p:sp>
      <p:sp>
        <p:nvSpPr>
          <p:cNvPr id="7" name="Rectangle 6">
            <a:extLst>
              <a:ext uri="{FF2B5EF4-FFF2-40B4-BE49-F238E27FC236}">
                <a16:creationId xmlns:a16="http://schemas.microsoft.com/office/drawing/2014/main" id="{3F813C7A-D1CA-4857-B392-1B5226C86FCC}"/>
              </a:ext>
            </a:extLst>
          </p:cNvPr>
          <p:cNvSpPr/>
          <p:nvPr/>
        </p:nvSpPr>
        <p:spPr>
          <a:xfrm>
            <a:off x="457200" y="1512496"/>
            <a:ext cx="7743190" cy="3539430"/>
          </a:xfrm>
          <a:prstGeom prst="rect">
            <a:avLst/>
          </a:prstGeom>
        </p:spPr>
        <p:txBody>
          <a:bodyPr wrap="square">
            <a:spAutoFit/>
          </a:bodyPr>
          <a:lstStyle/>
          <a:p>
            <a:r>
              <a:rPr lang="en-US" sz="3200" dirty="0">
                <a:cs typeface="Calibri" panose="020F0502020204030204" pitchFamily="34" charset="0"/>
              </a:rPr>
              <a:t>Bob is following up with Sue because her report on #</a:t>
            </a:r>
            <a:r>
              <a:rPr lang="en-US" sz="3200" dirty="0" err="1">
                <a:cs typeface="Calibri" panose="020F0502020204030204" pitchFamily="34" charset="0"/>
              </a:rPr>
              <a:t>MentalHealthMatters</a:t>
            </a:r>
            <a:r>
              <a:rPr lang="en-US" sz="3200" dirty="0">
                <a:cs typeface="Calibri" panose="020F0502020204030204" pitchFamily="34" charset="0"/>
              </a:rPr>
              <a:t> is late.  “The County Board of Supervisors is expecting our report this week.  Why isn’t it ready?”  Sue looks confused: “You should have told me it was a priority.  How was I supposed to know that it was important?”</a:t>
            </a:r>
          </a:p>
        </p:txBody>
      </p:sp>
    </p:spTree>
    <p:custDataLst>
      <p:tags r:id="rId1"/>
    </p:custDataLst>
    <p:extLst>
      <p:ext uri="{BB962C8B-B14F-4D97-AF65-F5344CB8AC3E}">
        <p14:creationId xmlns:p14="http://schemas.microsoft.com/office/powerpoint/2010/main" val="4047921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EF2C8792-EB74-4D0B-A499-F0F2F6A39377}" type="slidenum">
              <a:rPr lang="en-US" smtClean="0"/>
              <a:pPr/>
              <a:t>14</a:t>
            </a:fld>
            <a:endParaRPr lang="en-US"/>
          </a:p>
        </p:txBody>
      </p:sp>
      <p:sp>
        <p:nvSpPr>
          <p:cNvPr id="7" name="Rectangle 6">
            <a:extLst>
              <a:ext uri="{FF2B5EF4-FFF2-40B4-BE49-F238E27FC236}">
                <a16:creationId xmlns:a16="http://schemas.microsoft.com/office/drawing/2014/main" id="{3F813C7A-D1CA-4857-B392-1B5226C86FCC}"/>
              </a:ext>
            </a:extLst>
          </p:cNvPr>
          <p:cNvSpPr/>
          <p:nvPr/>
        </p:nvSpPr>
        <p:spPr>
          <a:xfrm>
            <a:off x="457200" y="1604042"/>
            <a:ext cx="7743190" cy="4524315"/>
          </a:xfrm>
          <a:prstGeom prst="rect">
            <a:avLst/>
          </a:prstGeom>
        </p:spPr>
        <p:txBody>
          <a:bodyPr wrap="square">
            <a:spAutoFit/>
          </a:bodyPr>
          <a:lstStyle/>
          <a:p>
            <a:r>
              <a:rPr lang="en-US" sz="3200" dirty="0">
                <a:cs typeface="Calibri" panose="020F0502020204030204" pitchFamily="34" charset="0"/>
              </a:rPr>
              <a:t>Allison is discussing an upcoming event for the 100</a:t>
            </a:r>
            <a:r>
              <a:rPr lang="en-US" sz="3200" baseline="30000" dirty="0">
                <a:cs typeface="Calibri" panose="020F0502020204030204" pitchFamily="34" charset="0"/>
              </a:rPr>
              <a:t>th</a:t>
            </a:r>
            <a:r>
              <a:rPr lang="en-US" sz="3200" dirty="0">
                <a:cs typeface="Calibri" panose="020F0502020204030204" pitchFamily="34" charset="0"/>
              </a:rPr>
              <a:t> Anniversary in Woodbury County with a colleague.  She takes a bite of her salad and shakes her head.  I hope our Chairperson shows up for this.  I left a message for him two weeks ago and he didn’t get back to me.  But, if he doesn’t show, I have a Keith </a:t>
            </a:r>
            <a:r>
              <a:rPr lang="en-US" sz="3200" dirty="0" err="1">
                <a:cs typeface="Calibri" panose="020F0502020204030204" pitchFamily="34" charset="0"/>
              </a:rPr>
              <a:t>Radig</a:t>
            </a:r>
            <a:r>
              <a:rPr lang="en-US" sz="3200" dirty="0">
                <a:cs typeface="Calibri" panose="020F0502020204030204" pitchFamily="34" charset="0"/>
              </a:rPr>
              <a:t> mask that I wore last Halloween. I do a pretty good impression. </a:t>
            </a:r>
          </a:p>
        </p:txBody>
      </p:sp>
      <p:sp>
        <p:nvSpPr>
          <p:cNvPr id="8" name="Title 1">
            <a:extLst>
              <a:ext uri="{FF2B5EF4-FFF2-40B4-BE49-F238E27FC236}">
                <a16:creationId xmlns:a16="http://schemas.microsoft.com/office/drawing/2014/main" id="{95EBE845-30D5-47A1-AB31-98FE24B32D74}"/>
              </a:ext>
            </a:extLst>
          </p:cNvPr>
          <p:cNvSpPr>
            <a:spLocks noGrp="1"/>
          </p:cNvSpPr>
          <p:nvPr>
            <p:ph type="title"/>
          </p:nvPr>
        </p:nvSpPr>
        <p:spPr>
          <a:xfrm>
            <a:off x="313690" y="-7403"/>
            <a:ext cx="7886700" cy="1325563"/>
          </a:xfrm>
        </p:spPr>
        <p:txBody>
          <a:bodyPr>
            <a:noAutofit/>
          </a:bodyPr>
          <a:lstStyle/>
          <a:p>
            <a:r>
              <a:rPr lang="en-US" sz="3600" b="1" dirty="0">
                <a:solidFill>
                  <a:schemeClr val="accent1">
                    <a:lumMod val="50000"/>
                  </a:schemeClr>
                </a:solidFill>
              </a:rPr>
              <a:t>Scenario 2: </a:t>
            </a:r>
            <a:br>
              <a:rPr lang="en-US" sz="3600" dirty="0">
                <a:solidFill>
                  <a:schemeClr val="accent1">
                    <a:lumMod val="50000"/>
                  </a:schemeClr>
                </a:solidFill>
              </a:rPr>
            </a:br>
            <a:r>
              <a:rPr lang="en-US" sz="3600" dirty="0">
                <a:solidFill>
                  <a:schemeClr val="accent1">
                    <a:lumMod val="50000"/>
                  </a:schemeClr>
                </a:solidFill>
              </a:rPr>
              <a:t>Which Rung on the Ladder is Allison?  </a:t>
            </a:r>
          </a:p>
        </p:txBody>
      </p:sp>
    </p:spTree>
    <p:custDataLst>
      <p:tags r:id="rId1"/>
    </p:custDataLst>
    <p:extLst>
      <p:ext uri="{BB962C8B-B14F-4D97-AF65-F5344CB8AC3E}">
        <p14:creationId xmlns:p14="http://schemas.microsoft.com/office/powerpoint/2010/main" val="3942476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Locus of Control</a:t>
            </a:r>
          </a:p>
        </p:txBody>
      </p:sp>
      <p:sp>
        <p:nvSpPr>
          <p:cNvPr id="5" name="Slide Number Placeholder 4"/>
          <p:cNvSpPr>
            <a:spLocks noGrp="1"/>
          </p:cNvSpPr>
          <p:nvPr>
            <p:ph type="sldNum" sz="quarter" idx="13"/>
          </p:nvPr>
        </p:nvSpPr>
        <p:spPr/>
        <p:txBody>
          <a:bodyPr/>
          <a:lstStyle/>
          <a:p>
            <a:fld id="{EF2C8792-EB74-4D0B-A499-F0F2F6A39377}" type="slidenum">
              <a:rPr lang="en-US" smtClean="0"/>
              <a:pPr/>
              <a:t>15</a:t>
            </a:fld>
            <a:endParaRPr lang="en-US"/>
          </a:p>
        </p:txBody>
      </p:sp>
      <p:pic>
        <p:nvPicPr>
          <p:cNvPr id="6" name="Picture 5">
            <a:extLst>
              <a:ext uri="{FF2B5EF4-FFF2-40B4-BE49-F238E27FC236}">
                <a16:creationId xmlns:a16="http://schemas.microsoft.com/office/drawing/2014/main" id="{22B96225-190B-43D2-8F30-A760131E9FF9}"/>
              </a:ext>
            </a:extLst>
          </p:cNvPr>
          <p:cNvPicPr>
            <a:picLocks noChangeAspect="1"/>
          </p:cNvPicPr>
          <p:nvPr/>
        </p:nvPicPr>
        <p:blipFill>
          <a:blip r:embed="rId3"/>
          <a:stretch>
            <a:fillRect/>
          </a:stretch>
        </p:blipFill>
        <p:spPr>
          <a:xfrm>
            <a:off x="1295400" y="1507066"/>
            <a:ext cx="6608933" cy="5105400"/>
          </a:xfrm>
          <a:prstGeom prst="rect">
            <a:avLst/>
          </a:prstGeom>
        </p:spPr>
      </p:pic>
    </p:spTree>
    <p:custDataLst>
      <p:tags r:id="rId1"/>
    </p:custDataLst>
    <p:extLst>
      <p:ext uri="{BB962C8B-B14F-4D97-AF65-F5344CB8AC3E}">
        <p14:creationId xmlns:p14="http://schemas.microsoft.com/office/powerpoint/2010/main" val="2794705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Project Aristotle*</a:t>
            </a:r>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16</a:t>
            </a:fld>
            <a:endParaRPr lang="en-US"/>
          </a:p>
        </p:txBody>
      </p:sp>
      <p:pic>
        <p:nvPicPr>
          <p:cNvPr id="2" name="Picture 1">
            <a:extLst>
              <a:ext uri="{FF2B5EF4-FFF2-40B4-BE49-F238E27FC236}">
                <a16:creationId xmlns:a16="http://schemas.microsoft.com/office/drawing/2014/main" id="{835D1A96-CBD8-406D-96B5-86C9AC105026}"/>
              </a:ext>
            </a:extLst>
          </p:cNvPr>
          <p:cNvPicPr>
            <a:picLocks noChangeAspect="1"/>
          </p:cNvPicPr>
          <p:nvPr/>
        </p:nvPicPr>
        <p:blipFill>
          <a:blip r:embed="rId3"/>
          <a:stretch>
            <a:fillRect/>
          </a:stretch>
        </p:blipFill>
        <p:spPr>
          <a:xfrm>
            <a:off x="292200" y="1910438"/>
            <a:ext cx="7964233" cy="3181516"/>
          </a:xfrm>
          <a:prstGeom prst="rect">
            <a:avLst/>
          </a:prstGeom>
        </p:spPr>
      </p:pic>
      <p:pic>
        <p:nvPicPr>
          <p:cNvPr id="3" name="Picture 2">
            <a:extLst>
              <a:ext uri="{FF2B5EF4-FFF2-40B4-BE49-F238E27FC236}">
                <a16:creationId xmlns:a16="http://schemas.microsoft.com/office/drawing/2014/main" id="{E9679F2B-7B41-4E18-8CC3-BB592FF8E187}"/>
              </a:ext>
            </a:extLst>
          </p:cNvPr>
          <p:cNvPicPr>
            <a:picLocks noChangeAspect="1"/>
          </p:cNvPicPr>
          <p:nvPr/>
        </p:nvPicPr>
        <p:blipFill>
          <a:blip r:embed="rId4"/>
          <a:stretch>
            <a:fillRect/>
          </a:stretch>
        </p:blipFill>
        <p:spPr>
          <a:xfrm>
            <a:off x="187389" y="6149586"/>
            <a:ext cx="8142399" cy="520153"/>
          </a:xfrm>
          <a:prstGeom prst="rect">
            <a:avLst/>
          </a:prstGeom>
        </p:spPr>
      </p:pic>
    </p:spTree>
    <p:custDataLst>
      <p:tags r:id="rId1"/>
    </p:custDataLst>
    <p:extLst>
      <p:ext uri="{BB962C8B-B14F-4D97-AF65-F5344CB8AC3E}">
        <p14:creationId xmlns:p14="http://schemas.microsoft.com/office/powerpoint/2010/main" val="253431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94791087-C127-4861-95DF-E9D83D40A9BB}"/>
              </a:ext>
            </a:extLst>
          </p:cNvPr>
          <p:cNvPicPr>
            <a:picLocks noRot="1" noChangeAspect="1"/>
          </p:cNvPicPr>
          <p:nvPr>
            <a:videoFile r:link="rId2"/>
          </p:nvPr>
        </p:nvPicPr>
        <p:blipFill>
          <a:blip r:embed="rId4"/>
          <a:stretch>
            <a:fillRect/>
          </a:stretch>
        </p:blipFill>
        <p:spPr>
          <a:xfrm>
            <a:off x="0" y="1038924"/>
            <a:ext cx="8498048" cy="4780152"/>
          </a:xfrm>
          <a:prstGeom prst="rect">
            <a:avLst/>
          </a:prstGeom>
          <a:effectLst>
            <a:softEdge rad="38100"/>
          </a:effectLst>
        </p:spPr>
      </p:pic>
      <p:sp>
        <p:nvSpPr>
          <p:cNvPr id="7" name="Rectangle 6">
            <a:extLst>
              <a:ext uri="{FF2B5EF4-FFF2-40B4-BE49-F238E27FC236}">
                <a16:creationId xmlns:a16="http://schemas.microsoft.com/office/drawing/2014/main" id="{B2B790D1-C89D-40AA-BDBC-41980CE9593C}"/>
              </a:ext>
            </a:extLst>
          </p:cNvPr>
          <p:cNvSpPr/>
          <p:nvPr/>
        </p:nvSpPr>
        <p:spPr>
          <a:xfrm>
            <a:off x="207797" y="269483"/>
            <a:ext cx="5446235" cy="769441"/>
          </a:xfrm>
          <a:prstGeom prst="rect">
            <a:avLst/>
          </a:prstGeom>
        </p:spPr>
        <p:txBody>
          <a:bodyPr wrap="none">
            <a:spAutoFit/>
          </a:bodyPr>
          <a:lstStyle/>
          <a:p>
            <a:r>
              <a:rPr lang="en-US" sz="4400" dirty="0" err="1">
                <a:solidFill>
                  <a:srgbClr val="17406D"/>
                </a:solidFill>
                <a:ea typeface="+mj-ea"/>
                <a:cs typeface="+mj-cs"/>
              </a:rPr>
              <a:t>Brene</a:t>
            </a:r>
            <a:r>
              <a:rPr lang="en-US" sz="4400" dirty="0">
                <a:solidFill>
                  <a:srgbClr val="17406D"/>
                </a:solidFill>
                <a:ea typeface="+mj-ea"/>
                <a:cs typeface="+mj-cs"/>
              </a:rPr>
              <a:t> Brown on Blame</a:t>
            </a:r>
            <a:endParaRPr lang="en-US" dirty="0"/>
          </a:p>
        </p:txBody>
      </p:sp>
    </p:spTree>
    <p:custDataLst>
      <p:tags r:id="rId1"/>
    </p:custDataLst>
    <p:extLst>
      <p:ext uri="{BB962C8B-B14F-4D97-AF65-F5344CB8AC3E}">
        <p14:creationId xmlns:p14="http://schemas.microsoft.com/office/powerpoint/2010/main" val="2896434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EF2C8792-EB74-4D0B-A499-F0F2F6A39377}" type="slidenum">
              <a:rPr lang="en-US" smtClean="0"/>
              <a:pPr/>
              <a:t>18</a:t>
            </a:fld>
            <a:endParaRPr lang="en-US"/>
          </a:p>
        </p:txBody>
      </p:sp>
      <p:sp>
        <p:nvSpPr>
          <p:cNvPr id="10" name="Rectangle 2">
            <a:extLst>
              <a:ext uri="{FF2B5EF4-FFF2-40B4-BE49-F238E27FC236}">
                <a16:creationId xmlns:a16="http://schemas.microsoft.com/office/drawing/2014/main" id="{0F15B1E2-0DAD-4A45-9A96-503FA53FD0EF}"/>
              </a:ext>
            </a:extLst>
          </p:cNvPr>
          <p:cNvSpPr>
            <a:spLocks noChangeArrowheads="1"/>
          </p:cNvSpPr>
          <p:nvPr/>
        </p:nvSpPr>
        <p:spPr bwMode="auto">
          <a:xfrm>
            <a:off x="699246" y="1262086"/>
            <a:ext cx="7230523" cy="159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42" tIns="45462" rIns="92342" bIns="45462">
            <a:spAutoFit/>
          </a:bodyPr>
          <a:lstStyle/>
          <a:p>
            <a:pPr algn="ctr"/>
            <a:r>
              <a:rPr lang="en-US" altLang="en-US" sz="5400" b="1" dirty="0">
                <a:solidFill>
                  <a:schemeClr val="accent1">
                    <a:lumMod val="50000"/>
                  </a:schemeClr>
                </a:solidFill>
                <a:cs typeface="Calibri" panose="020F0502020204030204" pitchFamily="34" charset="0"/>
              </a:rPr>
              <a:t>Feedback is a Gift</a:t>
            </a:r>
          </a:p>
          <a:p>
            <a:pPr algn="ctr"/>
            <a:r>
              <a:rPr lang="en-US" altLang="en-US" sz="4400" dirty="0">
                <a:solidFill>
                  <a:schemeClr val="accent1">
                    <a:lumMod val="50000"/>
                  </a:schemeClr>
                </a:solidFill>
                <a:latin typeface="Calibri Light" panose="020F0302020204030204" pitchFamily="34" charset="0"/>
                <a:cs typeface="Calibri Light" panose="020F0302020204030204" pitchFamily="34" charset="0"/>
              </a:rPr>
              <a:t>(But I’d Rather Get Chocolate)</a:t>
            </a:r>
          </a:p>
        </p:txBody>
      </p:sp>
      <p:sp>
        <p:nvSpPr>
          <p:cNvPr id="12" name="Rectangle 3">
            <a:extLst>
              <a:ext uri="{FF2B5EF4-FFF2-40B4-BE49-F238E27FC236}">
                <a16:creationId xmlns:a16="http://schemas.microsoft.com/office/drawing/2014/main" id="{E3A7A27E-8F07-4351-9B95-3B6373A5964E}"/>
              </a:ext>
            </a:extLst>
          </p:cNvPr>
          <p:cNvSpPr>
            <a:spLocks noChangeArrowheads="1"/>
          </p:cNvSpPr>
          <p:nvPr/>
        </p:nvSpPr>
        <p:spPr bwMode="auto">
          <a:xfrm>
            <a:off x="1019377" y="5767594"/>
            <a:ext cx="6588125" cy="83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31" tIns="45457" rIns="92331" bIns="45457">
            <a:spAutoFit/>
          </a:bodyPr>
          <a:lstStyle/>
          <a:p>
            <a:pPr algn="ctr" eaLnBrk="0" hangingPunct="0"/>
            <a:r>
              <a:rPr lang="en-US" altLang="en-US" sz="2400" dirty="0">
                <a:solidFill>
                  <a:schemeClr val="accent1">
                    <a:lumMod val="50000"/>
                  </a:schemeClr>
                </a:solidFill>
                <a:latin typeface="Calibri Light" panose="020F0302020204030204" pitchFamily="34" charset="0"/>
                <a:cs typeface="Calibri Light" panose="020F0302020204030204" pitchFamily="34" charset="0"/>
              </a:rPr>
              <a:t>Cindy Maher and Jamie </a:t>
            </a:r>
            <a:r>
              <a:rPr lang="en-US" altLang="en-US" sz="2400" dirty="0" err="1">
                <a:solidFill>
                  <a:schemeClr val="accent1">
                    <a:lumMod val="50000"/>
                  </a:schemeClr>
                </a:solidFill>
                <a:latin typeface="Calibri Light" panose="020F0302020204030204" pitchFamily="34" charset="0"/>
                <a:cs typeface="Calibri Light" panose="020F0302020204030204" pitchFamily="34" charset="0"/>
              </a:rPr>
              <a:t>Guite</a:t>
            </a:r>
            <a:endParaRPr lang="en-US" altLang="en-US" sz="2400" dirty="0">
              <a:solidFill>
                <a:schemeClr val="accent1">
                  <a:lumMod val="50000"/>
                </a:schemeClr>
              </a:solidFill>
              <a:latin typeface="Calibri Light" panose="020F0302020204030204" pitchFamily="34" charset="0"/>
              <a:cs typeface="Calibri Light" panose="020F0302020204030204" pitchFamily="34" charset="0"/>
            </a:endParaRPr>
          </a:p>
          <a:p>
            <a:pPr algn="ctr" eaLnBrk="0" hangingPunct="0"/>
            <a:r>
              <a:rPr lang="en-US" altLang="en-US" sz="2400" b="0" dirty="0">
                <a:solidFill>
                  <a:schemeClr val="accent1">
                    <a:lumMod val="50000"/>
                  </a:schemeClr>
                </a:solidFill>
                <a:latin typeface="Calibri Light" panose="020F0302020204030204" pitchFamily="34" charset="0"/>
                <a:cs typeface="Calibri Light" panose="020F0302020204030204" pitchFamily="34" charset="0"/>
              </a:rPr>
              <a:t>Leading Edge Coaching &amp; Development</a:t>
            </a:r>
          </a:p>
        </p:txBody>
      </p:sp>
      <p:pic>
        <p:nvPicPr>
          <p:cNvPr id="7" name="Picture 6">
            <a:extLst>
              <a:ext uri="{FF2B5EF4-FFF2-40B4-BE49-F238E27FC236}">
                <a16:creationId xmlns:a16="http://schemas.microsoft.com/office/drawing/2014/main" id="{862FA59E-DD59-440C-8786-B122CACE2292}"/>
              </a:ext>
            </a:extLst>
          </p:cNvPr>
          <p:cNvPicPr>
            <a:picLocks noChangeAspect="1"/>
          </p:cNvPicPr>
          <p:nvPr/>
        </p:nvPicPr>
        <p:blipFill>
          <a:blip r:embed="rId3"/>
          <a:stretch>
            <a:fillRect/>
          </a:stretch>
        </p:blipFill>
        <p:spPr>
          <a:xfrm>
            <a:off x="3063179" y="3016618"/>
            <a:ext cx="2763877" cy="2461939"/>
          </a:xfrm>
          <a:prstGeom prst="rect">
            <a:avLst/>
          </a:prstGeom>
        </p:spPr>
      </p:pic>
      <p:pic>
        <p:nvPicPr>
          <p:cNvPr id="9" name="Picture 2" descr="ISAC Annual Conference 2019 - Register Today">
            <a:extLst>
              <a:ext uri="{FF2B5EF4-FFF2-40B4-BE49-F238E27FC236}">
                <a16:creationId xmlns:a16="http://schemas.microsoft.com/office/drawing/2014/main" id="{7B315575-DEA1-4DD9-9518-6355CD2FAAD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8611"/>
          <a:stretch/>
        </p:blipFill>
        <p:spPr bwMode="auto">
          <a:xfrm>
            <a:off x="266086" y="200425"/>
            <a:ext cx="1975934" cy="94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47444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Engagement Drivers</a:t>
            </a:r>
          </a:p>
        </p:txBody>
      </p:sp>
      <p:sp>
        <p:nvSpPr>
          <p:cNvPr id="5" name="Slide Number Placeholder 4"/>
          <p:cNvSpPr>
            <a:spLocks noGrp="1"/>
          </p:cNvSpPr>
          <p:nvPr>
            <p:ph type="sldNum" sz="quarter" idx="13"/>
          </p:nvPr>
        </p:nvSpPr>
        <p:spPr/>
        <p:txBody>
          <a:bodyPr/>
          <a:lstStyle/>
          <a:p>
            <a:fld id="{EF2C8792-EB74-4D0B-A499-F0F2F6A39377}" type="slidenum">
              <a:rPr lang="en-US" smtClean="0"/>
              <a:pPr/>
              <a:t>19</a:t>
            </a:fld>
            <a:endParaRPr lang="en-US"/>
          </a:p>
        </p:txBody>
      </p:sp>
      <p:pic>
        <p:nvPicPr>
          <p:cNvPr id="3" name="Picture 2">
            <a:extLst>
              <a:ext uri="{FF2B5EF4-FFF2-40B4-BE49-F238E27FC236}">
                <a16:creationId xmlns:a16="http://schemas.microsoft.com/office/drawing/2014/main" id="{A3726D1F-D390-48C5-BEB8-D33F9FD171D8}"/>
              </a:ext>
            </a:extLst>
          </p:cNvPr>
          <p:cNvPicPr>
            <a:picLocks noChangeAspect="1"/>
          </p:cNvPicPr>
          <p:nvPr/>
        </p:nvPicPr>
        <p:blipFill>
          <a:blip r:embed="rId3"/>
          <a:stretch>
            <a:fillRect/>
          </a:stretch>
        </p:blipFill>
        <p:spPr>
          <a:xfrm>
            <a:off x="163971" y="2035084"/>
            <a:ext cx="8151058" cy="3353091"/>
          </a:xfrm>
          <a:prstGeom prst="rect">
            <a:avLst/>
          </a:prstGeom>
        </p:spPr>
      </p:pic>
    </p:spTree>
    <p:custDataLst>
      <p:tags r:id="rId1"/>
    </p:custDataLst>
    <p:extLst>
      <p:ext uri="{BB962C8B-B14F-4D97-AF65-F5344CB8AC3E}">
        <p14:creationId xmlns:p14="http://schemas.microsoft.com/office/powerpoint/2010/main" val="4271580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Buzz</a:t>
            </a:r>
          </a:p>
        </p:txBody>
      </p:sp>
      <p:sp>
        <p:nvSpPr>
          <p:cNvPr id="5" name="Slide Number Placeholder 4"/>
          <p:cNvSpPr>
            <a:spLocks noGrp="1"/>
          </p:cNvSpPr>
          <p:nvPr>
            <p:ph type="sldNum" sz="quarter" idx="13"/>
          </p:nvPr>
        </p:nvSpPr>
        <p:spPr/>
        <p:txBody>
          <a:bodyPr/>
          <a:lstStyle/>
          <a:p>
            <a:fld id="{EF2C8792-EB74-4D0B-A499-F0F2F6A39377}" type="slidenum">
              <a:rPr lang="en-US" smtClean="0"/>
              <a:pPr/>
              <a:t>2</a:t>
            </a:fld>
            <a:endParaRPr lang="en-US"/>
          </a:p>
        </p:txBody>
      </p:sp>
      <p:sp>
        <p:nvSpPr>
          <p:cNvPr id="8" name="TextBox 7">
            <a:extLst>
              <a:ext uri="{FF2B5EF4-FFF2-40B4-BE49-F238E27FC236}">
                <a16:creationId xmlns:a16="http://schemas.microsoft.com/office/drawing/2014/main" id="{6F265FF4-21B1-4ABC-9C45-5017252B1E81}"/>
              </a:ext>
            </a:extLst>
          </p:cNvPr>
          <p:cNvSpPr txBox="1"/>
          <p:nvPr/>
        </p:nvSpPr>
        <p:spPr>
          <a:xfrm>
            <a:off x="4711775" y="2150532"/>
            <a:ext cx="3433156" cy="2939266"/>
          </a:xfrm>
          <a:prstGeom prst="rect">
            <a:avLst/>
          </a:prstGeom>
          <a:noFill/>
        </p:spPr>
        <p:txBody>
          <a:bodyPr wrap="square" rtlCol="0">
            <a:spAutoFit/>
          </a:bodyPr>
          <a:lstStyle/>
          <a:p>
            <a:pPr marL="514350" indent="-514350">
              <a:spcAft>
                <a:spcPts val="1800"/>
              </a:spcAft>
              <a:buFont typeface="+mj-lt"/>
              <a:buAutoNum type="arabicPeriod"/>
            </a:pPr>
            <a:r>
              <a:rPr lang="en-US" sz="2800" dirty="0"/>
              <a:t>Positive</a:t>
            </a:r>
          </a:p>
          <a:p>
            <a:pPr marL="514350" indent="-514350">
              <a:spcAft>
                <a:spcPts val="1800"/>
              </a:spcAft>
              <a:buFont typeface="+mj-lt"/>
              <a:buAutoNum type="arabicPeriod"/>
            </a:pPr>
            <a:r>
              <a:rPr lang="en-US" sz="2800" dirty="0"/>
              <a:t>Negative</a:t>
            </a:r>
          </a:p>
          <a:p>
            <a:pPr marL="514350" indent="-514350">
              <a:spcAft>
                <a:spcPts val="1800"/>
              </a:spcAft>
              <a:buFont typeface="+mj-lt"/>
              <a:buAutoNum type="arabicPeriod"/>
            </a:pPr>
            <a:r>
              <a:rPr lang="en-US" sz="2800" dirty="0"/>
              <a:t>Positive </a:t>
            </a:r>
            <a:r>
              <a:rPr lang="en-US" sz="2800" i="1" dirty="0"/>
              <a:t>But Limiting</a:t>
            </a:r>
          </a:p>
          <a:p>
            <a:pPr>
              <a:spcAft>
                <a:spcPts val="1800"/>
              </a:spcAft>
            </a:pPr>
            <a:endParaRPr lang="en-US" sz="2800" dirty="0"/>
          </a:p>
        </p:txBody>
      </p:sp>
      <p:pic>
        <p:nvPicPr>
          <p:cNvPr id="9" name="Picture 8">
            <a:extLst>
              <a:ext uri="{FF2B5EF4-FFF2-40B4-BE49-F238E27FC236}">
                <a16:creationId xmlns:a16="http://schemas.microsoft.com/office/drawing/2014/main" id="{A4176C23-E0E9-4F60-BD35-AED1E44FDF12}"/>
              </a:ext>
            </a:extLst>
          </p:cNvPr>
          <p:cNvPicPr>
            <a:picLocks noChangeAspect="1"/>
          </p:cNvPicPr>
          <p:nvPr/>
        </p:nvPicPr>
        <p:blipFill>
          <a:blip r:embed="rId3"/>
          <a:stretch>
            <a:fillRect/>
          </a:stretch>
        </p:blipFill>
        <p:spPr>
          <a:xfrm>
            <a:off x="313690" y="2150532"/>
            <a:ext cx="4041850" cy="2313517"/>
          </a:xfrm>
          <a:prstGeom prst="rect">
            <a:avLst/>
          </a:prstGeom>
        </p:spPr>
      </p:pic>
    </p:spTree>
    <p:custDataLst>
      <p:tags r:id="rId1"/>
    </p:custDataLst>
    <p:extLst>
      <p:ext uri="{BB962C8B-B14F-4D97-AF65-F5344CB8AC3E}">
        <p14:creationId xmlns:p14="http://schemas.microsoft.com/office/powerpoint/2010/main" val="635958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Three Feedback Triggers*</a:t>
            </a:r>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20</a:t>
            </a:fld>
            <a:endParaRPr lang="en-US"/>
          </a:p>
        </p:txBody>
      </p:sp>
      <p:sp>
        <p:nvSpPr>
          <p:cNvPr id="4" name="TextBox 3">
            <a:extLst>
              <a:ext uri="{FF2B5EF4-FFF2-40B4-BE49-F238E27FC236}">
                <a16:creationId xmlns:a16="http://schemas.microsoft.com/office/drawing/2014/main" id="{0D153C58-777E-4B79-9CE5-608910E23991}"/>
              </a:ext>
            </a:extLst>
          </p:cNvPr>
          <p:cNvSpPr txBox="1"/>
          <p:nvPr/>
        </p:nvSpPr>
        <p:spPr>
          <a:xfrm>
            <a:off x="457201" y="2150532"/>
            <a:ext cx="7196667" cy="2508379"/>
          </a:xfrm>
          <a:prstGeom prst="rect">
            <a:avLst/>
          </a:prstGeom>
          <a:noFill/>
        </p:spPr>
        <p:txBody>
          <a:bodyPr wrap="square" rtlCol="0">
            <a:spAutoFit/>
          </a:bodyPr>
          <a:lstStyle/>
          <a:p>
            <a:pPr marL="514350" indent="-514350">
              <a:spcAft>
                <a:spcPts val="1800"/>
              </a:spcAft>
              <a:buFont typeface="+mj-lt"/>
              <a:buAutoNum type="arabicPeriod"/>
            </a:pPr>
            <a:r>
              <a:rPr lang="en-US" sz="2800" dirty="0"/>
              <a:t>Truth Trigger</a:t>
            </a:r>
          </a:p>
          <a:p>
            <a:pPr marL="514350" indent="-514350">
              <a:spcAft>
                <a:spcPts val="1800"/>
              </a:spcAft>
              <a:buFont typeface="+mj-lt"/>
              <a:buAutoNum type="arabicPeriod"/>
            </a:pPr>
            <a:r>
              <a:rPr lang="en-US" sz="2800" dirty="0"/>
              <a:t>Relationship Trigger</a:t>
            </a:r>
          </a:p>
          <a:p>
            <a:pPr marL="514350" indent="-514350">
              <a:spcAft>
                <a:spcPts val="1800"/>
              </a:spcAft>
              <a:buFont typeface="+mj-lt"/>
              <a:buAutoNum type="arabicPeriod"/>
            </a:pPr>
            <a:r>
              <a:rPr lang="en-US" sz="2800" dirty="0"/>
              <a:t>Identity Trigger</a:t>
            </a:r>
          </a:p>
          <a:p>
            <a:pPr>
              <a:spcAft>
                <a:spcPts val="1800"/>
              </a:spcAft>
            </a:pPr>
            <a:endParaRPr lang="en-US" sz="2800" dirty="0"/>
          </a:p>
        </p:txBody>
      </p:sp>
      <p:pic>
        <p:nvPicPr>
          <p:cNvPr id="10" name="Picture 8">
            <a:extLst>
              <a:ext uri="{FF2B5EF4-FFF2-40B4-BE49-F238E27FC236}">
                <a16:creationId xmlns:a16="http://schemas.microsoft.com/office/drawing/2014/main" id="{E071A349-E10D-4195-B121-AD0BE6F34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88" y="6357408"/>
            <a:ext cx="8260752"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0">
            <a:extLst>
              <a:ext uri="{FF2B5EF4-FFF2-40B4-BE49-F238E27FC236}">
                <a16:creationId xmlns:a16="http://schemas.microsoft.com/office/drawing/2014/main" id="{FAFEF5BD-81E5-47AB-AAFD-3B65C171E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0375" y="2082796"/>
            <a:ext cx="3868737"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9AB5CE38-AB78-41C9-83B6-75372218BBC8}"/>
              </a:ext>
            </a:extLst>
          </p:cNvPr>
          <p:cNvSpPr/>
          <p:nvPr/>
        </p:nvSpPr>
        <p:spPr>
          <a:xfrm>
            <a:off x="409045" y="2082796"/>
            <a:ext cx="3026305" cy="620183"/>
          </a:xfrm>
          <a:prstGeom prst="rect">
            <a:avLst/>
          </a:prstGeom>
          <a:noFill/>
          <a:ln w="57150">
            <a:solidFill>
              <a:srgbClr val="5082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extLst>
      <p:ext uri="{BB962C8B-B14F-4D97-AF65-F5344CB8AC3E}">
        <p14:creationId xmlns:p14="http://schemas.microsoft.com/office/powerpoint/2010/main" val="363457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Listening </a:t>
            </a:r>
            <a:r>
              <a:rPr lang="en-US"/>
              <a:t>&amp; Curiosity</a:t>
            </a:r>
            <a:endParaRPr lang="en-US" dirty="0"/>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21</a:t>
            </a:fld>
            <a:endParaRPr lang="en-US"/>
          </a:p>
        </p:txBody>
      </p:sp>
      <p:pic>
        <p:nvPicPr>
          <p:cNvPr id="2" name="Picture 1">
            <a:extLst>
              <a:ext uri="{FF2B5EF4-FFF2-40B4-BE49-F238E27FC236}">
                <a16:creationId xmlns:a16="http://schemas.microsoft.com/office/drawing/2014/main" id="{92900D37-E80C-43A8-9014-270CCE0BED0B}"/>
              </a:ext>
            </a:extLst>
          </p:cNvPr>
          <p:cNvPicPr>
            <a:picLocks noChangeAspect="1"/>
          </p:cNvPicPr>
          <p:nvPr/>
        </p:nvPicPr>
        <p:blipFill>
          <a:blip r:embed="rId3"/>
          <a:stretch>
            <a:fillRect/>
          </a:stretch>
        </p:blipFill>
        <p:spPr>
          <a:xfrm>
            <a:off x="242362" y="2463270"/>
            <a:ext cx="2425419" cy="1613431"/>
          </a:xfrm>
          <a:prstGeom prst="rect">
            <a:avLst/>
          </a:prstGeom>
        </p:spPr>
      </p:pic>
      <p:pic>
        <p:nvPicPr>
          <p:cNvPr id="4" name="Picture 3">
            <a:extLst>
              <a:ext uri="{FF2B5EF4-FFF2-40B4-BE49-F238E27FC236}">
                <a16:creationId xmlns:a16="http://schemas.microsoft.com/office/drawing/2014/main" id="{03D59DE7-B9FB-4CE0-B44F-E2341FB8CE07}"/>
              </a:ext>
            </a:extLst>
          </p:cNvPr>
          <p:cNvPicPr>
            <a:picLocks noChangeAspect="1"/>
          </p:cNvPicPr>
          <p:nvPr/>
        </p:nvPicPr>
        <p:blipFill>
          <a:blip r:embed="rId4"/>
          <a:stretch>
            <a:fillRect/>
          </a:stretch>
        </p:blipFill>
        <p:spPr>
          <a:xfrm>
            <a:off x="3145368" y="2171700"/>
            <a:ext cx="2214033" cy="2214033"/>
          </a:xfrm>
          <a:prstGeom prst="rect">
            <a:avLst/>
          </a:prstGeom>
        </p:spPr>
      </p:pic>
      <p:pic>
        <p:nvPicPr>
          <p:cNvPr id="6" name="Picture 5">
            <a:extLst>
              <a:ext uri="{FF2B5EF4-FFF2-40B4-BE49-F238E27FC236}">
                <a16:creationId xmlns:a16="http://schemas.microsoft.com/office/drawing/2014/main" id="{C19C5364-5D75-4BEC-8C1E-D60D78F8F9CB}"/>
              </a:ext>
            </a:extLst>
          </p:cNvPr>
          <p:cNvPicPr>
            <a:picLocks noChangeAspect="1"/>
          </p:cNvPicPr>
          <p:nvPr/>
        </p:nvPicPr>
        <p:blipFill rotWithShape="1">
          <a:blip r:embed="rId5"/>
          <a:srcRect b="6891"/>
          <a:stretch/>
        </p:blipFill>
        <p:spPr>
          <a:xfrm>
            <a:off x="6151027" y="2319338"/>
            <a:ext cx="1905000" cy="1913330"/>
          </a:xfrm>
          <a:prstGeom prst="rect">
            <a:avLst/>
          </a:prstGeom>
        </p:spPr>
      </p:pic>
      <p:sp>
        <p:nvSpPr>
          <p:cNvPr id="7" name="TextBox 6">
            <a:extLst>
              <a:ext uri="{FF2B5EF4-FFF2-40B4-BE49-F238E27FC236}">
                <a16:creationId xmlns:a16="http://schemas.microsoft.com/office/drawing/2014/main" id="{CC25898B-E2BC-425E-B372-6F4C2BD5D193}"/>
              </a:ext>
            </a:extLst>
          </p:cNvPr>
          <p:cNvSpPr txBox="1"/>
          <p:nvPr/>
        </p:nvSpPr>
        <p:spPr>
          <a:xfrm>
            <a:off x="508000" y="4385733"/>
            <a:ext cx="2214033" cy="523220"/>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Level 1</a:t>
            </a:r>
          </a:p>
        </p:txBody>
      </p:sp>
      <p:sp>
        <p:nvSpPr>
          <p:cNvPr id="9" name="TextBox 8">
            <a:extLst>
              <a:ext uri="{FF2B5EF4-FFF2-40B4-BE49-F238E27FC236}">
                <a16:creationId xmlns:a16="http://schemas.microsoft.com/office/drawing/2014/main" id="{57BAB56C-9885-4DA7-842B-351F91965A22}"/>
              </a:ext>
            </a:extLst>
          </p:cNvPr>
          <p:cNvSpPr txBox="1"/>
          <p:nvPr/>
        </p:nvSpPr>
        <p:spPr>
          <a:xfrm>
            <a:off x="3132662" y="4385736"/>
            <a:ext cx="2214033" cy="523220"/>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Level 2</a:t>
            </a:r>
          </a:p>
        </p:txBody>
      </p:sp>
      <p:sp>
        <p:nvSpPr>
          <p:cNvPr id="10" name="TextBox 9">
            <a:extLst>
              <a:ext uri="{FF2B5EF4-FFF2-40B4-BE49-F238E27FC236}">
                <a16:creationId xmlns:a16="http://schemas.microsoft.com/office/drawing/2014/main" id="{533B3EC2-F186-4E29-98B3-963F3690DC05}"/>
              </a:ext>
            </a:extLst>
          </p:cNvPr>
          <p:cNvSpPr txBox="1"/>
          <p:nvPr/>
        </p:nvSpPr>
        <p:spPr>
          <a:xfrm>
            <a:off x="5909728" y="4385739"/>
            <a:ext cx="2214033" cy="523220"/>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Level 3</a:t>
            </a:r>
          </a:p>
        </p:txBody>
      </p:sp>
    </p:spTree>
    <p:custDataLst>
      <p:tags r:id="rId1"/>
    </p:custDataLst>
    <p:extLst>
      <p:ext uri="{BB962C8B-B14F-4D97-AF65-F5344CB8AC3E}">
        <p14:creationId xmlns:p14="http://schemas.microsoft.com/office/powerpoint/2010/main" val="1019900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Defeating the Truth Trigger</a:t>
            </a:r>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22</a:t>
            </a:fld>
            <a:endParaRPr lang="en-US"/>
          </a:p>
        </p:txBody>
      </p:sp>
      <p:pic>
        <p:nvPicPr>
          <p:cNvPr id="9" name="Picture 3">
            <a:extLst>
              <a:ext uri="{FF2B5EF4-FFF2-40B4-BE49-F238E27FC236}">
                <a16:creationId xmlns:a16="http://schemas.microsoft.com/office/drawing/2014/main" id="{0512D3A7-E715-491B-A877-F4A903E54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559" y="1989666"/>
            <a:ext cx="6203042" cy="292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F62B7D2B-0BD3-43D3-83C1-1C012126609D}"/>
              </a:ext>
            </a:extLst>
          </p:cNvPr>
          <p:cNvSpPr txBox="1"/>
          <p:nvPr/>
        </p:nvSpPr>
        <p:spPr>
          <a:xfrm>
            <a:off x="1416956" y="5063071"/>
            <a:ext cx="5847441" cy="523220"/>
          </a:xfrm>
          <a:prstGeom prst="rect">
            <a:avLst/>
          </a:prstGeom>
          <a:noFill/>
        </p:spPr>
        <p:txBody>
          <a:bodyPr wrap="square" rtlCol="0">
            <a:spAutoFit/>
          </a:bodyPr>
          <a:lstStyle/>
          <a:p>
            <a:pPr algn="ctr"/>
            <a:r>
              <a:rPr lang="en-US" sz="2800" dirty="0"/>
              <a:t>Using Curiosity</a:t>
            </a:r>
          </a:p>
        </p:txBody>
      </p:sp>
    </p:spTree>
    <p:custDataLst>
      <p:tags r:id="rId1"/>
    </p:custDataLst>
    <p:extLst>
      <p:ext uri="{BB962C8B-B14F-4D97-AF65-F5344CB8AC3E}">
        <p14:creationId xmlns:p14="http://schemas.microsoft.com/office/powerpoint/2010/main" val="1708841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Three Feedback Triggers*</a:t>
            </a:r>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23</a:t>
            </a:fld>
            <a:endParaRPr lang="en-US"/>
          </a:p>
        </p:txBody>
      </p:sp>
      <p:sp>
        <p:nvSpPr>
          <p:cNvPr id="4" name="TextBox 3">
            <a:extLst>
              <a:ext uri="{FF2B5EF4-FFF2-40B4-BE49-F238E27FC236}">
                <a16:creationId xmlns:a16="http://schemas.microsoft.com/office/drawing/2014/main" id="{0D153C58-777E-4B79-9CE5-608910E23991}"/>
              </a:ext>
            </a:extLst>
          </p:cNvPr>
          <p:cNvSpPr txBox="1"/>
          <p:nvPr/>
        </p:nvSpPr>
        <p:spPr>
          <a:xfrm>
            <a:off x="457201" y="2150532"/>
            <a:ext cx="7196667" cy="2508379"/>
          </a:xfrm>
          <a:prstGeom prst="rect">
            <a:avLst/>
          </a:prstGeom>
          <a:noFill/>
        </p:spPr>
        <p:txBody>
          <a:bodyPr wrap="square" rtlCol="0">
            <a:spAutoFit/>
          </a:bodyPr>
          <a:lstStyle/>
          <a:p>
            <a:pPr marL="514350" indent="-514350">
              <a:spcAft>
                <a:spcPts val="1800"/>
              </a:spcAft>
              <a:buFont typeface="+mj-lt"/>
              <a:buAutoNum type="arabicPeriod"/>
            </a:pPr>
            <a:r>
              <a:rPr lang="en-US" sz="2800" dirty="0"/>
              <a:t>Truth Trigger</a:t>
            </a:r>
          </a:p>
          <a:p>
            <a:pPr marL="514350" indent="-514350">
              <a:spcAft>
                <a:spcPts val="1800"/>
              </a:spcAft>
              <a:buFont typeface="+mj-lt"/>
              <a:buAutoNum type="arabicPeriod"/>
            </a:pPr>
            <a:r>
              <a:rPr lang="en-US" sz="2800" dirty="0"/>
              <a:t>Relationship Trigger</a:t>
            </a:r>
          </a:p>
          <a:p>
            <a:pPr marL="514350" indent="-514350">
              <a:spcAft>
                <a:spcPts val="1800"/>
              </a:spcAft>
              <a:buFont typeface="+mj-lt"/>
              <a:buAutoNum type="arabicPeriod"/>
            </a:pPr>
            <a:r>
              <a:rPr lang="en-US" sz="2800" dirty="0"/>
              <a:t>Identity Trigger</a:t>
            </a:r>
          </a:p>
          <a:p>
            <a:pPr>
              <a:spcAft>
                <a:spcPts val="1800"/>
              </a:spcAft>
            </a:pPr>
            <a:endParaRPr lang="en-US" sz="2800" dirty="0"/>
          </a:p>
        </p:txBody>
      </p:sp>
      <p:pic>
        <p:nvPicPr>
          <p:cNvPr id="10" name="Picture 8">
            <a:extLst>
              <a:ext uri="{FF2B5EF4-FFF2-40B4-BE49-F238E27FC236}">
                <a16:creationId xmlns:a16="http://schemas.microsoft.com/office/drawing/2014/main" id="{E071A349-E10D-4195-B121-AD0BE6F34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88" y="6357408"/>
            <a:ext cx="8260752"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id="{9AB5CE38-AB78-41C9-83B6-75372218BBC8}"/>
              </a:ext>
            </a:extLst>
          </p:cNvPr>
          <p:cNvSpPr/>
          <p:nvPr/>
        </p:nvSpPr>
        <p:spPr>
          <a:xfrm>
            <a:off x="409045" y="2743190"/>
            <a:ext cx="3705755" cy="620183"/>
          </a:xfrm>
          <a:prstGeom prst="rect">
            <a:avLst/>
          </a:prstGeom>
          <a:noFill/>
          <a:ln w="57150">
            <a:solidFill>
              <a:srgbClr val="5082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7">
            <a:extLst>
              <a:ext uri="{FF2B5EF4-FFF2-40B4-BE49-F238E27FC236}">
                <a16:creationId xmlns:a16="http://schemas.microsoft.com/office/drawing/2014/main" id="{5A322581-2E0F-4A26-9900-9A52E37309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1871" y="1988343"/>
            <a:ext cx="3894138"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2780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Two Things Trip Up the Relationship Trigger</a:t>
            </a:r>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24</a:t>
            </a:fld>
            <a:endParaRPr lang="en-US"/>
          </a:p>
        </p:txBody>
      </p:sp>
      <p:sp>
        <p:nvSpPr>
          <p:cNvPr id="2" name="TextBox 1">
            <a:extLst>
              <a:ext uri="{FF2B5EF4-FFF2-40B4-BE49-F238E27FC236}">
                <a16:creationId xmlns:a16="http://schemas.microsoft.com/office/drawing/2014/main" id="{F62B7D2B-0BD3-43D3-83C1-1C012126609D}"/>
              </a:ext>
            </a:extLst>
          </p:cNvPr>
          <p:cNvSpPr txBox="1"/>
          <p:nvPr/>
        </p:nvSpPr>
        <p:spPr>
          <a:xfrm>
            <a:off x="303132" y="2736501"/>
            <a:ext cx="5847441" cy="1384995"/>
          </a:xfrm>
          <a:prstGeom prst="rect">
            <a:avLst/>
          </a:prstGeom>
          <a:noFill/>
        </p:spPr>
        <p:txBody>
          <a:bodyPr wrap="square" rtlCol="0">
            <a:spAutoFit/>
          </a:bodyPr>
          <a:lstStyle/>
          <a:p>
            <a:r>
              <a:rPr lang="en-US" sz="2800" dirty="0"/>
              <a:t>What we think about …</a:t>
            </a:r>
          </a:p>
          <a:p>
            <a:endParaRPr lang="en-US" sz="2800" dirty="0"/>
          </a:p>
          <a:p>
            <a:r>
              <a:rPr lang="en-US" sz="2800" dirty="0"/>
              <a:t>How we feel treated by the …</a:t>
            </a:r>
          </a:p>
        </p:txBody>
      </p:sp>
      <p:pic>
        <p:nvPicPr>
          <p:cNvPr id="7" name="Picture 2">
            <a:extLst>
              <a:ext uri="{FF2B5EF4-FFF2-40B4-BE49-F238E27FC236}">
                <a16:creationId xmlns:a16="http://schemas.microsoft.com/office/drawing/2014/main" id="{2DAC9DC8-92C4-4A9F-8BC7-247DD03BB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713" y="2792146"/>
            <a:ext cx="3106337" cy="1204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506094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Defeating the Relationship Trigger</a:t>
            </a:r>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25</a:t>
            </a:fld>
            <a:endParaRPr lang="en-US"/>
          </a:p>
        </p:txBody>
      </p:sp>
      <p:sp>
        <p:nvSpPr>
          <p:cNvPr id="2" name="TextBox 1">
            <a:extLst>
              <a:ext uri="{FF2B5EF4-FFF2-40B4-BE49-F238E27FC236}">
                <a16:creationId xmlns:a16="http://schemas.microsoft.com/office/drawing/2014/main" id="{F62B7D2B-0BD3-43D3-83C1-1C012126609D}"/>
              </a:ext>
            </a:extLst>
          </p:cNvPr>
          <p:cNvSpPr txBox="1"/>
          <p:nvPr/>
        </p:nvSpPr>
        <p:spPr>
          <a:xfrm>
            <a:off x="2470598" y="2736501"/>
            <a:ext cx="5847441" cy="2893100"/>
          </a:xfrm>
          <a:prstGeom prst="rect">
            <a:avLst/>
          </a:prstGeom>
          <a:noFill/>
        </p:spPr>
        <p:txBody>
          <a:bodyPr wrap="square" rtlCol="0">
            <a:spAutoFit/>
          </a:bodyPr>
          <a:lstStyle/>
          <a:p>
            <a:pPr marL="514350" indent="-514350">
              <a:spcAft>
                <a:spcPts val="4200"/>
              </a:spcAft>
              <a:buFont typeface="+mj-lt"/>
              <a:buAutoNum type="arabicPeriod"/>
            </a:pPr>
            <a:r>
              <a:rPr lang="en-US" sz="2800" dirty="0"/>
              <a:t>Identify the two topics and address them one at a time</a:t>
            </a:r>
          </a:p>
          <a:p>
            <a:pPr marL="514350" indent="-514350">
              <a:spcAft>
                <a:spcPts val="4200"/>
              </a:spcAft>
              <a:buFont typeface="+mj-lt"/>
              <a:buAutoNum type="arabicPeriod"/>
            </a:pPr>
            <a:r>
              <a:rPr lang="en-US" sz="2800" dirty="0"/>
              <a:t>Be open to “Surprise Players” </a:t>
            </a:r>
          </a:p>
          <a:p>
            <a:pPr marL="514350" indent="-514350">
              <a:spcAft>
                <a:spcPts val="4200"/>
              </a:spcAft>
              <a:buFont typeface="+mj-lt"/>
              <a:buAutoNum type="arabicPeriod"/>
            </a:pPr>
            <a:r>
              <a:rPr lang="en-US" sz="2800" dirty="0"/>
              <a:t>Build relationships</a:t>
            </a:r>
          </a:p>
        </p:txBody>
      </p:sp>
      <p:pic>
        <p:nvPicPr>
          <p:cNvPr id="9" name="Picture 3">
            <a:extLst>
              <a:ext uri="{FF2B5EF4-FFF2-40B4-BE49-F238E27FC236}">
                <a16:creationId xmlns:a16="http://schemas.microsoft.com/office/drawing/2014/main" id="{EAAAAF5B-A16F-4D47-BB89-1256AF801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088" y="2353202"/>
            <a:ext cx="1662453" cy="132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11D61EF9-011A-47EC-B2F5-F382F5ACF0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238" y="3342747"/>
            <a:ext cx="1541303" cy="132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221F6E00-BA50-47C9-B7FF-19F2858A656C}"/>
              </a:ext>
            </a:extLst>
          </p:cNvPr>
          <p:cNvPicPr>
            <a:picLocks noChangeAspect="1"/>
          </p:cNvPicPr>
          <p:nvPr/>
        </p:nvPicPr>
        <p:blipFill>
          <a:blip r:embed="rId5"/>
          <a:stretch>
            <a:fillRect/>
          </a:stretch>
        </p:blipFill>
        <p:spPr>
          <a:xfrm>
            <a:off x="718238" y="5005006"/>
            <a:ext cx="1459187" cy="941411"/>
          </a:xfrm>
          <a:prstGeom prst="rect">
            <a:avLst/>
          </a:prstGeom>
        </p:spPr>
      </p:pic>
    </p:spTree>
    <p:custDataLst>
      <p:tags r:id="rId1"/>
    </p:custDataLst>
    <p:extLst>
      <p:ext uri="{BB962C8B-B14F-4D97-AF65-F5344CB8AC3E}">
        <p14:creationId xmlns:p14="http://schemas.microsoft.com/office/powerpoint/2010/main" val="2974782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Deepen Trust with FORD</a:t>
            </a:r>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26</a:t>
            </a:fld>
            <a:endParaRPr lang="en-US"/>
          </a:p>
        </p:txBody>
      </p:sp>
      <p:pic>
        <p:nvPicPr>
          <p:cNvPr id="13" name="Picture 12">
            <a:extLst>
              <a:ext uri="{FF2B5EF4-FFF2-40B4-BE49-F238E27FC236}">
                <a16:creationId xmlns:a16="http://schemas.microsoft.com/office/drawing/2014/main" id="{5B7B2254-38BB-430F-90E6-907865E84411}"/>
              </a:ext>
            </a:extLst>
          </p:cNvPr>
          <p:cNvPicPr>
            <a:picLocks noChangeAspect="1"/>
          </p:cNvPicPr>
          <p:nvPr/>
        </p:nvPicPr>
        <p:blipFill>
          <a:blip r:embed="rId3"/>
          <a:stretch>
            <a:fillRect/>
          </a:stretch>
        </p:blipFill>
        <p:spPr>
          <a:xfrm>
            <a:off x="1307997" y="1978025"/>
            <a:ext cx="5723851" cy="3135839"/>
          </a:xfrm>
          <a:prstGeom prst="rect">
            <a:avLst/>
          </a:prstGeom>
        </p:spPr>
      </p:pic>
    </p:spTree>
    <p:custDataLst>
      <p:tags r:id="rId1"/>
    </p:custDataLst>
    <p:extLst>
      <p:ext uri="{BB962C8B-B14F-4D97-AF65-F5344CB8AC3E}">
        <p14:creationId xmlns:p14="http://schemas.microsoft.com/office/powerpoint/2010/main" val="2878294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Three Feedback Triggers*</a:t>
            </a:r>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27</a:t>
            </a:fld>
            <a:endParaRPr lang="en-US"/>
          </a:p>
        </p:txBody>
      </p:sp>
      <p:sp>
        <p:nvSpPr>
          <p:cNvPr id="4" name="TextBox 3">
            <a:extLst>
              <a:ext uri="{FF2B5EF4-FFF2-40B4-BE49-F238E27FC236}">
                <a16:creationId xmlns:a16="http://schemas.microsoft.com/office/drawing/2014/main" id="{0D153C58-777E-4B79-9CE5-608910E23991}"/>
              </a:ext>
            </a:extLst>
          </p:cNvPr>
          <p:cNvSpPr txBox="1"/>
          <p:nvPr/>
        </p:nvSpPr>
        <p:spPr>
          <a:xfrm>
            <a:off x="457201" y="2150532"/>
            <a:ext cx="7196667" cy="2508379"/>
          </a:xfrm>
          <a:prstGeom prst="rect">
            <a:avLst/>
          </a:prstGeom>
          <a:noFill/>
        </p:spPr>
        <p:txBody>
          <a:bodyPr wrap="square" rtlCol="0">
            <a:spAutoFit/>
          </a:bodyPr>
          <a:lstStyle/>
          <a:p>
            <a:pPr marL="514350" indent="-514350">
              <a:spcAft>
                <a:spcPts val="1800"/>
              </a:spcAft>
              <a:buFont typeface="+mj-lt"/>
              <a:buAutoNum type="arabicPeriod"/>
            </a:pPr>
            <a:r>
              <a:rPr lang="en-US" sz="2800" dirty="0"/>
              <a:t>Truth Trigger</a:t>
            </a:r>
          </a:p>
          <a:p>
            <a:pPr marL="514350" indent="-514350">
              <a:spcAft>
                <a:spcPts val="1800"/>
              </a:spcAft>
              <a:buFont typeface="+mj-lt"/>
              <a:buAutoNum type="arabicPeriod"/>
            </a:pPr>
            <a:r>
              <a:rPr lang="en-US" sz="2800" dirty="0"/>
              <a:t>Relationship Trigger</a:t>
            </a:r>
          </a:p>
          <a:p>
            <a:pPr marL="514350" indent="-514350">
              <a:spcAft>
                <a:spcPts val="1800"/>
              </a:spcAft>
              <a:buFont typeface="+mj-lt"/>
              <a:buAutoNum type="arabicPeriod"/>
            </a:pPr>
            <a:r>
              <a:rPr lang="en-US" sz="2800" dirty="0"/>
              <a:t>Identity Trigger</a:t>
            </a:r>
          </a:p>
          <a:p>
            <a:pPr>
              <a:spcAft>
                <a:spcPts val="1800"/>
              </a:spcAft>
            </a:pPr>
            <a:endParaRPr lang="en-US" sz="2800" dirty="0"/>
          </a:p>
        </p:txBody>
      </p:sp>
      <p:pic>
        <p:nvPicPr>
          <p:cNvPr id="10" name="Picture 8">
            <a:extLst>
              <a:ext uri="{FF2B5EF4-FFF2-40B4-BE49-F238E27FC236}">
                <a16:creationId xmlns:a16="http://schemas.microsoft.com/office/drawing/2014/main" id="{E071A349-E10D-4195-B121-AD0BE6F34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88" y="6357408"/>
            <a:ext cx="8260752"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id="{9AB5CE38-AB78-41C9-83B6-75372218BBC8}"/>
              </a:ext>
            </a:extLst>
          </p:cNvPr>
          <p:cNvSpPr/>
          <p:nvPr/>
        </p:nvSpPr>
        <p:spPr>
          <a:xfrm>
            <a:off x="409045" y="3403588"/>
            <a:ext cx="3705755" cy="620183"/>
          </a:xfrm>
          <a:prstGeom prst="rect">
            <a:avLst/>
          </a:prstGeom>
          <a:noFill/>
          <a:ln w="57150">
            <a:solidFill>
              <a:srgbClr val="5082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6">
            <a:extLst>
              <a:ext uri="{FF2B5EF4-FFF2-40B4-BE49-F238E27FC236}">
                <a16:creationId xmlns:a16="http://schemas.microsoft.com/office/drawing/2014/main" id="{6B001AA5-0A6C-4C6E-9D4E-4CAF9DBA0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429" y="1867958"/>
            <a:ext cx="3176588"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22443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My Mom</a:t>
            </a:r>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28</a:t>
            </a:fld>
            <a:endParaRPr lang="en-US"/>
          </a:p>
        </p:txBody>
      </p:sp>
      <p:pic>
        <p:nvPicPr>
          <p:cNvPr id="6" name="Picture 2">
            <a:extLst>
              <a:ext uri="{FF2B5EF4-FFF2-40B4-BE49-F238E27FC236}">
                <a16:creationId xmlns:a16="http://schemas.microsoft.com/office/drawing/2014/main" id="{32438E04-D318-4F58-955C-A31C3AF87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1581150"/>
            <a:ext cx="59182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24575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Defeating the Identity Trigger</a:t>
            </a:r>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29</a:t>
            </a:fld>
            <a:endParaRPr lang="en-US"/>
          </a:p>
        </p:txBody>
      </p:sp>
      <p:pic>
        <p:nvPicPr>
          <p:cNvPr id="7" name="Picture 2">
            <a:extLst>
              <a:ext uri="{FF2B5EF4-FFF2-40B4-BE49-F238E27FC236}">
                <a16:creationId xmlns:a16="http://schemas.microsoft.com/office/drawing/2014/main" id="{63A027DE-DD46-4EBD-B9FC-F7681331E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1487488"/>
            <a:ext cx="2241550" cy="144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89B2428D-FD06-4A3A-94C7-9FDBC042CA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2350"/>
          <a:stretch>
            <a:fillRect/>
          </a:stretch>
        </p:blipFill>
        <p:spPr bwMode="auto">
          <a:xfrm>
            <a:off x="1008063" y="3346450"/>
            <a:ext cx="2286000" cy="833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extLst>
              <a:ext uri="{FF2B5EF4-FFF2-40B4-BE49-F238E27FC236}">
                <a16:creationId xmlns:a16="http://schemas.microsoft.com/office/drawing/2014/main" id="{5ABFC31B-C39E-41EA-8CD1-229DF75F0C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0952"/>
          <a:stretch>
            <a:fillRect/>
          </a:stretch>
        </p:blipFill>
        <p:spPr bwMode="auto">
          <a:xfrm>
            <a:off x="1008063" y="4699000"/>
            <a:ext cx="2263775" cy="1049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6EA778C9-5E8C-4078-9857-D2D02FB2DF62}"/>
              </a:ext>
            </a:extLst>
          </p:cNvPr>
          <p:cNvSpPr txBox="1"/>
          <p:nvPr/>
        </p:nvSpPr>
        <p:spPr>
          <a:xfrm>
            <a:off x="3335866" y="2048934"/>
            <a:ext cx="7196667" cy="5047536"/>
          </a:xfrm>
          <a:prstGeom prst="rect">
            <a:avLst/>
          </a:prstGeom>
          <a:noFill/>
        </p:spPr>
        <p:txBody>
          <a:bodyPr wrap="square" rtlCol="0">
            <a:spAutoFit/>
          </a:bodyPr>
          <a:lstStyle/>
          <a:p>
            <a:pPr marL="514350" indent="-514350">
              <a:spcAft>
                <a:spcPts val="8400"/>
              </a:spcAft>
              <a:buFont typeface="+mj-lt"/>
              <a:buAutoNum type="arabicPeriod"/>
            </a:pPr>
            <a:r>
              <a:rPr lang="en-US" sz="2800" dirty="0"/>
              <a:t>Time</a:t>
            </a:r>
          </a:p>
          <a:p>
            <a:pPr marL="514350" indent="-514350">
              <a:spcAft>
                <a:spcPts val="8400"/>
              </a:spcAft>
              <a:buFont typeface="+mj-lt"/>
              <a:buAutoNum type="arabicPeriod"/>
            </a:pPr>
            <a:r>
              <a:rPr lang="en-US" sz="2800" dirty="0"/>
              <a:t>Specificity</a:t>
            </a:r>
          </a:p>
          <a:p>
            <a:pPr marL="514350" indent="-514350">
              <a:spcAft>
                <a:spcPts val="8400"/>
              </a:spcAft>
              <a:buFont typeface="+mj-lt"/>
              <a:buAutoNum type="arabicPeriod"/>
            </a:pPr>
            <a:r>
              <a:rPr lang="en-US" sz="2800" dirty="0"/>
              <a:t>People</a:t>
            </a:r>
          </a:p>
          <a:p>
            <a:pPr>
              <a:spcAft>
                <a:spcPts val="8400"/>
              </a:spcAft>
            </a:pPr>
            <a:endParaRPr lang="en-US" sz="2800" dirty="0"/>
          </a:p>
        </p:txBody>
      </p:sp>
    </p:spTree>
    <p:custDataLst>
      <p:tags r:id="rId1"/>
    </p:custDataLst>
    <p:extLst>
      <p:ext uri="{BB962C8B-B14F-4D97-AF65-F5344CB8AC3E}">
        <p14:creationId xmlns:p14="http://schemas.microsoft.com/office/powerpoint/2010/main" val="1495318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Responsibility v. Accountability</a:t>
            </a:r>
          </a:p>
        </p:txBody>
      </p:sp>
      <p:sp>
        <p:nvSpPr>
          <p:cNvPr id="5" name="Slide Number Placeholder 4"/>
          <p:cNvSpPr>
            <a:spLocks noGrp="1"/>
          </p:cNvSpPr>
          <p:nvPr>
            <p:ph type="sldNum" sz="quarter" idx="13"/>
          </p:nvPr>
        </p:nvSpPr>
        <p:spPr/>
        <p:txBody>
          <a:bodyPr/>
          <a:lstStyle/>
          <a:p>
            <a:fld id="{EF2C8792-EB74-4D0B-A499-F0F2F6A39377}" type="slidenum">
              <a:rPr lang="en-US" smtClean="0"/>
              <a:pPr/>
              <a:t>3</a:t>
            </a:fld>
            <a:endParaRPr lang="en-US"/>
          </a:p>
        </p:txBody>
      </p:sp>
      <p:pic>
        <p:nvPicPr>
          <p:cNvPr id="6" name="Picture 5">
            <a:extLst>
              <a:ext uri="{FF2B5EF4-FFF2-40B4-BE49-F238E27FC236}">
                <a16:creationId xmlns:a16="http://schemas.microsoft.com/office/drawing/2014/main" id="{F13DF0F5-E3FA-4528-AE79-AC6185DBF099}"/>
              </a:ext>
            </a:extLst>
          </p:cNvPr>
          <p:cNvPicPr>
            <a:picLocks noChangeAspect="1"/>
          </p:cNvPicPr>
          <p:nvPr/>
        </p:nvPicPr>
        <p:blipFill rotWithShape="1">
          <a:blip r:embed="rId3"/>
          <a:srcRect b="17151"/>
          <a:stretch/>
        </p:blipFill>
        <p:spPr>
          <a:xfrm>
            <a:off x="84665" y="2355130"/>
            <a:ext cx="8365067" cy="2081403"/>
          </a:xfrm>
          <a:prstGeom prst="rect">
            <a:avLst/>
          </a:prstGeom>
        </p:spPr>
      </p:pic>
      <p:sp>
        <p:nvSpPr>
          <p:cNvPr id="3" name="TextBox 2">
            <a:extLst>
              <a:ext uri="{FF2B5EF4-FFF2-40B4-BE49-F238E27FC236}">
                <a16:creationId xmlns:a16="http://schemas.microsoft.com/office/drawing/2014/main" id="{B51097BB-C2F3-4E55-9F9D-88A4855D1A38}"/>
              </a:ext>
            </a:extLst>
          </p:cNvPr>
          <p:cNvSpPr txBox="1"/>
          <p:nvPr/>
        </p:nvSpPr>
        <p:spPr>
          <a:xfrm>
            <a:off x="660401" y="4538134"/>
            <a:ext cx="2878667" cy="461665"/>
          </a:xfrm>
          <a:prstGeom prst="rect">
            <a:avLst/>
          </a:prstGeom>
          <a:noFill/>
        </p:spPr>
        <p:txBody>
          <a:bodyPr wrap="square" rtlCol="0">
            <a:spAutoFit/>
          </a:bodyPr>
          <a:lstStyle/>
          <a:p>
            <a:pPr algn="ctr"/>
            <a:r>
              <a:rPr lang="en-US" sz="2400" dirty="0">
                <a:latin typeface="Calibri Light" panose="020F0302020204030204" pitchFamily="34" charset="0"/>
                <a:cs typeface="Calibri Light" panose="020F0302020204030204" pitchFamily="34" charset="0"/>
              </a:rPr>
              <a:t>Extrinsic</a:t>
            </a:r>
          </a:p>
        </p:txBody>
      </p:sp>
      <p:sp>
        <p:nvSpPr>
          <p:cNvPr id="10" name="TextBox 9">
            <a:extLst>
              <a:ext uri="{FF2B5EF4-FFF2-40B4-BE49-F238E27FC236}">
                <a16:creationId xmlns:a16="http://schemas.microsoft.com/office/drawing/2014/main" id="{FA2A763C-B9AE-4BF8-A7C9-DE3755D305C9}"/>
              </a:ext>
            </a:extLst>
          </p:cNvPr>
          <p:cNvSpPr txBox="1"/>
          <p:nvPr/>
        </p:nvSpPr>
        <p:spPr>
          <a:xfrm>
            <a:off x="4927601" y="4538137"/>
            <a:ext cx="2878667" cy="461665"/>
          </a:xfrm>
          <a:prstGeom prst="rect">
            <a:avLst/>
          </a:prstGeom>
          <a:noFill/>
        </p:spPr>
        <p:txBody>
          <a:bodyPr wrap="square" rtlCol="0">
            <a:spAutoFit/>
          </a:bodyPr>
          <a:lstStyle/>
          <a:p>
            <a:pPr algn="ctr"/>
            <a:r>
              <a:rPr lang="en-US" sz="2400" dirty="0">
                <a:latin typeface="Calibri Light" panose="020F0302020204030204" pitchFamily="34" charset="0"/>
                <a:cs typeface="Calibri Light" panose="020F0302020204030204" pitchFamily="34" charset="0"/>
              </a:rPr>
              <a:t>Intrinsic</a:t>
            </a:r>
          </a:p>
        </p:txBody>
      </p:sp>
    </p:spTree>
    <p:custDataLst>
      <p:tags r:id="rId1"/>
    </p:custDataLst>
    <p:extLst>
      <p:ext uri="{BB962C8B-B14F-4D97-AF65-F5344CB8AC3E}">
        <p14:creationId xmlns:p14="http://schemas.microsoft.com/office/powerpoint/2010/main" val="22810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4 Steps of Positive Feedback </a:t>
            </a:r>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30</a:t>
            </a:fld>
            <a:endParaRPr lang="en-US"/>
          </a:p>
        </p:txBody>
      </p:sp>
      <p:sp>
        <p:nvSpPr>
          <p:cNvPr id="13" name="TextBox 12">
            <a:extLst>
              <a:ext uri="{FF2B5EF4-FFF2-40B4-BE49-F238E27FC236}">
                <a16:creationId xmlns:a16="http://schemas.microsoft.com/office/drawing/2014/main" id="{BE01B66C-379E-486D-AE0A-BA9E68BD5F5F}"/>
              </a:ext>
            </a:extLst>
          </p:cNvPr>
          <p:cNvSpPr txBox="1"/>
          <p:nvPr/>
        </p:nvSpPr>
        <p:spPr>
          <a:xfrm>
            <a:off x="457201" y="2150532"/>
            <a:ext cx="7196667" cy="3477875"/>
          </a:xfrm>
          <a:prstGeom prst="rect">
            <a:avLst/>
          </a:prstGeom>
          <a:noFill/>
        </p:spPr>
        <p:txBody>
          <a:bodyPr wrap="square" rtlCol="0">
            <a:spAutoFit/>
          </a:bodyPr>
          <a:lstStyle/>
          <a:p>
            <a:pPr marL="514350" indent="-514350">
              <a:spcAft>
                <a:spcPts val="1800"/>
              </a:spcAft>
              <a:buFont typeface="+mj-lt"/>
              <a:buAutoNum type="arabicPeriod"/>
            </a:pPr>
            <a:r>
              <a:rPr lang="en-US" sz="3200" dirty="0"/>
              <a:t>Identify the situation</a:t>
            </a:r>
          </a:p>
          <a:p>
            <a:pPr marL="514350" indent="-514350">
              <a:spcAft>
                <a:spcPts val="1800"/>
              </a:spcAft>
              <a:buFont typeface="+mj-lt"/>
              <a:buAutoNum type="arabicPeriod"/>
            </a:pPr>
            <a:r>
              <a:rPr lang="en-US" sz="3200" b="1" dirty="0"/>
              <a:t>Describe observed behaviors</a:t>
            </a:r>
          </a:p>
          <a:p>
            <a:pPr marL="514350" indent="-514350">
              <a:spcAft>
                <a:spcPts val="1800"/>
              </a:spcAft>
              <a:buFont typeface="+mj-lt"/>
              <a:buAutoNum type="arabicPeriod"/>
            </a:pPr>
            <a:r>
              <a:rPr lang="en-US" sz="3200" dirty="0"/>
              <a:t>Describe the impact</a:t>
            </a:r>
          </a:p>
          <a:p>
            <a:pPr marL="514350" indent="-514350">
              <a:spcAft>
                <a:spcPts val="1800"/>
              </a:spcAft>
              <a:buFont typeface="+mj-lt"/>
              <a:buAutoNum type="arabicPeriod"/>
            </a:pPr>
            <a:r>
              <a:rPr lang="en-US" sz="3200" dirty="0"/>
              <a:t>Ask for the person’s perspective</a:t>
            </a:r>
          </a:p>
          <a:p>
            <a:pPr>
              <a:spcAft>
                <a:spcPts val="1800"/>
              </a:spcAft>
            </a:pPr>
            <a:endParaRPr lang="en-US" sz="3200" dirty="0"/>
          </a:p>
        </p:txBody>
      </p:sp>
    </p:spTree>
    <p:custDataLst>
      <p:tags r:id="rId1"/>
    </p:custDataLst>
    <p:extLst>
      <p:ext uri="{BB962C8B-B14F-4D97-AF65-F5344CB8AC3E}">
        <p14:creationId xmlns:p14="http://schemas.microsoft.com/office/powerpoint/2010/main" val="2539522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p>
            <a:fld id="{EF2C8792-EB74-4D0B-A499-F0F2F6A39377}" type="slidenum">
              <a:rPr lang="en-US" smtClean="0"/>
              <a:pPr/>
              <a:t>31</a:t>
            </a:fld>
            <a:endParaRPr lang="en-US"/>
          </a:p>
        </p:txBody>
      </p:sp>
      <p:sp>
        <p:nvSpPr>
          <p:cNvPr id="12" name="Rectangle 3">
            <a:extLst>
              <a:ext uri="{FF2B5EF4-FFF2-40B4-BE49-F238E27FC236}">
                <a16:creationId xmlns:a16="http://schemas.microsoft.com/office/drawing/2014/main" id="{E3A7A27E-8F07-4351-9B95-3B6373A5964E}"/>
              </a:ext>
            </a:extLst>
          </p:cNvPr>
          <p:cNvSpPr>
            <a:spLocks noChangeArrowheads="1"/>
          </p:cNvSpPr>
          <p:nvPr/>
        </p:nvSpPr>
        <p:spPr bwMode="auto">
          <a:xfrm>
            <a:off x="1019377" y="5767594"/>
            <a:ext cx="6588125" cy="83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31" tIns="45457" rIns="92331" bIns="45457">
            <a:spAutoFit/>
          </a:bodyPr>
          <a:lstStyle/>
          <a:p>
            <a:pPr algn="ctr" eaLnBrk="0" hangingPunct="0"/>
            <a:r>
              <a:rPr lang="en-US" altLang="en-US" sz="2400" dirty="0">
                <a:solidFill>
                  <a:schemeClr val="accent1">
                    <a:lumMod val="50000"/>
                  </a:schemeClr>
                </a:solidFill>
                <a:latin typeface="Calibri Light" panose="020F0302020204030204" pitchFamily="34" charset="0"/>
                <a:cs typeface="Calibri Light" panose="020F0302020204030204" pitchFamily="34" charset="0"/>
              </a:rPr>
              <a:t>Cindy Maher and Jamie </a:t>
            </a:r>
            <a:r>
              <a:rPr lang="en-US" altLang="en-US" sz="2400" dirty="0" err="1">
                <a:solidFill>
                  <a:schemeClr val="accent1">
                    <a:lumMod val="50000"/>
                  </a:schemeClr>
                </a:solidFill>
                <a:latin typeface="Calibri Light" panose="020F0302020204030204" pitchFamily="34" charset="0"/>
                <a:cs typeface="Calibri Light" panose="020F0302020204030204" pitchFamily="34" charset="0"/>
              </a:rPr>
              <a:t>Guite</a:t>
            </a:r>
            <a:endParaRPr lang="en-US" altLang="en-US" sz="2400" dirty="0">
              <a:solidFill>
                <a:schemeClr val="accent1">
                  <a:lumMod val="50000"/>
                </a:schemeClr>
              </a:solidFill>
              <a:latin typeface="Calibri Light" panose="020F0302020204030204" pitchFamily="34" charset="0"/>
              <a:cs typeface="Calibri Light" panose="020F0302020204030204" pitchFamily="34" charset="0"/>
            </a:endParaRPr>
          </a:p>
          <a:p>
            <a:pPr algn="ctr" eaLnBrk="0" hangingPunct="0"/>
            <a:r>
              <a:rPr lang="en-US" altLang="en-US" sz="2400" b="0" dirty="0">
                <a:solidFill>
                  <a:schemeClr val="accent1">
                    <a:lumMod val="50000"/>
                  </a:schemeClr>
                </a:solidFill>
                <a:latin typeface="Calibri Light" panose="020F0302020204030204" pitchFamily="34" charset="0"/>
                <a:cs typeface="Calibri Light" panose="020F0302020204030204" pitchFamily="34" charset="0"/>
              </a:rPr>
              <a:t>Leading Edge Coaching &amp; Development</a:t>
            </a:r>
          </a:p>
        </p:txBody>
      </p:sp>
      <p:pic>
        <p:nvPicPr>
          <p:cNvPr id="9" name="Picture 2" descr="ISAC Annual Conference 2019 - Register Today">
            <a:extLst>
              <a:ext uri="{FF2B5EF4-FFF2-40B4-BE49-F238E27FC236}">
                <a16:creationId xmlns:a16="http://schemas.microsoft.com/office/drawing/2014/main" id="{7B315575-DEA1-4DD9-9518-6355CD2FAAD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611"/>
          <a:stretch/>
        </p:blipFill>
        <p:spPr bwMode="auto">
          <a:xfrm>
            <a:off x="266086" y="200425"/>
            <a:ext cx="1975934" cy="94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1AD9C0C6-0A5E-49ED-893F-C33D95227A93}"/>
              </a:ext>
            </a:extLst>
          </p:cNvPr>
          <p:cNvSpPr>
            <a:spLocks noChangeArrowheads="1"/>
          </p:cNvSpPr>
          <p:nvPr/>
        </p:nvSpPr>
        <p:spPr bwMode="auto">
          <a:xfrm>
            <a:off x="292369" y="1209652"/>
            <a:ext cx="8028673" cy="159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42" tIns="45462" rIns="92342" bIns="45462">
            <a:spAutoFit/>
          </a:bodyPr>
          <a:lstStyle/>
          <a:p>
            <a:pPr algn="ctr"/>
            <a:r>
              <a:rPr lang="en-US" altLang="en-US" sz="5400" b="1" dirty="0">
                <a:solidFill>
                  <a:schemeClr val="accent1">
                    <a:lumMod val="50000"/>
                  </a:schemeClr>
                </a:solidFill>
                <a:cs typeface="Calibri" panose="020F0502020204030204" pitchFamily="34" charset="0"/>
              </a:rPr>
              <a:t>Maximizing Energy </a:t>
            </a:r>
          </a:p>
          <a:p>
            <a:pPr algn="ctr"/>
            <a:r>
              <a:rPr lang="en-US" altLang="en-US" sz="4400" dirty="0">
                <a:solidFill>
                  <a:schemeClr val="accent1">
                    <a:lumMod val="50000"/>
                  </a:schemeClr>
                </a:solidFill>
                <a:latin typeface="Calibri Light" panose="020F0302020204030204" pitchFamily="34" charset="0"/>
                <a:cs typeface="Calibri Light" panose="020F0302020204030204" pitchFamily="34" charset="0"/>
              </a:rPr>
              <a:t>In a World That Sucks You Dry</a:t>
            </a:r>
          </a:p>
        </p:txBody>
      </p:sp>
      <p:grpSp>
        <p:nvGrpSpPr>
          <p:cNvPr id="11" name="Group 3">
            <a:extLst>
              <a:ext uri="{FF2B5EF4-FFF2-40B4-BE49-F238E27FC236}">
                <a16:creationId xmlns:a16="http://schemas.microsoft.com/office/drawing/2014/main" id="{E81B5F32-A169-4925-B3FF-D7C26F57A615}"/>
              </a:ext>
            </a:extLst>
          </p:cNvPr>
          <p:cNvGrpSpPr>
            <a:grpSpLocks/>
          </p:cNvGrpSpPr>
          <p:nvPr/>
        </p:nvGrpSpPr>
        <p:grpSpPr bwMode="auto">
          <a:xfrm>
            <a:off x="1422397" y="3594982"/>
            <a:ext cx="5723467" cy="1626394"/>
            <a:chOff x="-977296" y="1979613"/>
            <a:chExt cx="5081439" cy="1068387"/>
          </a:xfrm>
        </p:grpSpPr>
        <p:pic>
          <p:nvPicPr>
            <p:cNvPr id="13" name="Picture 34">
              <a:extLst>
                <a:ext uri="{FF2B5EF4-FFF2-40B4-BE49-F238E27FC236}">
                  <a16:creationId xmlns:a16="http://schemas.microsoft.com/office/drawing/2014/main" id="{956D6CE4-DF01-46B1-AEB8-B4F8D9AA5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 y="1979613"/>
              <a:ext cx="1528763"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5">
              <a:extLst>
                <a:ext uri="{FF2B5EF4-FFF2-40B4-BE49-F238E27FC236}">
                  <a16:creationId xmlns:a16="http://schemas.microsoft.com/office/drawing/2014/main" id="{8F3E6964-EFE9-4C94-BFAE-DCDF7E98AC2C}"/>
                </a:ext>
              </a:extLst>
            </p:cNvPr>
            <p:cNvPicPr>
              <a:picLocks noChangeAspect="1"/>
            </p:cNvPicPr>
            <p:nvPr/>
          </p:nvPicPr>
          <p:blipFill>
            <a:blip r:embed="rId5">
              <a:extLst>
                <a:ext uri="{28A0092B-C50C-407E-A947-70E740481C1C}">
                  <a14:useLocalDpi xmlns:a14="http://schemas.microsoft.com/office/drawing/2010/main" val="0"/>
                </a:ext>
              </a:extLst>
            </a:blip>
            <a:srcRect l="9892"/>
            <a:stretch>
              <a:fillRect/>
            </a:stretch>
          </p:blipFill>
          <p:spPr bwMode="auto">
            <a:xfrm>
              <a:off x="2137230" y="1981200"/>
              <a:ext cx="19669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www.motivationalmemo.com/wp-content/uploads/2010/06/change.jpg">
              <a:extLst>
                <a:ext uri="{FF2B5EF4-FFF2-40B4-BE49-F238E27FC236}">
                  <a16:creationId xmlns:a16="http://schemas.microsoft.com/office/drawing/2014/main" id="{E99218E9-A0D1-47AE-856B-32DD75246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296" y="1991178"/>
              <a:ext cx="1409096" cy="105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219445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Four Wellsprings of Energy</a:t>
            </a:r>
            <a:br>
              <a:rPr lang="en-US" dirty="0"/>
            </a:br>
            <a:endParaRPr lang="en-US" sz="2800" dirty="0"/>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32</a:t>
            </a:fld>
            <a:endParaRPr lang="en-US"/>
          </a:p>
        </p:txBody>
      </p:sp>
      <p:pic>
        <p:nvPicPr>
          <p:cNvPr id="2" name="Picture 1">
            <a:extLst>
              <a:ext uri="{FF2B5EF4-FFF2-40B4-BE49-F238E27FC236}">
                <a16:creationId xmlns:a16="http://schemas.microsoft.com/office/drawing/2014/main" id="{21BC26C7-C031-41C4-8252-038E07C48106}"/>
              </a:ext>
            </a:extLst>
          </p:cNvPr>
          <p:cNvPicPr>
            <a:picLocks noChangeAspect="1"/>
          </p:cNvPicPr>
          <p:nvPr/>
        </p:nvPicPr>
        <p:blipFill>
          <a:blip r:embed="rId3"/>
          <a:stretch>
            <a:fillRect/>
          </a:stretch>
        </p:blipFill>
        <p:spPr>
          <a:xfrm>
            <a:off x="88662" y="1690689"/>
            <a:ext cx="8211093" cy="3828962"/>
          </a:xfrm>
          <a:prstGeom prst="rect">
            <a:avLst/>
          </a:prstGeom>
        </p:spPr>
      </p:pic>
    </p:spTree>
    <p:custDataLst>
      <p:tags r:id="rId1"/>
    </p:custDataLst>
    <p:extLst>
      <p:ext uri="{BB962C8B-B14F-4D97-AF65-F5344CB8AC3E}">
        <p14:creationId xmlns:p14="http://schemas.microsoft.com/office/powerpoint/2010/main" val="3293243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Body: The First Wellspring</a:t>
            </a:r>
            <a:br>
              <a:rPr lang="en-US" dirty="0"/>
            </a:br>
            <a:endParaRPr lang="en-US" sz="2800" dirty="0"/>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33</a:t>
            </a:fld>
            <a:endParaRPr lang="en-US"/>
          </a:p>
        </p:txBody>
      </p:sp>
      <p:sp>
        <p:nvSpPr>
          <p:cNvPr id="7" name="Text Box 21">
            <a:extLst>
              <a:ext uri="{FF2B5EF4-FFF2-40B4-BE49-F238E27FC236}">
                <a16:creationId xmlns:a16="http://schemas.microsoft.com/office/drawing/2014/main" id="{7B832775-1A0B-402C-A4C7-A58460619017}"/>
              </a:ext>
            </a:extLst>
          </p:cNvPr>
          <p:cNvSpPr txBox="1">
            <a:spLocks noChangeArrowheads="1"/>
          </p:cNvSpPr>
          <p:nvPr/>
        </p:nvSpPr>
        <p:spPr bwMode="auto">
          <a:xfrm>
            <a:off x="519550" y="2182410"/>
            <a:ext cx="4300450" cy="3877985"/>
          </a:xfrm>
          <a:prstGeom prst="rect">
            <a:avLst/>
          </a:prstGeom>
          <a:noFill/>
          <a:ln w="12700">
            <a:noFill/>
            <a:miter lim="800000"/>
            <a:headEnd type="none" w="sm" len="sm"/>
            <a:tailEnd type="none" w="sm" len="sm"/>
          </a:ln>
        </p:spPr>
        <p:txBody>
          <a:bodyPr wrap="square">
            <a:spAutoFit/>
          </a:bodyPr>
          <a:lstStyle/>
          <a:p>
            <a:pPr marL="288925" indent="-288925">
              <a:spcBef>
                <a:spcPts val="0"/>
              </a:spcBef>
              <a:spcAft>
                <a:spcPts val="1200"/>
              </a:spcAft>
              <a:buFont typeface="Wingdings" pitchFamily="2" charset="2"/>
              <a:buChar char="§"/>
              <a:defRPr/>
            </a:pPr>
            <a:r>
              <a:rPr lang="en-US" sz="2800" dirty="0">
                <a:latin typeface="Calibri" pitchFamily="34" charset="0"/>
                <a:cs typeface="Arial" charset="0"/>
              </a:rPr>
              <a:t>Nutrition</a:t>
            </a:r>
          </a:p>
          <a:p>
            <a:pPr marL="288925" indent="-288925">
              <a:spcBef>
                <a:spcPts val="0"/>
              </a:spcBef>
              <a:spcAft>
                <a:spcPts val="1200"/>
              </a:spcAft>
              <a:buFont typeface="Wingdings" pitchFamily="2" charset="2"/>
              <a:buChar char="§"/>
              <a:defRPr/>
            </a:pPr>
            <a:r>
              <a:rPr lang="en-US" sz="2800" dirty="0">
                <a:latin typeface="Calibri" pitchFamily="34" charset="0"/>
                <a:cs typeface="Arial" charset="0"/>
              </a:rPr>
              <a:t>Adequate sleep</a:t>
            </a:r>
          </a:p>
          <a:p>
            <a:pPr marL="288925" indent="-288925">
              <a:spcBef>
                <a:spcPts val="0"/>
              </a:spcBef>
              <a:spcAft>
                <a:spcPts val="1200"/>
              </a:spcAft>
              <a:buFont typeface="Wingdings" pitchFamily="2" charset="2"/>
              <a:buChar char="§"/>
              <a:defRPr/>
            </a:pPr>
            <a:r>
              <a:rPr lang="en-US" sz="2800" dirty="0">
                <a:latin typeface="Calibri" pitchFamily="34" charset="0"/>
                <a:cs typeface="Arial" charset="0"/>
              </a:rPr>
              <a:t>Regular Exercise</a:t>
            </a:r>
          </a:p>
          <a:p>
            <a:pPr marL="288925" indent="-288925">
              <a:spcBef>
                <a:spcPts val="0"/>
              </a:spcBef>
              <a:spcAft>
                <a:spcPts val="1200"/>
              </a:spcAft>
              <a:buFont typeface="Wingdings" pitchFamily="2" charset="2"/>
              <a:buChar char="§"/>
              <a:defRPr/>
            </a:pPr>
            <a:r>
              <a:rPr lang="en-US" sz="2800" dirty="0">
                <a:latin typeface="Calibri" pitchFamily="34" charset="0"/>
                <a:cs typeface="Arial" charset="0"/>
              </a:rPr>
              <a:t>Working a reasonable amount</a:t>
            </a:r>
          </a:p>
          <a:p>
            <a:pPr marL="288925" indent="-288925">
              <a:spcBef>
                <a:spcPts val="0"/>
              </a:spcBef>
              <a:spcAft>
                <a:spcPts val="1200"/>
              </a:spcAft>
              <a:buFont typeface="Wingdings" pitchFamily="2" charset="2"/>
              <a:buChar char="§"/>
              <a:defRPr/>
            </a:pPr>
            <a:r>
              <a:rPr lang="en-US" sz="2800" dirty="0">
                <a:latin typeface="Calibri" pitchFamily="34" charset="0"/>
                <a:cs typeface="Arial" charset="0"/>
              </a:rPr>
              <a:t>Active breaks</a:t>
            </a:r>
          </a:p>
          <a:p>
            <a:pPr marL="288925" indent="-288925">
              <a:spcBef>
                <a:spcPts val="0"/>
              </a:spcBef>
              <a:spcAft>
                <a:spcPts val="1200"/>
              </a:spcAft>
              <a:buFont typeface="Wingdings" pitchFamily="2" charset="2"/>
              <a:buChar char="§"/>
              <a:defRPr/>
            </a:pPr>
            <a:endParaRPr lang="en-US" sz="2800" dirty="0">
              <a:latin typeface="Calibri" pitchFamily="34" charset="0"/>
              <a:cs typeface="Arial" charset="0"/>
            </a:endParaRPr>
          </a:p>
        </p:txBody>
      </p:sp>
      <p:pic>
        <p:nvPicPr>
          <p:cNvPr id="8" name="Picture 6" descr="http://sleepapneadisorder.info/wp-content/uploads/2013/03/sleeping-at-work.jpg">
            <a:hlinkClick r:id="rId3"/>
            <a:extLst>
              <a:ext uri="{FF2B5EF4-FFF2-40B4-BE49-F238E27FC236}">
                <a16:creationId xmlns:a16="http://schemas.microsoft.com/office/drawing/2014/main" id="{0118DEFD-85BA-4F1F-870F-46EF6F0112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4122" y="2569300"/>
            <a:ext cx="36576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25502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Mind: The Second Wellspring</a:t>
            </a:r>
            <a:br>
              <a:rPr lang="en-US" dirty="0"/>
            </a:br>
            <a:endParaRPr lang="en-US" sz="2800" dirty="0"/>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34</a:t>
            </a:fld>
            <a:endParaRPr lang="en-US"/>
          </a:p>
        </p:txBody>
      </p:sp>
      <p:sp>
        <p:nvSpPr>
          <p:cNvPr id="10" name="Text Box 21">
            <a:extLst>
              <a:ext uri="{FF2B5EF4-FFF2-40B4-BE49-F238E27FC236}">
                <a16:creationId xmlns:a16="http://schemas.microsoft.com/office/drawing/2014/main" id="{B8099E22-D1B0-42AD-AA35-D0F3A56B183F}"/>
              </a:ext>
            </a:extLst>
          </p:cNvPr>
          <p:cNvSpPr txBox="1">
            <a:spLocks noChangeArrowheads="1"/>
          </p:cNvSpPr>
          <p:nvPr/>
        </p:nvSpPr>
        <p:spPr bwMode="auto">
          <a:xfrm>
            <a:off x="202170" y="2342804"/>
            <a:ext cx="4579937" cy="3570287"/>
          </a:xfrm>
          <a:prstGeom prst="rect">
            <a:avLst/>
          </a:prstGeom>
          <a:noFill/>
          <a:ln w="12700">
            <a:noFill/>
            <a:miter lim="800000"/>
            <a:headEnd type="none" w="sm" len="sm"/>
            <a:tailEnd type="none" w="sm" len="sm"/>
          </a:ln>
        </p:spPr>
        <p:txBody>
          <a:bodyPr>
            <a:spAutoFit/>
          </a:bodyPr>
          <a:lstStyle/>
          <a:p>
            <a:pPr marL="288925" indent="-288925">
              <a:spcBef>
                <a:spcPts val="0"/>
              </a:spcBef>
              <a:spcAft>
                <a:spcPts val="1200"/>
              </a:spcAft>
              <a:buFont typeface="Wingdings" pitchFamily="2" charset="2"/>
              <a:buChar char="§"/>
              <a:defRPr/>
            </a:pPr>
            <a:r>
              <a:rPr lang="en-US" sz="2800" dirty="0">
                <a:latin typeface="Calibri" pitchFamily="34" charset="0"/>
                <a:cs typeface="Arial" charset="0"/>
              </a:rPr>
              <a:t>Manages the constant call of multi-tasking</a:t>
            </a:r>
          </a:p>
          <a:p>
            <a:pPr marL="288925" indent="-288925">
              <a:spcBef>
                <a:spcPts val="0"/>
              </a:spcBef>
              <a:spcAft>
                <a:spcPts val="1200"/>
              </a:spcAft>
              <a:buFont typeface="Wingdings" pitchFamily="2" charset="2"/>
              <a:buChar char="§"/>
              <a:defRPr/>
            </a:pPr>
            <a:r>
              <a:rPr lang="en-US" sz="2800" dirty="0">
                <a:latin typeface="Calibri" pitchFamily="34" charset="0"/>
                <a:cs typeface="Arial" charset="0"/>
              </a:rPr>
              <a:t>Controls the interruptions of technology</a:t>
            </a:r>
          </a:p>
          <a:p>
            <a:pPr marL="288925" indent="-288925">
              <a:spcBef>
                <a:spcPts val="0"/>
              </a:spcBef>
              <a:spcAft>
                <a:spcPts val="1200"/>
              </a:spcAft>
              <a:buFont typeface="Wingdings" pitchFamily="2" charset="2"/>
              <a:buChar char="§"/>
              <a:defRPr/>
            </a:pPr>
            <a:r>
              <a:rPr lang="en-US" sz="2800" dirty="0">
                <a:latin typeface="Calibri" pitchFamily="34" charset="0"/>
                <a:cs typeface="Arial" charset="0"/>
              </a:rPr>
              <a:t>Prioritizes and does the most important stuff first</a:t>
            </a:r>
          </a:p>
          <a:p>
            <a:pPr marL="288925" indent="-288925">
              <a:spcBef>
                <a:spcPts val="0"/>
              </a:spcBef>
              <a:spcAft>
                <a:spcPts val="1200"/>
              </a:spcAft>
              <a:buFont typeface="Wingdings" pitchFamily="2" charset="2"/>
              <a:buChar char="§"/>
              <a:defRPr/>
            </a:pPr>
            <a:endParaRPr lang="en-US" sz="2800" dirty="0">
              <a:latin typeface="Calibri" pitchFamily="34" charset="0"/>
              <a:cs typeface="Arial" charset="0"/>
            </a:endParaRPr>
          </a:p>
        </p:txBody>
      </p:sp>
      <p:pic>
        <p:nvPicPr>
          <p:cNvPr id="11" name="Picture 8" descr="http://www.glassdoor.com/blog/wp-content/uploads/distraction1.jpg">
            <a:hlinkClick r:id="rId3"/>
            <a:extLst>
              <a:ext uri="{FF2B5EF4-FFF2-40B4-BE49-F238E27FC236}">
                <a16:creationId xmlns:a16="http://schemas.microsoft.com/office/drawing/2014/main" id="{E5D7AB0F-699E-4C9A-8391-A20C9C3A8E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857" y="2625440"/>
            <a:ext cx="3617912"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55181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Emotion: The Third Wellspring</a:t>
            </a:r>
            <a:br>
              <a:rPr lang="en-US" dirty="0"/>
            </a:br>
            <a:endParaRPr lang="en-US" sz="2800" dirty="0"/>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35</a:t>
            </a:fld>
            <a:endParaRPr lang="en-US"/>
          </a:p>
        </p:txBody>
      </p:sp>
      <p:sp>
        <p:nvSpPr>
          <p:cNvPr id="4" name="Text Box 21">
            <a:extLst>
              <a:ext uri="{FF2B5EF4-FFF2-40B4-BE49-F238E27FC236}">
                <a16:creationId xmlns:a16="http://schemas.microsoft.com/office/drawing/2014/main" id="{60054E26-CF11-43AE-B516-AEDE048A6D3E}"/>
              </a:ext>
            </a:extLst>
          </p:cNvPr>
          <p:cNvSpPr txBox="1">
            <a:spLocks noChangeArrowheads="1"/>
          </p:cNvSpPr>
          <p:nvPr/>
        </p:nvSpPr>
        <p:spPr bwMode="auto">
          <a:xfrm>
            <a:off x="245607" y="2332038"/>
            <a:ext cx="4579937" cy="3139321"/>
          </a:xfrm>
          <a:prstGeom prst="rect">
            <a:avLst/>
          </a:prstGeom>
          <a:noFill/>
          <a:ln w="12700">
            <a:noFill/>
            <a:miter lim="800000"/>
            <a:headEnd type="none" w="sm" len="sm"/>
            <a:tailEnd type="none" w="sm" len="sm"/>
          </a:ln>
        </p:spPr>
        <p:txBody>
          <a:bodyPr>
            <a:spAutoFit/>
          </a:bodyPr>
          <a:lstStyle/>
          <a:p>
            <a:pPr marL="288925" indent="-288925">
              <a:spcBef>
                <a:spcPts val="0"/>
              </a:spcBef>
              <a:spcAft>
                <a:spcPts val="1200"/>
              </a:spcAft>
              <a:buFont typeface="Wingdings" pitchFamily="2" charset="2"/>
              <a:buChar char="§"/>
              <a:defRPr/>
            </a:pPr>
            <a:r>
              <a:rPr lang="en-US" sz="2800" dirty="0">
                <a:latin typeface="Calibri" pitchFamily="34" charset="0"/>
                <a:cs typeface="Arial" charset="0"/>
              </a:rPr>
              <a:t>Control emotions</a:t>
            </a:r>
          </a:p>
          <a:p>
            <a:pPr marL="288925" indent="-288925">
              <a:spcBef>
                <a:spcPts val="0"/>
              </a:spcBef>
              <a:spcAft>
                <a:spcPts val="1200"/>
              </a:spcAft>
              <a:buFont typeface="Wingdings" pitchFamily="2" charset="2"/>
              <a:buChar char="§"/>
              <a:defRPr/>
            </a:pPr>
            <a:r>
              <a:rPr lang="en-US" sz="2800" dirty="0">
                <a:latin typeface="Calibri" pitchFamily="34" charset="0"/>
                <a:cs typeface="Arial" charset="0"/>
              </a:rPr>
              <a:t>Heightened awareness of emotions</a:t>
            </a:r>
          </a:p>
          <a:p>
            <a:pPr marL="288925" indent="-288925">
              <a:spcBef>
                <a:spcPts val="0"/>
              </a:spcBef>
              <a:spcAft>
                <a:spcPts val="1200"/>
              </a:spcAft>
              <a:buFont typeface="Wingdings" pitchFamily="2" charset="2"/>
              <a:buChar char="§"/>
              <a:defRPr/>
            </a:pPr>
            <a:r>
              <a:rPr lang="en-US" sz="2800" dirty="0">
                <a:latin typeface="Calibri" pitchFamily="34" charset="0"/>
                <a:cs typeface="Arial" charset="0"/>
              </a:rPr>
              <a:t>Cultivates a positive outlook</a:t>
            </a:r>
          </a:p>
          <a:p>
            <a:pPr marL="288925" indent="-288925">
              <a:spcBef>
                <a:spcPts val="0"/>
              </a:spcBef>
              <a:spcAft>
                <a:spcPts val="1200"/>
              </a:spcAft>
              <a:buFont typeface="Wingdings" pitchFamily="2" charset="2"/>
              <a:buChar char="§"/>
              <a:defRPr/>
            </a:pPr>
            <a:r>
              <a:rPr lang="en-US" sz="2800" dirty="0">
                <a:latin typeface="Calibri" pitchFamily="34" charset="0"/>
                <a:cs typeface="Arial" charset="0"/>
              </a:rPr>
              <a:t>Regularly expresses appreciation</a:t>
            </a:r>
          </a:p>
        </p:txBody>
      </p:sp>
      <p:pic>
        <p:nvPicPr>
          <p:cNvPr id="6" name="Picture 2" descr="http://24.media.tumblr.com/2d5061f356f1721a1d411c82c7ae5b41/tumblr_mkl2p2wHdO1qe2a9ho1_500.jpg">
            <a:hlinkClick r:id="rId3"/>
            <a:extLst>
              <a:ext uri="{FF2B5EF4-FFF2-40B4-BE49-F238E27FC236}">
                <a16:creationId xmlns:a16="http://schemas.microsoft.com/office/drawing/2014/main" id="{E18963CE-F0BD-4FFD-A19C-88CB3C9D23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0465" y="2332038"/>
            <a:ext cx="320992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81313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Spirit: The Fourth Wellspring</a:t>
            </a:r>
            <a:br>
              <a:rPr lang="en-US" dirty="0"/>
            </a:br>
            <a:endParaRPr lang="en-US" sz="2800" dirty="0"/>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36</a:t>
            </a:fld>
            <a:endParaRPr lang="en-US"/>
          </a:p>
        </p:txBody>
      </p:sp>
      <p:sp>
        <p:nvSpPr>
          <p:cNvPr id="8" name="Text Box 21">
            <a:extLst>
              <a:ext uri="{FF2B5EF4-FFF2-40B4-BE49-F238E27FC236}">
                <a16:creationId xmlns:a16="http://schemas.microsoft.com/office/drawing/2014/main" id="{F21C26B1-F8B1-4FBF-BE77-841F7B0AFD24}"/>
              </a:ext>
            </a:extLst>
          </p:cNvPr>
          <p:cNvSpPr txBox="1">
            <a:spLocks noChangeArrowheads="1"/>
          </p:cNvSpPr>
          <p:nvPr/>
        </p:nvSpPr>
        <p:spPr bwMode="auto">
          <a:xfrm>
            <a:off x="345359" y="2332038"/>
            <a:ext cx="4275137" cy="2986087"/>
          </a:xfrm>
          <a:prstGeom prst="rect">
            <a:avLst/>
          </a:prstGeom>
          <a:noFill/>
          <a:ln w="12700">
            <a:noFill/>
            <a:miter lim="800000"/>
            <a:headEnd type="none" w="sm" len="sm"/>
            <a:tailEnd type="none" w="sm" len="sm"/>
          </a:ln>
        </p:spPr>
        <p:txBody>
          <a:bodyPr>
            <a:spAutoFit/>
          </a:bodyPr>
          <a:lstStyle/>
          <a:p>
            <a:pPr marL="288925" indent="-288925">
              <a:spcBef>
                <a:spcPts val="0"/>
              </a:spcBef>
              <a:spcAft>
                <a:spcPts val="1200"/>
              </a:spcAft>
              <a:buFont typeface="Wingdings" pitchFamily="2" charset="2"/>
              <a:buChar char="§"/>
              <a:defRPr/>
            </a:pPr>
            <a:r>
              <a:rPr lang="en-US" sz="2800" dirty="0">
                <a:latin typeface="Calibri" pitchFamily="34" charset="0"/>
                <a:cs typeface="Arial" charset="0"/>
              </a:rPr>
              <a:t>Able to connect your values to your work</a:t>
            </a:r>
          </a:p>
          <a:p>
            <a:pPr marL="288925" indent="-288925">
              <a:spcBef>
                <a:spcPts val="0"/>
              </a:spcBef>
              <a:spcAft>
                <a:spcPts val="1200"/>
              </a:spcAft>
              <a:buFont typeface="Wingdings" pitchFamily="2" charset="2"/>
              <a:buChar char="§"/>
              <a:defRPr/>
            </a:pPr>
            <a:r>
              <a:rPr lang="en-US" sz="2800" dirty="0">
                <a:latin typeface="Calibri" pitchFamily="34" charset="0"/>
                <a:cs typeface="Arial" charset="0"/>
              </a:rPr>
              <a:t>Feel a sense of purpose in what you do</a:t>
            </a:r>
          </a:p>
          <a:p>
            <a:pPr marL="288925" indent="-288925">
              <a:spcBef>
                <a:spcPts val="0"/>
              </a:spcBef>
              <a:spcAft>
                <a:spcPts val="1200"/>
              </a:spcAft>
              <a:buFont typeface="Wingdings" pitchFamily="2" charset="2"/>
              <a:buChar char="§"/>
              <a:defRPr/>
            </a:pPr>
            <a:r>
              <a:rPr lang="en-US" sz="2800" dirty="0">
                <a:latin typeface="Calibri" pitchFamily="34" charset="0"/>
                <a:cs typeface="Arial" charset="0"/>
              </a:rPr>
              <a:t>Do what you do best and enjoy most at work</a:t>
            </a:r>
          </a:p>
        </p:txBody>
      </p:sp>
      <p:pic>
        <p:nvPicPr>
          <p:cNvPr id="9" name="Picture 2" descr="http://goeshealth.com/wp-content/uploads/2012/02/depression-when-work-300x200.jpg">
            <a:hlinkClick r:id="rId3"/>
            <a:extLst>
              <a:ext uri="{FF2B5EF4-FFF2-40B4-BE49-F238E27FC236}">
                <a16:creationId xmlns:a16="http://schemas.microsoft.com/office/drawing/2014/main" id="{2D930635-3A6D-4278-A8B7-1516E32A2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5515" y="2677318"/>
            <a:ext cx="34448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0155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Matt </a:t>
            </a:r>
            <a:r>
              <a:rPr lang="en-US" dirty="0" err="1"/>
              <a:t>Cutts</a:t>
            </a:r>
            <a:r>
              <a:rPr lang="en-US" dirty="0"/>
              <a:t> 30 Day Challenge</a:t>
            </a:r>
            <a:br>
              <a:rPr lang="en-US" dirty="0"/>
            </a:br>
            <a:endParaRPr lang="en-US" sz="2800" dirty="0"/>
          </a:p>
        </p:txBody>
      </p:sp>
      <p:sp>
        <p:nvSpPr>
          <p:cNvPr id="12" name="Slide Number Placeholder 11"/>
          <p:cNvSpPr>
            <a:spLocks noGrp="1"/>
          </p:cNvSpPr>
          <p:nvPr>
            <p:ph type="sldNum" sz="quarter" idx="14"/>
          </p:nvPr>
        </p:nvSpPr>
        <p:spPr>
          <a:prstGeom prst="rect">
            <a:avLst/>
          </a:prstGeom>
        </p:spPr>
        <p:txBody>
          <a:bodyPr/>
          <a:lstStyle/>
          <a:p>
            <a:fld id="{42E77AC2-A212-491E-BCD6-7D37EDB4B7CE}" type="slidenum">
              <a:rPr lang="en-US" smtClean="0"/>
              <a:pPr/>
              <a:t>37</a:t>
            </a:fld>
            <a:endParaRPr lang="en-US"/>
          </a:p>
        </p:txBody>
      </p:sp>
      <p:pic>
        <p:nvPicPr>
          <p:cNvPr id="2" name="MattCutts_2011U-480p-en">
            <a:hlinkClick r:id="" action="ppaction://media"/>
            <a:extLst>
              <a:ext uri="{FF2B5EF4-FFF2-40B4-BE49-F238E27FC236}">
                <a16:creationId xmlns:a16="http://schemas.microsoft.com/office/drawing/2014/main" id="{B784F0EE-7D6D-408B-BA0B-BB185EA69DEB}"/>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1126078"/>
            <a:ext cx="8514826" cy="4785851"/>
          </a:xfrm>
          <a:prstGeom prst="rect">
            <a:avLst/>
          </a:prstGeom>
          <a:effectLst>
            <a:softEdge rad="50800"/>
          </a:effectLst>
        </p:spPr>
      </p:pic>
    </p:spTree>
    <p:custDataLst>
      <p:tags r:id="rId1"/>
    </p:custDataLst>
    <p:extLst>
      <p:ext uri="{BB962C8B-B14F-4D97-AF65-F5344CB8AC3E}">
        <p14:creationId xmlns:p14="http://schemas.microsoft.com/office/powerpoint/2010/main" val="53575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87" y="347197"/>
            <a:ext cx="8148992" cy="1325563"/>
          </a:xfrm>
        </p:spPr>
        <p:txBody>
          <a:bodyPr>
            <a:normAutofit fontScale="90000"/>
          </a:bodyPr>
          <a:lstStyle/>
          <a:p>
            <a:r>
              <a:rPr lang="en-US" dirty="0">
                <a:solidFill>
                  <a:schemeClr val="accent1">
                    <a:lumMod val="50000"/>
                  </a:schemeClr>
                </a:solidFill>
              </a:rPr>
              <a:t>How People Develop*</a:t>
            </a:r>
            <a:br>
              <a:rPr lang="en-US" dirty="0">
                <a:solidFill>
                  <a:schemeClr val="accent1">
                    <a:lumMod val="50000"/>
                  </a:schemeClr>
                </a:solidFill>
              </a:rPr>
            </a:br>
            <a:r>
              <a:rPr lang="en-US" dirty="0">
                <a:solidFill>
                  <a:schemeClr val="accent1">
                    <a:lumMod val="50000"/>
                  </a:schemeClr>
                </a:solidFill>
              </a:rPr>
              <a:t>(and how these sessions are designed)</a:t>
            </a:r>
          </a:p>
        </p:txBody>
      </p:sp>
      <p:sp>
        <p:nvSpPr>
          <p:cNvPr id="5" name="Slide Number Placeholder 4"/>
          <p:cNvSpPr>
            <a:spLocks noGrp="1"/>
          </p:cNvSpPr>
          <p:nvPr>
            <p:ph type="sldNum" sz="quarter" idx="13"/>
          </p:nvPr>
        </p:nvSpPr>
        <p:spPr/>
        <p:txBody>
          <a:bodyPr/>
          <a:lstStyle/>
          <a:p>
            <a:fld id="{EF2C8792-EB74-4D0B-A499-F0F2F6A39377}" type="slidenum">
              <a:rPr lang="en-US" smtClean="0"/>
              <a:pPr/>
              <a:t>4</a:t>
            </a:fld>
            <a:endParaRPr lang="en-US"/>
          </a:p>
        </p:txBody>
      </p:sp>
      <p:pic>
        <p:nvPicPr>
          <p:cNvPr id="8" name="Picture 3" descr="How Development Happens">
            <a:extLst>
              <a:ext uri="{FF2B5EF4-FFF2-40B4-BE49-F238E27FC236}">
                <a16:creationId xmlns:a16="http://schemas.microsoft.com/office/drawing/2014/main" id="{1E0193DD-347F-4526-8013-7018F287CC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729" y="1727200"/>
            <a:ext cx="4495800" cy="458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DDBB6A3C-5809-47B1-B17B-6BEFBDB467AA}"/>
              </a:ext>
            </a:extLst>
          </p:cNvPr>
          <p:cNvPicPr>
            <a:picLocks noChangeAspect="1"/>
          </p:cNvPicPr>
          <p:nvPr/>
        </p:nvPicPr>
        <p:blipFill>
          <a:blip r:embed="rId4"/>
          <a:stretch>
            <a:fillRect/>
          </a:stretch>
        </p:blipFill>
        <p:spPr>
          <a:xfrm>
            <a:off x="583879" y="6363192"/>
            <a:ext cx="7468247" cy="329213"/>
          </a:xfrm>
          <a:prstGeom prst="rect">
            <a:avLst/>
          </a:prstGeom>
        </p:spPr>
      </p:pic>
    </p:spTree>
    <p:custDataLst>
      <p:tags r:id="rId1"/>
    </p:custDataLst>
    <p:extLst>
      <p:ext uri="{BB962C8B-B14F-4D97-AF65-F5344CB8AC3E}">
        <p14:creationId xmlns:p14="http://schemas.microsoft.com/office/powerpoint/2010/main" val="1429259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Ladder of Accountability: </a:t>
            </a:r>
            <a:br>
              <a:rPr lang="en-US" dirty="0">
                <a:solidFill>
                  <a:schemeClr val="accent1">
                    <a:lumMod val="50000"/>
                  </a:schemeClr>
                </a:solidFill>
              </a:rPr>
            </a:br>
            <a:r>
              <a:rPr lang="en-US" sz="3200" dirty="0">
                <a:solidFill>
                  <a:schemeClr val="accent1">
                    <a:lumMod val="50000"/>
                  </a:schemeClr>
                </a:solidFill>
              </a:rPr>
              <a:t>Level 1</a:t>
            </a:r>
            <a:endParaRPr lang="en-US" dirty="0">
              <a:solidFill>
                <a:schemeClr val="accent1">
                  <a:lumMod val="50000"/>
                </a:schemeClr>
              </a:solidFill>
            </a:endParaRPr>
          </a:p>
        </p:txBody>
      </p:sp>
      <p:sp>
        <p:nvSpPr>
          <p:cNvPr id="5" name="Slide Number Placeholder 4"/>
          <p:cNvSpPr>
            <a:spLocks noGrp="1"/>
          </p:cNvSpPr>
          <p:nvPr>
            <p:ph type="sldNum" sz="quarter" idx="13"/>
          </p:nvPr>
        </p:nvSpPr>
        <p:spPr/>
        <p:txBody>
          <a:bodyPr/>
          <a:lstStyle/>
          <a:p>
            <a:fld id="{EF2C8792-EB74-4D0B-A499-F0F2F6A39377}" type="slidenum">
              <a:rPr lang="en-US" smtClean="0"/>
              <a:pPr/>
              <a:t>5</a:t>
            </a:fld>
            <a:endParaRPr lang="en-US"/>
          </a:p>
        </p:txBody>
      </p:sp>
      <p:pic>
        <p:nvPicPr>
          <p:cNvPr id="3" name="Picture 2">
            <a:extLst>
              <a:ext uri="{FF2B5EF4-FFF2-40B4-BE49-F238E27FC236}">
                <a16:creationId xmlns:a16="http://schemas.microsoft.com/office/drawing/2014/main" id="{FAC5F575-F973-47DF-9679-4FFE5E3D927F}"/>
              </a:ext>
            </a:extLst>
          </p:cNvPr>
          <p:cNvPicPr>
            <a:picLocks noChangeAspect="1"/>
          </p:cNvPicPr>
          <p:nvPr/>
        </p:nvPicPr>
        <p:blipFill>
          <a:blip r:embed="rId3"/>
          <a:stretch>
            <a:fillRect/>
          </a:stretch>
        </p:blipFill>
        <p:spPr>
          <a:xfrm>
            <a:off x="3061033" y="1577563"/>
            <a:ext cx="5352752" cy="5029636"/>
          </a:xfrm>
          <a:prstGeom prst="rect">
            <a:avLst/>
          </a:prstGeom>
        </p:spPr>
      </p:pic>
    </p:spTree>
    <p:custDataLst>
      <p:tags r:id="rId1"/>
    </p:custDataLst>
    <p:extLst>
      <p:ext uri="{BB962C8B-B14F-4D97-AF65-F5344CB8AC3E}">
        <p14:creationId xmlns:p14="http://schemas.microsoft.com/office/powerpoint/2010/main" val="3637091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Ladder of Accountability: </a:t>
            </a:r>
            <a:br>
              <a:rPr lang="en-US" dirty="0">
                <a:solidFill>
                  <a:schemeClr val="accent1">
                    <a:lumMod val="50000"/>
                  </a:schemeClr>
                </a:solidFill>
              </a:rPr>
            </a:br>
            <a:r>
              <a:rPr lang="en-US" sz="3200" dirty="0">
                <a:solidFill>
                  <a:schemeClr val="accent1">
                    <a:lumMod val="50000"/>
                  </a:schemeClr>
                </a:solidFill>
              </a:rPr>
              <a:t>Level 2</a:t>
            </a:r>
            <a:endParaRPr lang="en-US" dirty="0">
              <a:solidFill>
                <a:schemeClr val="accent1">
                  <a:lumMod val="50000"/>
                </a:schemeClr>
              </a:solidFill>
            </a:endParaRPr>
          </a:p>
        </p:txBody>
      </p:sp>
      <p:sp>
        <p:nvSpPr>
          <p:cNvPr id="5" name="Slide Number Placeholder 4"/>
          <p:cNvSpPr>
            <a:spLocks noGrp="1"/>
          </p:cNvSpPr>
          <p:nvPr>
            <p:ph type="sldNum" sz="quarter" idx="13"/>
          </p:nvPr>
        </p:nvSpPr>
        <p:spPr/>
        <p:txBody>
          <a:bodyPr/>
          <a:lstStyle/>
          <a:p>
            <a:fld id="{EF2C8792-EB74-4D0B-A499-F0F2F6A39377}" type="slidenum">
              <a:rPr lang="en-US" smtClean="0"/>
              <a:pPr/>
              <a:t>6</a:t>
            </a:fld>
            <a:endParaRPr lang="en-US"/>
          </a:p>
        </p:txBody>
      </p:sp>
      <p:pic>
        <p:nvPicPr>
          <p:cNvPr id="4" name="Picture 3">
            <a:extLst>
              <a:ext uri="{FF2B5EF4-FFF2-40B4-BE49-F238E27FC236}">
                <a16:creationId xmlns:a16="http://schemas.microsoft.com/office/drawing/2014/main" id="{C90D4FF1-05CB-4DAF-BD38-314620883EB1}"/>
              </a:ext>
            </a:extLst>
          </p:cNvPr>
          <p:cNvPicPr>
            <a:picLocks noChangeAspect="1"/>
          </p:cNvPicPr>
          <p:nvPr/>
        </p:nvPicPr>
        <p:blipFill>
          <a:blip r:embed="rId3"/>
          <a:stretch>
            <a:fillRect/>
          </a:stretch>
        </p:blipFill>
        <p:spPr>
          <a:xfrm>
            <a:off x="249204" y="1577569"/>
            <a:ext cx="8168452" cy="4732425"/>
          </a:xfrm>
          <a:prstGeom prst="rect">
            <a:avLst/>
          </a:prstGeom>
        </p:spPr>
      </p:pic>
    </p:spTree>
    <p:custDataLst>
      <p:tags r:id="rId1"/>
    </p:custDataLst>
    <p:extLst>
      <p:ext uri="{BB962C8B-B14F-4D97-AF65-F5344CB8AC3E}">
        <p14:creationId xmlns:p14="http://schemas.microsoft.com/office/powerpoint/2010/main" val="2429296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Ladder of Accountability: </a:t>
            </a:r>
            <a:br>
              <a:rPr lang="en-US" dirty="0">
                <a:solidFill>
                  <a:schemeClr val="accent1">
                    <a:lumMod val="50000"/>
                  </a:schemeClr>
                </a:solidFill>
              </a:rPr>
            </a:br>
            <a:r>
              <a:rPr lang="en-US" sz="3200" dirty="0">
                <a:solidFill>
                  <a:schemeClr val="accent1">
                    <a:lumMod val="50000"/>
                  </a:schemeClr>
                </a:solidFill>
              </a:rPr>
              <a:t>Level 3</a:t>
            </a:r>
            <a:endParaRPr lang="en-US" dirty="0">
              <a:solidFill>
                <a:schemeClr val="accent1">
                  <a:lumMod val="50000"/>
                </a:schemeClr>
              </a:solidFill>
            </a:endParaRPr>
          </a:p>
        </p:txBody>
      </p:sp>
      <p:sp>
        <p:nvSpPr>
          <p:cNvPr id="5" name="Slide Number Placeholder 4"/>
          <p:cNvSpPr>
            <a:spLocks noGrp="1"/>
          </p:cNvSpPr>
          <p:nvPr>
            <p:ph type="sldNum" sz="quarter" idx="13"/>
          </p:nvPr>
        </p:nvSpPr>
        <p:spPr/>
        <p:txBody>
          <a:bodyPr/>
          <a:lstStyle/>
          <a:p>
            <a:fld id="{EF2C8792-EB74-4D0B-A499-F0F2F6A39377}" type="slidenum">
              <a:rPr lang="en-US" smtClean="0"/>
              <a:pPr/>
              <a:t>7</a:t>
            </a:fld>
            <a:endParaRPr lang="en-US"/>
          </a:p>
        </p:txBody>
      </p:sp>
      <p:pic>
        <p:nvPicPr>
          <p:cNvPr id="3" name="Picture 2">
            <a:extLst>
              <a:ext uri="{FF2B5EF4-FFF2-40B4-BE49-F238E27FC236}">
                <a16:creationId xmlns:a16="http://schemas.microsoft.com/office/drawing/2014/main" id="{29BEFF69-622D-488A-88CD-CD1E421A58B5}"/>
              </a:ext>
            </a:extLst>
          </p:cNvPr>
          <p:cNvPicPr>
            <a:picLocks noChangeAspect="1"/>
          </p:cNvPicPr>
          <p:nvPr/>
        </p:nvPicPr>
        <p:blipFill>
          <a:blip r:embed="rId3"/>
          <a:stretch>
            <a:fillRect/>
          </a:stretch>
        </p:blipFill>
        <p:spPr>
          <a:xfrm>
            <a:off x="87840" y="1434129"/>
            <a:ext cx="8338984" cy="4831223"/>
          </a:xfrm>
          <a:prstGeom prst="rect">
            <a:avLst/>
          </a:prstGeom>
        </p:spPr>
      </p:pic>
    </p:spTree>
    <p:custDataLst>
      <p:tags r:id="rId1"/>
    </p:custDataLst>
    <p:extLst>
      <p:ext uri="{BB962C8B-B14F-4D97-AF65-F5344CB8AC3E}">
        <p14:creationId xmlns:p14="http://schemas.microsoft.com/office/powerpoint/2010/main" val="3212882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Ladder of Accountability: </a:t>
            </a:r>
            <a:br>
              <a:rPr lang="en-US" dirty="0">
                <a:solidFill>
                  <a:schemeClr val="accent1">
                    <a:lumMod val="50000"/>
                  </a:schemeClr>
                </a:solidFill>
              </a:rPr>
            </a:br>
            <a:r>
              <a:rPr lang="en-US" sz="3200" dirty="0">
                <a:solidFill>
                  <a:schemeClr val="accent1">
                    <a:lumMod val="50000"/>
                  </a:schemeClr>
                </a:solidFill>
              </a:rPr>
              <a:t>Level 4</a:t>
            </a:r>
            <a:endParaRPr lang="en-US" dirty="0">
              <a:solidFill>
                <a:schemeClr val="accent1">
                  <a:lumMod val="50000"/>
                </a:schemeClr>
              </a:solidFill>
            </a:endParaRPr>
          </a:p>
        </p:txBody>
      </p:sp>
      <p:sp>
        <p:nvSpPr>
          <p:cNvPr id="5" name="Slide Number Placeholder 4"/>
          <p:cNvSpPr>
            <a:spLocks noGrp="1"/>
          </p:cNvSpPr>
          <p:nvPr>
            <p:ph type="sldNum" sz="quarter" idx="13"/>
          </p:nvPr>
        </p:nvSpPr>
        <p:spPr/>
        <p:txBody>
          <a:bodyPr/>
          <a:lstStyle/>
          <a:p>
            <a:fld id="{EF2C8792-EB74-4D0B-A499-F0F2F6A39377}" type="slidenum">
              <a:rPr lang="en-US" smtClean="0"/>
              <a:pPr/>
              <a:t>8</a:t>
            </a:fld>
            <a:endParaRPr lang="en-US"/>
          </a:p>
        </p:txBody>
      </p:sp>
      <p:pic>
        <p:nvPicPr>
          <p:cNvPr id="4" name="Picture 3">
            <a:extLst>
              <a:ext uri="{FF2B5EF4-FFF2-40B4-BE49-F238E27FC236}">
                <a16:creationId xmlns:a16="http://schemas.microsoft.com/office/drawing/2014/main" id="{1B4EB86C-31F7-45C6-8564-2CD3C2DD2A71}"/>
              </a:ext>
            </a:extLst>
          </p:cNvPr>
          <p:cNvPicPr>
            <a:picLocks noChangeAspect="1"/>
          </p:cNvPicPr>
          <p:nvPr/>
        </p:nvPicPr>
        <p:blipFill>
          <a:blip r:embed="rId3"/>
          <a:stretch>
            <a:fillRect/>
          </a:stretch>
        </p:blipFill>
        <p:spPr>
          <a:xfrm>
            <a:off x="231272" y="1577565"/>
            <a:ext cx="8213481" cy="4758513"/>
          </a:xfrm>
          <a:prstGeom prst="rect">
            <a:avLst/>
          </a:prstGeom>
        </p:spPr>
      </p:pic>
    </p:spTree>
    <p:custDataLst>
      <p:tags r:id="rId1"/>
    </p:custDataLst>
    <p:extLst>
      <p:ext uri="{BB962C8B-B14F-4D97-AF65-F5344CB8AC3E}">
        <p14:creationId xmlns:p14="http://schemas.microsoft.com/office/powerpoint/2010/main" val="2369856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lumMod val="50000"/>
                  </a:schemeClr>
                </a:solidFill>
              </a:rPr>
              <a:t>Ladder of Accountability: </a:t>
            </a:r>
            <a:br>
              <a:rPr lang="en-US" dirty="0">
                <a:solidFill>
                  <a:schemeClr val="accent1">
                    <a:lumMod val="50000"/>
                  </a:schemeClr>
                </a:solidFill>
              </a:rPr>
            </a:br>
            <a:r>
              <a:rPr lang="en-US" sz="3200" dirty="0">
                <a:solidFill>
                  <a:schemeClr val="accent1">
                    <a:lumMod val="50000"/>
                  </a:schemeClr>
                </a:solidFill>
              </a:rPr>
              <a:t>Level 5</a:t>
            </a:r>
            <a:endParaRPr lang="en-US" dirty="0">
              <a:solidFill>
                <a:schemeClr val="accent1">
                  <a:lumMod val="50000"/>
                </a:schemeClr>
              </a:solidFill>
            </a:endParaRPr>
          </a:p>
        </p:txBody>
      </p:sp>
      <p:sp>
        <p:nvSpPr>
          <p:cNvPr id="5" name="Slide Number Placeholder 4"/>
          <p:cNvSpPr>
            <a:spLocks noGrp="1"/>
          </p:cNvSpPr>
          <p:nvPr>
            <p:ph type="sldNum" sz="quarter" idx="13"/>
          </p:nvPr>
        </p:nvSpPr>
        <p:spPr/>
        <p:txBody>
          <a:bodyPr/>
          <a:lstStyle/>
          <a:p>
            <a:fld id="{EF2C8792-EB74-4D0B-A499-F0F2F6A39377}" type="slidenum">
              <a:rPr lang="en-US" smtClean="0"/>
              <a:pPr/>
              <a:t>9</a:t>
            </a:fld>
            <a:endParaRPr lang="en-US"/>
          </a:p>
        </p:txBody>
      </p:sp>
      <p:pic>
        <p:nvPicPr>
          <p:cNvPr id="3" name="Picture 2">
            <a:extLst>
              <a:ext uri="{FF2B5EF4-FFF2-40B4-BE49-F238E27FC236}">
                <a16:creationId xmlns:a16="http://schemas.microsoft.com/office/drawing/2014/main" id="{44F12BF0-2268-4B1B-A319-72C518C30F98}"/>
              </a:ext>
            </a:extLst>
          </p:cNvPr>
          <p:cNvPicPr>
            <a:picLocks noChangeAspect="1"/>
          </p:cNvPicPr>
          <p:nvPr/>
        </p:nvPicPr>
        <p:blipFill>
          <a:blip r:embed="rId3"/>
          <a:stretch>
            <a:fillRect/>
          </a:stretch>
        </p:blipFill>
        <p:spPr>
          <a:xfrm>
            <a:off x="231272" y="1505853"/>
            <a:ext cx="8141763" cy="4716963"/>
          </a:xfrm>
          <a:prstGeom prst="rect">
            <a:avLst/>
          </a:prstGeom>
        </p:spPr>
      </p:pic>
    </p:spTree>
    <p:custDataLst>
      <p:tags r:id="rId1"/>
    </p:custDataLst>
    <p:extLst>
      <p:ext uri="{BB962C8B-B14F-4D97-AF65-F5344CB8AC3E}">
        <p14:creationId xmlns:p14="http://schemas.microsoft.com/office/powerpoint/2010/main" val="21592350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Facilitator-PPT.potx" id="{02748757-DFA7-4987-820C-2109DB312E27}" vid="{1EF1FE5C-37B4-43E4-8E34-61DBC1F748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Template_Facilitator-PPT</Template>
  <TotalTime>2174</TotalTime>
  <Words>519</Words>
  <Application>Microsoft Office PowerPoint</Application>
  <PresentationFormat>On-screen Show (4:3)</PresentationFormat>
  <Paragraphs>130</Paragraphs>
  <Slides>37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Wingdings</vt:lpstr>
      <vt:lpstr>Calibri</vt:lpstr>
      <vt:lpstr>Arial</vt:lpstr>
      <vt:lpstr>Calibri Light</vt:lpstr>
      <vt:lpstr>Office Theme</vt:lpstr>
      <vt:lpstr>PowerPoint Presentation</vt:lpstr>
      <vt:lpstr>Buzz</vt:lpstr>
      <vt:lpstr>Responsibility v. Accountability</vt:lpstr>
      <vt:lpstr>How People Develop* (and how these sessions are designed)</vt:lpstr>
      <vt:lpstr>Ladder of Accountability:  Level 1</vt:lpstr>
      <vt:lpstr>Ladder of Accountability:  Level 2</vt:lpstr>
      <vt:lpstr>Ladder of Accountability:  Level 3</vt:lpstr>
      <vt:lpstr>Ladder of Accountability:  Level 4</vt:lpstr>
      <vt:lpstr>Ladder of Accountability:  Level 5</vt:lpstr>
      <vt:lpstr>Ladder of Accountability:  Level 6</vt:lpstr>
      <vt:lpstr>Ladder of Accountability:  Level 7</vt:lpstr>
      <vt:lpstr>Ladder of Accountability:  Level 8</vt:lpstr>
      <vt:lpstr>Scenario 1:  Which Rung on the Ladder is Sue?  </vt:lpstr>
      <vt:lpstr>Scenario 2:  Which Rung on the Ladder is Allison?  </vt:lpstr>
      <vt:lpstr>Locus of Control</vt:lpstr>
      <vt:lpstr>Project Aristotle*</vt:lpstr>
      <vt:lpstr>PowerPoint Presentation</vt:lpstr>
      <vt:lpstr>PowerPoint Presentation</vt:lpstr>
      <vt:lpstr>Engagement Drivers</vt:lpstr>
      <vt:lpstr>Three Feedback Triggers*</vt:lpstr>
      <vt:lpstr>Listening &amp; Curiosity</vt:lpstr>
      <vt:lpstr>Defeating the Truth Trigger</vt:lpstr>
      <vt:lpstr>Three Feedback Triggers*</vt:lpstr>
      <vt:lpstr>Two Things Trip Up the Relationship Trigger</vt:lpstr>
      <vt:lpstr>Defeating the Relationship Trigger</vt:lpstr>
      <vt:lpstr>Deepen Trust with FORD</vt:lpstr>
      <vt:lpstr>Three Feedback Triggers*</vt:lpstr>
      <vt:lpstr>My Mom</vt:lpstr>
      <vt:lpstr>Defeating the Identity Trigger</vt:lpstr>
      <vt:lpstr>4 Steps of Positive Feedback </vt:lpstr>
      <vt:lpstr>PowerPoint Presentation</vt:lpstr>
      <vt:lpstr>Four Wellsprings of Energy </vt:lpstr>
      <vt:lpstr>Body: The First Wellspring </vt:lpstr>
      <vt:lpstr>Mind: The Second Wellspring </vt:lpstr>
      <vt:lpstr>Emotion: The Third Wellspring </vt:lpstr>
      <vt:lpstr>Spirit: The Fourth Wellspring </vt:lpstr>
      <vt:lpstr>Matt Cutts 30 Day Challenge </vt:lpstr>
    </vt:vector>
  </TitlesOfParts>
  <Company>AFS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Cindy Maher</dc:creator>
  <cp:lastModifiedBy>Katie Cook</cp:lastModifiedBy>
  <cp:revision>72</cp:revision>
  <dcterms:created xsi:type="dcterms:W3CDTF">2018-02-01T20:53:17Z</dcterms:created>
  <dcterms:modified xsi:type="dcterms:W3CDTF">2019-08-01T12:39:33Z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ction">
    <vt:lpwstr>Section Title</vt:lpwstr>
  </property>
  <property fmtid="{D5CDD505-2E9C-101B-9397-08002B2CF9AE}" pid="3" name="ArticulateGUID">
    <vt:lpwstr>C07AC690-3B69-48F2-998D-CFB58926C0BC</vt:lpwstr>
  </property>
  <property fmtid="{D5CDD505-2E9C-101B-9397-08002B2CF9AE}" pid="4" name="ArticulatePath">
    <vt:lpwstr>Presentation2</vt:lpwstr>
  </property>
</Properties>
</file>