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0" r:id="rId1"/>
  </p:sldMasterIdLst>
  <p:notesMasterIdLst>
    <p:notesMasterId r:id="rId32"/>
  </p:notesMasterIdLst>
  <p:sldIdLst>
    <p:sldId id="256" r:id="rId2"/>
    <p:sldId id="257" r:id="rId3"/>
    <p:sldId id="272" r:id="rId4"/>
    <p:sldId id="302" r:id="rId5"/>
    <p:sldId id="274" r:id="rId6"/>
    <p:sldId id="275" r:id="rId7"/>
    <p:sldId id="276" r:id="rId8"/>
    <p:sldId id="277" r:id="rId9"/>
    <p:sldId id="278" r:id="rId10"/>
    <p:sldId id="281" r:id="rId11"/>
    <p:sldId id="279" r:id="rId12"/>
    <p:sldId id="297" r:id="rId13"/>
    <p:sldId id="294" r:id="rId14"/>
    <p:sldId id="293" r:id="rId15"/>
    <p:sldId id="303" r:id="rId16"/>
    <p:sldId id="306" r:id="rId17"/>
    <p:sldId id="307" r:id="rId18"/>
    <p:sldId id="295" r:id="rId19"/>
    <p:sldId id="283" r:id="rId20"/>
    <p:sldId id="284" r:id="rId21"/>
    <p:sldId id="288" r:id="rId22"/>
    <p:sldId id="282" r:id="rId23"/>
    <p:sldId id="287" r:id="rId24"/>
    <p:sldId id="285" r:id="rId25"/>
    <p:sldId id="289" r:id="rId26"/>
    <p:sldId id="298" r:id="rId27"/>
    <p:sldId id="291" r:id="rId28"/>
    <p:sldId id="286" r:id="rId29"/>
    <p:sldId id="292" r:id="rId30"/>
    <p:sldId id="300"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B1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8721" autoAdjust="0"/>
  </p:normalViewPr>
  <p:slideViewPr>
    <p:cSldViewPr snapToGrid="0">
      <p:cViewPr varScale="1">
        <p:scale>
          <a:sx n="103" d="100"/>
          <a:sy n="103" d="100"/>
        </p:scale>
        <p:origin x="85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42E7F2-9C9E-4D19-90C2-3837FEF63BD9}" type="datetimeFigureOut">
              <a:rPr lang="en-US" smtClean="0"/>
              <a:pPr/>
              <a:t>3/19/2018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93C6DB-90BA-4B05-86FC-0BDF596DE1D1}" type="slidenum">
              <a:rPr lang="en-US" smtClean="0"/>
              <a:pPr/>
              <a:t>‹#›</a:t>
            </a:fld>
            <a:endParaRPr lang="en-US" dirty="0"/>
          </a:p>
        </p:txBody>
      </p:sp>
    </p:spTree>
    <p:extLst>
      <p:ext uri="{BB962C8B-B14F-4D97-AF65-F5344CB8AC3E}">
        <p14:creationId xmlns:p14="http://schemas.microsoft.com/office/powerpoint/2010/main" val="587210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3C6DB-90BA-4B05-86FC-0BDF596DE1D1}" type="slidenum">
              <a:rPr lang="en-US" smtClean="0"/>
              <a:pPr/>
              <a:t>1</a:t>
            </a:fld>
            <a:endParaRPr lang="en-US" dirty="0"/>
          </a:p>
        </p:txBody>
      </p:sp>
    </p:spTree>
    <p:extLst>
      <p:ext uri="{BB962C8B-B14F-4D97-AF65-F5344CB8AC3E}">
        <p14:creationId xmlns:p14="http://schemas.microsoft.com/office/powerpoint/2010/main" val="1676778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District of Columbia v. Heller, 554 U.S. 570 (2008), the United States Supreme Court recognized that the Second Amendment to the United States Constitution confers a right to bear arms.  However, the majority opinion made clear that this right is not without reasonable limits:  </a:t>
            </a:r>
            <a:r>
              <a:rPr lang="en-US" sz="1200" u="sng" kern="1200" dirty="0">
                <a:solidFill>
                  <a:schemeClr val="tx1"/>
                </a:solidFill>
                <a:effectLst/>
                <a:latin typeface="+mn-lt"/>
                <a:ea typeface="+mn-ea"/>
                <a:cs typeface="+mn-cs"/>
              </a:rPr>
              <a:t>“[n]othing in our opinion should be taken to cast doubt on longstanding prohibitions on the possession of firearms by felons and the mentally ill, or laws forbidding the carrying of firearms in sensitive places such as schools and government buildings . . .”  </a:t>
            </a:r>
            <a:r>
              <a:rPr lang="en-US" sz="1200" kern="1200" dirty="0">
                <a:solidFill>
                  <a:schemeClr val="tx1"/>
                </a:solidFill>
                <a:effectLst/>
                <a:latin typeface="+mn-lt"/>
                <a:ea typeface="+mn-ea"/>
                <a:cs typeface="+mn-cs"/>
              </a:rPr>
              <a:t>Heller, 554 U.S. at 726 (Scalia, J.)</a:t>
            </a:r>
          </a:p>
          <a:p>
            <a:endParaRPr lang="en-US" dirty="0"/>
          </a:p>
        </p:txBody>
      </p:sp>
      <p:sp>
        <p:nvSpPr>
          <p:cNvPr id="4" name="Slide Number Placeholder 3"/>
          <p:cNvSpPr>
            <a:spLocks noGrp="1"/>
          </p:cNvSpPr>
          <p:nvPr>
            <p:ph type="sldNum" sz="quarter" idx="10"/>
          </p:nvPr>
        </p:nvSpPr>
        <p:spPr/>
        <p:txBody>
          <a:bodyPr/>
          <a:lstStyle/>
          <a:p>
            <a:fld id="{0193C6DB-90BA-4B05-86FC-0BDF596DE1D1}" type="slidenum">
              <a:rPr lang="en-US" smtClean="0"/>
              <a:pPr/>
              <a:t>10</a:t>
            </a:fld>
            <a:endParaRPr lang="en-US" dirty="0"/>
          </a:p>
        </p:txBody>
      </p:sp>
    </p:spTree>
    <p:extLst>
      <p:ext uri="{BB962C8B-B14F-4D97-AF65-F5344CB8AC3E}">
        <p14:creationId xmlns:p14="http://schemas.microsoft.com/office/powerpoint/2010/main" val="3210500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Guidelines for Courthouse and Public Building Security in Iowa were jointly approved by the Iowa State Association for Counties and the Iowa Judicial Council in 2015.  These guidelines provide helpful directions for county and state officials who are responsible for providing courthouse security.  The guidelines reflect a general consensus regarding best practices that county and state officials should aspire to implement as soon as it is feasible to do so, but there is no mandate to do so.</a:t>
            </a:r>
          </a:p>
          <a:p>
            <a:endParaRPr lang="en-US" dirty="0"/>
          </a:p>
        </p:txBody>
      </p:sp>
      <p:sp>
        <p:nvSpPr>
          <p:cNvPr id="4" name="Slide Number Placeholder 3"/>
          <p:cNvSpPr>
            <a:spLocks noGrp="1"/>
          </p:cNvSpPr>
          <p:nvPr>
            <p:ph type="sldNum" sz="quarter" idx="10"/>
          </p:nvPr>
        </p:nvSpPr>
        <p:spPr/>
        <p:txBody>
          <a:bodyPr/>
          <a:lstStyle/>
          <a:p>
            <a:fld id="{0193C6DB-90BA-4B05-86FC-0BDF596DE1D1}" type="slidenum">
              <a:rPr lang="en-US" smtClean="0"/>
              <a:pPr/>
              <a:t>11</a:t>
            </a:fld>
            <a:endParaRPr lang="en-US" dirty="0"/>
          </a:p>
        </p:txBody>
      </p:sp>
    </p:spTree>
    <p:extLst>
      <p:ext uri="{BB962C8B-B14F-4D97-AF65-F5344CB8AC3E}">
        <p14:creationId xmlns:p14="http://schemas.microsoft.com/office/powerpoint/2010/main" val="810359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checklist provides timeline suggestions</a:t>
            </a:r>
            <a:r>
              <a:rPr lang="en-US" sz="1200" kern="1200" baseline="0" dirty="0">
                <a:solidFill>
                  <a:schemeClr val="tx1"/>
                </a:solidFill>
                <a:effectLst/>
                <a:latin typeface="+mn-lt"/>
                <a:ea typeface="+mn-ea"/>
                <a:cs typeface="+mn-cs"/>
              </a:rPr>
              <a:t>: soon, medium-term and long-term implementation.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193C6DB-90BA-4B05-86FC-0BDF596DE1D1}" type="slidenum">
              <a:rPr lang="en-US" smtClean="0"/>
              <a:pPr/>
              <a:t>12</a:t>
            </a:fld>
            <a:endParaRPr lang="en-US" dirty="0"/>
          </a:p>
        </p:txBody>
      </p:sp>
    </p:spTree>
    <p:extLst>
      <p:ext uri="{BB962C8B-B14F-4D97-AF65-F5344CB8AC3E}">
        <p14:creationId xmlns:p14="http://schemas.microsoft.com/office/powerpoint/2010/main" val="2112262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All counties are to have established court security committees and should have implemented, to varying degrees, the recommended best practices for court security. It is strongly suggested that all affected people be brought to the table for participation in the discussion. </a:t>
            </a:r>
          </a:p>
          <a:p>
            <a:endParaRPr lang="en-US" dirty="0"/>
          </a:p>
        </p:txBody>
      </p:sp>
      <p:sp>
        <p:nvSpPr>
          <p:cNvPr id="4" name="Slide Number Placeholder 3"/>
          <p:cNvSpPr>
            <a:spLocks noGrp="1"/>
          </p:cNvSpPr>
          <p:nvPr>
            <p:ph type="sldNum" sz="quarter" idx="10"/>
          </p:nvPr>
        </p:nvSpPr>
        <p:spPr/>
        <p:txBody>
          <a:bodyPr/>
          <a:lstStyle/>
          <a:p>
            <a:fld id="{0193C6DB-90BA-4B05-86FC-0BDF596DE1D1}" type="slidenum">
              <a:rPr lang="en-US" smtClean="0"/>
              <a:pPr/>
              <a:t>13</a:t>
            </a:fld>
            <a:endParaRPr lang="en-US" dirty="0"/>
          </a:p>
        </p:txBody>
      </p:sp>
    </p:spTree>
    <p:extLst>
      <p:ext uri="{BB962C8B-B14F-4D97-AF65-F5344CB8AC3E}">
        <p14:creationId xmlns:p14="http://schemas.microsoft.com/office/powerpoint/2010/main" val="3536882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Emergency Action Plan (9); Physical Security</a:t>
            </a:r>
            <a:r>
              <a:rPr lang="en-US" baseline="0" dirty="0"/>
              <a:t> Equipment &amp; Facilities Plan (18); and Security Operations Plan (22).</a:t>
            </a:r>
            <a:endParaRPr lang="en-US" dirty="0"/>
          </a:p>
        </p:txBody>
      </p:sp>
      <p:sp>
        <p:nvSpPr>
          <p:cNvPr id="4" name="Slide Number Placeholder 3"/>
          <p:cNvSpPr>
            <a:spLocks noGrp="1"/>
          </p:cNvSpPr>
          <p:nvPr>
            <p:ph type="sldNum" sz="quarter" idx="10"/>
          </p:nvPr>
        </p:nvSpPr>
        <p:spPr/>
        <p:txBody>
          <a:bodyPr/>
          <a:lstStyle/>
          <a:p>
            <a:fld id="{0193C6DB-90BA-4B05-86FC-0BDF596DE1D1}" type="slidenum">
              <a:rPr lang="en-US" smtClean="0"/>
              <a:pPr/>
              <a:t>14</a:t>
            </a:fld>
            <a:endParaRPr lang="en-US" dirty="0"/>
          </a:p>
        </p:txBody>
      </p:sp>
    </p:spTree>
    <p:extLst>
      <p:ext uri="{BB962C8B-B14F-4D97-AF65-F5344CB8AC3E}">
        <p14:creationId xmlns:p14="http://schemas.microsoft.com/office/powerpoint/2010/main" val="3477670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presenter, Clinton County Auditor Eric Van Lancker, will provide</a:t>
            </a:r>
            <a:r>
              <a:rPr lang="en-US" baseline="0" dirty="0"/>
              <a:t> specific information on active shooter incidents.  In Linn County, we have provided ALICE (Alert, Lockdown, Inform, Counter, and Evacuate) active shooter training to all courthouse employees, including several other county building employees (Juvenile Justice Center, Community Services Building, Health Department, etc.) and all school districts in the county, as well as many private employers in the county.  </a:t>
            </a:r>
            <a:endParaRPr lang="en-US" dirty="0"/>
          </a:p>
        </p:txBody>
      </p:sp>
      <p:sp>
        <p:nvSpPr>
          <p:cNvPr id="4" name="Slide Number Placeholder 3"/>
          <p:cNvSpPr>
            <a:spLocks noGrp="1"/>
          </p:cNvSpPr>
          <p:nvPr>
            <p:ph type="sldNum" sz="quarter" idx="10"/>
          </p:nvPr>
        </p:nvSpPr>
        <p:spPr/>
        <p:txBody>
          <a:bodyPr/>
          <a:lstStyle/>
          <a:p>
            <a:fld id="{0193C6DB-90BA-4B05-86FC-0BDF596DE1D1}" type="slidenum">
              <a:rPr lang="en-US" smtClean="0"/>
              <a:pPr/>
              <a:t>15</a:t>
            </a:fld>
            <a:endParaRPr lang="en-US" dirty="0"/>
          </a:p>
        </p:txBody>
      </p:sp>
    </p:spTree>
    <p:extLst>
      <p:ext uri="{BB962C8B-B14F-4D97-AF65-F5344CB8AC3E}">
        <p14:creationId xmlns:p14="http://schemas.microsoft.com/office/powerpoint/2010/main" val="2036583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Consideration should be given to the following…  Building age and design may be limiting factors as to how much of this can be implemented.</a:t>
            </a:r>
          </a:p>
        </p:txBody>
      </p:sp>
      <p:sp>
        <p:nvSpPr>
          <p:cNvPr id="4" name="Slide Number Placeholder 3"/>
          <p:cNvSpPr>
            <a:spLocks noGrp="1"/>
          </p:cNvSpPr>
          <p:nvPr>
            <p:ph type="sldNum" sz="quarter" idx="10"/>
          </p:nvPr>
        </p:nvSpPr>
        <p:spPr/>
        <p:txBody>
          <a:bodyPr/>
          <a:lstStyle/>
          <a:p>
            <a:fld id="{0193C6DB-90BA-4B05-86FC-0BDF596DE1D1}" type="slidenum">
              <a:rPr lang="en-US" smtClean="0"/>
              <a:pPr/>
              <a:t>16</a:t>
            </a:fld>
            <a:endParaRPr lang="en-US" dirty="0"/>
          </a:p>
        </p:txBody>
      </p:sp>
    </p:spTree>
    <p:extLst>
      <p:ext uri="{BB962C8B-B14F-4D97-AF65-F5344CB8AC3E}">
        <p14:creationId xmlns:p14="http://schemas.microsoft.com/office/powerpoint/2010/main" val="2249166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3C6DB-90BA-4B05-86FC-0BDF596DE1D1}" type="slidenum">
              <a:rPr lang="en-US" smtClean="0"/>
              <a:pPr/>
              <a:t>17</a:t>
            </a:fld>
            <a:endParaRPr lang="en-US" dirty="0"/>
          </a:p>
        </p:txBody>
      </p:sp>
    </p:spTree>
    <p:extLst>
      <p:ext uri="{BB962C8B-B14F-4D97-AF65-F5344CB8AC3E}">
        <p14:creationId xmlns:p14="http://schemas.microsoft.com/office/powerpoint/2010/main" val="2249166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Courthouse and Public Building Security (CPBS) </a:t>
            </a:r>
            <a:endParaRPr lang="en-US" dirty="0"/>
          </a:p>
        </p:txBody>
      </p:sp>
      <p:sp>
        <p:nvSpPr>
          <p:cNvPr id="4" name="Slide Number Placeholder 3"/>
          <p:cNvSpPr>
            <a:spLocks noGrp="1"/>
          </p:cNvSpPr>
          <p:nvPr>
            <p:ph type="sldNum" sz="quarter" idx="10"/>
          </p:nvPr>
        </p:nvSpPr>
        <p:spPr/>
        <p:txBody>
          <a:bodyPr/>
          <a:lstStyle/>
          <a:p>
            <a:fld id="{0193C6DB-90BA-4B05-86FC-0BDF596DE1D1}" type="slidenum">
              <a:rPr lang="en-US" smtClean="0"/>
              <a:pPr/>
              <a:t>18</a:t>
            </a:fld>
            <a:endParaRPr lang="en-US" dirty="0"/>
          </a:p>
        </p:txBody>
      </p:sp>
    </p:spTree>
    <p:extLst>
      <p:ext uri="{BB962C8B-B14F-4D97-AF65-F5344CB8AC3E}">
        <p14:creationId xmlns:p14="http://schemas.microsoft.com/office/powerpoint/2010/main" val="3317820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Security can be as little as a deputy or security officer roving the courthouse or as much as locked down security with contraband scanners similar to those utilized in airports, staffed by sworn deputy sheriffs.   Understand that although private security officers</a:t>
            </a:r>
            <a:r>
              <a:rPr lang="en-US" sz="1200" kern="1200" baseline="0" dirty="0">
                <a:solidFill>
                  <a:schemeClr val="tx1"/>
                </a:solidFill>
                <a:effectLst/>
                <a:latin typeface="+mn-lt"/>
                <a:ea typeface="+mn-ea"/>
                <a:cs typeface="+mn-cs"/>
              </a:rPr>
              <a:t> may be less costly than sworn deputy sheriffs, they come with limitations.  They may or may not be armed, training verification issues, lack of arrest authority, etc.  Do they intervene in security issues/threats or merely witness and standby for deputies to respond.  Regardless, sworn personnel should be present to deal with law enforcement issues.</a:t>
            </a:r>
            <a:endParaRPr lang="en-US" dirty="0"/>
          </a:p>
        </p:txBody>
      </p:sp>
      <p:sp>
        <p:nvSpPr>
          <p:cNvPr id="4" name="Slide Number Placeholder 3"/>
          <p:cNvSpPr>
            <a:spLocks noGrp="1"/>
          </p:cNvSpPr>
          <p:nvPr>
            <p:ph type="sldNum" sz="quarter" idx="10"/>
          </p:nvPr>
        </p:nvSpPr>
        <p:spPr/>
        <p:txBody>
          <a:bodyPr/>
          <a:lstStyle/>
          <a:p>
            <a:fld id="{0193C6DB-90BA-4B05-86FC-0BDF596DE1D1}" type="slidenum">
              <a:rPr lang="en-US" smtClean="0"/>
              <a:pPr/>
              <a:t>19</a:t>
            </a:fld>
            <a:endParaRPr lang="en-US" dirty="0"/>
          </a:p>
        </p:txBody>
      </p:sp>
    </p:spTree>
    <p:extLst>
      <p:ext uri="{BB962C8B-B14F-4D97-AF65-F5344CB8AC3E}">
        <p14:creationId xmlns:p14="http://schemas.microsoft.com/office/powerpoint/2010/main" val="3544925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presentation</a:t>
            </a:r>
            <a:r>
              <a:rPr lang="en-US" sz="1200" kern="1200" baseline="0" dirty="0">
                <a:solidFill>
                  <a:schemeClr val="tx1"/>
                </a:solidFill>
                <a:effectLst/>
                <a:latin typeface="+mn-lt"/>
                <a:ea typeface="+mn-ea"/>
                <a:cs typeface="+mn-cs"/>
              </a:rPr>
              <a:t> will focus on </a:t>
            </a:r>
            <a:r>
              <a:rPr lang="en-US" sz="1200" dirty="0"/>
              <a:t>Courthouse security issues.  </a:t>
            </a:r>
            <a:r>
              <a:rPr lang="en-US" sz="1200" baseline="0" dirty="0"/>
              <a:t>However, it can also be applicable to other public buildings as well, and to some extent, schools, churches, and other places where the public congregates.  </a:t>
            </a:r>
            <a:r>
              <a:rPr lang="en-US" sz="1200" kern="1200" dirty="0">
                <a:solidFill>
                  <a:schemeClr val="tx1"/>
                </a:solidFill>
                <a:effectLst/>
                <a:latin typeface="+mn-lt"/>
                <a:ea typeface="+mn-ea"/>
                <a:cs typeface="+mn-cs"/>
              </a:rPr>
              <a:t>Violence in the workplace is becoming commonplace these days, more so than it has in the past.  By virtue of the activities that are conducted within them, County Courthouses and other governmental buildings are a prime environment for hostility and anger.  High profile criminal trials, contentious public meetings, divorce and child custody hearings, and adverse employee actions (to name just a few) all have the potential to lead to violence.  </a:t>
            </a:r>
          </a:p>
          <a:p>
            <a:endParaRPr lang="en-US" dirty="0"/>
          </a:p>
        </p:txBody>
      </p:sp>
      <p:sp>
        <p:nvSpPr>
          <p:cNvPr id="4" name="Slide Number Placeholder 3"/>
          <p:cNvSpPr>
            <a:spLocks noGrp="1"/>
          </p:cNvSpPr>
          <p:nvPr>
            <p:ph type="sldNum" sz="quarter" idx="10"/>
          </p:nvPr>
        </p:nvSpPr>
        <p:spPr/>
        <p:txBody>
          <a:bodyPr/>
          <a:lstStyle/>
          <a:p>
            <a:fld id="{0193C6DB-90BA-4B05-86FC-0BDF596DE1D1}" type="slidenum">
              <a:rPr lang="en-US" smtClean="0"/>
              <a:pPr/>
              <a:t>2</a:t>
            </a:fld>
            <a:endParaRPr lang="en-US" dirty="0"/>
          </a:p>
        </p:txBody>
      </p:sp>
    </p:spTree>
    <p:extLst>
      <p:ext uri="{BB962C8B-B14F-4D97-AF65-F5344CB8AC3E}">
        <p14:creationId xmlns:p14="http://schemas.microsoft.com/office/powerpoint/2010/main" val="2225842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Equipment to be considered for courthouse security can include walk-through metal detectors, baggage scanner, hand wand metal detectors, and security cameras.  Communication amongst the courthouse security personnel and the communications center is essential, especially in the event of a security incident.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Consideration should also be given to installing panic alarms in courtrooms, judge’s chambers, and windows at which business is conducted throughout the courthouse.  These panic alarms should ring into a 24/7 staffed command or dispatch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193C6DB-90BA-4B05-86FC-0BDF596DE1D1}" type="slidenum">
              <a:rPr lang="en-US" smtClean="0"/>
              <a:pPr/>
              <a:t>20</a:t>
            </a:fld>
            <a:endParaRPr lang="en-US" dirty="0"/>
          </a:p>
        </p:txBody>
      </p:sp>
    </p:spTree>
    <p:extLst>
      <p:ext uri="{BB962C8B-B14F-4D97-AF65-F5344CB8AC3E}">
        <p14:creationId xmlns:p14="http://schemas.microsoft.com/office/powerpoint/2010/main" val="1256428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weapons are banned from the courthouse, </a:t>
            </a:r>
            <a:r>
              <a:rPr lang="en-US" sz="1200" kern="1200" baseline="0" dirty="0">
                <a:solidFill>
                  <a:schemeClr val="tx1"/>
                </a:solidFill>
                <a:effectLst/>
                <a:latin typeface="+mn-lt"/>
                <a:ea typeface="+mn-ea"/>
                <a:cs typeface="+mn-cs"/>
              </a:rPr>
              <a:t>consideration will need to be made as to whether or not storage will be provided for law enforcement officers’ and the publics’ weapons.  Also, what is the expectation if the public possesses contraband that is not otherwise illegal to possess?  Safe keep it or turn them away.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193C6DB-90BA-4B05-86FC-0BDF596DE1D1}" type="slidenum">
              <a:rPr lang="en-US" smtClean="0"/>
              <a:pPr/>
              <a:t>21</a:t>
            </a:fld>
            <a:endParaRPr lang="en-US" dirty="0"/>
          </a:p>
        </p:txBody>
      </p:sp>
    </p:spTree>
    <p:extLst>
      <p:ext uri="{BB962C8B-B14F-4D97-AF65-F5344CB8AC3E}">
        <p14:creationId xmlns:p14="http://schemas.microsoft.com/office/powerpoint/2010/main" val="2353155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Board of Supervisors can establish the level of security in County buildings by ordinance, resolution, policy, or other means.  Some counties have taken action to prohibit firearms and other weapons from their buildings (outside of the areas specifically utilized by the courts) while others have not.</a:t>
            </a:r>
          </a:p>
          <a:p>
            <a:endParaRPr lang="en-US" dirty="0"/>
          </a:p>
        </p:txBody>
      </p:sp>
      <p:sp>
        <p:nvSpPr>
          <p:cNvPr id="4" name="Slide Number Placeholder 3"/>
          <p:cNvSpPr>
            <a:spLocks noGrp="1"/>
          </p:cNvSpPr>
          <p:nvPr>
            <p:ph type="sldNum" sz="quarter" idx="10"/>
          </p:nvPr>
        </p:nvSpPr>
        <p:spPr/>
        <p:txBody>
          <a:bodyPr/>
          <a:lstStyle/>
          <a:p>
            <a:fld id="{0193C6DB-90BA-4B05-86FC-0BDF596DE1D1}" type="slidenum">
              <a:rPr lang="en-US" smtClean="0"/>
              <a:pPr/>
              <a:t>22</a:t>
            </a:fld>
            <a:endParaRPr lang="en-US" dirty="0"/>
          </a:p>
        </p:txBody>
      </p:sp>
    </p:spTree>
    <p:extLst>
      <p:ext uri="{BB962C8B-B14F-4D97-AF65-F5344CB8AC3E}">
        <p14:creationId xmlns:p14="http://schemas.microsoft.com/office/powerpoint/2010/main" val="1779833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the public is prohibited from carrying weapons in county-owned buildings, appropriate notice should be posted conspicuously at all public entrances.  </a:t>
            </a:r>
            <a:r>
              <a:rPr lang="en-US" sz="1200" u="sng" kern="1200" dirty="0">
                <a:solidFill>
                  <a:schemeClr val="tx1"/>
                </a:solidFill>
                <a:effectLst/>
                <a:latin typeface="+mn-lt"/>
                <a:ea typeface="+mn-ea"/>
                <a:cs typeface="+mn-cs"/>
              </a:rPr>
              <a:t>If the public refuses to comply and attempts to enter the building,</a:t>
            </a:r>
            <a:r>
              <a:rPr lang="en-US" sz="1200" u="sng" kern="1200" baseline="0" dirty="0">
                <a:solidFill>
                  <a:schemeClr val="tx1"/>
                </a:solidFill>
                <a:effectLst/>
                <a:latin typeface="+mn-lt"/>
                <a:ea typeface="+mn-ea"/>
                <a:cs typeface="+mn-cs"/>
              </a:rPr>
              <a:t> as long as they are legally able to carry the weapon, there is no weapons offense.  You are probably limited to criminal trespass.  </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193C6DB-90BA-4B05-86FC-0BDF596DE1D1}" type="slidenum">
              <a:rPr lang="en-US" smtClean="0"/>
              <a:pPr/>
              <a:t>23</a:t>
            </a:fld>
            <a:endParaRPr lang="en-US" dirty="0"/>
          </a:p>
        </p:txBody>
      </p:sp>
    </p:spTree>
    <p:extLst>
      <p:ext uri="{BB962C8B-B14F-4D97-AF65-F5344CB8AC3E}">
        <p14:creationId xmlns:p14="http://schemas.microsoft.com/office/powerpoint/2010/main" val="2081071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According to the Iowa court system, as of 06/15/17, there were also 10 counties that had airport-style security screening at their courthouses (Dubuque, Black Hawk, Woodbury, Pottawattamie, Dallas, Polk, Johnson, Linn, Clinton, and Scott).  Benton</a:t>
            </a:r>
            <a:r>
              <a:rPr lang="en-US" sz="1200" kern="1200" baseline="0" dirty="0">
                <a:solidFill>
                  <a:schemeClr val="tx1"/>
                </a:solidFill>
                <a:effectLst/>
                <a:latin typeface="+mn-lt"/>
                <a:ea typeface="+mn-ea"/>
                <a:cs typeface="+mn-cs"/>
              </a:rPr>
              <a:t> County will be adding airport-style courthouse security on April 2</a:t>
            </a:r>
            <a:r>
              <a:rPr lang="en-US" sz="1200" kern="1200" baseline="30000" dirty="0">
                <a:solidFill>
                  <a:schemeClr val="tx1"/>
                </a:solidFill>
                <a:effectLst/>
                <a:latin typeface="+mn-lt"/>
                <a:ea typeface="+mn-ea"/>
                <a:cs typeface="+mn-cs"/>
              </a:rPr>
              <a:t>nd</a:t>
            </a:r>
            <a:r>
              <a:rPr lang="en-US" sz="120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0193C6DB-90BA-4B05-86FC-0BDF596DE1D1}" type="slidenum">
              <a:rPr lang="en-US" smtClean="0"/>
              <a:pPr/>
              <a:t>24</a:t>
            </a:fld>
            <a:endParaRPr lang="en-US" dirty="0"/>
          </a:p>
        </p:txBody>
      </p:sp>
    </p:spTree>
    <p:extLst>
      <p:ext uri="{BB962C8B-B14F-4D97-AF65-F5344CB8AC3E}">
        <p14:creationId xmlns:p14="http://schemas.microsoft.com/office/powerpoint/2010/main" val="3779435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this </a:t>
            </a:r>
            <a:r>
              <a:rPr lang="en-US" baseline="0" dirty="0"/>
              <a:t>helped prove the need for true courthouse security, the process was already underway at the time of the incident.</a:t>
            </a:r>
            <a:endParaRPr lang="en-US" dirty="0"/>
          </a:p>
        </p:txBody>
      </p:sp>
      <p:sp>
        <p:nvSpPr>
          <p:cNvPr id="4" name="Slide Number Placeholder 3"/>
          <p:cNvSpPr>
            <a:spLocks noGrp="1"/>
          </p:cNvSpPr>
          <p:nvPr>
            <p:ph type="sldNum" sz="quarter" idx="10"/>
          </p:nvPr>
        </p:nvSpPr>
        <p:spPr/>
        <p:txBody>
          <a:bodyPr/>
          <a:lstStyle/>
          <a:p>
            <a:fld id="{0193C6DB-90BA-4B05-86FC-0BDF596DE1D1}" type="slidenum">
              <a:rPr lang="en-US" smtClean="0"/>
              <a:pPr/>
              <a:t>25</a:t>
            </a:fld>
            <a:endParaRPr lang="en-US" dirty="0"/>
          </a:p>
        </p:txBody>
      </p:sp>
    </p:spTree>
    <p:extLst>
      <p:ext uri="{BB962C8B-B14F-4D97-AF65-F5344CB8AC3E}">
        <p14:creationId xmlns:p14="http://schemas.microsoft.com/office/powerpoint/2010/main" val="4022724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Linn County Courthouse opened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1924.  Originally</a:t>
            </a:r>
            <a:r>
              <a:rPr lang="en-US" sz="1200" kern="1200" baseline="0" dirty="0">
                <a:solidFill>
                  <a:schemeClr val="tx1"/>
                </a:solidFill>
                <a:effectLst/>
                <a:latin typeface="+mn-lt"/>
                <a:ea typeface="+mn-ea"/>
                <a:cs typeface="+mn-cs"/>
              </a:rPr>
              <a:t> had 5 entrances; 1 sealed due to flood mitigation; 2 closed; 2 security checkpoints maintained (1 main and 1 handicapped/employee).</a:t>
            </a:r>
          </a:p>
          <a:p>
            <a:r>
              <a:rPr lang="en-US" sz="1200" kern="1200" baseline="0" dirty="0">
                <a:solidFill>
                  <a:schemeClr val="tx1"/>
                </a:solidFill>
                <a:effectLst/>
                <a:latin typeface="+mn-lt"/>
                <a:ea typeface="+mn-ea"/>
                <a:cs typeface="+mn-cs"/>
              </a:rPr>
              <a:t>Linn County Juvenile Justice Center built in 2011.  </a:t>
            </a:r>
          </a:p>
          <a:p>
            <a:r>
              <a:rPr lang="en-US" sz="1200" kern="1200" baseline="0" dirty="0">
                <a:solidFill>
                  <a:schemeClr val="tx1"/>
                </a:solidFill>
                <a:effectLst/>
                <a:latin typeface="+mn-lt"/>
                <a:ea typeface="+mn-ea"/>
                <a:cs typeface="+mn-cs"/>
              </a:rPr>
              <a:t>Security is only maintained while the courthouse is open for business.  It is not maintained after hours.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193C6DB-90BA-4B05-86FC-0BDF596DE1D1}" type="slidenum">
              <a:rPr lang="en-US" smtClean="0"/>
              <a:pPr/>
              <a:t>26</a:t>
            </a:fld>
            <a:endParaRPr lang="en-US" dirty="0"/>
          </a:p>
        </p:txBody>
      </p:sp>
    </p:spTree>
    <p:extLst>
      <p:ext uri="{BB962C8B-B14F-4D97-AF65-F5344CB8AC3E}">
        <p14:creationId xmlns:p14="http://schemas.microsoft.com/office/powerpoint/2010/main" val="31326598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Security cameras: 32 at the Courthouse &amp; 40 at the Juvenile Justice Center</a:t>
            </a:r>
          </a:p>
        </p:txBody>
      </p:sp>
      <p:sp>
        <p:nvSpPr>
          <p:cNvPr id="4" name="Slide Number Placeholder 3"/>
          <p:cNvSpPr>
            <a:spLocks noGrp="1"/>
          </p:cNvSpPr>
          <p:nvPr>
            <p:ph type="sldNum" sz="quarter" idx="10"/>
          </p:nvPr>
        </p:nvSpPr>
        <p:spPr/>
        <p:txBody>
          <a:bodyPr/>
          <a:lstStyle/>
          <a:p>
            <a:fld id="{0193C6DB-90BA-4B05-86FC-0BDF596DE1D1}" type="slidenum">
              <a:rPr lang="en-US" smtClean="0"/>
              <a:pPr/>
              <a:t>27</a:t>
            </a:fld>
            <a:endParaRPr lang="en-US" dirty="0"/>
          </a:p>
        </p:txBody>
      </p:sp>
    </p:spTree>
    <p:extLst>
      <p:ext uri="{BB962C8B-B14F-4D97-AF65-F5344CB8AC3E}">
        <p14:creationId xmlns:p14="http://schemas.microsoft.com/office/powerpoint/2010/main" val="483179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Contraband items</a:t>
            </a:r>
            <a:r>
              <a:rPr lang="en-US" sz="1200" kern="1200" baseline="0" dirty="0">
                <a:solidFill>
                  <a:schemeClr val="tx1"/>
                </a:solidFill>
                <a:effectLst/>
                <a:latin typeface="+mn-lt"/>
                <a:ea typeface="+mn-ea"/>
                <a:cs typeface="+mn-cs"/>
              </a:rPr>
              <a:t> seized include knives (#1), box cutters, scissors, multi-tools, razor blades, metal nail files, pepper prays, defensive tools, tools, stun guns, Tasers, firearms, forks, metal hair picks, horse blanket pins, corkscrews, and a torch.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193C6DB-90BA-4B05-86FC-0BDF596DE1D1}" type="slidenum">
              <a:rPr lang="en-US" smtClean="0"/>
              <a:pPr/>
              <a:t>28</a:t>
            </a:fld>
            <a:endParaRPr lang="en-US" dirty="0"/>
          </a:p>
        </p:txBody>
      </p:sp>
    </p:spTree>
    <p:extLst>
      <p:ext uri="{BB962C8B-B14F-4D97-AF65-F5344CB8AC3E}">
        <p14:creationId xmlns:p14="http://schemas.microsoft.com/office/powerpoint/2010/main" val="70635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3C6DB-90BA-4B05-86FC-0BDF596DE1D1}" type="slidenum">
              <a:rPr lang="en-US" smtClean="0"/>
              <a:pPr/>
              <a:t>29</a:t>
            </a:fld>
            <a:endParaRPr lang="en-US" dirty="0"/>
          </a:p>
        </p:txBody>
      </p:sp>
    </p:spTree>
    <p:extLst>
      <p:ext uri="{BB962C8B-B14F-4D97-AF65-F5344CB8AC3E}">
        <p14:creationId xmlns:p14="http://schemas.microsoft.com/office/powerpoint/2010/main" val="1640505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commit a violent act in the courthouse, a person must, in addition to having motive and intent, be able to 1) identify the intended target; 2) determine the incident venue; 3) identify 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site that either has a lack of security or a recognized vulnerability, limitation, or deficiency that can be readily exploited; and 4) attempt to circumvent or bypass security.</a:t>
            </a:r>
          </a:p>
        </p:txBody>
      </p:sp>
      <p:sp>
        <p:nvSpPr>
          <p:cNvPr id="4" name="Slide Number Placeholder 3"/>
          <p:cNvSpPr>
            <a:spLocks noGrp="1"/>
          </p:cNvSpPr>
          <p:nvPr>
            <p:ph type="sldNum" sz="quarter" idx="10"/>
          </p:nvPr>
        </p:nvSpPr>
        <p:spPr/>
        <p:txBody>
          <a:bodyPr/>
          <a:lstStyle/>
          <a:p>
            <a:fld id="{0193C6DB-90BA-4B05-86FC-0BDF596DE1D1}" type="slidenum">
              <a:rPr lang="en-US" smtClean="0"/>
              <a:pPr/>
              <a:t>3</a:t>
            </a:fld>
            <a:endParaRPr lang="en-US" dirty="0"/>
          </a:p>
        </p:txBody>
      </p:sp>
    </p:spTree>
    <p:extLst>
      <p:ext uri="{BB962C8B-B14F-4D97-AF65-F5344CB8AC3E}">
        <p14:creationId xmlns:p14="http://schemas.microsoft.com/office/powerpoint/2010/main" val="15886972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3C6DB-90BA-4B05-86FC-0BDF596DE1D1}" type="slidenum">
              <a:rPr lang="en-US" smtClean="0"/>
              <a:pPr/>
              <a:t>30</a:t>
            </a:fld>
            <a:endParaRPr lang="en-US" dirty="0"/>
          </a:p>
        </p:txBody>
      </p:sp>
    </p:spTree>
    <p:extLst>
      <p:ext uri="{BB962C8B-B14F-4D97-AF65-F5344CB8AC3E}">
        <p14:creationId xmlns:p14="http://schemas.microsoft.com/office/powerpoint/2010/main" val="2108057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Courthouses are owned and maintained by the County.  They contain County</a:t>
            </a:r>
            <a:r>
              <a:rPr lang="en-US" sz="1200" kern="1200" baseline="0" dirty="0">
                <a:solidFill>
                  <a:schemeClr val="tx1"/>
                </a:solidFill>
                <a:effectLst/>
                <a:latin typeface="+mn-lt"/>
                <a:ea typeface="+mn-ea"/>
                <a:cs typeface="+mn-cs"/>
              </a:rPr>
              <a:t> offices and functions.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County is also responsible for providing the court system with space in which to conduct the Court’s business.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the County has the responsibility to safeguard the public and the employees who work in their buildings.  If they do not, they can be liable for damages and/or injuries, specifically if they are found to have been deliberately indifferent to potential threats.  </a:t>
            </a:r>
            <a:endParaRPr lang="en-US" dirty="0"/>
          </a:p>
        </p:txBody>
      </p:sp>
      <p:sp>
        <p:nvSpPr>
          <p:cNvPr id="4" name="Slide Number Placeholder 3"/>
          <p:cNvSpPr>
            <a:spLocks noGrp="1"/>
          </p:cNvSpPr>
          <p:nvPr>
            <p:ph type="sldNum" sz="quarter" idx="10"/>
          </p:nvPr>
        </p:nvSpPr>
        <p:spPr/>
        <p:txBody>
          <a:bodyPr/>
          <a:lstStyle/>
          <a:p>
            <a:fld id="{0193C6DB-90BA-4B05-86FC-0BDF596DE1D1}" type="slidenum">
              <a:rPr lang="en-US" smtClean="0"/>
              <a:pPr/>
              <a:t>4</a:t>
            </a:fld>
            <a:endParaRPr lang="en-US" dirty="0"/>
          </a:p>
        </p:txBody>
      </p:sp>
    </p:spTree>
    <p:extLst>
      <p:ext uri="{BB962C8B-B14F-4D97-AF65-F5344CB8AC3E}">
        <p14:creationId xmlns:p14="http://schemas.microsoft.com/office/powerpoint/2010/main" val="4269784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Supervisory Order of the Iowa Supreme Court dated June 19, 2017, authorized the Chief Judge of each judicial district to work with county officials, as well as courthouse and public building security committees, to develop additional policies and procedures necessary to implement its Supervisory Order.  In the advisory, the Iowa Supreme Court ordered that </a:t>
            </a:r>
            <a:r>
              <a:rPr lang="en-US" sz="1200" u="sng" kern="1200" dirty="0">
                <a:solidFill>
                  <a:schemeClr val="tx1"/>
                </a:solidFill>
                <a:effectLst/>
                <a:latin typeface="+mn-lt"/>
                <a:ea typeface="+mn-ea"/>
                <a:cs typeface="+mn-cs"/>
              </a:rPr>
              <a:t>all weapons were prohibited from courtrooms, court-controlled spaces, </a:t>
            </a:r>
            <a:r>
              <a:rPr lang="en-US" sz="1200" b="1" u="sng" kern="1200" dirty="0">
                <a:solidFill>
                  <a:schemeClr val="tx1"/>
                </a:solidFill>
                <a:effectLst/>
                <a:latin typeface="+mn-lt"/>
                <a:ea typeface="+mn-ea"/>
                <a:cs typeface="+mn-cs"/>
              </a:rPr>
              <a:t>and public areas of the courthouses</a:t>
            </a:r>
            <a:r>
              <a:rPr lang="en-US" sz="1200" u="sng" kern="1200" dirty="0">
                <a:solidFill>
                  <a:schemeClr val="tx1"/>
                </a:solidFill>
                <a:effectLst/>
                <a:latin typeface="+mn-lt"/>
                <a:ea typeface="+mn-ea"/>
                <a:cs typeface="+mn-cs"/>
              </a:rPr>
              <a:t>, and other justice centers occupied by the court system</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0193C6DB-90BA-4B05-86FC-0BDF596DE1D1}" type="slidenum">
              <a:rPr lang="en-US" smtClean="0"/>
              <a:pPr/>
              <a:t>5</a:t>
            </a:fld>
            <a:endParaRPr lang="en-US" dirty="0"/>
          </a:p>
        </p:txBody>
      </p:sp>
    </p:spTree>
    <p:extLst>
      <p:ext uri="{BB962C8B-B14F-4D97-AF65-F5344CB8AC3E}">
        <p14:creationId xmlns:p14="http://schemas.microsoft.com/office/powerpoint/2010/main" val="2896322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supplemental Iowa Supreme Court Supervisory Order dated December 19, 2017, maintained the earlier weapons prohibition, however, it provided that the County Board of Supervisors could request that the Chief Judge </a:t>
            </a:r>
            <a:r>
              <a:rPr lang="en-US" sz="1200" u="sng" kern="1200" dirty="0">
                <a:solidFill>
                  <a:schemeClr val="tx1"/>
                </a:solidFill>
                <a:effectLst/>
                <a:latin typeface="+mn-lt"/>
                <a:ea typeface="+mn-ea"/>
                <a:cs typeface="+mn-cs"/>
              </a:rPr>
              <a:t>modify the weapons prohibition by eliminating it in public areas on those floors of a courthouse </a:t>
            </a:r>
            <a:r>
              <a:rPr lang="en-US" sz="1200" b="1" u="sng" kern="1200" dirty="0">
                <a:solidFill>
                  <a:schemeClr val="tx1"/>
                </a:solidFill>
                <a:effectLst/>
                <a:latin typeface="+mn-lt"/>
                <a:ea typeface="+mn-ea"/>
                <a:cs typeface="+mn-cs"/>
              </a:rPr>
              <a:t>not totally occupied by the court system</a:t>
            </a:r>
            <a:r>
              <a:rPr lang="en-US" sz="1200" kern="1200" dirty="0">
                <a:solidFill>
                  <a:schemeClr val="tx1"/>
                </a:solidFill>
                <a:effectLst/>
                <a:latin typeface="+mn-lt"/>
                <a:ea typeface="+mn-ea"/>
                <a:cs typeface="+mn-cs"/>
              </a:rPr>
              <a:t>.  The court system would then relinquish to the BOS any authority over the regulation of weapons in the public areas on a floor of the courthouse not totally occupied by the court system.</a:t>
            </a:r>
          </a:p>
          <a:p>
            <a:endParaRPr lang="en-US" dirty="0"/>
          </a:p>
        </p:txBody>
      </p:sp>
      <p:sp>
        <p:nvSpPr>
          <p:cNvPr id="4" name="Slide Number Placeholder 3"/>
          <p:cNvSpPr>
            <a:spLocks noGrp="1"/>
          </p:cNvSpPr>
          <p:nvPr>
            <p:ph type="sldNum" sz="quarter" idx="10"/>
          </p:nvPr>
        </p:nvSpPr>
        <p:spPr/>
        <p:txBody>
          <a:bodyPr/>
          <a:lstStyle/>
          <a:p>
            <a:fld id="{0193C6DB-90BA-4B05-86FC-0BDF596DE1D1}" type="slidenum">
              <a:rPr lang="en-US" smtClean="0"/>
              <a:pPr/>
              <a:t>6</a:t>
            </a:fld>
            <a:endParaRPr lang="en-US" dirty="0"/>
          </a:p>
        </p:txBody>
      </p:sp>
    </p:spTree>
    <p:extLst>
      <p:ext uri="{BB962C8B-B14F-4D97-AF65-F5344CB8AC3E}">
        <p14:creationId xmlns:p14="http://schemas.microsoft.com/office/powerpoint/2010/main" val="951051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Iowa Code §724.28 prohibits political subdivisions (cities and counties) from enacting any ordinance “regulating the ownership, possession, legal transfer, lawful transportation, registration, or licensing of firearms when the ownership, possession, transfer, or transportation is otherwise lawful.”  The statue states, “An ordinance regulating firearms in violation of this section existing on or after April 5, 1990, is void.”</a:t>
            </a:r>
          </a:p>
          <a:p>
            <a:endParaRPr lang="en-US" dirty="0"/>
          </a:p>
        </p:txBody>
      </p:sp>
      <p:sp>
        <p:nvSpPr>
          <p:cNvPr id="4" name="Slide Number Placeholder 3"/>
          <p:cNvSpPr>
            <a:spLocks noGrp="1"/>
          </p:cNvSpPr>
          <p:nvPr>
            <p:ph type="sldNum" sz="quarter" idx="10"/>
          </p:nvPr>
        </p:nvSpPr>
        <p:spPr/>
        <p:txBody>
          <a:bodyPr/>
          <a:lstStyle/>
          <a:p>
            <a:fld id="{0193C6DB-90BA-4B05-86FC-0BDF596DE1D1}" type="slidenum">
              <a:rPr lang="en-US" smtClean="0"/>
              <a:pPr/>
              <a:t>7</a:t>
            </a:fld>
            <a:endParaRPr lang="en-US" dirty="0"/>
          </a:p>
        </p:txBody>
      </p:sp>
    </p:spTree>
    <p:extLst>
      <p:ext uri="{BB962C8B-B14F-4D97-AF65-F5344CB8AC3E}">
        <p14:creationId xmlns:p14="http://schemas.microsoft.com/office/powerpoint/2010/main" val="3492129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Iowa Code §724.28 was amended, effective July 1, 2017 (HF517).  The amendment added that if a political subdivision enacts, or has enacted, an ordinance or other measure on any of these topics, then </a:t>
            </a:r>
            <a:r>
              <a:rPr lang="en-US" sz="1200" u="sng" kern="1200" dirty="0">
                <a:solidFill>
                  <a:schemeClr val="tx1"/>
                </a:solidFill>
                <a:effectLst/>
                <a:latin typeface="+mn-lt"/>
                <a:ea typeface="+mn-ea"/>
                <a:cs typeface="+mn-cs"/>
              </a:rPr>
              <a:t>a person “adversely affected” may file suit for declaratory and injunctive relief or damages</a:t>
            </a:r>
            <a:r>
              <a:rPr lang="en-US" sz="1200" kern="1200" dirty="0">
                <a:solidFill>
                  <a:schemeClr val="tx1"/>
                </a:solidFill>
                <a:effectLst/>
                <a:latin typeface="+mn-lt"/>
                <a:ea typeface="+mn-ea"/>
                <a:cs typeface="+mn-cs"/>
              </a:rPr>
              <a:t>.  However, the underlying preemption language in Iowa Code §724.28 has not been changed.  </a:t>
            </a:r>
            <a:r>
              <a:rPr lang="en-US" sz="1200" u="sng" kern="1200" dirty="0">
                <a:solidFill>
                  <a:schemeClr val="tx1"/>
                </a:solidFill>
                <a:effectLst/>
                <a:latin typeface="+mn-lt"/>
                <a:ea typeface="+mn-ea"/>
                <a:cs typeface="+mn-cs"/>
              </a:rPr>
              <a:t>I am unaware of this happening yet in the state.  This may be difficult</a:t>
            </a:r>
            <a:r>
              <a:rPr lang="en-US" sz="1200" u="sng" kern="1200" baseline="0" dirty="0">
                <a:solidFill>
                  <a:schemeClr val="tx1"/>
                </a:solidFill>
                <a:effectLst/>
                <a:latin typeface="+mn-lt"/>
                <a:ea typeface="+mn-ea"/>
                <a:cs typeface="+mn-cs"/>
              </a:rPr>
              <a:t> to due, </a:t>
            </a:r>
            <a:r>
              <a:rPr lang="en-US" sz="1200" b="1" u="sng" kern="1200" baseline="0" dirty="0">
                <a:solidFill>
                  <a:schemeClr val="tx1"/>
                </a:solidFill>
                <a:effectLst/>
                <a:latin typeface="+mn-lt"/>
                <a:ea typeface="+mn-ea"/>
                <a:cs typeface="+mn-cs"/>
              </a:rPr>
              <a:t>especially in those courthouses where the public is prohibited from carrying weapons, airport-style security is provided, and armed deputies are present to maintain security and safety</a:t>
            </a:r>
            <a:r>
              <a:rPr lang="en-US" sz="1200" u="sng" kern="1200" baseline="0" dirty="0">
                <a:solidFill>
                  <a:schemeClr val="tx1"/>
                </a:solidFill>
                <a:effectLst/>
                <a:latin typeface="+mn-lt"/>
                <a:ea typeface="+mn-ea"/>
                <a:cs typeface="+mn-cs"/>
              </a:rPr>
              <a:t>.  </a:t>
            </a:r>
            <a:endParaRPr lang="en-US" sz="1200" u="sng"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193C6DB-90BA-4B05-86FC-0BDF596DE1D1}" type="slidenum">
              <a:rPr lang="en-US" smtClean="0"/>
              <a:pPr/>
              <a:t>8</a:t>
            </a:fld>
            <a:endParaRPr lang="en-US" dirty="0"/>
          </a:p>
        </p:txBody>
      </p:sp>
    </p:spTree>
    <p:extLst>
      <p:ext uri="{BB962C8B-B14F-4D97-AF65-F5344CB8AC3E}">
        <p14:creationId xmlns:p14="http://schemas.microsoft.com/office/powerpoint/2010/main" val="2923028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Iowa Attorney General’s Office issued an Opinion dated April 7, 2003 wherein it concluded that the preemption language in Iowa Code §724.28 does not prohibit cities and counties from regulating the possession of weapons in their facilities.  At the present time this opinion has not been rescinded, modified, or changed.  </a:t>
            </a:r>
          </a:p>
          <a:p>
            <a:endParaRPr lang="en-US" dirty="0"/>
          </a:p>
        </p:txBody>
      </p:sp>
      <p:sp>
        <p:nvSpPr>
          <p:cNvPr id="4" name="Slide Number Placeholder 3"/>
          <p:cNvSpPr>
            <a:spLocks noGrp="1"/>
          </p:cNvSpPr>
          <p:nvPr>
            <p:ph type="sldNum" sz="quarter" idx="10"/>
          </p:nvPr>
        </p:nvSpPr>
        <p:spPr/>
        <p:txBody>
          <a:bodyPr/>
          <a:lstStyle/>
          <a:p>
            <a:fld id="{0193C6DB-90BA-4B05-86FC-0BDF596DE1D1}" type="slidenum">
              <a:rPr lang="en-US" smtClean="0"/>
              <a:pPr/>
              <a:t>9</a:t>
            </a:fld>
            <a:endParaRPr lang="en-US" dirty="0"/>
          </a:p>
        </p:txBody>
      </p:sp>
    </p:spTree>
    <p:extLst>
      <p:ext uri="{BB962C8B-B14F-4D97-AF65-F5344CB8AC3E}">
        <p14:creationId xmlns:p14="http://schemas.microsoft.com/office/powerpoint/2010/main" val="1836415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B61BEF0D-F0BB-DE4B-95CE-6DB70DBA9567}" type="datetimeFigureOut">
              <a:rPr lang="en-US" smtClean="0"/>
              <a:pPr/>
              <a:t>3/19/2018</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57F1E4F-1CFF-5643-939E-217C01CDF565}" type="slidenum">
              <a:rPr lang="en-US" smtClean="0"/>
              <a:pPr/>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7195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14603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30290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39829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185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84209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3/19/2018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88367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3/19/2018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53365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3/19/2018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44417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84301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66924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B61BEF0D-F0BB-DE4B-95CE-6DB70DBA9567}" type="datetimeFigureOut">
              <a:rPr lang="en-US" smtClean="0"/>
              <a:pPr/>
              <a:t>3/19/2018</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3746458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4306" y="777045"/>
            <a:ext cx="11078308" cy="4038974"/>
          </a:xfrm>
        </p:spPr>
        <p:txBody>
          <a:bodyPr>
            <a:normAutofit/>
          </a:bodyPr>
          <a:lstStyle/>
          <a:p>
            <a:r>
              <a:rPr lang="en-US" sz="3500" dirty="0">
                <a:latin typeface="Arial Black" panose="020B0A04020102020204" pitchFamily="34" charset="0"/>
              </a:rPr>
              <a:t>Iowa State Association of Counties</a:t>
            </a:r>
            <a:br>
              <a:rPr lang="en-US" sz="3500" dirty="0">
                <a:latin typeface="Arial Black" panose="020B0A04020102020204" pitchFamily="34" charset="0"/>
              </a:rPr>
            </a:br>
            <a:r>
              <a:rPr lang="en-US" sz="3500" dirty="0">
                <a:latin typeface="Arial Black" panose="020B0A04020102020204" pitchFamily="34" charset="0"/>
              </a:rPr>
              <a:t>2018 Spring Conference </a:t>
            </a:r>
            <a:br>
              <a:rPr lang="en-US" sz="2800" dirty="0">
                <a:latin typeface="Arial Black" panose="020B0A04020102020204" pitchFamily="34" charset="0"/>
              </a:rPr>
            </a:br>
            <a:br>
              <a:rPr lang="en-US" sz="2800" dirty="0">
                <a:latin typeface="Arial Black" panose="020B0A04020102020204" pitchFamily="34" charset="0"/>
              </a:rPr>
            </a:br>
            <a:r>
              <a:rPr lang="en-US" sz="2800" dirty="0">
                <a:latin typeface="Arial Black" panose="020B0A04020102020204" pitchFamily="34" charset="0"/>
              </a:rPr>
              <a:t>Public Building Security – </a:t>
            </a:r>
            <a:br>
              <a:rPr lang="en-US" sz="2800" dirty="0">
                <a:latin typeface="Arial Black" panose="020B0A04020102020204" pitchFamily="34" charset="0"/>
              </a:rPr>
            </a:br>
            <a:r>
              <a:rPr lang="en-US" sz="2800" dirty="0">
                <a:latin typeface="Arial Black" panose="020B0A04020102020204" pitchFamily="34" charset="0"/>
              </a:rPr>
              <a:t>Where We Have Been and Where We Are Going</a:t>
            </a:r>
            <a:br>
              <a:rPr lang="en-US" sz="2200" dirty="0"/>
            </a:br>
            <a:br>
              <a:rPr lang="en-US" dirty="0"/>
            </a:br>
            <a:endParaRPr lang="en-US" dirty="0"/>
          </a:p>
        </p:txBody>
      </p:sp>
      <p:sp>
        <p:nvSpPr>
          <p:cNvPr id="3" name="Subtitle 2"/>
          <p:cNvSpPr>
            <a:spLocks noGrp="1"/>
          </p:cNvSpPr>
          <p:nvPr>
            <p:ph type="subTitle" idx="1"/>
          </p:nvPr>
        </p:nvSpPr>
        <p:spPr/>
        <p:txBody>
          <a:bodyPr>
            <a:normAutofit/>
          </a:bodyPr>
          <a:lstStyle/>
          <a:p>
            <a:r>
              <a:rPr lang="en-US" sz="2800" dirty="0"/>
              <a:t>Brian D. Gardner</a:t>
            </a:r>
            <a:br>
              <a:rPr lang="en-US" sz="2800" dirty="0"/>
            </a:br>
            <a:r>
              <a:rPr lang="en-US" sz="2800" dirty="0"/>
              <a:t>Linn County Sheriff</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207" y="4816019"/>
            <a:ext cx="1332506" cy="1332506"/>
          </a:xfrm>
          <a:prstGeom prst="rect">
            <a:avLst/>
          </a:prstGeom>
        </p:spPr>
      </p:pic>
    </p:spTree>
    <p:extLst>
      <p:ext uri="{BB962C8B-B14F-4D97-AF65-F5344CB8AC3E}">
        <p14:creationId xmlns:p14="http://schemas.microsoft.com/office/powerpoint/2010/main" val="650021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Right to Bear Arms vs. Regulation</a:t>
            </a:r>
          </a:p>
        </p:txBody>
      </p:sp>
      <p:sp>
        <p:nvSpPr>
          <p:cNvPr id="3" name="Content Placeholder 2"/>
          <p:cNvSpPr>
            <a:spLocks noGrp="1"/>
          </p:cNvSpPr>
          <p:nvPr>
            <p:ph idx="1"/>
          </p:nvPr>
        </p:nvSpPr>
        <p:spPr/>
        <p:txBody>
          <a:bodyPr/>
          <a:lstStyle/>
          <a:p>
            <a:r>
              <a:rPr lang="en-US" sz="3000" dirty="0"/>
              <a:t>District of Columbia v. Heller, 554 U.S. 570 (2008)</a:t>
            </a:r>
          </a:p>
          <a:p>
            <a:pPr marL="274320" lvl="1" indent="0">
              <a:buNone/>
            </a:pPr>
            <a:r>
              <a:rPr lang="en-US" sz="2500" dirty="0"/>
              <a:t>“[n]othing in our opinion should be taken to cast doubt on longstanding prohibitions on the possession of firearms by felons and the mentally ill, or </a:t>
            </a:r>
            <a:r>
              <a:rPr lang="en-US" sz="2500" u="sng" dirty="0"/>
              <a:t>laws forbidding the carrying of firearms in sensitive places such as schools and government buildings</a:t>
            </a:r>
            <a:r>
              <a:rPr lang="en-US" sz="2500" dirty="0"/>
              <a:t> . . .”  Heller, 554 U.S. at 726 (Scalia, J.)</a:t>
            </a:r>
          </a:p>
          <a:p>
            <a:endParaRPr lang="en-US" sz="3000" dirty="0"/>
          </a:p>
          <a:p>
            <a:endParaRPr lang="en-US" sz="3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593" y="5049936"/>
            <a:ext cx="1332506" cy="1332506"/>
          </a:xfrm>
          <a:prstGeom prst="rect">
            <a:avLst/>
          </a:prstGeom>
        </p:spPr>
      </p:pic>
    </p:spTree>
    <p:extLst>
      <p:ext uri="{BB962C8B-B14F-4D97-AF65-F5344CB8AC3E}">
        <p14:creationId xmlns:p14="http://schemas.microsoft.com/office/powerpoint/2010/main" val="1730738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999" y="609600"/>
            <a:ext cx="10489020" cy="1356360"/>
          </a:xfrm>
        </p:spPr>
        <p:txBody>
          <a:bodyPr>
            <a:normAutofit/>
          </a:bodyPr>
          <a:lstStyle/>
          <a:p>
            <a:r>
              <a:rPr lang="en-US" sz="4000" dirty="0"/>
              <a:t>Courthouse &amp; Public Building Security Guidelines</a:t>
            </a:r>
          </a:p>
        </p:txBody>
      </p:sp>
      <p:sp>
        <p:nvSpPr>
          <p:cNvPr id="3" name="Content Placeholder 2"/>
          <p:cNvSpPr>
            <a:spLocks noGrp="1"/>
          </p:cNvSpPr>
          <p:nvPr>
            <p:ph idx="1"/>
          </p:nvPr>
        </p:nvSpPr>
        <p:spPr>
          <a:xfrm>
            <a:off x="1143000" y="2057400"/>
            <a:ext cx="4194313" cy="4038600"/>
          </a:xfrm>
        </p:spPr>
        <p:txBody>
          <a:bodyPr>
            <a:normAutofit/>
          </a:bodyPr>
          <a:lstStyle/>
          <a:p>
            <a:r>
              <a:rPr lang="en-US" sz="3000" dirty="0"/>
              <a:t>Guidelines jointly approved by ISAC and the Iowa Judicial Council in 2015</a:t>
            </a:r>
          </a:p>
          <a:p>
            <a:r>
              <a:rPr lang="en-US" sz="3000" dirty="0"/>
              <a:t>Guidelines provide general consensus on best practices for courthouse safety, but are not mandated</a:t>
            </a:r>
          </a:p>
          <a:p>
            <a:endParaRPr lang="en-US" sz="3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593" y="5049936"/>
            <a:ext cx="1332506" cy="133250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0674" y="1455577"/>
            <a:ext cx="3750020" cy="5064922"/>
          </a:xfrm>
          <a:prstGeom prst="rect">
            <a:avLst/>
          </a:prstGeom>
        </p:spPr>
      </p:pic>
    </p:spTree>
    <p:extLst>
      <p:ext uri="{BB962C8B-B14F-4D97-AF65-F5344CB8AC3E}">
        <p14:creationId xmlns:p14="http://schemas.microsoft.com/office/powerpoint/2010/main" val="503046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999" y="609600"/>
            <a:ext cx="10489020" cy="1356360"/>
          </a:xfrm>
        </p:spPr>
        <p:txBody>
          <a:bodyPr>
            <a:normAutofit/>
          </a:bodyPr>
          <a:lstStyle/>
          <a:p>
            <a:r>
              <a:rPr lang="en-US" sz="4000" dirty="0"/>
              <a:t>Courthouse &amp; Public Building Security Guidelines</a:t>
            </a:r>
          </a:p>
        </p:txBody>
      </p:sp>
      <p:sp>
        <p:nvSpPr>
          <p:cNvPr id="3" name="Content Placeholder 2"/>
          <p:cNvSpPr>
            <a:spLocks noGrp="1"/>
          </p:cNvSpPr>
          <p:nvPr>
            <p:ph idx="1"/>
          </p:nvPr>
        </p:nvSpPr>
        <p:spPr>
          <a:xfrm>
            <a:off x="1143000" y="2057400"/>
            <a:ext cx="4194313" cy="4038600"/>
          </a:xfrm>
        </p:spPr>
        <p:txBody>
          <a:bodyPr>
            <a:normAutofit lnSpcReduction="10000"/>
          </a:bodyPr>
          <a:lstStyle/>
          <a:p>
            <a:r>
              <a:rPr lang="en-US" sz="3000" dirty="0"/>
              <a:t>Also provided is a Checklist for the Courthouse and Public Building Guidelines and Suggested Priorities.</a:t>
            </a:r>
          </a:p>
          <a:p>
            <a:r>
              <a:rPr lang="en-US" sz="3000" dirty="0"/>
              <a:t>The checklist provides security guideline timeline implementation suggestions.</a:t>
            </a:r>
          </a:p>
          <a:p>
            <a:endParaRPr lang="en-US" sz="3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593" y="5049936"/>
            <a:ext cx="1332506" cy="133250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7117" y="1586204"/>
            <a:ext cx="4426772" cy="4748104"/>
          </a:xfrm>
          <a:prstGeom prst="rect">
            <a:avLst/>
          </a:prstGeom>
        </p:spPr>
      </p:pic>
    </p:spTree>
    <p:extLst>
      <p:ext uri="{BB962C8B-B14F-4D97-AF65-F5344CB8AC3E}">
        <p14:creationId xmlns:p14="http://schemas.microsoft.com/office/powerpoint/2010/main" val="345502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Courthouse Security Committee</a:t>
            </a:r>
          </a:p>
        </p:txBody>
      </p:sp>
      <p:sp>
        <p:nvSpPr>
          <p:cNvPr id="3" name="Content Placeholder 2"/>
          <p:cNvSpPr>
            <a:spLocks noGrp="1"/>
          </p:cNvSpPr>
          <p:nvPr>
            <p:ph idx="1"/>
          </p:nvPr>
        </p:nvSpPr>
        <p:spPr>
          <a:xfrm>
            <a:off x="1143000" y="2057400"/>
            <a:ext cx="9872871" cy="1364545"/>
          </a:xfrm>
        </p:spPr>
        <p:txBody>
          <a:bodyPr>
            <a:normAutofit fontScale="92500"/>
          </a:bodyPr>
          <a:lstStyle/>
          <a:p>
            <a:r>
              <a:rPr lang="en-US" sz="3000" dirty="0"/>
              <a:t>Chairperson of the Board of Supervisors and Chief Judge of the Judicial District should appoint a Courthouse and Public Building Security (CPBS) Committee, comprised of representatives from:</a:t>
            </a:r>
          </a:p>
          <a:p>
            <a:pPr lvl="1"/>
            <a:endParaRPr lang="en-US" sz="2800" dirty="0"/>
          </a:p>
          <a:p>
            <a:pPr lvl="1"/>
            <a:endParaRPr lang="en-US" sz="2800" dirty="0"/>
          </a:p>
          <a:p>
            <a:endParaRPr lang="en-US" sz="3000" dirty="0"/>
          </a:p>
          <a:p>
            <a:endParaRPr lang="en-US" sz="3000" dirty="0"/>
          </a:p>
          <a:p>
            <a:pPr marL="274320" lvl="1" indent="0">
              <a:buNone/>
            </a:pPr>
            <a:endParaRPr lang="en-US" sz="2800" dirty="0"/>
          </a:p>
          <a:p>
            <a:endParaRPr lang="en-US" sz="3000" dirty="0"/>
          </a:p>
          <a:p>
            <a:endParaRPr lang="en-US" sz="3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593" y="5049936"/>
            <a:ext cx="1332506" cy="1332506"/>
          </a:xfrm>
          <a:prstGeom prst="rect">
            <a:avLst/>
          </a:prstGeom>
        </p:spPr>
      </p:pic>
      <p:sp>
        <p:nvSpPr>
          <p:cNvPr id="5" name="TextBox 4"/>
          <p:cNvSpPr txBox="1"/>
          <p:nvPr/>
        </p:nvSpPr>
        <p:spPr>
          <a:xfrm>
            <a:off x="1422400" y="3421945"/>
            <a:ext cx="9121421" cy="2390398"/>
          </a:xfrm>
          <a:prstGeom prst="rect">
            <a:avLst/>
          </a:prstGeom>
          <a:noFill/>
        </p:spPr>
        <p:txBody>
          <a:bodyPr wrap="square" numCol="2" rtlCol="0">
            <a:spAutoFit/>
          </a:bodyPr>
          <a:lstStyle/>
          <a:p>
            <a:pPr lvl="1" indent="-182880" defTabSz="914400">
              <a:lnSpc>
                <a:spcPct val="90000"/>
              </a:lnSpc>
              <a:spcBef>
                <a:spcPts val="200"/>
              </a:spcBef>
              <a:spcAft>
                <a:spcPts val="400"/>
              </a:spcAft>
              <a:buClr>
                <a:srgbClr val="549E39"/>
              </a:buClr>
              <a:buSzPct val="80000"/>
              <a:buFont typeface="Corbel" pitchFamily="34" charset="0"/>
              <a:buChar char="•"/>
            </a:pPr>
            <a:r>
              <a:rPr lang="en-US" sz="2800" dirty="0">
                <a:solidFill>
                  <a:srgbClr val="549E39"/>
                </a:solidFill>
              </a:rPr>
              <a:t>Judges</a:t>
            </a:r>
          </a:p>
          <a:p>
            <a:pPr lvl="1" indent="-182880" defTabSz="914400">
              <a:lnSpc>
                <a:spcPct val="90000"/>
              </a:lnSpc>
              <a:spcBef>
                <a:spcPts val="200"/>
              </a:spcBef>
              <a:spcAft>
                <a:spcPts val="400"/>
              </a:spcAft>
              <a:buClr>
                <a:srgbClr val="549E39"/>
              </a:buClr>
              <a:buSzPct val="80000"/>
              <a:buFont typeface="Corbel" pitchFamily="34" charset="0"/>
              <a:buChar char="•"/>
            </a:pPr>
            <a:r>
              <a:rPr lang="en-US" sz="2800" dirty="0">
                <a:solidFill>
                  <a:srgbClr val="549E39"/>
                </a:solidFill>
              </a:rPr>
              <a:t>Board of Supervisors</a:t>
            </a:r>
          </a:p>
          <a:p>
            <a:pPr lvl="1" indent="-182880" defTabSz="914400">
              <a:lnSpc>
                <a:spcPct val="90000"/>
              </a:lnSpc>
              <a:spcBef>
                <a:spcPts val="200"/>
              </a:spcBef>
              <a:spcAft>
                <a:spcPts val="400"/>
              </a:spcAft>
              <a:buClr>
                <a:srgbClr val="549E39"/>
              </a:buClr>
              <a:buSzPct val="80000"/>
              <a:buFont typeface="Corbel" pitchFamily="34" charset="0"/>
              <a:buChar char="•"/>
            </a:pPr>
            <a:r>
              <a:rPr lang="en-US" sz="2800" dirty="0">
                <a:solidFill>
                  <a:srgbClr val="549E39"/>
                </a:solidFill>
              </a:rPr>
              <a:t>Sheriff/Police</a:t>
            </a:r>
          </a:p>
          <a:p>
            <a:pPr lvl="1" indent="-182880" defTabSz="914400">
              <a:lnSpc>
                <a:spcPct val="90000"/>
              </a:lnSpc>
              <a:spcBef>
                <a:spcPts val="200"/>
              </a:spcBef>
              <a:spcAft>
                <a:spcPts val="400"/>
              </a:spcAft>
              <a:buClr>
                <a:srgbClr val="549E39"/>
              </a:buClr>
              <a:buSzPct val="80000"/>
              <a:buFont typeface="Corbel" pitchFamily="34" charset="0"/>
              <a:buChar char="•"/>
            </a:pPr>
            <a:r>
              <a:rPr lang="en-US" sz="2800" dirty="0">
                <a:solidFill>
                  <a:srgbClr val="549E39"/>
                </a:solidFill>
              </a:rPr>
              <a:t>Court Administrator</a:t>
            </a:r>
          </a:p>
          <a:p>
            <a:pPr lvl="1" indent="-182880" defTabSz="914400">
              <a:lnSpc>
                <a:spcPct val="90000"/>
              </a:lnSpc>
              <a:spcBef>
                <a:spcPts val="200"/>
              </a:spcBef>
              <a:spcAft>
                <a:spcPts val="400"/>
              </a:spcAft>
              <a:buClr>
                <a:srgbClr val="549E39"/>
              </a:buClr>
              <a:buSzPct val="80000"/>
              <a:buFont typeface="Corbel" pitchFamily="34" charset="0"/>
              <a:buChar char="•"/>
            </a:pPr>
            <a:r>
              <a:rPr lang="en-US" sz="2800" dirty="0">
                <a:solidFill>
                  <a:srgbClr val="549E39"/>
                </a:solidFill>
              </a:rPr>
              <a:t>Emergency Management</a:t>
            </a:r>
          </a:p>
          <a:p>
            <a:pPr lvl="1" indent="-182880" defTabSz="914400">
              <a:lnSpc>
                <a:spcPct val="90000"/>
              </a:lnSpc>
              <a:spcBef>
                <a:spcPts val="200"/>
              </a:spcBef>
              <a:spcAft>
                <a:spcPts val="400"/>
              </a:spcAft>
              <a:buClr>
                <a:srgbClr val="549E39"/>
              </a:buClr>
              <a:buSzPct val="80000"/>
              <a:buFont typeface="Corbel" pitchFamily="34" charset="0"/>
              <a:buChar char="•"/>
            </a:pPr>
            <a:r>
              <a:rPr lang="en-US" sz="2800" dirty="0">
                <a:solidFill>
                  <a:srgbClr val="549E39"/>
                </a:solidFill>
              </a:rPr>
              <a:t>Clerk of Court</a:t>
            </a:r>
          </a:p>
          <a:p>
            <a:pPr lvl="1" indent="-182880" defTabSz="914400">
              <a:lnSpc>
                <a:spcPct val="90000"/>
              </a:lnSpc>
              <a:spcBef>
                <a:spcPts val="200"/>
              </a:spcBef>
              <a:spcAft>
                <a:spcPts val="400"/>
              </a:spcAft>
              <a:buClr>
                <a:srgbClr val="549E39"/>
              </a:buClr>
              <a:buSzPct val="80000"/>
              <a:buFont typeface="Corbel" pitchFamily="34" charset="0"/>
              <a:buChar char="•"/>
            </a:pPr>
            <a:r>
              <a:rPr lang="en-US" sz="2800" dirty="0">
                <a:solidFill>
                  <a:srgbClr val="549E39"/>
                </a:solidFill>
              </a:rPr>
              <a:t>County Attorney</a:t>
            </a:r>
          </a:p>
          <a:p>
            <a:pPr lvl="1" indent="-182880" defTabSz="914400">
              <a:lnSpc>
                <a:spcPct val="90000"/>
              </a:lnSpc>
              <a:spcBef>
                <a:spcPts val="200"/>
              </a:spcBef>
              <a:spcAft>
                <a:spcPts val="400"/>
              </a:spcAft>
              <a:buClr>
                <a:srgbClr val="549E39"/>
              </a:buClr>
              <a:buSzPct val="80000"/>
              <a:buFont typeface="Corbel" pitchFamily="34" charset="0"/>
              <a:buChar char="•"/>
            </a:pPr>
            <a:r>
              <a:rPr lang="en-US" sz="2800" dirty="0">
                <a:solidFill>
                  <a:srgbClr val="549E39"/>
                </a:solidFill>
              </a:rPr>
              <a:t>Juvenile Court Services</a:t>
            </a:r>
          </a:p>
          <a:p>
            <a:pPr lvl="1" indent="-182880" defTabSz="914400">
              <a:lnSpc>
                <a:spcPct val="90000"/>
              </a:lnSpc>
              <a:spcBef>
                <a:spcPts val="200"/>
              </a:spcBef>
              <a:spcAft>
                <a:spcPts val="400"/>
              </a:spcAft>
              <a:buClr>
                <a:srgbClr val="549E39"/>
              </a:buClr>
              <a:buSzPct val="80000"/>
              <a:buFont typeface="Corbel" pitchFamily="34" charset="0"/>
              <a:buChar char="•"/>
            </a:pPr>
            <a:r>
              <a:rPr lang="en-US" sz="2800" dirty="0">
                <a:solidFill>
                  <a:srgbClr val="549E39"/>
                </a:solidFill>
              </a:rPr>
              <a:t>Custodial/Maintenance </a:t>
            </a:r>
          </a:p>
          <a:p>
            <a:pPr lvl="1" indent="-182880" defTabSz="914400">
              <a:lnSpc>
                <a:spcPct val="90000"/>
              </a:lnSpc>
              <a:spcBef>
                <a:spcPts val="200"/>
              </a:spcBef>
              <a:spcAft>
                <a:spcPts val="400"/>
              </a:spcAft>
              <a:buClr>
                <a:srgbClr val="549E39"/>
              </a:buClr>
              <a:buSzPct val="80000"/>
              <a:buFont typeface="Corbel" pitchFamily="34" charset="0"/>
              <a:buChar char="•"/>
            </a:pPr>
            <a:r>
              <a:rPr lang="en-US" sz="2800" dirty="0">
                <a:solidFill>
                  <a:srgbClr val="549E39"/>
                </a:solidFill>
              </a:rPr>
              <a:t>Other Courthouse Users</a:t>
            </a:r>
          </a:p>
        </p:txBody>
      </p:sp>
    </p:spTree>
    <p:extLst>
      <p:ext uri="{BB962C8B-B14F-4D97-AF65-F5344CB8AC3E}">
        <p14:creationId xmlns:p14="http://schemas.microsoft.com/office/powerpoint/2010/main" val="257537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Guidelines for Courthouse Security</a:t>
            </a:r>
          </a:p>
        </p:txBody>
      </p:sp>
      <p:sp>
        <p:nvSpPr>
          <p:cNvPr id="3" name="Content Placeholder 2"/>
          <p:cNvSpPr>
            <a:spLocks noGrp="1"/>
          </p:cNvSpPr>
          <p:nvPr>
            <p:ph idx="1"/>
          </p:nvPr>
        </p:nvSpPr>
        <p:spPr>
          <a:xfrm>
            <a:off x="1143000" y="1933787"/>
            <a:ext cx="9872871" cy="4038600"/>
          </a:xfrm>
        </p:spPr>
        <p:txBody>
          <a:bodyPr>
            <a:normAutofit/>
          </a:bodyPr>
          <a:lstStyle/>
          <a:p>
            <a:pPr lvl="1"/>
            <a:r>
              <a:rPr lang="en-US" sz="3000" dirty="0"/>
              <a:t>The Courthouse and Public Building Security (CPBS) Committee should:</a:t>
            </a:r>
          </a:p>
          <a:p>
            <a:pPr lvl="2"/>
            <a:r>
              <a:rPr lang="en-US" sz="2800" dirty="0"/>
              <a:t>Develop a written CPBS Security Plan</a:t>
            </a:r>
          </a:p>
          <a:p>
            <a:pPr lvl="3"/>
            <a:r>
              <a:rPr lang="en-US" sz="2600" dirty="0"/>
              <a:t>Emergency Action Plan</a:t>
            </a:r>
          </a:p>
          <a:p>
            <a:pPr lvl="3"/>
            <a:r>
              <a:rPr lang="en-US" sz="2600" dirty="0"/>
              <a:t>Physical Security Equipment and Facilities Plan</a:t>
            </a:r>
          </a:p>
          <a:p>
            <a:pPr lvl="3"/>
            <a:r>
              <a:rPr lang="en-US" sz="2600" dirty="0"/>
              <a:t>Security Operations Plan</a:t>
            </a:r>
          </a:p>
          <a:p>
            <a:pPr lvl="1"/>
            <a:endParaRPr lang="en-US" sz="3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593" y="5049936"/>
            <a:ext cx="1332506" cy="1332506"/>
          </a:xfrm>
          <a:prstGeom prst="rect">
            <a:avLst/>
          </a:prstGeom>
        </p:spPr>
      </p:pic>
    </p:spTree>
    <p:extLst>
      <p:ext uri="{BB962C8B-B14F-4D97-AF65-F5344CB8AC3E}">
        <p14:creationId xmlns:p14="http://schemas.microsoft.com/office/powerpoint/2010/main" val="1103537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Guidelines for Courthouse Security – Cont.</a:t>
            </a:r>
            <a:br>
              <a:rPr lang="en-US" sz="4000" dirty="0"/>
            </a:br>
            <a:r>
              <a:rPr lang="en-US" sz="3000" dirty="0"/>
              <a:t>Emergency Action Plan (9 items)</a:t>
            </a:r>
          </a:p>
        </p:txBody>
      </p:sp>
      <p:sp>
        <p:nvSpPr>
          <p:cNvPr id="3" name="Content Placeholder 2"/>
          <p:cNvSpPr>
            <a:spLocks noGrp="1"/>
          </p:cNvSpPr>
          <p:nvPr>
            <p:ph idx="1"/>
          </p:nvPr>
        </p:nvSpPr>
        <p:spPr>
          <a:xfrm>
            <a:off x="1143000" y="1933787"/>
            <a:ext cx="9872871" cy="4038600"/>
          </a:xfrm>
        </p:spPr>
        <p:txBody>
          <a:bodyPr numCol="2">
            <a:normAutofit/>
          </a:bodyPr>
          <a:lstStyle/>
          <a:p>
            <a:pPr lvl="2"/>
            <a:r>
              <a:rPr lang="en-US" sz="2800" dirty="0"/>
              <a:t>Fire</a:t>
            </a:r>
          </a:p>
          <a:p>
            <a:pPr lvl="2"/>
            <a:r>
              <a:rPr lang="en-US" sz="2800" dirty="0"/>
              <a:t>Tornado</a:t>
            </a:r>
          </a:p>
          <a:p>
            <a:pPr lvl="2"/>
            <a:r>
              <a:rPr lang="en-US" sz="2800" dirty="0"/>
              <a:t>Flood</a:t>
            </a:r>
          </a:p>
          <a:p>
            <a:pPr lvl="2"/>
            <a:r>
              <a:rPr lang="en-US" sz="2800" dirty="0"/>
              <a:t>Infectious disease outbreak</a:t>
            </a:r>
          </a:p>
          <a:p>
            <a:pPr lvl="2"/>
            <a:r>
              <a:rPr lang="en-US" sz="2800" dirty="0"/>
              <a:t>Bio-terror incident</a:t>
            </a:r>
          </a:p>
          <a:p>
            <a:pPr lvl="2"/>
            <a:endParaRPr lang="en-US" sz="2800" dirty="0"/>
          </a:p>
          <a:p>
            <a:pPr lvl="2"/>
            <a:endParaRPr lang="en-US" sz="2800" dirty="0"/>
          </a:p>
          <a:p>
            <a:pPr lvl="2"/>
            <a:endParaRPr lang="en-US" sz="2800" dirty="0"/>
          </a:p>
          <a:p>
            <a:pPr lvl="2"/>
            <a:r>
              <a:rPr lang="en-US" sz="2800" dirty="0"/>
              <a:t>Bomb threat</a:t>
            </a:r>
          </a:p>
          <a:p>
            <a:pPr lvl="2"/>
            <a:r>
              <a:rPr lang="en-US" sz="2800" dirty="0"/>
              <a:t>Active shooter situation</a:t>
            </a:r>
          </a:p>
          <a:p>
            <a:pPr lvl="2"/>
            <a:r>
              <a:rPr lang="en-US" sz="2800" dirty="0"/>
              <a:t>Hostage situation</a:t>
            </a:r>
          </a:p>
          <a:p>
            <a:pPr lvl="2"/>
            <a:r>
              <a:rPr lang="en-US" sz="2800" dirty="0"/>
              <a:t>Medical emergency</a:t>
            </a:r>
          </a:p>
          <a:p>
            <a:pPr lvl="1"/>
            <a:endParaRPr lang="en-US" sz="3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593" y="5049936"/>
            <a:ext cx="1332506" cy="1332506"/>
          </a:xfrm>
          <a:prstGeom prst="rect">
            <a:avLst/>
          </a:prstGeom>
        </p:spPr>
      </p:pic>
    </p:spTree>
    <p:extLst>
      <p:ext uri="{BB962C8B-B14F-4D97-AF65-F5344CB8AC3E}">
        <p14:creationId xmlns:p14="http://schemas.microsoft.com/office/powerpoint/2010/main" val="1107599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Guidelines for Courthouse Security – Cont.</a:t>
            </a:r>
            <a:br>
              <a:rPr lang="en-US" sz="4000" dirty="0"/>
            </a:br>
            <a:r>
              <a:rPr lang="en-US" sz="3000" dirty="0"/>
              <a:t>Physical Security Equipment and Facilities Plan (18 items)</a:t>
            </a:r>
          </a:p>
        </p:txBody>
      </p:sp>
      <p:sp>
        <p:nvSpPr>
          <p:cNvPr id="3" name="Content Placeholder 2"/>
          <p:cNvSpPr>
            <a:spLocks noGrp="1"/>
          </p:cNvSpPr>
          <p:nvPr>
            <p:ph idx="1"/>
          </p:nvPr>
        </p:nvSpPr>
        <p:spPr>
          <a:xfrm>
            <a:off x="1143000" y="1933787"/>
            <a:ext cx="9872871" cy="4130129"/>
          </a:xfrm>
        </p:spPr>
        <p:txBody>
          <a:bodyPr numCol="2">
            <a:noAutofit/>
          </a:bodyPr>
          <a:lstStyle/>
          <a:p>
            <a:pPr lvl="2"/>
            <a:r>
              <a:rPr lang="en-US" sz="2000" dirty="0"/>
              <a:t>Initial physical security assessment</a:t>
            </a:r>
          </a:p>
          <a:p>
            <a:pPr lvl="2"/>
            <a:r>
              <a:rPr lang="en-US" sz="2000" dirty="0"/>
              <a:t>Duress alarms</a:t>
            </a:r>
          </a:p>
          <a:p>
            <a:pPr lvl="2"/>
            <a:r>
              <a:rPr lang="en-US" sz="2000" dirty="0"/>
              <a:t>Telephone for external communications</a:t>
            </a:r>
          </a:p>
          <a:p>
            <a:pPr lvl="2"/>
            <a:r>
              <a:rPr lang="en-US" sz="2000" dirty="0"/>
              <a:t>Exterior doors &amp; windows</a:t>
            </a:r>
          </a:p>
          <a:p>
            <a:pPr lvl="2"/>
            <a:r>
              <a:rPr lang="en-US" sz="2000" dirty="0"/>
              <a:t>Fire and smoke detectors</a:t>
            </a:r>
          </a:p>
          <a:p>
            <a:pPr lvl="2"/>
            <a:r>
              <a:rPr lang="en-US" sz="2000" dirty="0"/>
              <a:t>Hoses, hydrants &amp; fire extinguishers</a:t>
            </a:r>
          </a:p>
          <a:p>
            <a:pPr lvl="2"/>
            <a:r>
              <a:rPr lang="en-US" sz="2000" dirty="0"/>
              <a:t>Adequate medical/first aid supplies</a:t>
            </a:r>
          </a:p>
          <a:p>
            <a:pPr lvl="2"/>
            <a:r>
              <a:rPr lang="en-US" sz="2000" dirty="0"/>
              <a:t>Adequate tornado shelter</a:t>
            </a:r>
          </a:p>
          <a:p>
            <a:pPr lvl="2"/>
            <a:r>
              <a:rPr lang="en-US" sz="2000" dirty="0"/>
              <a:t>Adequate interior lighting</a:t>
            </a:r>
          </a:p>
          <a:p>
            <a:pPr lvl="2"/>
            <a:r>
              <a:rPr lang="en-US" sz="2000" dirty="0"/>
              <a:t>Adequate emergency interior lighting</a:t>
            </a:r>
          </a:p>
          <a:p>
            <a:pPr lvl="2"/>
            <a:endParaRPr lang="en-US" sz="2000" dirty="0"/>
          </a:p>
          <a:p>
            <a:pPr lvl="2"/>
            <a:endParaRPr lang="en-US" sz="2000" dirty="0"/>
          </a:p>
          <a:p>
            <a:pPr lvl="2"/>
            <a:r>
              <a:rPr lang="en-US" sz="2000" dirty="0"/>
              <a:t>Adequate exterior lighting</a:t>
            </a:r>
          </a:p>
          <a:p>
            <a:pPr lvl="2"/>
            <a:r>
              <a:rPr lang="en-US" sz="2000" dirty="0"/>
              <a:t>Magnetometer</a:t>
            </a:r>
          </a:p>
          <a:p>
            <a:pPr lvl="2"/>
            <a:r>
              <a:rPr lang="en-US" sz="2000" dirty="0"/>
              <a:t>Security cameras</a:t>
            </a:r>
          </a:p>
          <a:p>
            <a:pPr lvl="2"/>
            <a:r>
              <a:rPr lang="en-US" sz="2000" dirty="0"/>
              <a:t>Security screens at business counters</a:t>
            </a:r>
          </a:p>
          <a:p>
            <a:pPr lvl="2"/>
            <a:r>
              <a:rPr lang="en-US" sz="2000" dirty="0"/>
              <a:t>Bullet-resistant material in front of judges’ benches</a:t>
            </a:r>
          </a:p>
          <a:p>
            <a:pPr lvl="2"/>
            <a:r>
              <a:rPr lang="en-US" sz="2000" dirty="0"/>
              <a:t>Advanced security screening equipment</a:t>
            </a:r>
          </a:p>
          <a:p>
            <a:pPr lvl="2"/>
            <a:r>
              <a:rPr lang="en-US" sz="2000" dirty="0"/>
              <a:t>Separate secure entrance for transporting inmates</a:t>
            </a:r>
          </a:p>
          <a:p>
            <a:pPr lvl="2"/>
            <a:r>
              <a:rPr lang="en-US" sz="2000" dirty="0"/>
              <a:t>Separate secure parking for </a:t>
            </a:r>
          </a:p>
          <a:p>
            <a:pPr lvl="2">
              <a:buNone/>
            </a:pPr>
            <a:r>
              <a:rPr lang="en-US" sz="2000" dirty="0"/>
              <a:t>	judges &amp; elected officials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593" y="5049936"/>
            <a:ext cx="1332506" cy="1332506"/>
          </a:xfrm>
          <a:prstGeom prst="rect">
            <a:avLst/>
          </a:prstGeom>
        </p:spPr>
      </p:pic>
    </p:spTree>
    <p:extLst>
      <p:ext uri="{BB962C8B-B14F-4D97-AF65-F5344CB8AC3E}">
        <p14:creationId xmlns:p14="http://schemas.microsoft.com/office/powerpoint/2010/main" val="1498206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Guidelines for Courthouse Security – Cont.</a:t>
            </a:r>
            <a:br>
              <a:rPr lang="en-US" sz="4000" dirty="0"/>
            </a:br>
            <a:r>
              <a:rPr lang="en-US" sz="3000" dirty="0"/>
              <a:t>Physical Operations Plan (22 items)</a:t>
            </a:r>
          </a:p>
        </p:txBody>
      </p:sp>
      <p:sp>
        <p:nvSpPr>
          <p:cNvPr id="3" name="Content Placeholder 2"/>
          <p:cNvSpPr>
            <a:spLocks noGrp="1"/>
          </p:cNvSpPr>
          <p:nvPr>
            <p:ph idx="1"/>
          </p:nvPr>
        </p:nvSpPr>
        <p:spPr>
          <a:xfrm>
            <a:off x="1143000" y="1933787"/>
            <a:ext cx="10094496" cy="4467013"/>
          </a:xfrm>
        </p:spPr>
        <p:txBody>
          <a:bodyPr numCol="2">
            <a:noAutofit/>
          </a:bodyPr>
          <a:lstStyle/>
          <a:p>
            <a:pPr lvl="2"/>
            <a:r>
              <a:rPr lang="en-US" sz="1900" dirty="0"/>
              <a:t>Designate a security coordinator</a:t>
            </a:r>
          </a:p>
          <a:p>
            <a:pPr lvl="2"/>
            <a:r>
              <a:rPr lang="en-US" sz="1900" dirty="0"/>
              <a:t>Assign a trained and armed peace officer to the court facility</a:t>
            </a:r>
          </a:p>
          <a:p>
            <a:pPr lvl="2"/>
            <a:r>
              <a:rPr lang="en-US" sz="1900" dirty="0"/>
              <a:t>Limit public access to the courthouse</a:t>
            </a:r>
          </a:p>
          <a:p>
            <a:pPr lvl="2"/>
            <a:r>
              <a:rPr lang="en-US" sz="1900" dirty="0"/>
              <a:t>Limit public access to each office</a:t>
            </a:r>
          </a:p>
          <a:p>
            <a:pPr lvl="2"/>
            <a:r>
              <a:rPr lang="en-US" sz="1900" dirty="0"/>
              <a:t>Immediately respond to duress alarms</a:t>
            </a:r>
          </a:p>
          <a:p>
            <a:pPr lvl="2"/>
            <a:r>
              <a:rPr lang="en-US" sz="1900" dirty="0"/>
              <a:t>Establish a weapons policy</a:t>
            </a:r>
          </a:p>
          <a:p>
            <a:pPr lvl="2"/>
            <a:r>
              <a:rPr lang="en-US" sz="1900" dirty="0"/>
              <a:t>Secure all admitted evidence when court is not in session </a:t>
            </a:r>
          </a:p>
          <a:p>
            <a:pPr lvl="2"/>
            <a:r>
              <a:rPr lang="en-US" sz="1900" dirty="0"/>
              <a:t>Securely store dangerous objects</a:t>
            </a:r>
          </a:p>
          <a:p>
            <a:pPr lvl="2"/>
            <a:r>
              <a:rPr lang="en-US" sz="1900" dirty="0"/>
              <a:t>Securely store prohibited weapons</a:t>
            </a:r>
          </a:p>
          <a:p>
            <a:pPr lvl="2"/>
            <a:r>
              <a:rPr lang="en-US" sz="1900" dirty="0"/>
              <a:t>Search courtrooms daily</a:t>
            </a:r>
          </a:p>
          <a:p>
            <a:pPr lvl="2"/>
            <a:r>
              <a:rPr lang="en-US" sz="1900" dirty="0"/>
              <a:t>Lock courtroom doors when not in use</a:t>
            </a:r>
          </a:p>
          <a:p>
            <a:pPr lvl="2"/>
            <a:r>
              <a:rPr lang="en-US" sz="1900" dirty="0"/>
              <a:t>Establish an inmate restraint policy</a:t>
            </a:r>
          </a:p>
          <a:p>
            <a:pPr lvl="2"/>
            <a:r>
              <a:rPr lang="en-US" sz="1900" dirty="0"/>
              <a:t>Establish a key control policy</a:t>
            </a:r>
          </a:p>
          <a:p>
            <a:pPr lvl="2"/>
            <a:r>
              <a:rPr lang="en-US" sz="1900" dirty="0"/>
              <a:t>Establish prisoner movement procedures</a:t>
            </a:r>
          </a:p>
          <a:p>
            <a:pPr lvl="2"/>
            <a:r>
              <a:rPr lang="en-US" sz="1900" dirty="0"/>
              <a:t>Segregate court and public movement</a:t>
            </a:r>
          </a:p>
          <a:p>
            <a:pPr lvl="2"/>
            <a:r>
              <a:rPr lang="en-US" sz="1900" dirty="0"/>
              <a:t>Establish a “high risk trial” plan</a:t>
            </a:r>
          </a:p>
          <a:p>
            <a:pPr lvl="2"/>
            <a:r>
              <a:rPr lang="en-US" sz="1900" dirty="0"/>
              <a:t>Establish a protocol for identifying and handling suspicious envelopes/packages </a:t>
            </a:r>
          </a:p>
          <a:p>
            <a:pPr lvl="2"/>
            <a:r>
              <a:rPr lang="en-US" sz="1900" dirty="0"/>
              <a:t>Report significant security threats</a:t>
            </a:r>
          </a:p>
          <a:p>
            <a:pPr lvl="2"/>
            <a:r>
              <a:rPr lang="en-US" sz="1900" dirty="0"/>
              <a:t>Maintain a record of security equipment and supplies</a:t>
            </a:r>
          </a:p>
          <a:p>
            <a:pPr lvl="2"/>
            <a:r>
              <a:rPr lang="en-US" sz="1900" dirty="0"/>
              <a:t>Semi-annually inspect security equipment/supplies</a:t>
            </a:r>
          </a:p>
          <a:p>
            <a:pPr lvl="2"/>
            <a:r>
              <a:rPr lang="en-US" sz="1900" dirty="0"/>
              <a:t>Annual fire &amp; tornado drills</a:t>
            </a:r>
          </a:p>
          <a:p>
            <a:pPr lvl="2"/>
            <a:r>
              <a:rPr lang="en-US" sz="1900" dirty="0"/>
              <a:t>Distribute CPBS plans</a:t>
            </a:r>
          </a:p>
          <a:p>
            <a:pPr lvl="2">
              <a:buNone/>
            </a:pPr>
            <a:endParaRPr 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593" y="5049936"/>
            <a:ext cx="1332506" cy="1332506"/>
          </a:xfrm>
          <a:prstGeom prst="rect">
            <a:avLst/>
          </a:prstGeom>
        </p:spPr>
      </p:pic>
    </p:spTree>
    <p:extLst>
      <p:ext uri="{BB962C8B-B14F-4D97-AF65-F5344CB8AC3E}">
        <p14:creationId xmlns:p14="http://schemas.microsoft.com/office/powerpoint/2010/main" val="1498206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Guidelines for Courthouse Security – Cont.</a:t>
            </a:r>
          </a:p>
        </p:txBody>
      </p:sp>
      <p:sp>
        <p:nvSpPr>
          <p:cNvPr id="3" name="Content Placeholder 2"/>
          <p:cNvSpPr>
            <a:spLocks noGrp="1"/>
          </p:cNvSpPr>
          <p:nvPr>
            <p:ph idx="1"/>
          </p:nvPr>
        </p:nvSpPr>
        <p:spPr>
          <a:xfrm>
            <a:off x="1143000" y="1933787"/>
            <a:ext cx="9872871" cy="4038600"/>
          </a:xfrm>
        </p:spPr>
        <p:txBody>
          <a:bodyPr>
            <a:normAutofit fontScale="92500" lnSpcReduction="20000"/>
          </a:bodyPr>
          <a:lstStyle/>
          <a:p>
            <a:pPr lvl="1"/>
            <a:r>
              <a:rPr lang="en-US" sz="3000" dirty="0"/>
              <a:t>BOS should issue a written policy making CPBS plan and security video recordings confidential - Code of Iowa </a:t>
            </a:r>
            <a:r>
              <a:rPr lang="en-US" sz="4000" dirty="0">
                <a:solidFill>
                  <a:srgbClr val="549E39"/>
                </a:solidFill>
              </a:rPr>
              <a:t>§</a:t>
            </a:r>
            <a:r>
              <a:rPr lang="en-US" sz="3000" dirty="0"/>
              <a:t>22.7(50)</a:t>
            </a:r>
          </a:p>
          <a:p>
            <a:pPr lvl="1"/>
            <a:r>
              <a:rPr lang="en-US" sz="3000" dirty="0"/>
              <a:t>Adopt and implement a security training program for all courthouse and public building employees and judicial officers working in the facility</a:t>
            </a:r>
          </a:p>
          <a:p>
            <a:pPr lvl="2"/>
            <a:r>
              <a:rPr lang="en-US" sz="2800" dirty="0"/>
              <a:t>Training and emergency drills</a:t>
            </a:r>
          </a:p>
          <a:p>
            <a:pPr lvl="2"/>
            <a:r>
              <a:rPr lang="en-US" sz="2800" dirty="0"/>
              <a:t>Responsibility for coordinating training programs</a:t>
            </a:r>
          </a:p>
          <a:p>
            <a:pPr lvl="1"/>
            <a:r>
              <a:rPr lang="en-US" sz="3000" dirty="0"/>
              <a:t>CPBS Committee should submit reports on courthouse security annually</a:t>
            </a:r>
          </a:p>
          <a:p>
            <a:pPr lvl="2"/>
            <a:r>
              <a:rPr lang="en-US" sz="2800" dirty="0"/>
              <a:t>State &amp; District Court Administrators</a:t>
            </a:r>
          </a:p>
          <a:p>
            <a:pPr lvl="2"/>
            <a:r>
              <a:rPr lang="en-US" sz="2800" dirty="0"/>
              <a:t>Board of Supervisors and other county elected officials</a:t>
            </a:r>
          </a:p>
          <a:p>
            <a:pPr lvl="1"/>
            <a:endParaRPr lang="en-US" sz="3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593" y="5049936"/>
            <a:ext cx="1332506" cy="1332506"/>
          </a:xfrm>
          <a:prstGeom prst="rect">
            <a:avLst/>
          </a:prstGeom>
        </p:spPr>
      </p:pic>
    </p:spTree>
    <p:extLst>
      <p:ext uri="{BB962C8B-B14F-4D97-AF65-F5344CB8AC3E}">
        <p14:creationId xmlns:p14="http://schemas.microsoft.com/office/powerpoint/2010/main" val="3224894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It Comes Down To:</a:t>
            </a:r>
            <a:br>
              <a:rPr lang="en-US" sz="4000" dirty="0"/>
            </a:br>
            <a:r>
              <a:rPr lang="en-US" sz="4000" dirty="0"/>
              <a:t>What Level of Security Is To Be Provided? </a:t>
            </a:r>
          </a:p>
        </p:txBody>
      </p:sp>
      <p:sp>
        <p:nvSpPr>
          <p:cNvPr id="3" name="Content Placeholder 2"/>
          <p:cNvSpPr>
            <a:spLocks noGrp="1"/>
          </p:cNvSpPr>
          <p:nvPr>
            <p:ph idx="1"/>
          </p:nvPr>
        </p:nvSpPr>
        <p:spPr>
          <a:xfrm>
            <a:off x="1143001" y="2057400"/>
            <a:ext cx="4165600" cy="4038600"/>
          </a:xfrm>
        </p:spPr>
        <p:txBody>
          <a:bodyPr>
            <a:normAutofit/>
          </a:bodyPr>
          <a:lstStyle/>
          <a:p>
            <a:r>
              <a:rPr lang="en-US" sz="3000" dirty="0"/>
              <a:t>Deputy and/or security officer?</a:t>
            </a:r>
          </a:p>
          <a:p>
            <a:r>
              <a:rPr lang="en-US" sz="3000" dirty="0"/>
              <a:t>Roving patrol and/or…</a:t>
            </a:r>
          </a:p>
          <a:p>
            <a:r>
              <a:rPr lang="en-US" sz="3000" dirty="0"/>
              <a:t>Security checkpoint at entrance(s) or only in the courtrooms?</a:t>
            </a:r>
          </a:p>
          <a:p>
            <a:r>
              <a:rPr lang="en-US" sz="3000" dirty="0"/>
              <a:t>Is there room for the security equipment?</a:t>
            </a:r>
          </a:p>
          <a:p>
            <a:endParaRPr lang="en-US" sz="3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593" y="5049936"/>
            <a:ext cx="1332506" cy="133250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8601" y="2387600"/>
            <a:ext cx="4656667" cy="3492500"/>
          </a:xfrm>
          <a:prstGeom prst="rect">
            <a:avLst/>
          </a:prstGeom>
        </p:spPr>
      </p:pic>
    </p:spTree>
    <p:extLst>
      <p:ext uri="{BB962C8B-B14F-4D97-AF65-F5344CB8AC3E}">
        <p14:creationId xmlns:p14="http://schemas.microsoft.com/office/powerpoint/2010/main" val="516885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Courthouse &amp; Public Building  Violence</a:t>
            </a:r>
          </a:p>
        </p:txBody>
      </p:sp>
      <p:sp>
        <p:nvSpPr>
          <p:cNvPr id="3" name="Content Placeholder 2"/>
          <p:cNvSpPr>
            <a:spLocks noGrp="1"/>
          </p:cNvSpPr>
          <p:nvPr>
            <p:ph idx="1"/>
          </p:nvPr>
        </p:nvSpPr>
        <p:spPr>
          <a:xfrm>
            <a:off x="1143000" y="2057400"/>
            <a:ext cx="4456289" cy="4038600"/>
          </a:xfrm>
        </p:spPr>
        <p:txBody>
          <a:bodyPr>
            <a:normAutofit lnSpcReduction="10000"/>
          </a:bodyPr>
          <a:lstStyle/>
          <a:p>
            <a:r>
              <a:rPr lang="en-US" sz="3000" dirty="0"/>
              <a:t>County courthouses &amp; other governmental buildings</a:t>
            </a:r>
          </a:p>
          <a:p>
            <a:pPr lvl="1"/>
            <a:r>
              <a:rPr lang="en-US" sz="2500" dirty="0"/>
              <a:t>High profile criminal trials</a:t>
            </a:r>
          </a:p>
          <a:p>
            <a:pPr lvl="1"/>
            <a:r>
              <a:rPr lang="en-US" sz="2500" dirty="0"/>
              <a:t>Divorce &amp; child custody hearings</a:t>
            </a:r>
          </a:p>
          <a:p>
            <a:pPr lvl="1"/>
            <a:r>
              <a:rPr lang="en-US" sz="2500" dirty="0"/>
              <a:t>Contentious public meetings</a:t>
            </a:r>
          </a:p>
          <a:p>
            <a:pPr lvl="1"/>
            <a:r>
              <a:rPr lang="en-US" sz="2500" dirty="0"/>
              <a:t>Anger with court &amp; elected officials</a:t>
            </a:r>
          </a:p>
          <a:p>
            <a:pPr lvl="1"/>
            <a:r>
              <a:rPr lang="en-US" sz="2500" dirty="0"/>
              <a:t>Adverse employee actions</a:t>
            </a:r>
          </a:p>
          <a:p>
            <a:pPr marL="274320" lvl="1"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593" y="5049936"/>
            <a:ext cx="1332506" cy="133250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0760" y="2217487"/>
            <a:ext cx="4588306" cy="2580922"/>
          </a:xfrm>
          <a:prstGeom prst="rect">
            <a:avLst/>
          </a:prstGeom>
        </p:spPr>
      </p:pic>
    </p:spTree>
    <p:extLst>
      <p:ext uri="{BB962C8B-B14F-4D97-AF65-F5344CB8AC3E}">
        <p14:creationId xmlns:p14="http://schemas.microsoft.com/office/powerpoint/2010/main" val="3319769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Security Equipment</a:t>
            </a:r>
          </a:p>
        </p:txBody>
      </p:sp>
      <p:sp>
        <p:nvSpPr>
          <p:cNvPr id="3" name="Content Placeholder 2"/>
          <p:cNvSpPr>
            <a:spLocks noGrp="1"/>
          </p:cNvSpPr>
          <p:nvPr>
            <p:ph idx="1"/>
          </p:nvPr>
        </p:nvSpPr>
        <p:spPr>
          <a:xfrm>
            <a:off x="1143001" y="2057400"/>
            <a:ext cx="4140200" cy="4038600"/>
          </a:xfrm>
        </p:spPr>
        <p:txBody>
          <a:bodyPr>
            <a:normAutofit fontScale="92500" lnSpcReduction="10000"/>
          </a:bodyPr>
          <a:lstStyle/>
          <a:p>
            <a:r>
              <a:rPr lang="en-US" sz="3000" dirty="0"/>
              <a:t>Walk-through metal detectors</a:t>
            </a:r>
          </a:p>
          <a:p>
            <a:r>
              <a:rPr lang="en-US" sz="3000" dirty="0"/>
              <a:t>Baggage scanners</a:t>
            </a:r>
          </a:p>
          <a:p>
            <a:r>
              <a:rPr lang="en-US" sz="3000" dirty="0"/>
              <a:t>Hand wand metal detectors</a:t>
            </a:r>
          </a:p>
          <a:p>
            <a:r>
              <a:rPr lang="en-US" sz="3000" dirty="0"/>
              <a:t>Security cameras</a:t>
            </a:r>
          </a:p>
          <a:p>
            <a:r>
              <a:rPr lang="en-US" sz="3000" dirty="0"/>
              <a:t>Communication devices</a:t>
            </a:r>
          </a:p>
          <a:p>
            <a:r>
              <a:rPr lang="en-US" sz="3000" dirty="0"/>
              <a:t>Panic alarms</a:t>
            </a:r>
          </a:p>
          <a:p>
            <a:endParaRPr lang="en-US" sz="3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593" y="5049936"/>
            <a:ext cx="1332506" cy="133250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380" y="2126478"/>
            <a:ext cx="4786280" cy="3589711"/>
          </a:xfrm>
          <a:prstGeom prst="rect">
            <a:avLst/>
          </a:prstGeom>
        </p:spPr>
      </p:pic>
    </p:spTree>
    <p:extLst>
      <p:ext uri="{BB962C8B-B14F-4D97-AF65-F5344CB8AC3E}">
        <p14:creationId xmlns:p14="http://schemas.microsoft.com/office/powerpoint/2010/main" val="4022342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Other Security Considerations</a:t>
            </a:r>
          </a:p>
        </p:txBody>
      </p:sp>
      <p:sp>
        <p:nvSpPr>
          <p:cNvPr id="3" name="Content Placeholder 2"/>
          <p:cNvSpPr>
            <a:spLocks noGrp="1"/>
          </p:cNvSpPr>
          <p:nvPr>
            <p:ph idx="1"/>
          </p:nvPr>
        </p:nvSpPr>
        <p:spPr>
          <a:xfrm>
            <a:off x="1143001" y="2057400"/>
            <a:ext cx="3372556" cy="4038600"/>
          </a:xfrm>
        </p:spPr>
        <p:txBody>
          <a:bodyPr/>
          <a:lstStyle/>
          <a:p>
            <a:r>
              <a:rPr lang="en-US" sz="3000" dirty="0"/>
              <a:t>Law enforcement weapons storage</a:t>
            </a:r>
          </a:p>
          <a:p>
            <a:r>
              <a:rPr lang="en-US" sz="3000" dirty="0"/>
              <a:t>Public weapons storage</a:t>
            </a:r>
          </a:p>
          <a:p>
            <a:r>
              <a:rPr lang="en-US" sz="3000" dirty="0"/>
              <a:t>Contraband disposal</a:t>
            </a:r>
          </a:p>
          <a:p>
            <a:r>
              <a:rPr lang="en-US" sz="3000" dirty="0"/>
              <a:t>Statistical data</a:t>
            </a:r>
          </a:p>
          <a:p>
            <a:endParaRPr lang="en-US" sz="3000" dirty="0"/>
          </a:p>
          <a:p>
            <a:endParaRPr lang="en-US" sz="3000" dirty="0"/>
          </a:p>
          <a:p>
            <a:endParaRPr lang="en-US" sz="3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593" y="5049936"/>
            <a:ext cx="1332506" cy="133250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0413" y="2246490"/>
            <a:ext cx="4388669" cy="3141832"/>
          </a:xfrm>
          <a:prstGeom prst="rect">
            <a:avLst/>
          </a:prstGeom>
        </p:spPr>
      </p:pic>
    </p:spTree>
    <p:extLst>
      <p:ext uri="{BB962C8B-B14F-4D97-AF65-F5344CB8AC3E}">
        <p14:creationId xmlns:p14="http://schemas.microsoft.com/office/powerpoint/2010/main" val="3233547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Establishing Courthouse Security</a:t>
            </a:r>
          </a:p>
        </p:txBody>
      </p:sp>
      <p:sp>
        <p:nvSpPr>
          <p:cNvPr id="3" name="Content Placeholder 2"/>
          <p:cNvSpPr>
            <a:spLocks noGrp="1"/>
          </p:cNvSpPr>
          <p:nvPr>
            <p:ph idx="1"/>
          </p:nvPr>
        </p:nvSpPr>
        <p:spPr>
          <a:xfrm>
            <a:off x="1143001" y="2057400"/>
            <a:ext cx="3949700" cy="4038600"/>
          </a:xfrm>
        </p:spPr>
        <p:txBody>
          <a:bodyPr/>
          <a:lstStyle/>
          <a:p>
            <a:r>
              <a:rPr lang="en-US" sz="3000" dirty="0"/>
              <a:t>The Board of Supervisors should establish the level of security in County buildings and post that information to the public.</a:t>
            </a:r>
          </a:p>
          <a:p>
            <a:endParaRPr lang="en-US" sz="3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593" y="5049936"/>
            <a:ext cx="1332506" cy="133250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9045" y="1546860"/>
            <a:ext cx="3750772" cy="4853940"/>
          </a:xfrm>
          <a:prstGeom prst="rect">
            <a:avLst/>
          </a:prstGeom>
        </p:spPr>
      </p:pic>
    </p:spTree>
    <p:extLst>
      <p:ext uri="{BB962C8B-B14F-4D97-AF65-F5344CB8AC3E}">
        <p14:creationId xmlns:p14="http://schemas.microsoft.com/office/powerpoint/2010/main" val="431027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Public Notification </a:t>
            </a:r>
          </a:p>
        </p:txBody>
      </p:sp>
      <p:sp>
        <p:nvSpPr>
          <p:cNvPr id="3" name="Content Placeholder 2"/>
          <p:cNvSpPr>
            <a:spLocks noGrp="1"/>
          </p:cNvSpPr>
          <p:nvPr>
            <p:ph idx="1"/>
          </p:nvPr>
        </p:nvSpPr>
        <p:spPr>
          <a:xfrm>
            <a:off x="1143001" y="1791478"/>
            <a:ext cx="8825088" cy="4304522"/>
          </a:xfrm>
        </p:spPr>
        <p:txBody>
          <a:bodyPr/>
          <a:lstStyle/>
          <a:p>
            <a:r>
              <a:rPr lang="en-US" sz="3000" dirty="0"/>
              <a:t>If the public is prohibited from carrying weapons in county-owned buildings, appropriate notice should be posted conspicuously at all public entrances.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593" y="5049936"/>
            <a:ext cx="1332506" cy="133250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2074" y="3547314"/>
            <a:ext cx="2991476" cy="230378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5626" y="3426383"/>
            <a:ext cx="1734571" cy="276105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665" y="3420738"/>
            <a:ext cx="3021333" cy="2714978"/>
          </a:xfrm>
          <a:prstGeom prst="rect">
            <a:avLst/>
          </a:prstGeom>
        </p:spPr>
      </p:pic>
    </p:spTree>
    <p:extLst>
      <p:ext uri="{BB962C8B-B14F-4D97-AF65-F5344CB8AC3E}">
        <p14:creationId xmlns:p14="http://schemas.microsoft.com/office/powerpoint/2010/main" val="1180068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72 Counties with a Ban on Weapons in the Courthouse </a:t>
            </a:r>
            <a:r>
              <a:rPr lang="en-US" sz="2000" dirty="0"/>
              <a:t>as of 06/15/17</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25640" y="1965960"/>
            <a:ext cx="6710239" cy="4254500"/>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0593" y="5049936"/>
            <a:ext cx="1332506" cy="1332506"/>
          </a:xfrm>
          <a:prstGeom prst="rect">
            <a:avLst/>
          </a:prstGeom>
        </p:spPr>
      </p:pic>
    </p:spTree>
    <p:extLst>
      <p:ext uri="{BB962C8B-B14F-4D97-AF65-F5344CB8AC3E}">
        <p14:creationId xmlns:p14="http://schemas.microsoft.com/office/powerpoint/2010/main" val="2525901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Courthouse Security Implementation</a:t>
            </a:r>
            <a:br>
              <a:rPr lang="en-US" sz="4000" dirty="0"/>
            </a:br>
            <a:r>
              <a:rPr lang="en-US" sz="4000" dirty="0"/>
              <a:t>Example - Linn County</a:t>
            </a:r>
          </a:p>
        </p:txBody>
      </p:sp>
      <p:sp>
        <p:nvSpPr>
          <p:cNvPr id="3" name="Content Placeholder 2"/>
          <p:cNvSpPr>
            <a:spLocks noGrp="1"/>
          </p:cNvSpPr>
          <p:nvPr>
            <p:ph idx="1"/>
          </p:nvPr>
        </p:nvSpPr>
        <p:spPr/>
        <p:txBody>
          <a:bodyPr>
            <a:normAutofit/>
          </a:bodyPr>
          <a:lstStyle/>
          <a:p>
            <a:pPr lvl="1"/>
            <a:r>
              <a:rPr lang="en-US" sz="3000" dirty="0"/>
              <a:t>October 1993 – Started out with 1 deputy providing roving patrol in the courthouse</a:t>
            </a:r>
          </a:p>
          <a:p>
            <a:pPr lvl="1"/>
            <a:r>
              <a:rPr lang="en-US" sz="3000" dirty="0"/>
              <a:t>January 2002 – Assistant Linn County Attorney Harold Denton was stabbed in the back by a homeless man (who was previously unknown to him) with a 4 inch knife as he was climbing the interior stairs in the courthouse.  Denton received several stitches.  His assailant was convicted of carrying weapons &amp; assault while displaying a </a:t>
            </a:r>
          </a:p>
          <a:p>
            <a:pPr lvl="1">
              <a:buNone/>
            </a:pPr>
            <a:r>
              <a:rPr lang="en-US" sz="3000" dirty="0"/>
              <a:t>   dangerous weapon.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593" y="5049936"/>
            <a:ext cx="1332506" cy="1332506"/>
          </a:xfrm>
          <a:prstGeom prst="rect">
            <a:avLst/>
          </a:prstGeom>
        </p:spPr>
      </p:pic>
    </p:spTree>
    <p:extLst>
      <p:ext uri="{BB962C8B-B14F-4D97-AF65-F5344CB8AC3E}">
        <p14:creationId xmlns:p14="http://schemas.microsoft.com/office/powerpoint/2010/main" val="1962604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Courthouse Security Implementation</a:t>
            </a:r>
            <a:br>
              <a:rPr lang="en-US" sz="4000" dirty="0"/>
            </a:br>
            <a:r>
              <a:rPr lang="en-US" sz="4000" dirty="0"/>
              <a:t>Example - Linn County</a:t>
            </a:r>
          </a:p>
        </p:txBody>
      </p:sp>
      <p:sp>
        <p:nvSpPr>
          <p:cNvPr id="3" name="Content Placeholder 2"/>
          <p:cNvSpPr>
            <a:spLocks noGrp="1"/>
          </p:cNvSpPr>
          <p:nvPr>
            <p:ph idx="1"/>
          </p:nvPr>
        </p:nvSpPr>
        <p:spPr/>
        <p:txBody>
          <a:bodyPr>
            <a:normAutofit/>
          </a:bodyPr>
          <a:lstStyle/>
          <a:p>
            <a:pPr lvl="1"/>
            <a:r>
              <a:rPr lang="en-US" sz="3000" dirty="0"/>
              <a:t>June 2002 – Implemented the security program in the courthouse with 4 court security deputies and checkpoints at 2 entrances (12 courtrooms)</a:t>
            </a:r>
          </a:p>
          <a:p>
            <a:pPr lvl="1"/>
            <a:r>
              <a:rPr lang="en-US" sz="3000" dirty="0"/>
              <a:t>November 2011 – Added the security program in the new Juvenile Justice Center with 3 court security deputies and a checkpoint at 1 entrance (3 courtrooms)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593" y="5049936"/>
            <a:ext cx="1332506" cy="1332506"/>
          </a:xfrm>
          <a:prstGeom prst="rect">
            <a:avLst/>
          </a:prstGeom>
        </p:spPr>
      </p:pic>
    </p:spTree>
    <p:extLst>
      <p:ext uri="{BB962C8B-B14F-4D97-AF65-F5344CB8AC3E}">
        <p14:creationId xmlns:p14="http://schemas.microsoft.com/office/powerpoint/2010/main" val="2304752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Courthouse Security Costs</a:t>
            </a:r>
            <a:br>
              <a:rPr lang="en-US" sz="4000" dirty="0"/>
            </a:br>
            <a:r>
              <a:rPr lang="en-US" sz="4000" dirty="0"/>
              <a:t>Example - Linn County</a:t>
            </a:r>
          </a:p>
        </p:txBody>
      </p:sp>
      <p:sp>
        <p:nvSpPr>
          <p:cNvPr id="3" name="Content Placeholder 2"/>
          <p:cNvSpPr>
            <a:spLocks noGrp="1"/>
          </p:cNvSpPr>
          <p:nvPr>
            <p:ph idx="1"/>
          </p:nvPr>
        </p:nvSpPr>
        <p:spPr/>
        <p:txBody>
          <a:bodyPr>
            <a:normAutofit/>
          </a:bodyPr>
          <a:lstStyle/>
          <a:p>
            <a:pPr lvl="1"/>
            <a:r>
              <a:rPr lang="en-US" sz="3000" dirty="0"/>
              <a:t>$835,000 annual Courthouse Security Unit budget</a:t>
            </a:r>
          </a:p>
          <a:p>
            <a:pPr lvl="2"/>
            <a:r>
              <a:rPr lang="en-US" sz="2800" dirty="0"/>
              <a:t>7 deputies and 1 half-time sergeant (salary &amp; benefits)</a:t>
            </a:r>
          </a:p>
          <a:p>
            <a:pPr lvl="1"/>
            <a:r>
              <a:rPr lang="en-US" sz="3000" dirty="0"/>
              <a:t>3 – Baggage scanners ($25,000 each)</a:t>
            </a:r>
          </a:p>
          <a:p>
            <a:pPr lvl="2"/>
            <a:r>
              <a:rPr lang="en-US" sz="2800" dirty="0"/>
              <a:t>2 at the Courthouse and  1 at the Juvenile Justice Center</a:t>
            </a:r>
          </a:p>
          <a:p>
            <a:pPr lvl="1"/>
            <a:r>
              <a:rPr lang="en-US" sz="3000" dirty="0"/>
              <a:t>3 – Walkthrough metal detectors ($5,500 each)</a:t>
            </a:r>
          </a:p>
          <a:p>
            <a:pPr lvl="2"/>
            <a:r>
              <a:rPr lang="en-US" sz="2800" dirty="0"/>
              <a:t>2 at the Courthouse and  1 at the Juvenile Justice Center</a:t>
            </a:r>
          </a:p>
          <a:p>
            <a:pPr lvl="1"/>
            <a:r>
              <a:rPr lang="en-US" sz="3000" dirty="0"/>
              <a:t>4 – Handheld metal detectors ($200 each)</a:t>
            </a:r>
          </a:p>
          <a:p>
            <a:pPr lvl="2"/>
            <a:r>
              <a:rPr lang="en-US" sz="2800" dirty="0"/>
              <a:t>3 at the Courthouse and  1 at the Juvenile Justice Center</a:t>
            </a:r>
          </a:p>
          <a:p>
            <a:pPr lvl="1"/>
            <a:endParaRPr lang="en-US" sz="3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593" y="5049936"/>
            <a:ext cx="1332506" cy="1332506"/>
          </a:xfrm>
          <a:prstGeom prst="rect">
            <a:avLst/>
          </a:prstGeom>
        </p:spPr>
      </p:pic>
    </p:spTree>
    <p:extLst>
      <p:ext uri="{BB962C8B-B14F-4D97-AF65-F5344CB8AC3E}">
        <p14:creationId xmlns:p14="http://schemas.microsoft.com/office/powerpoint/2010/main" val="2780561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Contraband Items Detected </a:t>
            </a:r>
            <a:br>
              <a:rPr lang="en-US" sz="4000" dirty="0"/>
            </a:br>
            <a:r>
              <a:rPr lang="en-US" sz="4000" dirty="0"/>
              <a:t>Example - Linn County</a:t>
            </a:r>
          </a:p>
        </p:txBody>
      </p:sp>
      <p:sp>
        <p:nvSpPr>
          <p:cNvPr id="3" name="Content Placeholder 2"/>
          <p:cNvSpPr>
            <a:spLocks noGrp="1"/>
          </p:cNvSpPr>
          <p:nvPr>
            <p:ph idx="1"/>
          </p:nvPr>
        </p:nvSpPr>
        <p:spPr/>
        <p:txBody>
          <a:bodyPr>
            <a:normAutofit fontScale="92500" lnSpcReduction="10000"/>
          </a:bodyPr>
          <a:lstStyle/>
          <a:p>
            <a:r>
              <a:rPr lang="en-US" sz="3000" u="sng" dirty="0"/>
              <a:t>2016</a:t>
            </a:r>
            <a:r>
              <a:rPr lang="en-US" sz="3000" dirty="0"/>
              <a:t> Courthouse (2 security checkpoints)</a:t>
            </a:r>
          </a:p>
          <a:p>
            <a:pPr lvl="1"/>
            <a:r>
              <a:rPr lang="en-US" sz="2800" dirty="0"/>
              <a:t>131,583 items scanned/3,238 contraband items detected</a:t>
            </a:r>
          </a:p>
          <a:p>
            <a:r>
              <a:rPr lang="en-US" sz="3000" u="sng" dirty="0"/>
              <a:t>2016</a:t>
            </a:r>
            <a:r>
              <a:rPr lang="en-US" sz="3000" dirty="0"/>
              <a:t> Juvenile Justice Center (1 security checkpoint)</a:t>
            </a:r>
          </a:p>
          <a:p>
            <a:pPr lvl="1"/>
            <a:r>
              <a:rPr lang="en-US" sz="2800" dirty="0"/>
              <a:t>31,1990 items scanned/665 contraband items detected</a:t>
            </a:r>
          </a:p>
          <a:p>
            <a:pPr lvl="1"/>
            <a:endParaRPr lang="en-US" sz="2800" dirty="0"/>
          </a:p>
          <a:p>
            <a:r>
              <a:rPr lang="en-US" sz="3000" u="sng" dirty="0"/>
              <a:t>2017</a:t>
            </a:r>
            <a:r>
              <a:rPr lang="en-US" sz="3000" dirty="0"/>
              <a:t> Courthouse (2 security checkpoints)</a:t>
            </a:r>
          </a:p>
          <a:p>
            <a:pPr lvl="1"/>
            <a:r>
              <a:rPr lang="en-US" sz="2800" dirty="0"/>
              <a:t>135,495 items scanned/3,377 contraband items detected</a:t>
            </a:r>
          </a:p>
          <a:p>
            <a:r>
              <a:rPr lang="en-US" sz="3000" u="sng" dirty="0"/>
              <a:t>2017</a:t>
            </a:r>
            <a:r>
              <a:rPr lang="en-US" sz="3000" dirty="0"/>
              <a:t> Juvenile Justice Center (1 security checkpoint)</a:t>
            </a:r>
          </a:p>
          <a:p>
            <a:pPr lvl="1"/>
            <a:r>
              <a:rPr lang="en-US" sz="2800" dirty="0"/>
              <a:t>32,486 items scanned/625 contraband items detected</a:t>
            </a:r>
          </a:p>
          <a:p>
            <a:endParaRPr lang="en-US" sz="3000" dirty="0"/>
          </a:p>
          <a:p>
            <a:endParaRPr lang="en-US" sz="3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593" y="5049936"/>
            <a:ext cx="1332506" cy="1332506"/>
          </a:xfrm>
          <a:prstGeom prst="rect">
            <a:avLst/>
          </a:prstGeom>
        </p:spPr>
      </p:pic>
    </p:spTree>
    <p:extLst>
      <p:ext uri="{BB962C8B-B14F-4D97-AF65-F5344CB8AC3E}">
        <p14:creationId xmlns:p14="http://schemas.microsoft.com/office/powerpoint/2010/main" val="33700732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Were you paying attention?</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74273" y="2057400"/>
            <a:ext cx="6610116" cy="4038600"/>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0593" y="5049936"/>
            <a:ext cx="1332506" cy="1332506"/>
          </a:xfrm>
          <a:prstGeom prst="rect">
            <a:avLst/>
          </a:prstGeom>
        </p:spPr>
      </p:pic>
      <p:sp>
        <p:nvSpPr>
          <p:cNvPr id="7" name="Oval 6"/>
          <p:cNvSpPr/>
          <p:nvPr/>
        </p:nvSpPr>
        <p:spPr>
          <a:xfrm>
            <a:off x="3135086" y="2407298"/>
            <a:ext cx="1623526" cy="2668555"/>
          </a:xfrm>
          <a:prstGeom prst="ellipse">
            <a:avLst/>
          </a:prstGeom>
          <a:solidFill>
            <a:schemeClr val="bg1">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768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Courthouse &amp; Public Building  Violence Incidents</a:t>
            </a:r>
          </a:p>
        </p:txBody>
      </p:sp>
      <p:sp>
        <p:nvSpPr>
          <p:cNvPr id="3" name="Content Placeholder 2"/>
          <p:cNvSpPr>
            <a:spLocks noGrp="1"/>
          </p:cNvSpPr>
          <p:nvPr>
            <p:ph idx="1"/>
          </p:nvPr>
        </p:nvSpPr>
        <p:spPr/>
        <p:txBody>
          <a:bodyPr/>
          <a:lstStyle/>
          <a:p>
            <a:r>
              <a:rPr lang="en-US" sz="3000" dirty="0"/>
              <a:t>While some acts of violence committed in courthouses are emotional and reactionary, most are premeditated.  </a:t>
            </a:r>
          </a:p>
          <a:p>
            <a:pPr lvl="1"/>
            <a:r>
              <a:rPr lang="en-US" sz="2600" dirty="0"/>
              <a:t>Motive &amp; intent of perpetrator</a:t>
            </a:r>
          </a:p>
          <a:p>
            <a:pPr lvl="1"/>
            <a:r>
              <a:rPr lang="en-US" sz="2600" dirty="0"/>
              <a:t>Identity of intended target </a:t>
            </a:r>
          </a:p>
          <a:p>
            <a:pPr lvl="1"/>
            <a:r>
              <a:rPr lang="en-US" sz="2600" dirty="0"/>
              <a:t>Identify target venue</a:t>
            </a:r>
          </a:p>
          <a:p>
            <a:pPr lvl="2"/>
            <a:r>
              <a:rPr lang="en-US" sz="2400" dirty="0"/>
              <a:t>Identify a site that either has a lack of security or a recognized vulnerability, limitation, or deficiency that can be exploited</a:t>
            </a:r>
          </a:p>
          <a:p>
            <a:pPr lvl="1"/>
            <a:r>
              <a:rPr lang="en-US" sz="2600" dirty="0"/>
              <a:t>Attempt to circumvent or bypass security</a:t>
            </a:r>
          </a:p>
          <a:p>
            <a:pPr lvl="1"/>
            <a:endParaRPr lang="en-US" sz="2600" dirty="0"/>
          </a:p>
          <a:p>
            <a:pPr lvl="1"/>
            <a:endParaRPr lang="en-US" sz="2600" dirty="0"/>
          </a:p>
          <a:p>
            <a:pPr marL="274320" lvl="1"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593" y="5049936"/>
            <a:ext cx="1332506" cy="1332506"/>
          </a:xfrm>
          <a:prstGeom prst="rect">
            <a:avLst/>
          </a:prstGeom>
        </p:spPr>
      </p:pic>
    </p:spTree>
    <p:extLst>
      <p:ext uri="{BB962C8B-B14F-4D97-AF65-F5344CB8AC3E}">
        <p14:creationId xmlns:p14="http://schemas.microsoft.com/office/powerpoint/2010/main" val="17370655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4306" y="777045"/>
            <a:ext cx="11078308" cy="4038974"/>
          </a:xfrm>
        </p:spPr>
        <p:txBody>
          <a:bodyPr>
            <a:normAutofit/>
          </a:bodyPr>
          <a:lstStyle/>
          <a:p>
            <a:br>
              <a:rPr lang="en-US" sz="2200" dirty="0"/>
            </a:br>
            <a:br>
              <a:rPr lang="en-US" dirty="0"/>
            </a:br>
            <a:endParaRPr lang="en-US" dirty="0"/>
          </a:p>
        </p:txBody>
      </p:sp>
      <p:sp>
        <p:nvSpPr>
          <p:cNvPr id="3" name="Subtitle 2"/>
          <p:cNvSpPr>
            <a:spLocks noGrp="1"/>
          </p:cNvSpPr>
          <p:nvPr>
            <p:ph type="subTitle" idx="1"/>
          </p:nvPr>
        </p:nvSpPr>
        <p:spPr>
          <a:xfrm>
            <a:off x="1709530" y="777046"/>
            <a:ext cx="8767860" cy="4480754"/>
          </a:xfrm>
        </p:spPr>
        <p:txBody>
          <a:bodyPr>
            <a:normAutofit/>
          </a:bodyPr>
          <a:lstStyle/>
          <a:p>
            <a:r>
              <a:rPr lang="en-US" sz="4000" dirty="0"/>
              <a:t>Brian D. Gardner</a:t>
            </a:r>
            <a:br>
              <a:rPr lang="en-US" sz="4000" dirty="0"/>
            </a:br>
            <a:r>
              <a:rPr lang="en-US" sz="4000" dirty="0"/>
              <a:t>Linn County Sheriff</a:t>
            </a:r>
          </a:p>
          <a:p>
            <a:endParaRPr lang="en-US" sz="2000" dirty="0"/>
          </a:p>
          <a:p>
            <a:r>
              <a:rPr lang="en-US" sz="3200" dirty="0"/>
              <a:t>brian.gardner@linncounty.org</a:t>
            </a:r>
          </a:p>
          <a:p>
            <a:r>
              <a:rPr lang="en-US" sz="3200" dirty="0"/>
              <a:t>(319) 892-6100</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207" y="4816019"/>
            <a:ext cx="1332506" cy="1332506"/>
          </a:xfrm>
          <a:prstGeom prst="rect">
            <a:avLst/>
          </a:prstGeom>
        </p:spPr>
      </p:pic>
    </p:spTree>
    <p:extLst>
      <p:ext uri="{BB962C8B-B14F-4D97-AF65-F5344CB8AC3E}">
        <p14:creationId xmlns:p14="http://schemas.microsoft.com/office/powerpoint/2010/main" val="3656304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The Courthouse – County Responsibilities</a:t>
            </a:r>
          </a:p>
        </p:txBody>
      </p:sp>
      <p:sp>
        <p:nvSpPr>
          <p:cNvPr id="3" name="Content Placeholder 2"/>
          <p:cNvSpPr>
            <a:spLocks noGrp="1"/>
          </p:cNvSpPr>
          <p:nvPr>
            <p:ph idx="1"/>
          </p:nvPr>
        </p:nvSpPr>
        <p:spPr/>
        <p:txBody>
          <a:bodyPr/>
          <a:lstStyle/>
          <a:p>
            <a:r>
              <a:rPr lang="en-US" sz="3000" dirty="0"/>
              <a:t>Space for County functions to conduct business</a:t>
            </a:r>
          </a:p>
          <a:p>
            <a:r>
              <a:rPr lang="en-US" sz="3000" dirty="0"/>
              <a:t>Space for Court System to conduct business</a:t>
            </a:r>
          </a:p>
          <a:p>
            <a:r>
              <a:rPr lang="en-US" sz="3000" dirty="0"/>
              <a:t>Safeguard the public &amp; employees</a:t>
            </a:r>
          </a:p>
          <a:p>
            <a:pPr lvl="1"/>
            <a:r>
              <a:rPr lang="en-US" sz="2800" dirty="0"/>
              <a:t>Liable for damages and/or injuries, specifically if found to be deliberately indifferent to potential threats</a:t>
            </a:r>
          </a:p>
          <a:p>
            <a:pPr marL="274320" lvl="1"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593" y="5049936"/>
            <a:ext cx="1332506" cy="1332506"/>
          </a:xfrm>
          <a:prstGeom prst="rect">
            <a:avLst/>
          </a:prstGeom>
        </p:spPr>
      </p:pic>
    </p:spTree>
    <p:extLst>
      <p:ext uri="{BB962C8B-B14F-4D97-AF65-F5344CB8AC3E}">
        <p14:creationId xmlns:p14="http://schemas.microsoft.com/office/powerpoint/2010/main" val="2797332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Iowa Supreme Court</a:t>
            </a:r>
          </a:p>
        </p:txBody>
      </p:sp>
      <p:sp>
        <p:nvSpPr>
          <p:cNvPr id="3" name="Content Placeholder 2"/>
          <p:cNvSpPr>
            <a:spLocks noGrp="1"/>
          </p:cNvSpPr>
          <p:nvPr>
            <p:ph idx="1"/>
          </p:nvPr>
        </p:nvSpPr>
        <p:spPr/>
        <p:txBody>
          <a:bodyPr/>
          <a:lstStyle/>
          <a:p>
            <a:pPr lvl="1"/>
            <a:r>
              <a:rPr lang="en-US" sz="3200" dirty="0"/>
              <a:t>Supervisory Order </a:t>
            </a:r>
            <a:r>
              <a:rPr lang="en-US" sz="3000" dirty="0"/>
              <a:t>on June 19, 2017</a:t>
            </a:r>
          </a:p>
          <a:p>
            <a:pPr lvl="1"/>
            <a:r>
              <a:rPr lang="en-US" sz="3000" dirty="0"/>
              <a:t>Authorized Chief Judge of each judicial district to develop additional policies &amp; procedures</a:t>
            </a:r>
          </a:p>
          <a:p>
            <a:pPr lvl="1"/>
            <a:r>
              <a:rPr lang="en-US" sz="3000" dirty="0"/>
              <a:t>Prohibited all weapons from courtrooms, court-controlled spaces, and public areas of the courthouse and other justice centers occupied by the court system</a:t>
            </a:r>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593" y="5049936"/>
            <a:ext cx="1332506" cy="1332506"/>
          </a:xfrm>
          <a:prstGeom prst="rect">
            <a:avLst/>
          </a:prstGeom>
        </p:spPr>
      </p:pic>
    </p:spTree>
    <p:extLst>
      <p:ext uri="{BB962C8B-B14F-4D97-AF65-F5344CB8AC3E}">
        <p14:creationId xmlns:p14="http://schemas.microsoft.com/office/powerpoint/2010/main" val="2981189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Iowa Supreme Court </a:t>
            </a:r>
          </a:p>
        </p:txBody>
      </p:sp>
      <p:sp>
        <p:nvSpPr>
          <p:cNvPr id="3" name="Content Placeholder 2"/>
          <p:cNvSpPr>
            <a:spLocks noGrp="1"/>
          </p:cNvSpPr>
          <p:nvPr>
            <p:ph idx="1"/>
          </p:nvPr>
        </p:nvSpPr>
        <p:spPr>
          <a:xfrm>
            <a:off x="1143000" y="2057400"/>
            <a:ext cx="10201940" cy="4038600"/>
          </a:xfrm>
        </p:spPr>
        <p:txBody>
          <a:bodyPr/>
          <a:lstStyle/>
          <a:p>
            <a:pPr lvl="1"/>
            <a:r>
              <a:rPr lang="en-US" sz="3200" dirty="0"/>
              <a:t>Supplemental Supervisory Order </a:t>
            </a:r>
            <a:r>
              <a:rPr lang="en-US" sz="3000" dirty="0"/>
              <a:t>on December 19, 2017</a:t>
            </a:r>
          </a:p>
          <a:p>
            <a:pPr lvl="1"/>
            <a:r>
              <a:rPr lang="en-US" sz="3000" dirty="0"/>
              <a:t>Allowed the County Board of Supervisors to request that the Chief Judge modify the weapons prohibition by eliminating it </a:t>
            </a:r>
            <a:r>
              <a:rPr lang="en-US" sz="3000" u="sng" dirty="0"/>
              <a:t>in public areas on the floors not occupied by the court system.</a:t>
            </a:r>
          </a:p>
          <a:p>
            <a:pPr marL="274320" lvl="1" indent="0">
              <a:buNone/>
            </a:pPr>
            <a:endParaRPr lang="en-US" dirty="0"/>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593" y="5049936"/>
            <a:ext cx="1332506" cy="1332506"/>
          </a:xfrm>
          <a:prstGeom prst="rect">
            <a:avLst/>
          </a:prstGeom>
        </p:spPr>
      </p:pic>
    </p:spTree>
    <p:extLst>
      <p:ext uri="{BB962C8B-B14F-4D97-AF65-F5344CB8AC3E}">
        <p14:creationId xmlns:p14="http://schemas.microsoft.com/office/powerpoint/2010/main" val="1695962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Iowa Code §724.28 </a:t>
            </a:r>
          </a:p>
        </p:txBody>
      </p:sp>
      <p:sp>
        <p:nvSpPr>
          <p:cNvPr id="3" name="Content Placeholder 2"/>
          <p:cNvSpPr>
            <a:spLocks noGrp="1"/>
          </p:cNvSpPr>
          <p:nvPr>
            <p:ph idx="1"/>
          </p:nvPr>
        </p:nvSpPr>
        <p:spPr/>
        <p:txBody>
          <a:bodyPr/>
          <a:lstStyle/>
          <a:p>
            <a:r>
              <a:rPr lang="en-US" sz="3000" dirty="0"/>
              <a:t>Prohibits political subdivisions (cities and counties) from enacting any ordinance</a:t>
            </a:r>
          </a:p>
          <a:p>
            <a:pPr lvl="1"/>
            <a:r>
              <a:rPr lang="en-US" sz="2500" dirty="0"/>
              <a:t>“regulating the ownership, possession, legal transfer, lawful transportation, registration, or licensing of firearms when the ownership, possession, transfer, or transportation is otherwise lawful.”</a:t>
            </a:r>
          </a:p>
          <a:p>
            <a:r>
              <a:rPr lang="en-US" sz="2700" dirty="0"/>
              <a:t>Statute States:</a:t>
            </a:r>
          </a:p>
          <a:p>
            <a:pPr lvl="1"/>
            <a:r>
              <a:rPr lang="en-US" sz="2500" dirty="0"/>
              <a:t>“An ordinance regulating firearms in violation of this section existing on or after April 5, 1990, is void.”</a:t>
            </a:r>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593" y="5049936"/>
            <a:ext cx="1332506" cy="1332506"/>
          </a:xfrm>
          <a:prstGeom prst="rect">
            <a:avLst/>
          </a:prstGeom>
        </p:spPr>
      </p:pic>
    </p:spTree>
    <p:extLst>
      <p:ext uri="{BB962C8B-B14F-4D97-AF65-F5344CB8AC3E}">
        <p14:creationId xmlns:p14="http://schemas.microsoft.com/office/powerpoint/2010/main" val="642468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Iowa Code §724.28 (Amended) </a:t>
            </a:r>
          </a:p>
        </p:txBody>
      </p:sp>
      <p:sp>
        <p:nvSpPr>
          <p:cNvPr id="3" name="Content Placeholder 2"/>
          <p:cNvSpPr>
            <a:spLocks noGrp="1"/>
          </p:cNvSpPr>
          <p:nvPr>
            <p:ph idx="1"/>
          </p:nvPr>
        </p:nvSpPr>
        <p:spPr/>
        <p:txBody>
          <a:bodyPr/>
          <a:lstStyle/>
          <a:p>
            <a:r>
              <a:rPr lang="en-US" sz="3000" dirty="0"/>
              <a:t>July 1, 2017 (HF517)</a:t>
            </a:r>
            <a:endParaRPr lang="en-US" dirty="0"/>
          </a:p>
          <a:p>
            <a:r>
              <a:rPr lang="en-US" sz="3000" dirty="0"/>
              <a:t>Added that if a political subdivision enacts, or has enacted, an ordinance or other measure on any of these topics, then a person “adversely affected” may file suit for declaratory and injunctive relief or damages</a:t>
            </a:r>
          </a:p>
          <a:p>
            <a:endParaRPr lang="en-US" sz="3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593" y="5049936"/>
            <a:ext cx="1332506" cy="1332506"/>
          </a:xfrm>
          <a:prstGeom prst="rect">
            <a:avLst/>
          </a:prstGeom>
        </p:spPr>
      </p:pic>
    </p:spTree>
    <p:extLst>
      <p:ext uri="{BB962C8B-B14F-4D97-AF65-F5344CB8AC3E}">
        <p14:creationId xmlns:p14="http://schemas.microsoft.com/office/powerpoint/2010/main" val="1774028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Iowa Attorney General Opinion</a:t>
            </a:r>
          </a:p>
        </p:txBody>
      </p:sp>
      <p:sp>
        <p:nvSpPr>
          <p:cNvPr id="3" name="Content Placeholder 2"/>
          <p:cNvSpPr>
            <a:spLocks noGrp="1"/>
          </p:cNvSpPr>
          <p:nvPr>
            <p:ph idx="1"/>
          </p:nvPr>
        </p:nvSpPr>
        <p:spPr/>
        <p:txBody>
          <a:bodyPr/>
          <a:lstStyle/>
          <a:p>
            <a:r>
              <a:rPr lang="en-US" sz="3000" dirty="0"/>
              <a:t>No. 03-4-1 issued on April 7, 2003</a:t>
            </a:r>
          </a:p>
          <a:p>
            <a:r>
              <a:rPr lang="en-US" sz="3000" dirty="0"/>
              <a:t>Preemption language in Iowa Code §724.28 does not prohibit cities and counties from regulating the possession of weapons in their facilities</a:t>
            </a:r>
          </a:p>
          <a:p>
            <a:r>
              <a:rPr lang="en-US" sz="3000" dirty="0"/>
              <a:t>To date, this has not ben rescinded, modified, or changed</a:t>
            </a:r>
          </a:p>
          <a:p>
            <a:endParaRPr lang="en-US" sz="3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593" y="5049936"/>
            <a:ext cx="1332506" cy="1332506"/>
          </a:xfrm>
          <a:prstGeom prst="rect">
            <a:avLst/>
          </a:prstGeom>
        </p:spPr>
      </p:pic>
    </p:spTree>
    <p:extLst>
      <p:ext uri="{BB962C8B-B14F-4D97-AF65-F5344CB8AC3E}">
        <p14:creationId xmlns:p14="http://schemas.microsoft.com/office/powerpoint/2010/main" val="1725678211"/>
      </p:ext>
    </p:extLst>
  </p:cSld>
  <p:clrMapOvr>
    <a:masterClrMapping/>
  </p:clrMapOvr>
</p:sld>
</file>

<file path=ppt/theme/theme1.xml><?xml version="1.0" encoding="utf-8"?>
<a:theme xmlns:a="http://schemas.openxmlformats.org/drawingml/2006/main" name="Basis">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1155</TotalTime>
  <Words>3125</Words>
  <Application>Microsoft Office PowerPoint</Application>
  <PresentationFormat>Widescreen</PresentationFormat>
  <Paragraphs>254</Paragraphs>
  <Slides>30</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 Black</vt:lpstr>
      <vt:lpstr>Calibri</vt:lpstr>
      <vt:lpstr>Corbel</vt:lpstr>
      <vt:lpstr>Basis</vt:lpstr>
      <vt:lpstr>Iowa State Association of Counties 2018 Spring Conference   Public Building Security –  Where We Have Been and Where We Are Going  </vt:lpstr>
      <vt:lpstr>Courthouse &amp; Public Building  Violence</vt:lpstr>
      <vt:lpstr>Courthouse &amp; Public Building  Violence Incidents</vt:lpstr>
      <vt:lpstr>The Courthouse – County Responsibilities</vt:lpstr>
      <vt:lpstr>Iowa Supreme Court</vt:lpstr>
      <vt:lpstr>Iowa Supreme Court </vt:lpstr>
      <vt:lpstr>Iowa Code §724.28 </vt:lpstr>
      <vt:lpstr>Iowa Code §724.28 (Amended) </vt:lpstr>
      <vt:lpstr>Iowa Attorney General Opinion</vt:lpstr>
      <vt:lpstr>Right to Bear Arms vs. Regulation</vt:lpstr>
      <vt:lpstr>Courthouse &amp; Public Building Security Guidelines</vt:lpstr>
      <vt:lpstr>Courthouse &amp; Public Building Security Guidelines</vt:lpstr>
      <vt:lpstr>Courthouse Security Committee</vt:lpstr>
      <vt:lpstr>Guidelines for Courthouse Security</vt:lpstr>
      <vt:lpstr>Guidelines for Courthouse Security – Cont. Emergency Action Plan (9 items)</vt:lpstr>
      <vt:lpstr>Guidelines for Courthouse Security – Cont. Physical Security Equipment and Facilities Plan (18 items)</vt:lpstr>
      <vt:lpstr>Guidelines for Courthouse Security – Cont. Physical Operations Plan (22 items)</vt:lpstr>
      <vt:lpstr>Guidelines for Courthouse Security – Cont.</vt:lpstr>
      <vt:lpstr>It Comes Down To: What Level of Security Is To Be Provided? </vt:lpstr>
      <vt:lpstr>Security Equipment</vt:lpstr>
      <vt:lpstr>Other Security Considerations</vt:lpstr>
      <vt:lpstr>Establishing Courthouse Security</vt:lpstr>
      <vt:lpstr>Public Notification </vt:lpstr>
      <vt:lpstr>72 Counties with a Ban on Weapons in the Courthouse as of 06/15/17</vt:lpstr>
      <vt:lpstr>Courthouse Security Implementation Example - Linn County</vt:lpstr>
      <vt:lpstr>Courthouse Security Implementation Example - Linn County</vt:lpstr>
      <vt:lpstr>Courthouse Security Costs Example - Linn County</vt:lpstr>
      <vt:lpstr>Contraband Items Detected  Example - Linn County</vt:lpstr>
      <vt:lpstr>Were you paying attention?</vt:lpstr>
      <vt:lpstr>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Iowa State Association of Counties 2018 Spring Conference   Public Building Security –  Where We Have Been and Where We Are Going</dc:title>
  <dc:creator>Henning, Brooke</dc:creator>
  <cp:lastModifiedBy>Kelsey Sebern</cp:lastModifiedBy>
  <cp:revision>105</cp:revision>
  <dcterms:created xsi:type="dcterms:W3CDTF">2018-03-06T20:34:29Z</dcterms:created>
  <dcterms:modified xsi:type="dcterms:W3CDTF">2018-03-19T15:23:48Z</dcterms:modified>
</cp:coreProperties>
</file>