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759" r:id="rId2"/>
    <p:sldMasterId id="2147483771" r:id="rId3"/>
  </p:sldMasterIdLst>
  <p:notesMasterIdLst>
    <p:notesMasterId r:id="rId23"/>
  </p:notesMasterIdLst>
  <p:handoutMasterIdLst>
    <p:handoutMasterId r:id="rId24"/>
  </p:handoutMasterIdLst>
  <p:sldIdLst>
    <p:sldId id="283" r:id="rId4"/>
    <p:sldId id="274" r:id="rId5"/>
    <p:sldId id="280" r:id="rId6"/>
    <p:sldId id="279" r:id="rId7"/>
    <p:sldId id="281" r:id="rId8"/>
    <p:sldId id="276" r:id="rId9"/>
    <p:sldId id="277" r:id="rId10"/>
    <p:sldId id="257" r:id="rId11"/>
    <p:sldId id="259" r:id="rId12"/>
    <p:sldId id="256" r:id="rId13"/>
    <p:sldId id="258" r:id="rId14"/>
    <p:sldId id="285" r:id="rId15"/>
    <p:sldId id="262" r:id="rId16"/>
    <p:sldId id="286" r:id="rId17"/>
    <p:sldId id="263" r:id="rId18"/>
    <p:sldId id="261" r:id="rId19"/>
    <p:sldId id="287" r:id="rId20"/>
    <p:sldId id="260" r:id="rId21"/>
    <p:sldId id="284" r:id="rId2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492" autoAdjust="0"/>
    <p:restoredTop sz="94660"/>
  </p:normalViewPr>
  <p:slideViewPr>
    <p:cSldViewPr>
      <p:cViewPr varScale="1">
        <p:scale>
          <a:sx n="123" d="100"/>
          <a:sy n="123" d="100"/>
        </p:scale>
        <p:origin x="1320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AC9FF6BB-59FA-43CA-B882-58B3D494524B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5CDD2BB-23A2-49D5-8E72-BC2DB51D1F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9181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ECFA956-59DA-4AE5-B813-73613F642857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21128EF-2434-494A-BD19-30DAD81D05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3364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EB490D-9ABB-4106-8F7F-6C93A09BF451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E0C1E72-6B7F-4986-AD1E-02B290D9074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958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8BD4639-BA1B-40E2-AC08-C414DC42CD57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58DA521B-0A1C-4532-99C7-FB6EF032FC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5285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D539CC6-A9B3-4CF7-A398-E90E54D1A89D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F81265E-3E8B-4751-A824-237B72D3AB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60451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EE2-AC77-4802-BF83-62AE179E89A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475D-4939-436F-99BB-202710CE5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0190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EE2-AC77-4802-BF83-62AE179E89A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475D-4939-436F-99BB-202710CE5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1829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EE2-AC77-4802-BF83-62AE179E89A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475D-4939-436F-99BB-202710CE5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0175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EE2-AC77-4802-BF83-62AE179E89A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475D-4939-436F-99BB-202710CE5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887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EE2-AC77-4802-BF83-62AE179E89A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475D-4939-436F-99BB-202710CE5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0498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EE2-AC77-4802-BF83-62AE179E89A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475D-4939-436F-99BB-202710CE5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973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EE2-AC77-4802-BF83-62AE179E89A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475D-4939-436F-99BB-202710CE5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2760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EE2-AC77-4802-BF83-62AE179E89A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475D-4939-436F-99BB-202710CE5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0960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633DFE4-1664-40C7-B914-1D19722F41F3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169C80-6641-4DDC-8DBB-3AA1865DE6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72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EE2-AC77-4802-BF83-62AE179E89A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475D-4939-436F-99BB-202710CE5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EE2-AC77-4802-BF83-62AE179E89A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475D-4939-436F-99BB-202710CE5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160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E7EE2-AC77-4802-BF83-62AE179E89A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B1475D-4939-436F-99BB-202710CE5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021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CC07-547E-4E48-9E20-C1EF700394E2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7045-2C86-8E40-BAE6-4029C244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948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CC07-547E-4E48-9E20-C1EF700394E2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7045-2C86-8E40-BAE6-4029C244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1666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CC07-547E-4E48-9E20-C1EF700394E2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7045-2C86-8E40-BAE6-4029C244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654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CC07-547E-4E48-9E20-C1EF700394E2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7045-2C86-8E40-BAE6-4029C244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5973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1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1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0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0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CC07-547E-4E48-9E20-C1EF700394E2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7045-2C86-8E40-BAE6-4029C244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003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CC07-547E-4E48-9E20-C1EF700394E2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7045-2C86-8E40-BAE6-4029C244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0771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CC07-547E-4E48-9E20-C1EF700394E2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7045-2C86-8E40-BAE6-4029C244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4128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EC10381-ECD8-441F-B59B-CD12F608FD5D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92981A5-1C92-413A-A95B-8085EE4D3D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1552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5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5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CC07-547E-4E48-9E20-C1EF700394E2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7045-2C86-8E40-BAE6-4029C244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0437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1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CC07-547E-4E48-9E20-C1EF700394E2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7045-2C86-8E40-BAE6-4029C244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7975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CC07-547E-4E48-9E20-C1EF700394E2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7045-2C86-8E40-BAE6-4029C244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768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55CC07-547E-4E48-9E20-C1EF700394E2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FC7045-2C86-8E40-BAE6-4029C244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210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09EFBF2-EF85-4134-82C5-9236D54F77CE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A170AAB2-85D1-495F-A6A9-E59CA4CBBCE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6870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215220F-9611-410F-A511-544E402D9491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39F3E98-50BD-46E9-B122-A0338ED750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78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E733BDC-393A-4DD1-BC1C-2BFFBAAC3B11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41970FB-DEE1-4887-A3B6-6F1BECAB77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5875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69A8D98-311B-4906-BA45-92D809AB2580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7D60E5C-7639-4254-8F5C-3F0123988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9820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D2A5F2A-3C8E-4A20-92AA-52919EA92A57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74C4F8BB-5313-4503-8402-EAEA0A1AC6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021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2BBB991E-96A5-4DAB-BCE7-7682A53B4E40}" type="datetimeFigureOut">
              <a:rPr lang="en-US"/>
              <a:pPr>
                <a:defRPr/>
              </a:pPr>
              <a:t>8/13/2019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C9A36E5-2AA8-4FDB-BF7A-C04E9906DC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0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3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pic>
        <p:nvPicPr>
          <p:cNvPr id="205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24600"/>
            <a:ext cx="91440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 kern="1200">
          <a:solidFill>
            <a:srgbClr val="3A6E8F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800">
          <a:solidFill>
            <a:srgbClr val="3A6E8F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F616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F616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5F616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kern="1200">
          <a:solidFill>
            <a:srgbClr val="5F616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kern="1200">
          <a:solidFill>
            <a:srgbClr val="5F616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5E7EE2-AC77-4802-BF83-62AE179E89AE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B1475D-4939-436F-99BB-202710CE51B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977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LINN PPT content page footer HI.jpg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45265"/>
            <a:ext cx="9144000" cy="131273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55CC07-547E-4E48-9E20-C1EF700394E2}" type="datetimeFigureOut">
              <a:rPr lang="en-US" smtClean="0"/>
              <a:t>8/13/2019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1" y="6356352"/>
            <a:ext cx="16517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FC7045-2C86-8E40-BAE6-4029C2448B27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Bar-Green-Short.jp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418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908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</p:sldLayoutIdLst>
  <p:txStyles>
    <p:titleStyle>
      <a:lvl1pPr algn="l" defTabSz="457189" rtl="0" eaLnBrk="1" latinLnBrk="0" hangingPunct="1">
        <a:spcBef>
          <a:spcPct val="0"/>
        </a:spcBef>
        <a:buNone/>
        <a:defRPr sz="320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91" indent="-342891" algn="l" defTabSz="457189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Arial"/>
          <a:ea typeface="+mn-ea"/>
          <a:cs typeface="Arial"/>
        </a:defRPr>
      </a:lvl1pPr>
      <a:lvl2pPr marL="742932" indent="-285744" algn="l" defTabSz="457189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Arial"/>
          <a:ea typeface="+mn-ea"/>
          <a:cs typeface="Arial"/>
        </a:defRPr>
      </a:lvl2pPr>
      <a:lvl3pPr marL="1142971" indent="-228594" algn="l" defTabSz="457189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349" indent="-228594" algn="l" defTabSz="457189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mailto:Les.beck@linncounty.org" TargetMode="External"/><Relationship Id="rId3" Type="http://schemas.openxmlformats.org/officeDocument/2006/relationships/image" Target="../media/image5.png"/><Relationship Id="rId7" Type="http://schemas.openxmlformats.org/officeDocument/2006/relationships/hyperlink" Target="mailto:Aimee-bartlett@iowa.gov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Bill.cappuccio@dnr.iowa.gov" TargetMode="External"/><Relationship Id="rId5" Type="http://schemas.openxmlformats.org/officeDocument/2006/relationships/hyperlink" Target="mailto:John.benson@iowa.gov" TargetMode="External"/><Relationship Id="rId4" Type="http://schemas.openxmlformats.org/officeDocument/2006/relationships/image" Target="../media/image6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disaster-recovery-reform-act-2018" TargetMode="External"/><Relationship Id="rId7" Type="http://schemas.openxmlformats.org/officeDocument/2006/relationships/image" Target="../media/image15.png"/><Relationship Id="rId2" Type="http://schemas.openxmlformats.org/officeDocument/2006/relationships/hyperlink" Target="https://www.fema.gov/robert-t-stafford-disaster-relief-and-emergency-assistance-act-public-law-93-288-amended" TargetMode="Externa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ecfr.gov/cgi-bin/text-idx?SID=5e6b8be71598d48d948b162d19c0e85c&amp;mc=true&amp;tpl=/ecfrbrowse/Title44/44tab_02.tpl" TargetMode="External"/><Relationship Id="rId5" Type="http://schemas.openxmlformats.org/officeDocument/2006/relationships/hyperlink" Target="https://www.fema.gov/public-assistance-policy-and-guidance" TargetMode="External"/><Relationship Id="rId4" Type="http://schemas.openxmlformats.org/officeDocument/2006/relationships/hyperlink" Target="https://www.fema.gov/hazard-mitigation-assistance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8.xml"/><Relationship Id="rId4" Type="http://schemas.openxmlformats.org/officeDocument/2006/relationships/image" Target="../media/image19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hyperlink" Target="mailto:Les.beck@linncounty.org" TargetMode="External"/><Relationship Id="rId3" Type="http://schemas.openxmlformats.org/officeDocument/2006/relationships/image" Target="../media/image5.png"/><Relationship Id="rId7" Type="http://schemas.openxmlformats.org/officeDocument/2006/relationships/hyperlink" Target="mailto:Aimee-bartlett@iowa.gov" TargetMode="Externa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Bill.cappuccio@dnr.iowa.gov" TargetMode="External"/><Relationship Id="rId5" Type="http://schemas.openxmlformats.org/officeDocument/2006/relationships/hyperlink" Target="mailto:John.benson@iowa.gov" TargetMode="Externa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iowafloodmaps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B05B-F07B-4901-8E80-6BC60625B4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0648A-627A-427A-A3AE-EAD713806B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dy of water&#10;&#10;Description automatically generated">
            <a:extLst>
              <a:ext uri="{FF2B5EF4-FFF2-40B4-BE49-F238E27FC236}">
                <a16:creationId xmlns:a16="http://schemas.microsoft.com/office/drawing/2014/main" id="{F8A01D3E-E825-4B0D-AEBF-4BE1D3D85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0287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5B177-0EF7-486F-AF17-E82115155D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216634"/>
            <a:ext cx="9144000" cy="182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A1D4FAD-B9FD-429C-B87C-C96981F8DD87}"/>
              </a:ext>
            </a:extLst>
          </p:cNvPr>
          <p:cNvSpPr txBox="1">
            <a:spLocks/>
          </p:cNvSpPr>
          <p:nvPr/>
        </p:nvSpPr>
        <p:spPr>
          <a:xfrm>
            <a:off x="992096" y="369484"/>
            <a:ext cx="9144000" cy="938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l">
              <a:spcBef>
                <a:spcPts val="200"/>
              </a:spcBef>
            </a:pP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anose="020B0400000000000000" pitchFamily="34" charset="-128"/>
              </a:rPr>
              <a:t>Preparing for the Next Flood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B85AF2-F32A-494E-B94B-A3F700546B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033" y="4849789"/>
            <a:ext cx="3837434" cy="1779610"/>
          </a:xfrm>
          <a:prstGeom prst="rect">
            <a:avLst/>
          </a:prstGeom>
        </p:spPr>
      </p:pic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17E0075B-CD60-4B02-A8D6-50CB0FDC3755}"/>
              </a:ext>
            </a:extLst>
          </p:cNvPr>
          <p:cNvSpPr/>
          <p:nvPr/>
        </p:nvSpPr>
        <p:spPr>
          <a:xfrm>
            <a:off x="857956" y="1399262"/>
            <a:ext cx="3942644" cy="5230137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D55EC6-CD9F-497E-BF44-DC63B1E79A8B}"/>
              </a:ext>
            </a:extLst>
          </p:cNvPr>
          <p:cNvSpPr txBox="1">
            <a:spLocks/>
          </p:cNvSpPr>
          <p:nvPr/>
        </p:nvSpPr>
        <p:spPr bwMode="auto">
          <a:xfrm>
            <a:off x="992096" y="1581890"/>
            <a:ext cx="4155484" cy="483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300" spc="30" dirty="0">
                <a:solidFill>
                  <a:schemeClr val="bg1"/>
                </a:solidFill>
                <a:latin typeface="Arial Black" panose="020B0A04020102020204" pitchFamily="34" charset="0"/>
              </a:rPr>
              <a:t>John Benson</a:t>
            </a:r>
          </a:p>
          <a:p>
            <a:pPr algn="l">
              <a:lnSpc>
                <a:spcPct val="120000"/>
              </a:lnSpc>
            </a:pPr>
            <a:r>
              <a:rPr lang="en-US" sz="2500" i="1" spc="30" dirty="0">
                <a:solidFill>
                  <a:schemeClr val="bg1"/>
                </a:solidFill>
                <a:latin typeface="Georgia" panose="02040502050405020303" pitchFamily="18" charset="0"/>
              </a:rPr>
              <a:t>Moderator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prstClr val="white"/>
                </a:solidFill>
                <a:latin typeface="Georgia" panose="02040502050405020303" pitchFamily="18" charset="0"/>
              </a:rPr>
              <a:t>Iowa Homeland Security &amp; Emergency Management </a:t>
            </a:r>
            <a:r>
              <a:rPr lang="en-US" sz="2500" dirty="0">
                <a:solidFill>
                  <a:prstClr val="white"/>
                </a:solidFill>
                <a:latin typeface="Georgia" panose="02040502050405020303" pitchFamily="18" charset="0"/>
                <a:hlinkClick r:id="rId5"/>
              </a:rPr>
              <a:t>John.benson@iowa.gov</a:t>
            </a:r>
            <a:endParaRPr lang="en-US" sz="2500" dirty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endParaRPr lang="en-US" sz="1400" dirty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endParaRPr lang="en-US" sz="2300" spc="3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2900" spc="30" dirty="0">
                <a:solidFill>
                  <a:schemeClr val="bg1"/>
                </a:solidFill>
                <a:latin typeface="Arial Black" panose="020B0A04020102020204" pitchFamily="34" charset="0"/>
              </a:rPr>
              <a:t>Bill Cappuccio </a:t>
            </a:r>
          </a:p>
          <a:p>
            <a:pPr algn="l">
              <a:lnSpc>
                <a:spcPct val="120000"/>
              </a:lnSpc>
            </a:pPr>
            <a:r>
              <a:rPr lang="en-US" sz="2500" i="1" spc="30" dirty="0">
                <a:solidFill>
                  <a:schemeClr val="bg1"/>
                </a:solidFill>
                <a:latin typeface="Georgia" panose="02040502050405020303" pitchFamily="18" charset="0"/>
              </a:rPr>
              <a:t>Panelist   </a:t>
            </a:r>
            <a:r>
              <a:rPr lang="en-US" sz="2500" spc="3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</a:rPr>
              <a:t>Iowa Department of Natural Resources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  <a:hlinkClick r:id="rId6"/>
              </a:rPr>
              <a:t>Bill.cappuccio@dnr.iowa.gov</a:t>
            </a:r>
            <a:endParaRPr lang="en-US" sz="25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endParaRPr lang="en-US" sz="2900" spc="3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2900" b="1" spc="3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Aimee Bartlett</a:t>
            </a:r>
          </a:p>
          <a:p>
            <a:pPr algn="l">
              <a:lnSpc>
                <a:spcPct val="120000"/>
              </a:lnSpc>
            </a:pPr>
            <a:r>
              <a:rPr lang="en-US" sz="2500" i="1" spc="30" dirty="0">
                <a:solidFill>
                  <a:schemeClr val="bg1"/>
                </a:solidFill>
                <a:latin typeface="Georgia" panose="02040502050405020303" pitchFamily="18" charset="0"/>
              </a:rPr>
              <a:t>Panelist   </a:t>
            </a:r>
            <a:r>
              <a:rPr lang="en-US" sz="2500" spc="3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</a:rPr>
              <a:t>Iowa Homeland Security &amp; Emergency Management 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  <a:hlinkClick r:id="rId7"/>
              </a:rPr>
              <a:t>Aimee-bartlett@iowa.gov</a:t>
            </a: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pPr algn="l">
              <a:lnSpc>
                <a:spcPct val="120000"/>
              </a:lnSpc>
            </a:pPr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endParaRPr lang="en-US" sz="26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2600" dirty="0">
                <a:solidFill>
                  <a:schemeClr val="bg1"/>
                </a:solidFill>
                <a:latin typeface="Arial Black" panose="020B0A04020102020204" pitchFamily="34" charset="0"/>
              </a:rPr>
              <a:t>Les Beck </a:t>
            </a:r>
          </a:p>
          <a:p>
            <a:pPr algn="l">
              <a:lnSpc>
                <a:spcPct val="120000"/>
              </a:lnSpc>
            </a:pPr>
            <a:r>
              <a:rPr lang="en-US" sz="2500" i="1" dirty="0">
                <a:solidFill>
                  <a:schemeClr val="bg1"/>
                </a:solidFill>
                <a:latin typeface="Georgia" panose="02040502050405020303" pitchFamily="18" charset="0"/>
              </a:rPr>
              <a:t>Panelist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</a:rPr>
              <a:t>Linn County Planning &amp; Development 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  <a:hlinkClick r:id="rId8"/>
              </a:rPr>
              <a:t>Les.beck@linncounty.org</a:t>
            </a:r>
            <a:endParaRPr lang="en-US" sz="25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ts val="1000"/>
              </a:lnSpc>
            </a:pPr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ts val="1000"/>
              </a:lnSpc>
            </a:pP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ts val="1000"/>
              </a:lnSpc>
            </a:pP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ts val="1000"/>
              </a:lnSpc>
              <a:spcBef>
                <a:spcPts val="1400"/>
              </a:spcBef>
            </a:pPr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71394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4420" y="1137805"/>
            <a:ext cx="6858000" cy="567344"/>
          </a:xfrm>
        </p:spPr>
        <p:txBody>
          <a:bodyPr>
            <a:normAutofit fontScale="90000"/>
          </a:bodyPr>
          <a:lstStyle/>
          <a:p>
            <a:r>
              <a:rPr lang="en-US" dirty="0"/>
              <a:t>Hazard Mitigation Assistance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92" y="1829838"/>
            <a:ext cx="8192192" cy="4819155"/>
          </a:xfrm>
        </p:spPr>
        <p:txBody>
          <a:bodyPr>
            <a:normAutofit fontScale="85000" lnSpcReduction="10000"/>
          </a:bodyPr>
          <a:lstStyle/>
          <a:p>
            <a:pPr algn="l"/>
            <a:r>
              <a:rPr lang="en-US" b="1" u="sng" dirty="0">
                <a:latin typeface="Times New Roman" pitchFamily="18" charset="0"/>
              </a:rPr>
              <a:t>Disaster Recovery Reform Act of 2018 </a:t>
            </a:r>
            <a:r>
              <a:rPr lang="en-US" dirty="0">
                <a:latin typeface="Times New Roman" pitchFamily="18" charset="0"/>
              </a:rPr>
              <a:t>as a part of the </a:t>
            </a:r>
            <a:r>
              <a:rPr lang="en-US" i="1" dirty="0">
                <a:latin typeface="Times New Roman" pitchFamily="18" charset="0"/>
              </a:rPr>
              <a:t>Federal Aviation Administration Reauthorization Act of 2018 </a:t>
            </a:r>
            <a:r>
              <a:rPr lang="en-US" dirty="0">
                <a:latin typeface="Times New Roman" pitchFamily="18" charset="0"/>
              </a:rPr>
              <a:t>and contains 50 provisions requiring changes to FEMA policy or regulation as they amend the </a:t>
            </a:r>
            <a:r>
              <a:rPr lang="en-US" i="1" u="sng" dirty="0">
                <a:latin typeface="Times New Roman" pitchFamily="18" charset="0"/>
              </a:rPr>
              <a:t>Robert T. Stafford Disaster Relief and Emergency Assistance Act</a:t>
            </a:r>
            <a:endParaRPr lang="en-US" i="1" dirty="0">
              <a:latin typeface="Times New Roman" pitchFamily="18" charset="0"/>
            </a:endParaRPr>
          </a:p>
          <a:p>
            <a:pPr algn="l"/>
            <a:r>
              <a:rPr lang="en-US" b="1" dirty="0">
                <a:latin typeface="Times New Roman" pitchFamily="18" charset="0"/>
              </a:rPr>
              <a:t>National Public Infrastructure Pre-Disaster Hazard Mitigation (Sec. 1234) </a:t>
            </a:r>
            <a:r>
              <a:rPr lang="en-US" dirty="0">
                <a:latin typeface="Times New Roman" pitchFamily="18" charset="0"/>
              </a:rPr>
              <a:t>to be funded through the Disaster Relief Fund as a six percent set aside from the estimated disaster grant expenditures. This allows for a greater investment in mitigation before a disaster. This new program is named Building Resilient Infrastructure and Communities (BRIC). </a:t>
            </a:r>
          </a:p>
          <a:p>
            <a:pPr algn="l"/>
            <a:r>
              <a:rPr lang="en-US" b="1" dirty="0">
                <a:latin typeface="Times New Roman" pitchFamily="18" charset="0"/>
              </a:rPr>
              <a:t>Hazard Mitigation Grant Program for Resilience (Sec 1235a)</a:t>
            </a:r>
            <a:r>
              <a:rPr lang="en-US" dirty="0">
                <a:latin typeface="Times New Roman" pitchFamily="18" charset="0"/>
              </a:rPr>
              <a:t> ensures Hazard Mitigation Grant Program funding increase resilience to future damage, hardship, loss, or suffering</a:t>
            </a:r>
          </a:p>
          <a:p>
            <a:pPr algn="l"/>
            <a:r>
              <a:rPr lang="en-US" b="1" dirty="0">
                <a:latin typeface="Times New Roman" pitchFamily="18" charset="0"/>
              </a:rPr>
              <a:t>Public Assistance 406 Codes and Standards (Sec 1235b)</a:t>
            </a:r>
            <a:r>
              <a:rPr lang="en-US" dirty="0">
                <a:latin typeface="Times New Roman" pitchFamily="18" charset="0"/>
              </a:rPr>
              <a:t> authorizes FEMA to provide Public Assistance funding to replace and restore disaster damaged facilities to the latest published editions of relevant consensus-based codes and standards to ensure that facilities are restored in a manner that allows them to be resilient</a:t>
            </a:r>
            <a:endParaRPr lang="en-US" b="1" dirty="0">
              <a:latin typeface="Times New Roman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94F8736-1A15-47F5-8A89-E71868470D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4" y="393628"/>
            <a:ext cx="1089506" cy="108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15225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4420" y="1137805"/>
            <a:ext cx="6858000" cy="567344"/>
          </a:xfrm>
        </p:spPr>
        <p:txBody>
          <a:bodyPr>
            <a:normAutofit fontScale="90000"/>
          </a:bodyPr>
          <a:lstStyle/>
          <a:p>
            <a:r>
              <a:rPr lang="en-US" dirty="0"/>
              <a:t>Hazard Mitigation Assistance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92" y="1829838"/>
            <a:ext cx="8192192" cy="4753841"/>
          </a:xfrm>
        </p:spPr>
        <p:txBody>
          <a:bodyPr>
            <a:normAutofit fontScale="62500" lnSpcReduction="20000"/>
          </a:bodyPr>
          <a:lstStyle/>
          <a:p>
            <a:pPr algn="l"/>
            <a:r>
              <a:rPr lang="en-US" dirty="0">
                <a:latin typeface="Times New Roman" pitchFamily="18" charset="0"/>
              </a:rPr>
              <a:t>Robert T. Stafford Act, as amended</a:t>
            </a:r>
          </a:p>
          <a:p>
            <a:pPr algn="l"/>
            <a:r>
              <a:rPr lang="en-US" dirty="0">
                <a:latin typeface="Times New Roman" pitchFamily="18" charset="0"/>
                <a:hlinkClick r:id="rId2"/>
              </a:rPr>
              <a:t>https://www.fema.gov/robert-t-stafford-disaster-relief-and-emergency-assistance-act-public-law-93-288-amended</a:t>
            </a:r>
            <a:endParaRPr lang="en-US" dirty="0">
              <a:latin typeface="Times New Roman" pitchFamily="18" charset="0"/>
            </a:endParaRPr>
          </a:p>
          <a:p>
            <a:pPr algn="l"/>
            <a:endParaRPr lang="en-US" dirty="0">
              <a:latin typeface="Times New Roman" pitchFamily="18" charset="0"/>
            </a:endParaRPr>
          </a:p>
          <a:p>
            <a:pPr algn="l"/>
            <a:r>
              <a:rPr lang="en-US" dirty="0">
                <a:latin typeface="Times New Roman" pitchFamily="18" charset="0"/>
              </a:rPr>
              <a:t>Disaster Recovery Reform Act of 2018</a:t>
            </a:r>
          </a:p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https://www.fema.gov/disaster-recovery-reform-act-2018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US" dirty="0">
              <a:latin typeface="Times New Roman" pitchFamily="18" charset="0"/>
            </a:endParaRPr>
          </a:p>
          <a:p>
            <a:pPr algn="l"/>
            <a:r>
              <a:rPr lang="en-US" dirty="0">
                <a:latin typeface="Times New Roman" pitchFamily="18" charset="0"/>
              </a:rPr>
              <a:t>FEMA Hazard Mitigation Assistance </a:t>
            </a:r>
          </a:p>
          <a:p>
            <a:pPr algn="l"/>
            <a:r>
              <a:rPr lang="en-US" dirty="0">
                <a:latin typeface="Times New Roman" pitchFamily="18" charset="0"/>
                <a:hlinkClick r:id="rId4"/>
              </a:rPr>
              <a:t>https://www.fema.gov/hazard-mitigation-assistance</a:t>
            </a:r>
            <a:endParaRPr lang="en-US" dirty="0">
              <a:latin typeface="Times New Roman" pitchFamily="18" charset="0"/>
            </a:endParaRPr>
          </a:p>
          <a:p>
            <a:pPr algn="l"/>
            <a:endParaRPr lang="en-US" dirty="0">
              <a:latin typeface="Times New Roman" pitchFamily="18" charset="0"/>
            </a:endParaRPr>
          </a:p>
          <a:p>
            <a:pPr algn="l"/>
            <a:r>
              <a:rPr lang="en-US" dirty="0">
                <a:latin typeface="Times New Roman" pitchFamily="18" charset="0"/>
              </a:rPr>
              <a:t>Public Assistance Program and Policy Guide (PAPPG)</a:t>
            </a:r>
          </a:p>
          <a:p>
            <a:pPr algn="l"/>
            <a:r>
              <a:rPr lang="en-US" dirty="0">
                <a:latin typeface="Times New Roman" pitchFamily="18" charset="0"/>
                <a:hlinkClick r:id="rId5"/>
              </a:rPr>
              <a:t>https://www.fema.gov/public-assistance-policy-and-guidance</a:t>
            </a:r>
            <a:endParaRPr lang="en-US" dirty="0">
              <a:latin typeface="Times New Roman" pitchFamily="18" charset="0"/>
            </a:endParaRPr>
          </a:p>
          <a:p>
            <a:pPr algn="l"/>
            <a:endParaRPr lang="en-US" dirty="0">
              <a:latin typeface="Times New Roman" pitchFamily="18" charset="0"/>
            </a:endParaRPr>
          </a:p>
          <a:p>
            <a:pPr algn="l"/>
            <a:r>
              <a:rPr lang="en-US" dirty="0">
                <a:latin typeface="Times New Roman" pitchFamily="18" charset="0"/>
              </a:rPr>
              <a:t>44 Code of Federal Regulations (CFR) </a:t>
            </a:r>
          </a:p>
          <a:p>
            <a:pPr algn="l"/>
            <a:r>
              <a:rPr lang="en-US" dirty="0">
                <a:latin typeface="Times New Roman" pitchFamily="18" charset="0"/>
                <a:hlinkClick r:id="rId6"/>
              </a:rPr>
              <a:t>https://www.ecfr.gov/cgi-bin/text-idx?SID=5e6b8be71598d48d948b162d19c0e85c&amp;mc=true&amp;tpl=/ecfrbrowse/Title44/44tab_02.tpl</a:t>
            </a:r>
            <a:endParaRPr lang="en-US" dirty="0">
              <a:latin typeface="Times New Roman" pitchFamily="18" charset="0"/>
            </a:endParaRPr>
          </a:p>
          <a:p>
            <a:pPr algn="l"/>
            <a:endParaRPr lang="en-US" dirty="0">
              <a:latin typeface="Times New Roman" pitchFamily="18" charset="0"/>
            </a:endParaRPr>
          </a:p>
          <a:p>
            <a:pPr algn="l"/>
            <a:endParaRPr lang="en-US" dirty="0">
              <a:latin typeface="Times New Roman" pitchFamily="18" charset="0"/>
            </a:endParaRPr>
          </a:p>
          <a:p>
            <a:pPr algn="l"/>
            <a:endParaRPr lang="en-US" dirty="0">
              <a:latin typeface="Times New Roman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91D734-6C39-4319-A910-9B9D889D2AB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4" y="393628"/>
            <a:ext cx="1089506" cy="108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678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PT 16x9 Title P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1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401" y="1947071"/>
            <a:ext cx="5676900" cy="1102519"/>
          </a:xfrm>
        </p:spPr>
        <p:txBody>
          <a:bodyPr anchor="t">
            <a:normAutofit/>
          </a:bodyPr>
          <a:lstStyle/>
          <a:p>
            <a:pPr algn="l"/>
            <a:r>
              <a:rPr lang="en-US" dirty="0"/>
              <a:t>Linn County</a:t>
            </a:r>
            <a:br>
              <a:rPr lang="en-US" dirty="0"/>
            </a:br>
            <a:r>
              <a:rPr lang="en-US" dirty="0"/>
              <a:t>Flood Damage Assessments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400" y="3098800"/>
            <a:ext cx="5096213" cy="1314451"/>
          </a:xfrm>
        </p:spPr>
        <p:txBody>
          <a:bodyPr>
            <a:normAutofit/>
          </a:bodyPr>
          <a:lstStyle/>
          <a:p>
            <a:pPr algn="l"/>
            <a:r>
              <a:rPr lang="en-US" sz="2000" dirty="0"/>
              <a:t>Flood Track</a:t>
            </a:r>
          </a:p>
          <a:p>
            <a:pPr algn="l"/>
            <a:r>
              <a:rPr lang="en-US" sz="2000" dirty="0"/>
              <a:t>ISAC Annual Conference | August 21, 2019</a:t>
            </a:r>
          </a:p>
        </p:txBody>
      </p:sp>
    </p:spTree>
    <p:extLst>
      <p:ext uri="{BB962C8B-B14F-4D97-AF65-F5344CB8AC3E}">
        <p14:creationId xmlns:p14="http://schemas.microsoft.com/office/powerpoint/2010/main" val="4130951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Initial Damage Assessment Placards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57" y="2318683"/>
            <a:ext cx="2795083" cy="2159836"/>
          </a:xfrm>
          <a:prstGeom prst="rect">
            <a:avLst/>
          </a:prstGeom>
          <a:ln w="28575">
            <a:solidFill>
              <a:srgbClr val="00B05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574" y="2318685"/>
            <a:ext cx="2788597" cy="2154825"/>
          </a:xfrm>
          <a:prstGeom prst="rect">
            <a:avLst/>
          </a:prstGeom>
          <a:ln w="28575">
            <a:solidFill>
              <a:srgbClr val="FFFF00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754" y="2320138"/>
            <a:ext cx="2781469" cy="2149317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794426" y="4573898"/>
            <a:ext cx="158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Green Placard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4358" y="4573898"/>
            <a:ext cx="158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Yellow Placard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513350" y="4573898"/>
            <a:ext cx="1582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prstClr val="black"/>
                </a:solidFill>
                <a:latin typeface="Calibri"/>
              </a:rPr>
              <a:t>Red Placard</a:t>
            </a:r>
          </a:p>
        </p:txBody>
      </p:sp>
    </p:spTree>
    <p:extLst>
      <p:ext uri="{BB962C8B-B14F-4D97-AF65-F5344CB8AC3E}">
        <p14:creationId xmlns:p14="http://schemas.microsoft.com/office/powerpoint/2010/main" val="34139069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-39037"/>
            <a:ext cx="5638800" cy="6888570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15813" y="609600"/>
            <a:ext cx="3810000" cy="1622821"/>
          </a:xfrm>
        </p:spPr>
        <p:txBody>
          <a:bodyPr>
            <a:normAutofit/>
          </a:bodyPr>
          <a:lstStyle/>
          <a:p>
            <a:r>
              <a:rPr lang="en-US" dirty="0"/>
              <a:t>2008 Flood Event –</a:t>
            </a:r>
            <a:br>
              <a:rPr lang="en-US" dirty="0"/>
            </a:br>
            <a:r>
              <a:rPr lang="en-US" dirty="0"/>
              <a:t>Initial Damage Assessments</a:t>
            </a:r>
          </a:p>
        </p:txBody>
      </p:sp>
    </p:spTree>
    <p:extLst>
      <p:ext uri="{BB962C8B-B14F-4D97-AF65-F5344CB8AC3E}">
        <p14:creationId xmlns:p14="http://schemas.microsoft.com/office/powerpoint/2010/main" val="10964504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1" y="1405661"/>
            <a:ext cx="4343399" cy="56208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685"/>
          <a:stretch/>
        </p:blipFill>
        <p:spPr>
          <a:xfrm>
            <a:off x="4414332" y="1405660"/>
            <a:ext cx="4577268" cy="404668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1" y="1194477"/>
            <a:ext cx="5560979" cy="648511"/>
          </a:xfrm>
        </p:spPr>
        <p:txBody>
          <a:bodyPr>
            <a:normAutofit fontScale="90000"/>
          </a:bodyPr>
          <a:lstStyle/>
          <a:p>
            <a:r>
              <a:rPr lang="en-US" dirty="0"/>
              <a:t>2008 Damage Assessment Data</a:t>
            </a:r>
          </a:p>
        </p:txBody>
      </p:sp>
    </p:spTree>
    <p:extLst>
      <p:ext uri="{BB962C8B-B14F-4D97-AF65-F5344CB8AC3E}">
        <p14:creationId xmlns:p14="http://schemas.microsoft.com/office/powerpoint/2010/main" val="13728658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00996" y="685800"/>
            <a:ext cx="10294111" cy="5675338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362200" y="3352800"/>
            <a:ext cx="4343400" cy="758759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9901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3230"/>
            <a:ext cx="8229600" cy="734361"/>
          </a:xfrm>
        </p:spPr>
        <p:txBody>
          <a:bodyPr/>
          <a:lstStyle/>
          <a:p>
            <a:r>
              <a:rPr lang="en-US" dirty="0"/>
              <a:t>Damage Assessments ‘N More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97589"/>
            <a:ext cx="8229600" cy="3579779"/>
          </a:xfrm>
        </p:spPr>
        <p:txBody>
          <a:bodyPr>
            <a:normAutofit/>
          </a:bodyPr>
          <a:lstStyle/>
          <a:p>
            <a:r>
              <a:rPr lang="en-US" sz="1800" dirty="0"/>
              <a:t>City of Palo damage assessments + placarding: 427 structures; 3 days</a:t>
            </a:r>
          </a:p>
          <a:p>
            <a:r>
              <a:rPr lang="en-US" sz="1800" dirty="0"/>
              <a:t>Rural Linn County damage assessments + placarding: 603 structures; 2 weeks</a:t>
            </a:r>
          </a:p>
          <a:p>
            <a:r>
              <a:rPr lang="en-US" sz="1800" dirty="0"/>
              <a:t>28E Agreement with City of Palo for building inspection services</a:t>
            </a:r>
          </a:p>
          <a:p>
            <a:r>
              <a:rPr lang="en-US" sz="1800" dirty="0"/>
              <a:t>RSDE determinations: 179 structures; letters to owners; appeal process</a:t>
            </a:r>
          </a:p>
          <a:p>
            <a:r>
              <a:rPr lang="en-US" sz="1800" dirty="0"/>
              <a:t>24 appeals of RSDE determinations</a:t>
            </a:r>
          </a:p>
          <a:p>
            <a:r>
              <a:rPr lang="en-US" sz="1800" dirty="0"/>
              <a:t>NOI to IHSEMD for voluntary acquisition (Sec. 404) program; public info meetings</a:t>
            </a:r>
          </a:p>
          <a:p>
            <a:r>
              <a:rPr lang="en-US" sz="1800" dirty="0"/>
              <a:t>Attend flood disaster-related trainings</a:t>
            </a:r>
          </a:p>
          <a:p>
            <a:r>
              <a:rPr lang="en-US" sz="1800" dirty="0"/>
              <a:t>Review new DFIRM maps</a:t>
            </a:r>
          </a:p>
          <a:p>
            <a:r>
              <a:rPr lang="en-US" sz="1800" dirty="0"/>
              <a:t>Maintain “normal” business operations</a:t>
            </a:r>
          </a:p>
        </p:txBody>
      </p:sp>
    </p:spTree>
    <p:extLst>
      <p:ext uri="{BB962C8B-B14F-4D97-AF65-F5344CB8AC3E}">
        <p14:creationId xmlns:p14="http://schemas.microsoft.com/office/powerpoint/2010/main" val="26472570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510409"/>
            <a:ext cx="8991600" cy="1143000"/>
          </a:xfrm>
        </p:spPr>
        <p:txBody>
          <a:bodyPr>
            <a:normAutofit/>
          </a:bodyPr>
          <a:lstStyle/>
          <a:p>
            <a:r>
              <a:rPr lang="en-US" dirty="0"/>
              <a:t>2016 Flood Event – Electronic Data Collection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80" y="1828168"/>
            <a:ext cx="7353920" cy="464883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6" name="Picture 2" descr="Image result for linn county flood 20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9915" y="2940478"/>
            <a:ext cx="3522309" cy="174914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2565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5CB05B-F07B-4901-8E80-6BC60625B49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30648A-627A-427A-A3AE-EAD713806B1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A body of water&#10;&#10;Description automatically generated">
            <a:extLst>
              <a:ext uri="{FF2B5EF4-FFF2-40B4-BE49-F238E27FC236}">
                <a16:creationId xmlns:a16="http://schemas.microsoft.com/office/drawing/2014/main" id="{F8A01D3E-E825-4B0D-AEBF-4BE1D3D856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800" y="0"/>
            <a:ext cx="10287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DA5B177-0EF7-486F-AF17-E82115155D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1216634"/>
            <a:ext cx="9144000" cy="18262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Title 3">
            <a:extLst>
              <a:ext uri="{FF2B5EF4-FFF2-40B4-BE49-F238E27FC236}">
                <a16:creationId xmlns:a16="http://schemas.microsoft.com/office/drawing/2014/main" id="{BA1D4FAD-B9FD-429C-B87C-C96981F8DD87}"/>
              </a:ext>
            </a:extLst>
          </p:cNvPr>
          <p:cNvSpPr txBox="1">
            <a:spLocks/>
          </p:cNvSpPr>
          <p:nvPr/>
        </p:nvSpPr>
        <p:spPr>
          <a:xfrm>
            <a:off x="992096" y="369484"/>
            <a:ext cx="9144000" cy="938464"/>
          </a:xfrm>
          <a:prstGeom prst="rect">
            <a:avLst/>
          </a:prstGeom>
        </p:spPr>
        <p:txBody>
          <a:bodyPr anchor="b">
            <a:no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 baseline="0">
                <a:solidFill>
                  <a:schemeClr val="tx1"/>
                </a:solidFill>
                <a:latin typeface="Adobe Gothic Std B" panose="020B0800000000000000" pitchFamily="34" charset="-128"/>
                <a:ea typeface="Adobe Gothic Std B" panose="020B0800000000000000" pitchFamily="34" charset="-128"/>
                <a:cs typeface="+mj-cs"/>
              </a:defRPr>
            </a:lvl1pPr>
          </a:lstStyle>
          <a:p>
            <a:pPr algn="l">
              <a:spcBef>
                <a:spcPts val="200"/>
              </a:spcBef>
            </a:pPr>
            <a:r>
              <a:rPr lang="en-US" sz="3600" dirty="0">
                <a:solidFill>
                  <a:schemeClr val="bg1"/>
                </a:solidFill>
                <a:latin typeface="Arial Black" panose="020B0A04020102020204" pitchFamily="34" charset="0"/>
                <a:ea typeface="Adobe Heiti Std R" panose="020B0400000000000000" pitchFamily="34" charset="-128"/>
              </a:rPr>
              <a:t>Preparing for the Next Flood</a:t>
            </a:r>
          </a:p>
        </p:txBody>
      </p:sp>
      <p:pic>
        <p:nvPicPr>
          <p:cNvPr id="9" name="Picture 8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B85AF2-F32A-494E-B94B-A3F700546B3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535" y="5139618"/>
            <a:ext cx="3169865" cy="1470025"/>
          </a:xfrm>
          <a:prstGeom prst="rect">
            <a:avLst/>
          </a:prstGeom>
        </p:spPr>
      </p:pic>
      <p:sp>
        <p:nvSpPr>
          <p:cNvPr id="10" name="Rounded Rectangle 12">
            <a:extLst>
              <a:ext uri="{FF2B5EF4-FFF2-40B4-BE49-F238E27FC236}">
                <a16:creationId xmlns:a16="http://schemas.microsoft.com/office/drawing/2014/main" id="{17E0075B-CD60-4B02-A8D6-50CB0FDC3755}"/>
              </a:ext>
            </a:extLst>
          </p:cNvPr>
          <p:cNvSpPr/>
          <p:nvPr/>
        </p:nvSpPr>
        <p:spPr>
          <a:xfrm>
            <a:off x="857956" y="1399262"/>
            <a:ext cx="3942644" cy="5230137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6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75D55EC6-CD9F-497E-BF44-DC63B1E79A8B}"/>
              </a:ext>
            </a:extLst>
          </p:cNvPr>
          <p:cNvSpPr txBox="1">
            <a:spLocks/>
          </p:cNvSpPr>
          <p:nvPr/>
        </p:nvSpPr>
        <p:spPr bwMode="auto">
          <a:xfrm>
            <a:off x="992096" y="1581890"/>
            <a:ext cx="4155484" cy="4833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fontScale="47500" lnSpcReduction="20000"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None/>
              <a:defRPr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20000"/>
              </a:lnSpc>
            </a:pPr>
            <a:r>
              <a:rPr lang="en-US" sz="3300" spc="30" dirty="0">
                <a:solidFill>
                  <a:schemeClr val="bg1"/>
                </a:solidFill>
                <a:latin typeface="Arial Black" panose="020B0A04020102020204" pitchFamily="34" charset="0"/>
              </a:rPr>
              <a:t>John Benson</a:t>
            </a:r>
          </a:p>
          <a:p>
            <a:pPr algn="l">
              <a:lnSpc>
                <a:spcPct val="120000"/>
              </a:lnSpc>
            </a:pPr>
            <a:r>
              <a:rPr lang="en-US" sz="2500" i="1" spc="30" dirty="0">
                <a:solidFill>
                  <a:schemeClr val="bg1"/>
                </a:solidFill>
                <a:latin typeface="Georgia" panose="02040502050405020303" pitchFamily="18" charset="0"/>
              </a:rPr>
              <a:t>Moderator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prstClr val="white"/>
                </a:solidFill>
                <a:latin typeface="Georgia" panose="02040502050405020303" pitchFamily="18" charset="0"/>
              </a:rPr>
              <a:t>Iowa Homeland Security &amp; Emergency Management </a:t>
            </a:r>
            <a:r>
              <a:rPr lang="en-US" sz="2500" dirty="0">
                <a:solidFill>
                  <a:prstClr val="white"/>
                </a:solidFill>
                <a:latin typeface="Georgia" panose="02040502050405020303" pitchFamily="18" charset="0"/>
                <a:hlinkClick r:id="rId5"/>
              </a:rPr>
              <a:t>John.benson@iowa.gov</a:t>
            </a:r>
            <a:endParaRPr lang="en-US" sz="2500" dirty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endParaRPr lang="en-US" sz="1400" dirty="0">
              <a:solidFill>
                <a:prstClr val="white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endParaRPr lang="en-US" sz="2300" spc="3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2900" spc="30" dirty="0">
                <a:solidFill>
                  <a:schemeClr val="bg1"/>
                </a:solidFill>
                <a:latin typeface="Arial Black" panose="020B0A04020102020204" pitchFamily="34" charset="0"/>
              </a:rPr>
              <a:t>Bill Cappuccio </a:t>
            </a:r>
          </a:p>
          <a:p>
            <a:pPr algn="l">
              <a:lnSpc>
                <a:spcPct val="120000"/>
              </a:lnSpc>
            </a:pPr>
            <a:r>
              <a:rPr lang="en-US" sz="2500" i="1" spc="30" dirty="0">
                <a:solidFill>
                  <a:schemeClr val="bg1"/>
                </a:solidFill>
                <a:latin typeface="Georgia" panose="02040502050405020303" pitchFamily="18" charset="0"/>
              </a:rPr>
              <a:t>Panelist   </a:t>
            </a:r>
            <a:r>
              <a:rPr lang="en-US" sz="2500" spc="3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</a:rPr>
              <a:t>Iowa Department of Natural Resources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  <a:hlinkClick r:id="rId6"/>
              </a:rPr>
              <a:t>Bill.cappuccio@dnr.iowa.gov</a:t>
            </a:r>
            <a:endParaRPr lang="en-US" sz="25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endParaRPr lang="en-US" sz="2900" spc="3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r>
              <a:rPr lang="en-US" sz="2900" b="1" spc="30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Aimee Bartlett</a:t>
            </a:r>
          </a:p>
          <a:p>
            <a:pPr algn="l">
              <a:lnSpc>
                <a:spcPct val="120000"/>
              </a:lnSpc>
            </a:pPr>
            <a:r>
              <a:rPr lang="en-US" sz="2500" i="1" spc="30" dirty="0">
                <a:solidFill>
                  <a:schemeClr val="bg1"/>
                </a:solidFill>
                <a:latin typeface="Georgia" panose="02040502050405020303" pitchFamily="18" charset="0"/>
              </a:rPr>
              <a:t>Panelist   </a:t>
            </a:r>
            <a:r>
              <a:rPr lang="en-US" sz="2500" spc="3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</a:rPr>
              <a:t>Iowa Homeland Security &amp; Emergency Management 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  <a:hlinkClick r:id="rId7"/>
              </a:rPr>
              <a:t>Aimee-bartlett@iowa.gov</a:t>
            </a: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</a:rPr>
              <a:t> </a:t>
            </a:r>
          </a:p>
          <a:p>
            <a:pPr algn="l">
              <a:lnSpc>
                <a:spcPct val="120000"/>
              </a:lnSpc>
            </a:pPr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ct val="120000"/>
              </a:lnSpc>
            </a:pPr>
            <a:endParaRPr lang="en-US" sz="2600" dirty="0">
              <a:solidFill>
                <a:schemeClr val="bg1"/>
              </a:solidFill>
              <a:latin typeface="Arial Black" panose="020B0A04020102020204" pitchFamily="34" charset="0"/>
            </a:endParaRPr>
          </a:p>
          <a:p>
            <a:pPr algn="l">
              <a:lnSpc>
                <a:spcPct val="120000"/>
              </a:lnSpc>
            </a:pPr>
            <a:r>
              <a:rPr lang="en-US" sz="2600" dirty="0">
                <a:solidFill>
                  <a:schemeClr val="bg1"/>
                </a:solidFill>
                <a:latin typeface="Arial Black" panose="020B0A04020102020204" pitchFamily="34" charset="0"/>
              </a:rPr>
              <a:t>Les Beck </a:t>
            </a:r>
          </a:p>
          <a:p>
            <a:pPr algn="l">
              <a:lnSpc>
                <a:spcPct val="120000"/>
              </a:lnSpc>
            </a:pPr>
            <a:r>
              <a:rPr lang="en-US" sz="2500" i="1" dirty="0">
                <a:solidFill>
                  <a:schemeClr val="bg1"/>
                </a:solidFill>
                <a:latin typeface="Georgia" panose="02040502050405020303" pitchFamily="18" charset="0"/>
              </a:rPr>
              <a:t>Panelist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</a:rPr>
              <a:t>Linn County Planning &amp; Development </a:t>
            </a:r>
          </a:p>
          <a:p>
            <a:pPr algn="l">
              <a:lnSpc>
                <a:spcPct val="120000"/>
              </a:lnSpc>
            </a:pPr>
            <a:r>
              <a:rPr lang="en-US" sz="2500" dirty="0">
                <a:solidFill>
                  <a:schemeClr val="bg1"/>
                </a:solidFill>
                <a:latin typeface="Georgia" panose="02040502050405020303" pitchFamily="18" charset="0"/>
                <a:hlinkClick r:id="rId8"/>
              </a:rPr>
              <a:t>Les.beck@linncounty.org</a:t>
            </a:r>
            <a:endParaRPr lang="en-US" sz="25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ts val="1000"/>
              </a:lnSpc>
            </a:pPr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ts val="1000"/>
              </a:lnSpc>
            </a:pP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ts val="1000"/>
              </a:lnSpc>
            </a:pPr>
            <a:endParaRPr lang="en-US" sz="1200" dirty="0">
              <a:solidFill>
                <a:schemeClr val="bg1"/>
              </a:solidFill>
              <a:latin typeface="Georgia" panose="02040502050405020303" pitchFamily="18" charset="0"/>
            </a:endParaRPr>
          </a:p>
          <a:p>
            <a:pPr algn="l">
              <a:lnSpc>
                <a:spcPts val="1000"/>
              </a:lnSpc>
              <a:spcBef>
                <a:spcPts val="1400"/>
              </a:spcBef>
            </a:pPr>
            <a:endParaRPr lang="en-US" sz="1400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3851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30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 noGrp="1"/>
          </p:cNvSpPr>
          <p:nvPr>
            <p:ph type="title"/>
          </p:nvPr>
        </p:nvSpPr>
        <p:spPr/>
        <p:txBody>
          <a:bodyPr anchorCtr="1"/>
          <a:lstStyle/>
          <a:p>
            <a:pPr lvl="0"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  <a:latin typeface="Arial"/>
                <a:cs typeface="Arial"/>
              </a:rPr>
              <a:t>National Flood Insurance Program</a:t>
            </a:r>
          </a:p>
        </p:txBody>
      </p:sp>
      <p:pic>
        <p:nvPicPr>
          <p:cNvPr id="3175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7052" y="1892360"/>
            <a:ext cx="3029070" cy="393192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1748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147"/>
          <a:stretch/>
        </p:blipFill>
        <p:spPr bwMode="auto">
          <a:xfrm rot="951405">
            <a:off x="5925331" y="2327857"/>
            <a:ext cx="2710746" cy="3566160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1412">
            <a:off x="425846" y="2328090"/>
            <a:ext cx="2745700" cy="3566160"/>
          </a:xfrm>
          <a:prstGeom prst="rect">
            <a:avLst/>
          </a:prstGeom>
          <a:noFill/>
          <a:ln w="952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17721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397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Floodplain Regulation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382000" cy="4648200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681 Iowa communities currently participating in NFIP</a:t>
            </a:r>
          </a:p>
          <a:p>
            <a:r>
              <a:rPr lang="en-US" sz="2400" dirty="0">
                <a:solidFill>
                  <a:schemeClr val="tx1"/>
                </a:solidFill>
              </a:rPr>
              <a:t>Communities participating in NFIP must require permits for all development located in the SFHA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Development includes: construction of buildings, filling, grading, excavation, storage of materials, etc.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Also includes development by community: e.g., bridges, culverts, park structures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tx1"/>
                </a:solidFill>
              </a:rPr>
              <a:t> </a:t>
            </a:r>
            <a:r>
              <a:rPr lang="en-US" sz="2400" dirty="0">
                <a:solidFill>
                  <a:schemeClr val="tx1"/>
                </a:solidFill>
              </a:rPr>
              <a:t>Regulation is mitigation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Protect development when constructed, not after it’s been damaged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Resist granting variances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701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639762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Higher Regulatory Standards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8534400" cy="5105400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Iowa floodplain development rules are more stringent than those of NFIP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Communities are encouraged to adopt higher standards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400" dirty="0">
                <a:solidFill>
                  <a:schemeClr val="tx1"/>
                </a:solidFill>
              </a:rPr>
              <a:t>43 Iowa communities have adopted standards that exceed NIFP and DNR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</a:rPr>
              <a:t>Higher freeboard for buildings (i.e., &gt;1 ft. above BFE)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</a:rPr>
              <a:t>Protect buildings from 500-year flood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</a:rPr>
              <a:t>Additional protection for critical facilities (e.g., water and wastewater treatment, etc.)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</a:rPr>
              <a:t>Restrictions on placement of fill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</a:rPr>
              <a:t>Cumulative Substantial Damage Definition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</a:rPr>
              <a:t>More restrictive flood map</a:t>
            </a:r>
          </a:p>
          <a:p>
            <a:pPr lvl="2">
              <a:buFont typeface="Courier New" panose="02070309020205020404" pitchFamily="49" charset="0"/>
              <a:buChar char="o"/>
            </a:pPr>
            <a:endParaRPr lang="en-US" dirty="0"/>
          </a:p>
          <a:p>
            <a:pPr lvl="1">
              <a:buFont typeface="Courier New" panose="02070309020205020404" pitchFamily="49" charset="0"/>
              <a:buChar char="o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95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Floodplain Mapping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357312"/>
            <a:ext cx="3810000" cy="4738688"/>
          </a:xfrm>
        </p:spPr>
        <p:txBody>
          <a:bodyPr/>
          <a:lstStyle/>
          <a:p>
            <a:pPr marL="460375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FEMA FIRM’s only show inundation area for base (i.e., 100-year) flood</a:t>
            </a:r>
          </a:p>
          <a:p>
            <a:pPr marL="460375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Iowa mapping products include inundation areas for 8 flood frequencies (2-year thru 500-year)</a:t>
            </a:r>
          </a:p>
          <a:p>
            <a:pPr marL="460375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Depth grids are also available for those frequencies</a:t>
            </a:r>
          </a:p>
          <a:p>
            <a:pPr marL="460375" lvl="1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/>
                </a:solidFill>
                <a:hlinkClick r:id="rId2"/>
              </a:rPr>
              <a:t>iowafloodmaps.org</a:t>
            </a:r>
            <a:endParaRPr lang="en-US" sz="2400" dirty="0">
              <a:solidFill>
                <a:schemeClr val="tx1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r="4783"/>
          <a:stretch/>
        </p:blipFill>
        <p:spPr bwMode="auto">
          <a:xfrm>
            <a:off x="4247804" y="1628775"/>
            <a:ext cx="4488872" cy="393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7804" y="1857375"/>
            <a:ext cx="4570379" cy="332104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0139" y="1847850"/>
            <a:ext cx="4617720" cy="35518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0680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2162"/>
          </a:xfrm>
        </p:spPr>
        <p:txBody>
          <a:bodyPr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Community Rating System (CRS)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95400"/>
            <a:ext cx="4648200" cy="4525963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FEMA program that rewards communities for activities that exceed minimum NFIP standards</a:t>
            </a:r>
          </a:p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2200" dirty="0">
                <a:solidFill>
                  <a:schemeClr val="tx1"/>
                </a:solidFill>
              </a:rPr>
              <a:t>Earn points for activities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</a:rPr>
              <a:t>More points earned, the bigger the discount in premiums for all NFIP policies in the community</a:t>
            </a:r>
          </a:p>
          <a:p>
            <a:pPr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</a:rPr>
              <a:t>Currently 12 Iowa communities participating in CRS</a:t>
            </a:r>
          </a:p>
          <a:p>
            <a:pPr lvl="1">
              <a:spcBef>
                <a:spcPts val="0"/>
              </a:spcBef>
              <a:spcAft>
                <a:spcPts val="600"/>
              </a:spcAft>
              <a:buFont typeface="Courier New" panose="02070309020205020404" pitchFamily="49" charset="0"/>
              <a:buChar char="o"/>
            </a:pPr>
            <a:r>
              <a:rPr lang="en-US" sz="2200" dirty="0">
                <a:solidFill>
                  <a:schemeClr val="tx1"/>
                </a:solidFill>
              </a:rPr>
              <a:t>Several more have expressed interest in joining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775817"/>
              </p:ext>
            </p:extLst>
          </p:nvPr>
        </p:nvGraphicFramePr>
        <p:xfrm>
          <a:off x="5486399" y="1600200"/>
          <a:ext cx="3200401" cy="3477260"/>
        </p:xfrm>
        <a:graphic>
          <a:graphicData uri="http://schemas.openxmlformats.org/drawingml/2006/table">
            <a:tbl>
              <a:tblPr/>
              <a:tblGrid>
                <a:gridCol w="1640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72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875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064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="1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Community Name</a:t>
                      </a:r>
                      <a:endParaRPr lang="en-US" sz="117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="1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Current Class</a:t>
                      </a:r>
                      <a:endParaRPr lang="en-US" sz="1170" baseline="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F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="1" baseline="0">
                          <a:effectLst/>
                          <a:latin typeface="Calibri"/>
                          <a:ea typeface="Calibri"/>
                          <a:cs typeface="Times New Roman"/>
                        </a:rPr>
                        <a:t>% Discount</a:t>
                      </a:r>
                      <a:endParaRPr lang="en-US" sz="1170" baseline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FEFF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Cedar Falls, City of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Cedar Rapids, City of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Charles City, City of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Clive, City of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Coralville, City of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Davenport, City of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Des Moines, City of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Iowa City, City of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Kalona, City of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Linn County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8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10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Pottawattamie County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5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5905"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>
                          <a:effectLst/>
                          <a:latin typeface="Calibri"/>
                          <a:ea typeface="Calibri"/>
                          <a:cs typeface="Times New Roman"/>
                        </a:rPr>
                        <a:t>Story County 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7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000"/>
                        </a:spcAft>
                      </a:pPr>
                      <a:r>
                        <a:rPr lang="en-US" sz="117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15 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A6A6A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pic>
        <p:nvPicPr>
          <p:cNvPr id="30721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1443644"/>
            <a:ext cx="2971800" cy="3842845"/>
          </a:xfrm>
          <a:prstGeom prst="rect">
            <a:avLst/>
          </a:prstGeom>
          <a:noFill/>
          <a:ln w="3175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979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307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pPr algn="ctr"/>
            <a:r>
              <a:rPr lang="en-US" b="1" dirty="0">
                <a:solidFill>
                  <a:prstClr val="black"/>
                </a:solidFill>
              </a:rPr>
              <a:t>NFIP Update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9831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Current number of policies – 13,350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Private flood policies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tx1"/>
                </a:solidFill>
              </a:rPr>
              <a:t>Difficult to track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tx1"/>
                </a:solidFill>
              </a:rPr>
              <a:t>Reports from last year indicated ~$8 million in premiums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2100" dirty="0">
                <a:solidFill>
                  <a:schemeClr val="tx1"/>
                </a:solidFill>
              </a:rPr>
              <a:t>Rating 2.0 scheduled to start in October 2020</a:t>
            </a:r>
          </a:p>
          <a:p>
            <a:pPr>
              <a:spcBef>
                <a:spcPts val="1200"/>
              </a:spcBef>
            </a:pPr>
            <a:r>
              <a:rPr lang="en-US" sz="2100" dirty="0">
                <a:solidFill>
                  <a:schemeClr val="tx1"/>
                </a:solidFill>
              </a:rPr>
              <a:t>Legislation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tx1"/>
                </a:solidFill>
              </a:rPr>
              <a:t>NFIP needs to be reauthorized every 5 years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/>
                </a:solidFill>
              </a:rPr>
              <a:t>Last time was July 2012 (Biggert-Waters NFIP Reform Act of 2012)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/>
                </a:solidFill>
              </a:rPr>
              <a:t>Currently on 10</a:t>
            </a:r>
            <a:r>
              <a:rPr lang="en-US" sz="2100" baseline="30000" dirty="0">
                <a:solidFill>
                  <a:schemeClr val="tx1"/>
                </a:solidFill>
              </a:rPr>
              <a:t>th</a:t>
            </a:r>
            <a:r>
              <a:rPr lang="en-US" sz="2100" dirty="0">
                <a:solidFill>
                  <a:schemeClr val="tx1"/>
                </a:solidFill>
              </a:rPr>
              <a:t> short-term extension (expires Sept 30</a:t>
            </a:r>
            <a:r>
              <a:rPr lang="en-US" sz="2100" baseline="30000" dirty="0">
                <a:solidFill>
                  <a:schemeClr val="tx1"/>
                </a:solidFill>
              </a:rPr>
              <a:t>th</a:t>
            </a:r>
            <a:r>
              <a:rPr lang="en-US" sz="2100" dirty="0">
                <a:solidFill>
                  <a:schemeClr val="tx1"/>
                </a:solidFill>
              </a:rPr>
              <a:t>)</a:t>
            </a:r>
          </a:p>
          <a:p>
            <a:pPr lvl="1">
              <a:buFont typeface="Courier New" panose="02070309020205020404" pitchFamily="49" charset="0"/>
              <a:buChar char="o"/>
            </a:pPr>
            <a:r>
              <a:rPr lang="en-US" sz="2100" dirty="0">
                <a:solidFill>
                  <a:schemeClr val="tx1"/>
                </a:solidFill>
              </a:rPr>
              <a:t>Currently no consensus between House and Senate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en-US" sz="2100" dirty="0">
                <a:solidFill>
                  <a:schemeClr val="tx1"/>
                </a:solidFill>
              </a:rPr>
              <a:t>Competing priorities of program fiscal stability vs. premium affordability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0096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1951" y="1075568"/>
            <a:ext cx="6858000" cy="654519"/>
          </a:xfrm>
        </p:spPr>
        <p:txBody>
          <a:bodyPr>
            <a:normAutofit fontScale="90000"/>
          </a:bodyPr>
          <a:lstStyle/>
          <a:p>
            <a:r>
              <a:rPr lang="en-US" dirty="0"/>
              <a:t>Hazard Mitigation Assistance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92" y="1829838"/>
            <a:ext cx="8192192" cy="4819155"/>
          </a:xfrm>
        </p:spPr>
        <p:txBody>
          <a:bodyPr>
            <a:normAutofit fontScale="92500" lnSpcReduction="20000"/>
          </a:bodyPr>
          <a:lstStyle/>
          <a:p>
            <a:pPr algn="l"/>
            <a:r>
              <a:rPr lang="en-US" dirty="0">
                <a:latin typeface="Times New Roman" pitchFamily="18" charset="0"/>
              </a:rPr>
              <a:t>Authorized by the </a:t>
            </a:r>
            <a:r>
              <a:rPr lang="en-US" i="1" u="sng" dirty="0">
                <a:latin typeface="Times New Roman" pitchFamily="18" charset="0"/>
              </a:rPr>
              <a:t>Robert T. Stafford Disaster Relief and Emergency Assistance Act</a:t>
            </a:r>
            <a:r>
              <a:rPr lang="en-US" i="1" dirty="0">
                <a:latin typeface="Times New Roman" pitchFamily="18" charset="0"/>
              </a:rPr>
              <a:t>, </a:t>
            </a:r>
            <a:r>
              <a:rPr lang="en-US" dirty="0">
                <a:latin typeface="Times New Roman" pitchFamily="18" charset="0"/>
              </a:rPr>
              <a:t>Public Law 93-288, As Amended</a:t>
            </a:r>
            <a:endParaRPr lang="en-US" dirty="0"/>
          </a:p>
          <a:p>
            <a:pPr algn="l"/>
            <a:r>
              <a:rPr lang="en-US" b="1" dirty="0">
                <a:latin typeface="Times New Roman" pitchFamily="18" charset="0"/>
              </a:rPr>
              <a:t>Hazard Mitigation Grant Program (Sec. 404) </a:t>
            </a:r>
            <a:r>
              <a:rPr lang="en-US" dirty="0">
                <a:latin typeface="Times New Roman" pitchFamily="18" charset="0"/>
              </a:rPr>
              <a:t>assists with implementing long-term hazard mitigation planning and projects following a Presidential major disaster declaration</a:t>
            </a:r>
          </a:p>
          <a:p>
            <a:pPr algn="l"/>
            <a:r>
              <a:rPr lang="en-US" b="1" dirty="0">
                <a:latin typeface="Times New Roman" pitchFamily="18" charset="0"/>
              </a:rPr>
              <a:t>Pre-Disaster Mitigation (Sec. 203) </a:t>
            </a:r>
            <a:r>
              <a:rPr lang="en-US" dirty="0">
                <a:latin typeface="Times New Roman" pitchFamily="18" charset="0"/>
              </a:rPr>
              <a:t>provides funds for hazard mitigation planning and projects on an annual basis</a:t>
            </a:r>
          </a:p>
          <a:p>
            <a:pPr algn="l"/>
            <a:r>
              <a:rPr lang="en-US" b="1" dirty="0">
                <a:latin typeface="Times New Roman" pitchFamily="18" charset="0"/>
              </a:rPr>
              <a:t>Public Assistance Hazard Mitigation (Sec. 406) </a:t>
            </a:r>
            <a:r>
              <a:rPr lang="en-US" dirty="0">
                <a:latin typeface="Times New Roman" pitchFamily="18" charset="0"/>
              </a:rPr>
              <a:t>discretionary authority to fund mitigation measures in conjunction with the repair of the disaster-damaged facilities, so is limited to declared counties and eligible damaged facilities</a:t>
            </a:r>
            <a:r>
              <a:rPr lang="en-US" b="1" dirty="0">
                <a:latin typeface="Times New Roman" pitchFamily="18" charset="0"/>
              </a:rPr>
              <a:t> </a:t>
            </a:r>
            <a:endParaRPr lang="en-US" dirty="0">
              <a:latin typeface="Times New Roman" pitchFamily="18" charset="0"/>
            </a:endParaRPr>
          </a:p>
          <a:p>
            <a:pPr algn="l"/>
            <a:r>
              <a:rPr lang="en-US" dirty="0">
                <a:latin typeface="Times New Roman" pitchFamily="18" charset="0"/>
              </a:rPr>
              <a:t>Authorized by the </a:t>
            </a:r>
            <a:r>
              <a:rPr lang="en-US" i="1" u="sng" dirty="0">
                <a:latin typeface="Times New Roman" pitchFamily="18" charset="0"/>
              </a:rPr>
              <a:t>National Flood Insurance Act of 1968</a:t>
            </a:r>
            <a:r>
              <a:rPr lang="en-US" dirty="0">
                <a:latin typeface="Times New Roman" pitchFamily="18" charset="0"/>
              </a:rPr>
              <a:t>, As Amended</a:t>
            </a:r>
            <a:endParaRPr lang="en-US" dirty="0"/>
          </a:p>
          <a:p>
            <a:pPr algn="l"/>
            <a:r>
              <a:rPr lang="en-US" b="1" dirty="0">
                <a:latin typeface="Times New Roman" pitchFamily="18" charset="0"/>
              </a:rPr>
              <a:t>Flood Mitigation Assistance (Sec. 1366) </a:t>
            </a:r>
            <a:r>
              <a:rPr lang="en-US" dirty="0">
                <a:latin typeface="Times New Roman" pitchFamily="18" charset="0"/>
              </a:rPr>
              <a:t>provides funds for planning and projects to reduce or eliminate risk of flood damage to buildings that re insured under the National Flood Insurance Program (NFIP) on an annual basis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B4890D-FCF4-4EF7-AFEF-7E984B2CAA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4" y="393628"/>
            <a:ext cx="1089506" cy="108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049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1951" y="1075568"/>
            <a:ext cx="6858000" cy="654519"/>
          </a:xfrm>
        </p:spPr>
        <p:txBody>
          <a:bodyPr>
            <a:normAutofit fontScale="90000"/>
          </a:bodyPr>
          <a:lstStyle/>
          <a:p>
            <a:r>
              <a:rPr lang="en-US" dirty="0"/>
              <a:t>Hazard Mitigation Assistance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92" y="1829839"/>
            <a:ext cx="8192192" cy="4766904"/>
          </a:xfrm>
        </p:spPr>
        <p:txBody>
          <a:bodyPr>
            <a:normAutofit fontScale="92500" lnSpcReduction="10000"/>
          </a:bodyPr>
          <a:lstStyle/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</a:rPr>
              <a:t>FEMA is the authorizing federal agency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</a:rPr>
              <a:t>The Iowa Department of Homeland Security and Emergency Management as the pass-thru grantee entity developing applications and managing the overall federal award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</a:rPr>
              <a:t>Local jurisdictions, including cities, counties, school districts, and certain private non-profits, are eligible to apply for funding through the state agency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</a:rPr>
              <a:t>Public Assistance Section 406 mitigation will be written within a project worksheet immediately following a disaster and may become available between 6 and 18 months after the declared disaster</a:t>
            </a:r>
          </a:p>
          <a:p>
            <a:pPr marL="257175" indent="-257175" algn="l">
              <a:buFont typeface="Arial" panose="020B0604020202020204" pitchFamily="34" charset="0"/>
              <a:buChar char="•"/>
            </a:pPr>
            <a:r>
              <a:rPr lang="en-US" dirty="0">
                <a:latin typeface="Times New Roman" pitchFamily="18" charset="0"/>
              </a:rPr>
              <a:t>Hazard Mitigation Assistance Section 203, Section 404, and Section 1366 provide between 6 and 12 months for application development and an additional 6 to 12 months for state and federal review. Application development is dependent on available funding sources annually or immediately following a declared disaster.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8AA297-074F-43BB-BA26-D397CADA244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94" y="393628"/>
            <a:ext cx="1089506" cy="10895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37604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1491</TotalTime>
  <Words>1249</Words>
  <Application>Microsoft Office PowerPoint</Application>
  <PresentationFormat>On-screen Show (4:3)</PresentationFormat>
  <Paragraphs>183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Arial</vt:lpstr>
      <vt:lpstr>Arial Black</vt:lpstr>
      <vt:lpstr>Calibri</vt:lpstr>
      <vt:lpstr>Calibri Light</vt:lpstr>
      <vt:lpstr>Courier New</vt:lpstr>
      <vt:lpstr>Georgia</vt:lpstr>
      <vt:lpstr>Times New Roman</vt:lpstr>
      <vt:lpstr>Wingdings</vt:lpstr>
      <vt:lpstr>1_Office Theme</vt:lpstr>
      <vt:lpstr>Office Theme</vt:lpstr>
      <vt:lpstr>2_Office Theme</vt:lpstr>
      <vt:lpstr>PowerPoint Presentation</vt:lpstr>
      <vt:lpstr>National Flood Insurance Program</vt:lpstr>
      <vt:lpstr>Floodplain Regulation</vt:lpstr>
      <vt:lpstr>Higher Regulatory Standards</vt:lpstr>
      <vt:lpstr>Floodplain Mapping</vt:lpstr>
      <vt:lpstr>Community Rating System (CRS)</vt:lpstr>
      <vt:lpstr>NFIP Update</vt:lpstr>
      <vt:lpstr>Hazard Mitigation Assistance</vt:lpstr>
      <vt:lpstr>Hazard Mitigation Assistance</vt:lpstr>
      <vt:lpstr>Hazard Mitigation Assistance</vt:lpstr>
      <vt:lpstr>Hazard Mitigation Assistance</vt:lpstr>
      <vt:lpstr>Linn County Flood Damage Assessments</vt:lpstr>
      <vt:lpstr>Initial Damage Assessment Placards</vt:lpstr>
      <vt:lpstr>2008 Flood Event – Initial Damage Assessments</vt:lpstr>
      <vt:lpstr>2008 Damage Assessment Data</vt:lpstr>
      <vt:lpstr>PowerPoint Presentation</vt:lpstr>
      <vt:lpstr>Damage Assessments ‘N More</vt:lpstr>
      <vt:lpstr>2016 Flood Event – Electronic Data Collection</vt:lpstr>
      <vt:lpstr>PowerPoint Presentation</vt:lpstr>
    </vt:vector>
  </TitlesOfParts>
  <Company>Iowa DNR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Jessie Brown</dc:creator>
  <cp:lastModifiedBy>Kelsey Sebern</cp:lastModifiedBy>
  <cp:revision>97</cp:revision>
  <dcterms:created xsi:type="dcterms:W3CDTF">2010-09-30T19:50:17Z</dcterms:created>
  <dcterms:modified xsi:type="dcterms:W3CDTF">2019-08-13T12:39:43Z</dcterms:modified>
</cp:coreProperties>
</file>