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17"/>
  </p:handoutMasterIdLst>
  <p:sldIdLst>
    <p:sldId id="256" r:id="rId2"/>
    <p:sldId id="257" r:id="rId3"/>
    <p:sldId id="260" r:id="rId4"/>
    <p:sldId id="261" r:id="rId5"/>
    <p:sldId id="322" r:id="rId6"/>
    <p:sldId id="292" r:id="rId7"/>
    <p:sldId id="293" r:id="rId8"/>
    <p:sldId id="296" r:id="rId9"/>
    <p:sldId id="315" r:id="rId10"/>
    <p:sldId id="297" r:id="rId11"/>
    <p:sldId id="279" r:id="rId12"/>
    <p:sldId id="280" r:id="rId13"/>
    <p:sldId id="281" r:id="rId14"/>
    <p:sldId id="299" r:id="rId15"/>
    <p:sldId id="290" r:id="rId16"/>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74" autoAdjust="0"/>
    <p:restoredTop sz="94660"/>
  </p:normalViewPr>
  <p:slideViewPr>
    <p:cSldViewPr>
      <p:cViewPr varScale="1">
        <p:scale>
          <a:sx n="92" d="100"/>
          <a:sy n="92" d="100"/>
        </p:scale>
        <p:origin x="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1155"/>
          </a:xfrm>
          <a:prstGeom prst="rect">
            <a:avLst/>
          </a:prstGeom>
        </p:spPr>
        <p:txBody>
          <a:bodyPr vert="horz" lIns="93324" tIns="46662" rIns="93324" bIns="46662" rtlCol="0"/>
          <a:lstStyle>
            <a:lvl1pPr algn="r">
              <a:defRPr sz="1200"/>
            </a:lvl1pPr>
          </a:lstStyle>
          <a:p>
            <a:fld id="{E6B67911-CA1F-4130-AFD2-C137D59D86BA}" type="datetimeFigureOut">
              <a:rPr lang="en-US" smtClean="0"/>
              <a:t>12/10/2018</a:t>
            </a:fld>
            <a:endParaRPr lang="en-US"/>
          </a:p>
        </p:txBody>
      </p:sp>
      <p:sp>
        <p:nvSpPr>
          <p:cNvPr id="4" name="Footer Placeholder 3"/>
          <p:cNvSpPr>
            <a:spLocks noGrp="1"/>
          </p:cNvSpPr>
          <p:nvPr>
            <p:ph type="ftr" sz="quarter" idx="2"/>
          </p:nvPr>
        </p:nvSpPr>
        <p:spPr>
          <a:xfrm>
            <a:off x="0"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1155"/>
          </a:xfrm>
          <a:prstGeom prst="rect">
            <a:avLst/>
          </a:prstGeom>
        </p:spPr>
        <p:txBody>
          <a:bodyPr vert="horz" lIns="93324" tIns="46662" rIns="93324" bIns="46662" rtlCol="0" anchor="b"/>
          <a:lstStyle>
            <a:lvl1pPr algn="r">
              <a:defRPr sz="1200"/>
            </a:lvl1pPr>
          </a:lstStyle>
          <a:p>
            <a:fld id="{C74A6B1F-7774-4931-94B0-0A653F5D29F6}" type="slidenum">
              <a:rPr lang="en-US" smtClean="0"/>
              <a:t>‹#›</a:t>
            </a:fld>
            <a:endParaRPr lang="en-US"/>
          </a:p>
        </p:txBody>
      </p:sp>
    </p:spTree>
    <p:extLst>
      <p:ext uri="{BB962C8B-B14F-4D97-AF65-F5344CB8AC3E}">
        <p14:creationId xmlns:p14="http://schemas.microsoft.com/office/powerpoint/2010/main" val="19548551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752220F-06EE-4E02-9372-15695F773B2E}" type="datetimeFigureOut">
              <a:rPr lang="en-US" smtClean="0"/>
              <a:t>12/10/2018</a:t>
            </a:fld>
            <a:endParaRPr lang="en-US"/>
          </a:p>
        </p:txBody>
      </p:sp>
      <p:sp>
        <p:nvSpPr>
          <p:cNvPr id="8" name="Slide Number Placeholder 7"/>
          <p:cNvSpPr>
            <a:spLocks noGrp="1"/>
          </p:cNvSpPr>
          <p:nvPr>
            <p:ph type="sldNum" sz="quarter" idx="11"/>
          </p:nvPr>
        </p:nvSpPr>
        <p:spPr/>
        <p:txBody>
          <a:bodyPr/>
          <a:lstStyle/>
          <a:p>
            <a:fld id="{A13D3163-3824-4ACA-BE3F-019EA69F2B1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52220F-06EE-4E02-9372-15695F773B2E}"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D3163-3824-4ACA-BE3F-019EA69F2B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52220F-06EE-4E02-9372-15695F773B2E}"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D3163-3824-4ACA-BE3F-019EA69F2B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2220F-06EE-4E02-9372-15695F773B2E}"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D3163-3824-4ACA-BE3F-019EA69F2B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52220F-06EE-4E02-9372-15695F773B2E}"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D3163-3824-4ACA-BE3F-019EA69F2B1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52220F-06EE-4E02-9372-15695F773B2E}"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D3163-3824-4ACA-BE3F-019EA69F2B1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752220F-06EE-4E02-9372-15695F773B2E}"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3D3163-3824-4ACA-BE3F-019EA69F2B1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52220F-06EE-4E02-9372-15695F773B2E}"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3D3163-3824-4ACA-BE3F-019EA69F2B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2220F-06EE-4E02-9372-15695F773B2E}"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3D3163-3824-4ACA-BE3F-019EA69F2B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52220F-06EE-4E02-9372-15695F773B2E}"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D3163-3824-4ACA-BE3F-019EA69F2B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52220F-06EE-4E02-9372-15695F773B2E}"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D3163-3824-4ACA-BE3F-019EA69F2B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752220F-06EE-4E02-9372-15695F773B2E}" type="datetimeFigureOut">
              <a:rPr lang="en-US" smtClean="0"/>
              <a:t>12/10/2018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13D3163-3824-4ACA-BE3F-019EA69F2B1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2019 ISAC Legislative Priorities</a:t>
            </a:r>
          </a:p>
        </p:txBody>
      </p:sp>
      <p:sp>
        <p:nvSpPr>
          <p:cNvPr id="3" name="Subtitle 2"/>
          <p:cNvSpPr>
            <a:spLocks noGrp="1"/>
          </p:cNvSpPr>
          <p:nvPr>
            <p:ph type="subTitle" idx="1"/>
          </p:nvPr>
        </p:nvSpPr>
        <p:spPr/>
        <p:txBody>
          <a:bodyPr/>
          <a:lstStyle/>
          <a:p>
            <a:r>
              <a:rPr lang="en-US" dirty="0"/>
              <a:t>ISAC Legislative Team</a:t>
            </a:r>
          </a:p>
        </p:txBody>
      </p:sp>
    </p:spTree>
    <p:extLst>
      <p:ext uri="{BB962C8B-B14F-4D97-AF65-F5344CB8AC3E}">
        <p14:creationId xmlns:p14="http://schemas.microsoft.com/office/powerpoint/2010/main" val="3266205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Objectives</a:t>
            </a:r>
          </a:p>
        </p:txBody>
      </p:sp>
      <p:sp>
        <p:nvSpPr>
          <p:cNvPr id="3" name="Content Placeholder 2"/>
          <p:cNvSpPr>
            <a:spLocks noGrp="1"/>
          </p:cNvSpPr>
          <p:nvPr>
            <p:ph idx="1"/>
          </p:nvPr>
        </p:nvSpPr>
        <p:spPr/>
        <p:txBody>
          <a:bodyPr>
            <a:normAutofit fontScale="70000" lnSpcReduction="20000"/>
          </a:bodyPr>
          <a:lstStyle/>
          <a:p>
            <a:r>
              <a:rPr lang="en-US" sz="2600" dirty="0"/>
              <a:t>Absentee Ballot Commencement Date</a:t>
            </a:r>
          </a:p>
          <a:p>
            <a:pPr marL="0" lvl="0" indent="0">
              <a:buNone/>
            </a:pPr>
            <a:r>
              <a:rPr lang="en-US" sz="2300" dirty="0"/>
              <a:t>	Jamie Cashman (ISAC Lead)</a:t>
            </a:r>
          </a:p>
          <a:p>
            <a:pPr marL="0" indent="0">
              <a:buNone/>
            </a:pPr>
            <a:r>
              <a:rPr lang="en-US" sz="2600" dirty="0"/>
              <a:t> </a:t>
            </a:r>
          </a:p>
          <a:p>
            <a:r>
              <a:rPr lang="en-US" sz="2600" dirty="0"/>
              <a:t>County Infractions</a:t>
            </a:r>
          </a:p>
          <a:p>
            <a:pPr marL="0" lvl="0" indent="0">
              <a:buNone/>
            </a:pPr>
            <a:r>
              <a:rPr lang="en-US" sz="2300" dirty="0"/>
              <a:t>	Lucas Beenken (ISAC Lead)</a:t>
            </a:r>
          </a:p>
          <a:p>
            <a:pPr marL="0" indent="0">
              <a:buNone/>
            </a:pPr>
            <a:r>
              <a:rPr lang="en-US" sz="2600" dirty="0"/>
              <a:t> </a:t>
            </a:r>
          </a:p>
          <a:p>
            <a:r>
              <a:rPr lang="en-US" sz="2600" dirty="0"/>
              <a:t>Resource Enhancement and Protection (REAP) Program</a:t>
            </a:r>
          </a:p>
          <a:p>
            <a:pPr marL="0" lvl="0" indent="0">
              <a:buNone/>
            </a:pPr>
            <a:r>
              <a:rPr lang="en-US" sz="2300" dirty="0"/>
              <a:t>	Jamie Cashman (ISAC Lead)</a:t>
            </a:r>
          </a:p>
          <a:p>
            <a:pPr marL="0" lvl="0" indent="0">
              <a:buNone/>
            </a:pPr>
            <a:endParaRPr lang="en-US" sz="2600" dirty="0"/>
          </a:p>
          <a:p>
            <a:r>
              <a:rPr lang="en-US" sz="2600" dirty="0"/>
              <a:t>Secondary Roads</a:t>
            </a:r>
          </a:p>
          <a:p>
            <a:pPr marL="914400" lvl="2" indent="0">
              <a:buNone/>
            </a:pPr>
            <a:r>
              <a:rPr lang="en-US" sz="2300" dirty="0"/>
              <a:t>Lucas Beenken (ISAC Lead)</a:t>
            </a:r>
          </a:p>
          <a:p>
            <a:pPr marL="0" indent="0">
              <a:buNone/>
            </a:pPr>
            <a:r>
              <a:rPr lang="en-US" sz="2600" dirty="0"/>
              <a:t> </a:t>
            </a:r>
          </a:p>
          <a:p>
            <a:r>
              <a:rPr lang="en-US" sz="2600" dirty="0"/>
              <a:t>Super Speeders</a:t>
            </a:r>
          </a:p>
          <a:p>
            <a:pPr marL="457200" lvl="1" indent="0">
              <a:buNone/>
            </a:pPr>
            <a:r>
              <a:rPr lang="en-US" sz="2300" dirty="0"/>
              <a:t>	Jamie Cashman (</a:t>
            </a:r>
            <a:r>
              <a:rPr lang="en-US" sz="2300"/>
              <a:t>ISAC Lead)</a:t>
            </a:r>
            <a:endParaRPr lang="en-US" sz="2300" dirty="0"/>
          </a:p>
          <a:p>
            <a:endParaRPr lang="en-US" sz="2600" dirty="0"/>
          </a:p>
          <a:p>
            <a:r>
              <a:rPr lang="en-US" sz="2600" dirty="0"/>
              <a:t>Weight Limits on Secondary Roads</a:t>
            </a:r>
          </a:p>
          <a:p>
            <a:pPr marL="0" lvl="0" indent="0">
              <a:buNone/>
            </a:pPr>
            <a:r>
              <a:rPr lang="en-US" sz="2300" dirty="0"/>
              <a:t>	Lucas Beenken (ISAC Lead)</a:t>
            </a:r>
          </a:p>
          <a:p>
            <a:pPr marL="0" lvl="0" indent="0">
              <a:buNone/>
            </a:pPr>
            <a:endParaRPr lang="en-US" sz="2300" dirty="0"/>
          </a:p>
          <a:p>
            <a:pPr marL="0" lvl="0" indent="0">
              <a:buNone/>
            </a:pPr>
            <a:endParaRPr lang="en-US" sz="2300" dirty="0"/>
          </a:p>
          <a:p>
            <a:endParaRPr lang="en-US" dirty="0"/>
          </a:p>
        </p:txBody>
      </p:sp>
    </p:spTree>
    <p:extLst>
      <p:ext uri="{BB962C8B-B14F-4D97-AF65-F5344CB8AC3E}">
        <p14:creationId xmlns:p14="http://schemas.microsoft.com/office/powerpoint/2010/main" val="136957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Tracking Tools</a:t>
            </a:r>
          </a:p>
        </p:txBody>
      </p:sp>
      <p:pic>
        <p:nvPicPr>
          <p:cNvPr id="4" name="Content Placeholder 3"/>
          <p:cNvPicPr>
            <a:picLocks noGrp="1"/>
          </p:cNvPicPr>
          <p:nvPr>
            <p:ph idx="1"/>
          </p:nvPr>
        </p:nvPicPr>
        <p:blipFill rotWithShape="1">
          <a:blip r:embed="rId2"/>
          <a:stretch/>
        </p:blipFill>
        <p:spPr bwMode="auto">
          <a:xfrm>
            <a:off x="548922" y="1676400"/>
            <a:ext cx="8046156" cy="4525963"/>
          </a:xfrm>
          <a:prstGeom prst="rect">
            <a:avLst/>
          </a:prstGeom>
          <a:ln>
            <a:noFill/>
          </a:ln>
          <a:extLst>
            <a:ext uri="{53640926-AAD7-44D8-BBD7-CCE9431645EC}">
              <a14:shadowObscured xmlns:a14="http://schemas.microsoft.com/office/drawing/2010/main"/>
            </a:ext>
          </a:extLst>
        </p:spPr>
      </p:pic>
      <p:sp>
        <p:nvSpPr>
          <p:cNvPr id="5" name="Oval 4"/>
          <p:cNvSpPr/>
          <p:nvPr/>
        </p:nvSpPr>
        <p:spPr>
          <a:xfrm>
            <a:off x="1276350" y="2830864"/>
            <a:ext cx="742950" cy="161925"/>
          </a:xfrm>
          <a:prstGeom prst="ellipse">
            <a:avLst/>
          </a:prstGeom>
          <a:noFill/>
          <a:ln w="19050"/>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12924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ISAC Legislative Bill Tracking Tool</a:t>
            </a:r>
          </a:p>
        </p:txBody>
      </p:sp>
      <p:sp>
        <p:nvSpPr>
          <p:cNvPr id="3" name="Content Placeholder 2"/>
          <p:cNvSpPr>
            <a:spLocks noGrp="1"/>
          </p:cNvSpPr>
          <p:nvPr>
            <p:ph idx="1"/>
          </p:nvPr>
        </p:nvSpPr>
        <p:spPr/>
        <p:txBody>
          <a:bodyPr/>
          <a:lstStyle/>
          <a:p>
            <a:r>
              <a:rPr lang="en-US" dirty="0"/>
              <a:t>http://affiliates.iowacounties.org/bills/</a:t>
            </a:r>
          </a:p>
          <a:p>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96" b="4370"/>
          <a:stretch/>
        </p:blipFill>
        <p:spPr bwMode="auto">
          <a:xfrm>
            <a:off x="533400" y="2057400"/>
            <a:ext cx="8046156" cy="39979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4944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124200" y="1828800"/>
            <a:ext cx="742950" cy="161925"/>
          </a:xfrm>
          <a:prstGeom prst="ellipse">
            <a:avLst/>
          </a:prstGeom>
          <a:noFill/>
          <a:ln w="19050"/>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8338735" cy="4554638"/>
          </a:xfrm>
          <a:prstGeom prst="rect">
            <a:avLst/>
          </a:prstGeom>
          <a:ln>
            <a:solidFill>
              <a:srgbClr val="7F7F7F"/>
            </a:solidFill>
          </a:ln>
        </p:spPr>
      </p:pic>
    </p:spTree>
    <p:extLst>
      <p:ext uri="{BB962C8B-B14F-4D97-AF65-F5344CB8AC3E}">
        <p14:creationId xmlns:p14="http://schemas.microsoft.com/office/powerpoint/2010/main" val="143428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a:t>
            </a:r>
          </a:p>
        </p:txBody>
      </p:sp>
      <p:sp>
        <p:nvSpPr>
          <p:cNvPr id="3" name="Content Placeholder 2"/>
          <p:cNvSpPr>
            <a:spLocks noGrp="1"/>
          </p:cNvSpPr>
          <p:nvPr>
            <p:ph idx="1"/>
          </p:nvPr>
        </p:nvSpPr>
        <p:spPr/>
        <p:txBody>
          <a:bodyPr/>
          <a:lstStyle/>
          <a:p>
            <a:pPr>
              <a:defRPr/>
            </a:pPr>
            <a:r>
              <a:rPr lang="en-US" altLang="en-US" sz="2800" b="1" dirty="0">
                <a:solidFill>
                  <a:srgbClr val="7F7F7F"/>
                </a:solidFill>
              </a:rPr>
              <a:t>Contacting your legislator</a:t>
            </a:r>
          </a:p>
          <a:p>
            <a:pPr lvl="1">
              <a:defRPr/>
            </a:pPr>
            <a:r>
              <a:rPr lang="en-US" altLang="en-US" dirty="0">
                <a:solidFill>
                  <a:srgbClr val="7F7F7F"/>
                </a:solidFill>
              </a:rPr>
              <a:t>County Day at the Capitol – March 13, 2019</a:t>
            </a:r>
          </a:p>
          <a:p>
            <a:pPr lvl="1">
              <a:defRPr/>
            </a:pPr>
            <a:r>
              <a:rPr lang="en-US" altLang="en-US" dirty="0">
                <a:solidFill>
                  <a:srgbClr val="7F7F7F"/>
                </a:solidFill>
              </a:rPr>
              <a:t>Phone calls</a:t>
            </a:r>
          </a:p>
          <a:p>
            <a:pPr lvl="1">
              <a:defRPr/>
            </a:pPr>
            <a:r>
              <a:rPr lang="en-US" altLang="en-US" dirty="0">
                <a:solidFill>
                  <a:srgbClr val="7F7F7F"/>
                </a:solidFill>
              </a:rPr>
              <a:t>Email (</a:t>
            </a:r>
            <a:r>
              <a:rPr lang="en-US" altLang="en-US" u="sng" dirty="0">
                <a:solidFill>
                  <a:srgbClr val="7F7F7F"/>
                </a:solidFill>
              </a:rPr>
              <a:t>clearly</a:t>
            </a:r>
            <a:r>
              <a:rPr lang="en-US" altLang="en-US" dirty="0">
                <a:solidFill>
                  <a:srgbClr val="7F7F7F"/>
                </a:solidFill>
              </a:rPr>
              <a:t> state your subject in the subject line)</a:t>
            </a:r>
          </a:p>
          <a:p>
            <a:pPr lvl="1">
              <a:defRPr/>
            </a:pPr>
            <a:r>
              <a:rPr lang="en-US" altLang="en-US" dirty="0">
                <a:solidFill>
                  <a:srgbClr val="7F7F7F"/>
                </a:solidFill>
              </a:rPr>
              <a:t>Letters</a:t>
            </a:r>
          </a:p>
          <a:p>
            <a:pPr lvl="1">
              <a:defRPr/>
            </a:pPr>
            <a:r>
              <a:rPr lang="en-US" altLang="en-US" dirty="0">
                <a:solidFill>
                  <a:srgbClr val="7F7F7F"/>
                </a:solidFill>
              </a:rPr>
              <a:t>Forums</a:t>
            </a:r>
          </a:p>
          <a:p>
            <a:endParaRPr lang="en-US" dirty="0">
              <a:solidFill>
                <a:srgbClr val="7F7F7F"/>
              </a:solidFill>
            </a:endParaRPr>
          </a:p>
          <a:p>
            <a:r>
              <a:rPr lang="en-US" altLang="en-US" b="1" dirty="0">
                <a:solidFill>
                  <a:srgbClr val="7F7F7F"/>
                </a:solidFill>
              </a:rPr>
              <a:t>Feedback</a:t>
            </a:r>
          </a:p>
          <a:p>
            <a:pPr lvl="1"/>
            <a:r>
              <a:rPr lang="en-US" altLang="en-US" dirty="0">
                <a:solidFill>
                  <a:srgbClr val="7F7F7F"/>
                </a:solidFill>
              </a:rPr>
              <a:t>ISAC Update emailed on Friday’s during session</a:t>
            </a:r>
          </a:p>
          <a:p>
            <a:pPr lvl="1"/>
            <a:r>
              <a:rPr lang="en-US" altLang="en-US" dirty="0">
                <a:solidFill>
                  <a:srgbClr val="7F7F7F"/>
                </a:solidFill>
              </a:rPr>
              <a:t>Use the Legislative Comment Form to provide feedback</a:t>
            </a:r>
          </a:p>
          <a:p>
            <a:endParaRPr lang="en-US" dirty="0"/>
          </a:p>
        </p:txBody>
      </p:sp>
    </p:spTree>
    <p:extLst>
      <p:ext uri="{BB962C8B-B14F-4D97-AF65-F5344CB8AC3E}">
        <p14:creationId xmlns:p14="http://schemas.microsoft.com/office/powerpoint/2010/main" val="3979017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F5897"/>
                </a:solidFill>
              </a:rPr>
              <a:t>Questions?</a:t>
            </a:r>
            <a:endParaRPr lang="en-US" dirty="0"/>
          </a:p>
        </p:txBody>
      </p:sp>
      <p:sp>
        <p:nvSpPr>
          <p:cNvPr id="3" name="Content Placeholder 2"/>
          <p:cNvSpPr>
            <a:spLocks noGrp="1"/>
          </p:cNvSpPr>
          <p:nvPr>
            <p:ph idx="1"/>
          </p:nvPr>
        </p:nvSpPr>
        <p:spPr/>
        <p:txBody>
          <a:bodyPr>
            <a:normAutofit/>
          </a:bodyPr>
          <a:lstStyle/>
          <a:p>
            <a:endParaRPr lang="en-US" dirty="0"/>
          </a:p>
          <a:p>
            <a:pPr marL="0" indent="0" algn="ctr">
              <a:buNone/>
            </a:pPr>
            <a:r>
              <a:rPr lang="en-US" dirty="0"/>
              <a:t>Jamie Cashman</a:t>
            </a:r>
          </a:p>
          <a:p>
            <a:pPr marL="0" indent="0" algn="ctr">
              <a:buNone/>
            </a:pPr>
            <a:r>
              <a:rPr lang="en-US" dirty="0"/>
              <a:t>ISAC Government Relations Manager</a:t>
            </a:r>
          </a:p>
          <a:p>
            <a:pPr marL="0" indent="0" algn="ctr">
              <a:buNone/>
            </a:pPr>
            <a:r>
              <a:rPr lang="en-US" dirty="0"/>
              <a:t>515.369.7017</a:t>
            </a:r>
          </a:p>
          <a:p>
            <a:pPr marL="0" indent="0" algn="ctr">
              <a:buNone/>
            </a:pPr>
            <a:r>
              <a:rPr lang="en-US" u="sng" dirty="0"/>
              <a:t>jcashman@iowacounties.org</a:t>
            </a:r>
          </a:p>
          <a:p>
            <a:pPr marL="0" indent="0" algn="ctr">
              <a:buNone/>
            </a:pPr>
            <a:endParaRPr lang="en-US" dirty="0"/>
          </a:p>
          <a:p>
            <a:pPr marL="0" indent="0" algn="ctr">
              <a:buNone/>
            </a:pPr>
            <a:r>
              <a:rPr lang="en-US" dirty="0"/>
              <a:t>Lucas Beenken</a:t>
            </a:r>
          </a:p>
          <a:p>
            <a:pPr marL="0" indent="0" algn="ctr">
              <a:buNone/>
            </a:pPr>
            <a:r>
              <a:rPr lang="en-US" dirty="0"/>
              <a:t>ISAC Public </a:t>
            </a:r>
            <a:r>
              <a:rPr lang="en-US" dirty="0">
                <a:solidFill>
                  <a:srgbClr val="7F7F7F"/>
                </a:solidFill>
              </a:rPr>
              <a:t>Policy</a:t>
            </a:r>
            <a:r>
              <a:rPr lang="en-US" dirty="0"/>
              <a:t> Specialist</a:t>
            </a:r>
          </a:p>
          <a:p>
            <a:pPr marL="0" indent="0" algn="ctr">
              <a:buNone/>
            </a:pPr>
            <a:r>
              <a:rPr lang="en-US" dirty="0"/>
              <a:t>515.369.7016</a:t>
            </a:r>
          </a:p>
          <a:p>
            <a:pPr marL="0" indent="0" algn="ctr">
              <a:buNone/>
            </a:pPr>
            <a:r>
              <a:rPr lang="en-US" u="sng" dirty="0"/>
              <a:t>lbeenken@iowacounties.org</a:t>
            </a:r>
          </a:p>
        </p:txBody>
      </p:sp>
    </p:spTree>
    <p:extLst>
      <p:ext uri="{BB962C8B-B14F-4D97-AF65-F5344CB8AC3E}">
        <p14:creationId xmlns:p14="http://schemas.microsoft.com/office/powerpoint/2010/main" val="319127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Policy Committee (LPC)</a:t>
            </a:r>
          </a:p>
        </p:txBody>
      </p:sp>
      <p:sp>
        <p:nvSpPr>
          <p:cNvPr id="3" name="Content Placeholder 2"/>
          <p:cNvSpPr>
            <a:spLocks noGrp="1"/>
          </p:cNvSpPr>
          <p:nvPr>
            <p:ph idx="1"/>
          </p:nvPr>
        </p:nvSpPr>
        <p:spPr/>
        <p:txBody>
          <a:bodyPr/>
          <a:lstStyle/>
          <a:p>
            <a:pPr marL="365125" indent="-282575">
              <a:lnSpc>
                <a:spcPct val="80000"/>
              </a:lnSpc>
              <a:spcAft>
                <a:spcPts val="1200"/>
              </a:spcAft>
            </a:pPr>
            <a:r>
              <a:rPr lang="en-US" altLang="en-US" dirty="0"/>
              <a:t>Chaired by ISAC Second Vice President</a:t>
            </a:r>
          </a:p>
          <a:p>
            <a:pPr marL="765175" lvl="1" indent="-282575">
              <a:lnSpc>
                <a:spcPct val="80000"/>
              </a:lnSpc>
              <a:spcAft>
                <a:spcPts val="1200"/>
              </a:spcAft>
            </a:pPr>
            <a:r>
              <a:rPr lang="en-US" altLang="en-US" dirty="0" err="1"/>
              <a:t>Burlin</a:t>
            </a:r>
            <a:r>
              <a:rPr lang="en-US" altLang="en-US" dirty="0"/>
              <a:t> Matthews, Clay County Supervisor</a:t>
            </a:r>
          </a:p>
          <a:p>
            <a:pPr marL="365125" indent="-282575">
              <a:lnSpc>
                <a:spcPct val="80000"/>
              </a:lnSpc>
              <a:spcAft>
                <a:spcPts val="1200"/>
              </a:spcAft>
            </a:pPr>
            <a:r>
              <a:rPr lang="en-US" altLang="en-US" dirty="0"/>
              <a:t>32 members (two from each affiliate)</a:t>
            </a:r>
          </a:p>
          <a:p>
            <a:pPr marL="365125" indent="-282575">
              <a:lnSpc>
                <a:spcPct val="80000"/>
              </a:lnSpc>
              <a:spcAft>
                <a:spcPts val="1200"/>
              </a:spcAft>
            </a:pPr>
            <a:r>
              <a:rPr lang="en-US" altLang="en-US" dirty="0"/>
              <a:t>Develop legislative objectives for ISAC’s legislative team to pursue for the upcoming session</a:t>
            </a:r>
          </a:p>
          <a:p>
            <a:pPr marL="365125" indent="-282575">
              <a:lnSpc>
                <a:spcPct val="80000"/>
              </a:lnSpc>
              <a:spcAft>
                <a:spcPts val="1200"/>
              </a:spcAft>
            </a:pPr>
            <a:r>
              <a:rPr lang="en-US" altLang="en-US" dirty="0"/>
              <a:t>Meet in August and September to develop legislative platform</a:t>
            </a:r>
          </a:p>
          <a:p>
            <a:endParaRPr lang="en-US" dirty="0"/>
          </a:p>
        </p:txBody>
      </p:sp>
    </p:spTree>
    <p:extLst>
      <p:ext uri="{BB962C8B-B14F-4D97-AF65-F5344CB8AC3E}">
        <p14:creationId xmlns:p14="http://schemas.microsoft.com/office/powerpoint/2010/main" val="252041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Policy Committee (LPC)</a:t>
            </a:r>
          </a:p>
        </p:txBody>
      </p:sp>
      <p:sp>
        <p:nvSpPr>
          <p:cNvPr id="3" name="Content Placeholder 2"/>
          <p:cNvSpPr>
            <a:spLocks noGrp="1"/>
          </p:cNvSpPr>
          <p:nvPr>
            <p:ph idx="1"/>
          </p:nvPr>
        </p:nvSpPr>
        <p:spPr/>
        <p:txBody>
          <a:bodyPr>
            <a:noAutofit/>
          </a:bodyPr>
          <a:lstStyle/>
          <a:p>
            <a:r>
              <a:rPr lang="en-US" sz="1600" dirty="0"/>
              <a:t>Assessors: Pam Jensen and Tom Van </a:t>
            </a:r>
            <a:r>
              <a:rPr lang="en-US" sz="1600" dirty="0" err="1"/>
              <a:t>Buer</a:t>
            </a:r>
            <a:r>
              <a:rPr lang="en-US" sz="1600" dirty="0"/>
              <a:t> </a:t>
            </a:r>
          </a:p>
          <a:p>
            <a:r>
              <a:rPr lang="en-US" sz="1600" dirty="0"/>
              <a:t>Auditors: Heidi </a:t>
            </a:r>
            <a:r>
              <a:rPr lang="en-US" sz="1600" dirty="0" err="1"/>
              <a:t>Burhans</a:t>
            </a:r>
            <a:r>
              <a:rPr lang="en-US" sz="1600" dirty="0"/>
              <a:t> and Dennis Parrott</a:t>
            </a:r>
          </a:p>
          <a:p>
            <a:r>
              <a:rPr lang="en-US" sz="1600" dirty="0"/>
              <a:t>Community Services: Lori Elam and Shane Walter</a:t>
            </a:r>
          </a:p>
          <a:p>
            <a:r>
              <a:rPr lang="en-US" sz="1600" dirty="0"/>
              <a:t>Conservation: Dan Cohen and Matt Cosgrove</a:t>
            </a:r>
          </a:p>
          <a:p>
            <a:r>
              <a:rPr lang="en-US" sz="1600" dirty="0"/>
              <a:t>County Attorneys: Darin Raymond and Matt Wilbur</a:t>
            </a:r>
          </a:p>
          <a:p>
            <a:r>
              <a:rPr lang="en-US" sz="1600" dirty="0"/>
              <a:t>Emergency Management: Thomas </a:t>
            </a:r>
            <a:r>
              <a:rPr lang="en-US" sz="1600" dirty="0" err="1"/>
              <a:t>Craighton</a:t>
            </a:r>
            <a:r>
              <a:rPr lang="en-US" sz="1600" dirty="0"/>
              <a:t> and Lorie Glover</a:t>
            </a:r>
          </a:p>
          <a:p>
            <a:r>
              <a:rPr lang="en-US" sz="1600" dirty="0"/>
              <a:t>Engineers: Lyle </a:t>
            </a:r>
            <a:r>
              <a:rPr lang="en-US" sz="1600" dirty="0" err="1"/>
              <a:t>Brehm</a:t>
            </a:r>
            <a:r>
              <a:rPr lang="en-US" sz="1600" dirty="0"/>
              <a:t> and Dan Eckert</a:t>
            </a:r>
          </a:p>
          <a:p>
            <a:r>
              <a:rPr lang="en-US" sz="1600" dirty="0"/>
              <a:t>Environmental Health: Eric Bradley and Brian </a:t>
            </a:r>
            <a:r>
              <a:rPr lang="en-US" sz="1600" dirty="0" err="1"/>
              <a:t>Hanft</a:t>
            </a:r>
            <a:endParaRPr lang="en-US" sz="1600" dirty="0"/>
          </a:p>
          <a:p>
            <a:r>
              <a:rPr lang="en-US" sz="1600" dirty="0"/>
              <a:t>Information Technology: Micah Cutler and Michelle Fields</a:t>
            </a:r>
          </a:p>
          <a:p>
            <a:r>
              <a:rPr lang="en-US" sz="1600" dirty="0"/>
              <a:t>Public Health: Chris </a:t>
            </a:r>
            <a:r>
              <a:rPr lang="en-US" sz="1600" dirty="0" err="1"/>
              <a:t>Estel</a:t>
            </a:r>
            <a:r>
              <a:rPr lang="en-US" sz="1600" dirty="0"/>
              <a:t> and Kevin </a:t>
            </a:r>
            <a:r>
              <a:rPr lang="en-US" sz="1600" dirty="0" err="1"/>
              <a:t>Grieme</a:t>
            </a:r>
            <a:endParaRPr lang="en-US" sz="1600" dirty="0"/>
          </a:p>
          <a:p>
            <a:r>
              <a:rPr lang="en-US" sz="1600" dirty="0"/>
              <a:t>Recorders: Chad Airhart and Megan </a:t>
            </a:r>
            <a:r>
              <a:rPr lang="en-US" sz="1600" dirty="0" err="1"/>
              <a:t>Clyman</a:t>
            </a:r>
            <a:endParaRPr lang="en-US" sz="1600" dirty="0"/>
          </a:p>
          <a:p>
            <a:r>
              <a:rPr lang="en-US" sz="1600" dirty="0"/>
              <a:t>Sheriffs and Deputies: Lonny </a:t>
            </a:r>
            <a:r>
              <a:rPr lang="en-US" sz="1600" dirty="0" err="1"/>
              <a:t>Pulkrabek</a:t>
            </a:r>
            <a:r>
              <a:rPr lang="en-US" sz="1600" dirty="0"/>
              <a:t> and Tony Thompson</a:t>
            </a:r>
          </a:p>
          <a:p>
            <a:r>
              <a:rPr lang="en-US" sz="1600" dirty="0"/>
              <a:t>Supervisors: Eugene </a:t>
            </a:r>
            <a:r>
              <a:rPr lang="en-US" sz="1600" dirty="0" err="1"/>
              <a:t>Meiners</a:t>
            </a:r>
            <a:r>
              <a:rPr lang="en-US" sz="1600" dirty="0"/>
              <a:t> and Henry Van </a:t>
            </a:r>
            <a:r>
              <a:rPr lang="en-US" sz="1600" dirty="0" err="1"/>
              <a:t>Weelden</a:t>
            </a:r>
            <a:endParaRPr lang="en-US" sz="1600" dirty="0"/>
          </a:p>
          <a:p>
            <a:r>
              <a:rPr lang="en-US" sz="1600" dirty="0"/>
              <a:t>Treasurers: Sharon Gonzalez and Tracey Marshall</a:t>
            </a:r>
          </a:p>
          <a:p>
            <a:r>
              <a:rPr lang="en-US" sz="1600" dirty="0"/>
              <a:t>Veterans Affairs: Patty </a:t>
            </a:r>
            <a:r>
              <a:rPr lang="en-US" sz="1600" dirty="0" err="1"/>
              <a:t>Hamann</a:t>
            </a:r>
            <a:r>
              <a:rPr lang="en-US" sz="1600" dirty="0"/>
              <a:t> and Chris Oliver</a:t>
            </a:r>
          </a:p>
          <a:p>
            <a:r>
              <a:rPr lang="en-US" sz="1600" dirty="0"/>
              <a:t>Zoning: Joe Buffington and Josh </a:t>
            </a:r>
            <a:r>
              <a:rPr lang="en-US" sz="1600" dirty="0" err="1"/>
              <a:t>Busard</a:t>
            </a:r>
            <a:endParaRPr lang="en-US" sz="1600" dirty="0"/>
          </a:p>
        </p:txBody>
      </p:sp>
    </p:spTree>
    <p:extLst>
      <p:ext uri="{BB962C8B-B14F-4D97-AF65-F5344CB8AC3E}">
        <p14:creationId xmlns:p14="http://schemas.microsoft.com/office/powerpoint/2010/main" val="191233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ISAC Legislative Process</a:t>
            </a:r>
          </a:p>
        </p:txBody>
      </p:sp>
      <p:sp>
        <p:nvSpPr>
          <p:cNvPr id="3" name="Content Placeholder 2"/>
          <p:cNvSpPr>
            <a:spLocks noGrp="1"/>
          </p:cNvSpPr>
          <p:nvPr>
            <p:ph idx="1"/>
          </p:nvPr>
        </p:nvSpPr>
        <p:spPr/>
        <p:txBody>
          <a:bodyPr>
            <a:normAutofit fontScale="92500" lnSpcReduction="10000"/>
          </a:bodyPr>
          <a:lstStyle/>
          <a:p>
            <a:r>
              <a:rPr lang="en-US" dirty="0"/>
              <a:t>LPC develops policy statements and legislative objectives</a:t>
            </a:r>
          </a:p>
          <a:p>
            <a:r>
              <a:rPr lang="en-US" dirty="0"/>
              <a:t>Policy statements express long-term or continuing statements of principle importance for local control, local government authority, and efficient county operation.  These statements are designed to guide the Association in responding to public policy issues affecting county government. </a:t>
            </a:r>
          </a:p>
          <a:p>
            <a:r>
              <a:rPr lang="en-US" dirty="0"/>
              <a:t>Legislative objectives provide specific problems and solutions for legislators to address. The ISAC policy team actively pursues bills for each legislative objective.</a:t>
            </a:r>
          </a:p>
          <a:p>
            <a:r>
              <a:rPr lang="en-US" dirty="0"/>
              <a:t>Top priorities are presented during meetings with legislative leadership prior to the session. </a:t>
            </a:r>
          </a:p>
        </p:txBody>
      </p:sp>
    </p:spTree>
    <p:extLst>
      <p:ext uri="{BB962C8B-B14F-4D97-AF65-F5344CB8AC3E}">
        <p14:creationId xmlns:p14="http://schemas.microsoft.com/office/powerpoint/2010/main" val="187902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ISAC Legislative Process</a:t>
            </a:r>
          </a:p>
        </p:txBody>
      </p:sp>
      <p:sp>
        <p:nvSpPr>
          <p:cNvPr id="3" name="Content Placeholder 2"/>
          <p:cNvSpPr>
            <a:spLocks noGrp="1"/>
          </p:cNvSpPr>
          <p:nvPr>
            <p:ph idx="1"/>
          </p:nvPr>
        </p:nvSpPr>
        <p:spPr/>
        <p:txBody>
          <a:bodyPr>
            <a:normAutofit/>
          </a:bodyPr>
          <a:lstStyle/>
          <a:p>
            <a:pPr marL="365125" indent="-282575">
              <a:lnSpc>
                <a:spcPct val="80000"/>
              </a:lnSpc>
            </a:pPr>
            <a:r>
              <a:rPr lang="en-US" altLang="en-US" dirty="0"/>
              <a:t>September – LPC recommends priorities to ISAC membership</a:t>
            </a:r>
          </a:p>
          <a:p>
            <a:pPr marL="365125" indent="-282575">
              <a:lnSpc>
                <a:spcPct val="80000"/>
              </a:lnSpc>
            </a:pPr>
            <a:r>
              <a:rPr lang="en-US" altLang="en-US" dirty="0"/>
              <a:t>October – Voting tool link emailed to membership</a:t>
            </a:r>
          </a:p>
          <a:p>
            <a:pPr marL="365125" indent="-282575">
              <a:lnSpc>
                <a:spcPct val="80000"/>
              </a:lnSpc>
            </a:pPr>
            <a:r>
              <a:rPr lang="en-US" altLang="en-US" dirty="0"/>
              <a:t>November – ISAC Board ratifies legislative priorities and sets top priorities </a:t>
            </a:r>
          </a:p>
          <a:p>
            <a:pPr marL="365125" indent="-282575">
              <a:lnSpc>
                <a:spcPct val="80000"/>
              </a:lnSpc>
            </a:pPr>
            <a:r>
              <a:rPr lang="en-US" altLang="en-US" dirty="0"/>
              <a:t>December – Legislative webinar and rollout of top priorities</a:t>
            </a:r>
            <a:endParaRPr lang="en-US" altLang="en-US" sz="1000" dirty="0"/>
          </a:p>
          <a:p>
            <a:pPr marL="365125" indent="-282575">
              <a:lnSpc>
                <a:spcPct val="80000"/>
              </a:lnSpc>
            </a:pPr>
            <a:r>
              <a:rPr lang="en-US" altLang="en-US" dirty="0"/>
              <a:t>Legislators contacted</a:t>
            </a:r>
            <a:endParaRPr lang="en-US" altLang="en-US" sz="1000" dirty="0"/>
          </a:p>
          <a:p>
            <a:pPr marL="365125" indent="-282575">
              <a:lnSpc>
                <a:spcPct val="80000"/>
              </a:lnSpc>
            </a:pPr>
            <a:r>
              <a:rPr lang="en-US" altLang="en-US" dirty="0"/>
              <a:t>Meetings with leadership/governor</a:t>
            </a:r>
            <a:endParaRPr lang="en-US" dirty="0"/>
          </a:p>
        </p:txBody>
      </p:sp>
    </p:spTree>
    <p:extLst>
      <p:ext uri="{BB962C8B-B14F-4D97-AF65-F5344CB8AC3E}">
        <p14:creationId xmlns:p14="http://schemas.microsoft.com/office/powerpoint/2010/main" val="238549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ISAC 2019 Top Priorities</a:t>
            </a:r>
          </a:p>
        </p:txBody>
      </p:sp>
      <p:sp>
        <p:nvSpPr>
          <p:cNvPr id="3" name="Content Placeholder 2"/>
          <p:cNvSpPr>
            <a:spLocks noGrp="1"/>
          </p:cNvSpPr>
          <p:nvPr>
            <p:ph idx="1"/>
          </p:nvPr>
        </p:nvSpPr>
        <p:spPr/>
        <p:txBody>
          <a:bodyPr/>
          <a:lstStyle/>
          <a:p>
            <a:r>
              <a:rPr lang="en-US" dirty="0"/>
              <a:t>Mental Health and Disability Services</a:t>
            </a:r>
          </a:p>
          <a:p>
            <a:endParaRPr lang="en-US" dirty="0"/>
          </a:p>
          <a:p>
            <a:r>
              <a:rPr lang="en-US" dirty="0"/>
              <a:t>Commercial and Industrial Property Tax Backfill</a:t>
            </a:r>
          </a:p>
          <a:p>
            <a:endParaRPr lang="en-US" dirty="0"/>
          </a:p>
          <a:p>
            <a:r>
              <a:rPr lang="en-US" dirty="0"/>
              <a:t>Water Quality, Natural Resources, and Outdoor Recreation</a:t>
            </a:r>
          </a:p>
        </p:txBody>
      </p:sp>
    </p:spTree>
    <p:extLst>
      <p:ext uri="{BB962C8B-B14F-4D97-AF65-F5344CB8AC3E}">
        <p14:creationId xmlns:p14="http://schemas.microsoft.com/office/powerpoint/2010/main" val="26508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and Disability Services</a:t>
            </a:r>
          </a:p>
        </p:txBody>
      </p:sp>
      <p:sp>
        <p:nvSpPr>
          <p:cNvPr id="3" name="Content Placeholder 2"/>
          <p:cNvSpPr>
            <a:spLocks noGrp="1"/>
          </p:cNvSpPr>
          <p:nvPr>
            <p:ph idx="1"/>
          </p:nvPr>
        </p:nvSpPr>
        <p:spPr/>
        <p:txBody>
          <a:bodyPr>
            <a:noAutofit/>
          </a:bodyPr>
          <a:lstStyle/>
          <a:p>
            <a:r>
              <a:rPr lang="en-US" sz="2000" dirty="0"/>
              <a:t>Eliminate the regional mental health levy caps that were established in SF 504 and allow for counties to levy what is necessary to meet their regional budgetary needs. </a:t>
            </a:r>
          </a:p>
          <a:p>
            <a:endParaRPr lang="en-US" sz="2000" dirty="0"/>
          </a:p>
          <a:p>
            <a:r>
              <a:rPr lang="en-US" sz="2000" dirty="0"/>
              <a:t>Remove the carry forward balance restrictions of 20% or 25% to provide counties/regions resources for new and existing programs without dramatic changes in property taxes. </a:t>
            </a:r>
          </a:p>
          <a:p>
            <a:endParaRPr lang="en-US" sz="2000" dirty="0"/>
          </a:p>
          <a:p>
            <a:r>
              <a:rPr lang="en-US" sz="2000" dirty="0"/>
              <a:t>If the above remedies are not advanced, an increase in the sales tax should be considered to fund MH/DS that must be constitutionally protected based on a distribution formula that is equitable for all counties in Iowa.</a:t>
            </a:r>
          </a:p>
        </p:txBody>
      </p:sp>
    </p:spTree>
    <p:extLst>
      <p:ext uri="{BB962C8B-B14F-4D97-AF65-F5344CB8AC3E}">
        <p14:creationId xmlns:p14="http://schemas.microsoft.com/office/powerpoint/2010/main" val="44245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Commercial and Industrial Property Tax Backfill</a:t>
            </a:r>
          </a:p>
        </p:txBody>
      </p:sp>
      <p:sp>
        <p:nvSpPr>
          <p:cNvPr id="3" name="Content Placeholder 2"/>
          <p:cNvSpPr>
            <a:spLocks noGrp="1"/>
          </p:cNvSpPr>
          <p:nvPr>
            <p:ph idx="1"/>
          </p:nvPr>
        </p:nvSpPr>
        <p:spPr/>
        <p:txBody>
          <a:bodyPr>
            <a:normAutofit/>
          </a:bodyPr>
          <a:lstStyle/>
          <a:p>
            <a:r>
              <a:rPr lang="en-US" sz="2000" dirty="0"/>
              <a:t>The legislature should fully fund the commercial and industrial property tax backfill and should resist a rapid elimination of the backfill and legislation that affects local budgets that have been set or are in the process of being set. </a:t>
            </a:r>
          </a:p>
        </p:txBody>
      </p:sp>
    </p:spTree>
    <p:extLst>
      <p:ext uri="{BB962C8B-B14F-4D97-AF65-F5344CB8AC3E}">
        <p14:creationId xmlns:p14="http://schemas.microsoft.com/office/powerpoint/2010/main" val="115132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Water Quality, Natural Resources, and Outdoor Recreation</a:t>
            </a:r>
          </a:p>
        </p:txBody>
      </p:sp>
      <p:sp>
        <p:nvSpPr>
          <p:cNvPr id="3" name="Content Placeholder 2"/>
          <p:cNvSpPr>
            <a:spLocks noGrp="1"/>
          </p:cNvSpPr>
          <p:nvPr>
            <p:ph idx="1"/>
          </p:nvPr>
        </p:nvSpPr>
        <p:spPr/>
        <p:txBody>
          <a:bodyPr>
            <a:normAutofit/>
          </a:bodyPr>
          <a:lstStyle/>
          <a:p>
            <a:r>
              <a:rPr lang="en-US" sz="1800" dirty="0"/>
              <a:t>Pass a statewide sales tax increase of at least 3/8s of a penny in support of the Natural Resources and Outdoor Recreation Trust Fund, or I-WILL, to which it is commonly referred.</a:t>
            </a:r>
          </a:p>
          <a:p>
            <a:endParaRPr lang="en-US" sz="1800" dirty="0"/>
          </a:p>
          <a:p>
            <a:r>
              <a:rPr lang="en-US" sz="1800" dirty="0"/>
              <a:t>Maintain the distribution formula found in Iowa Code Chapter 461, outlined by the Iowa Legislature in support of the 2010 vote by Iowans on the Constitutional Amendment.</a:t>
            </a:r>
          </a:p>
          <a:p>
            <a:endParaRPr lang="en-US" sz="1800" dirty="0"/>
          </a:p>
          <a:p>
            <a:r>
              <a:rPr lang="en-US" sz="1800" dirty="0"/>
              <a:t>Pass legislation that would support and encourage public sector entities, such as counties, to be directly involved in water mitigation projects that could involve county conservation boards, engineers, and supervisors. </a:t>
            </a:r>
          </a:p>
        </p:txBody>
      </p:sp>
    </p:spTree>
    <p:extLst>
      <p:ext uri="{BB962C8B-B14F-4D97-AF65-F5344CB8AC3E}">
        <p14:creationId xmlns:p14="http://schemas.microsoft.com/office/powerpoint/2010/main" val="860186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3811</TotalTime>
  <Words>643</Words>
  <Application>Microsoft Office PowerPoint</Application>
  <PresentationFormat>On-screen Show (4:3)</PresentationFormat>
  <Paragraphs>101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Courier New</vt:lpstr>
      <vt:lpstr>Palatino Linotype</vt:lpstr>
      <vt:lpstr>Executive</vt:lpstr>
      <vt:lpstr>2019 ISAC Legislative Priorities</vt:lpstr>
      <vt:lpstr>Legislative Policy Committee (LPC)</vt:lpstr>
      <vt:lpstr>Legislative Policy Committee (LPC)</vt:lpstr>
      <vt:lpstr>ISAC Legislative Process</vt:lpstr>
      <vt:lpstr>ISAC Legislative Process</vt:lpstr>
      <vt:lpstr>ISAC 2019 Top Priorities</vt:lpstr>
      <vt:lpstr>Mental Health and Disability Services</vt:lpstr>
      <vt:lpstr>Commercial and Industrial Property Tax Backfill</vt:lpstr>
      <vt:lpstr>Water Quality, Natural Resources, and Outdoor Recreation</vt:lpstr>
      <vt:lpstr>Legislative Objectives</vt:lpstr>
      <vt:lpstr>Bill Tracking Tools</vt:lpstr>
      <vt:lpstr>ISAC Legislative Bill Tracking Tool</vt:lpstr>
      <vt:lpstr>PowerPoint Presentation</vt:lpstr>
      <vt:lpstr>Get Involved!</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in the Legislative Process</dc:title>
  <dc:creator>Hanna De Groot</dc:creator>
  <cp:lastModifiedBy>Rachel Bennett</cp:lastModifiedBy>
  <cp:revision>250</cp:revision>
  <cp:lastPrinted>2014-12-17T14:21:20Z</cp:lastPrinted>
  <dcterms:created xsi:type="dcterms:W3CDTF">2014-10-27T15:51:30Z</dcterms:created>
  <dcterms:modified xsi:type="dcterms:W3CDTF">2018-12-10T21:35:05Z</dcterms:modified>
</cp:coreProperties>
</file>