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handoutMasterIdLst>
    <p:handoutMasterId r:id="rId36"/>
  </p:handoutMasterIdLst>
  <p:sldIdLst>
    <p:sldId id="256" r:id="rId2"/>
    <p:sldId id="270" r:id="rId3"/>
    <p:sldId id="303" r:id="rId4"/>
    <p:sldId id="317" r:id="rId5"/>
    <p:sldId id="304" r:id="rId6"/>
    <p:sldId id="333" r:id="rId7"/>
    <p:sldId id="341" r:id="rId8"/>
    <p:sldId id="342" r:id="rId9"/>
    <p:sldId id="343" r:id="rId10"/>
    <p:sldId id="344" r:id="rId11"/>
    <p:sldId id="322" r:id="rId12"/>
    <p:sldId id="320" r:id="rId13"/>
    <p:sldId id="321" r:id="rId14"/>
    <p:sldId id="323" r:id="rId15"/>
    <p:sldId id="325" r:id="rId16"/>
    <p:sldId id="329" r:id="rId17"/>
    <p:sldId id="330" r:id="rId18"/>
    <p:sldId id="331" r:id="rId19"/>
    <p:sldId id="274" r:id="rId20"/>
    <p:sldId id="276" r:id="rId21"/>
    <p:sldId id="258" r:id="rId22"/>
    <p:sldId id="275" r:id="rId23"/>
    <p:sldId id="278" r:id="rId24"/>
    <p:sldId id="271" r:id="rId25"/>
    <p:sldId id="295" r:id="rId26"/>
    <p:sldId id="279" r:id="rId27"/>
    <p:sldId id="282" r:id="rId28"/>
    <p:sldId id="257" r:id="rId29"/>
    <p:sldId id="337" r:id="rId30"/>
    <p:sldId id="332" r:id="rId31"/>
    <p:sldId id="296" r:id="rId32"/>
    <p:sldId id="265" r:id="rId33"/>
    <p:sldId id="284"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2" autoAdjust="0"/>
  </p:normalViewPr>
  <p:slideViewPr>
    <p:cSldViewPr>
      <p:cViewPr varScale="1">
        <p:scale>
          <a:sx n="108" d="100"/>
          <a:sy n="108" d="100"/>
        </p:scale>
        <p:origin x="1644" y="102"/>
      </p:cViewPr>
      <p:guideLst>
        <p:guide orient="horz" pos="2160"/>
        <p:guide pos="2880"/>
      </p:guideLst>
    </p:cSldViewPr>
  </p:slideViewPr>
  <p:outlineViewPr>
    <p:cViewPr>
      <p:scale>
        <a:sx n="33" d="100"/>
        <a:sy n="33" d="100"/>
      </p:scale>
      <p:origin x="0" y="12162"/>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6" d="100"/>
          <a:sy n="86" d="100"/>
        </p:scale>
        <p:origin x="578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903" cy="465929"/>
          </a:xfrm>
          <a:prstGeom prst="rect">
            <a:avLst/>
          </a:prstGeom>
          <a:noFill/>
          <a:ln w="9525">
            <a:noFill/>
            <a:miter lim="800000"/>
            <a:headEnd/>
            <a:tailEnd/>
          </a:ln>
          <a:effectLst/>
        </p:spPr>
        <p:txBody>
          <a:bodyPr vert="horz" wrap="square" lIns="91917" tIns="45958" rIns="91917" bIns="45958" numCol="1" anchor="t" anchorCtr="0" compatLnSpc="1">
            <a:prstTxWarp prst="textNoShape">
              <a:avLst/>
            </a:prstTxWarp>
          </a:bodyPr>
          <a:lstStyle>
            <a:lvl1pPr defTabSz="918504" eaLnBrk="1" hangingPunct="1">
              <a:defRPr sz="1200">
                <a:latin typeface="Arial" pitchFamily="34" charset="0"/>
              </a:defRPr>
            </a:lvl1pPr>
          </a:lstStyle>
          <a:p>
            <a:pPr>
              <a:defRPr/>
            </a:pPr>
            <a:endParaRPr lang="en-US"/>
          </a:p>
        </p:txBody>
      </p:sp>
      <p:sp>
        <p:nvSpPr>
          <p:cNvPr id="48131" name="Rectangle 3"/>
          <p:cNvSpPr>
            <a:spLocks noGrp="1" noChangeArrowheads="1"/>
          </p:cNvSpPr>
          <p:nvPr>
            <p:ph type="dt" sz="quarter" idx="1"/>
          </p:nvPr>
        </p:nvSpPr>
        <p:spPr bwMode="auto">
          <a:xfrm>
            <a:off x="3884549" y="0"/>
            <a:ext cx="2971903" cy="465929"/>
          </a:xfrm>
          <a:prstGeom prst="rect">
            <a:avLst/>
          </a:prstGeom>
          <a:noFill/>
          <a:ln w="9525">
            <a:noFill/>
            <a:miter lim="800000"/>
            <a:headEnd/>
            <a:tailEnd/>
          </a:ln>
          <a:effectLst/>
        </p:spPr>
        <p:txBody>
          <a:bodyPr vert="horz" wrap="square" lIns="91917" tIns="45958" rIns="91917" bIns="45958" numCol="1" anchor="t" anchorCtr="0" compatLnSpc="1">
            <a:prstTxWarp prst="textNoShape">
              <a:avLst/>
            </a:prstTxWarp>
          </a:bodyPr>
          <a:lstStyle>
            <a:lvl1pPr algn="r" defTabSz="918504" eaLnBrk="1" hangingPunct="1">
              <a:defRPr sz="1200">
                <a:latin typeface="Arial" pitchFamily="34" charset="0"/>
              </a:defRPr>
            </a:lvl1pPr>
          </a:lstStyle>
          <a:p>
            <a:pPr>
              <a:defRPr/>
            </a:pPr>
            <a:endParaRPr lang="en-US"/>
          </a:p>
        </p:txBody>
      </p:sp>
      <p:sp>
        <p:nvSpPr>
          <p:cNvPr id="48132" name="Rectangle 4"/>
          <p:cNvSpPr>
            <a:spLocks noGrp="1" noChangeArrowheads="1"/>
          </p:cNvSpPr>
          <p:nvPr>
            <p:ph type="ftr" sz="quarter" idx="2"/>
          </p:nvPr>
        </p:nvSpPr>
        <p:spPr bwMode="auto">
          <a:xfrm>
            <a:off x="0" y="8828889"/>
            <a:ext cx="2971903" cy="465929"/>
          </a:xfrm>
          <a:prstGeom prst="rect">
            <a:avLst/>
          </a:prstGeom>
          <a:noFill/>
          <a:ln w="9525">
            <a:noFill/>
            <a:miter lim="800000"/>
            <a:headEnd/>
            <a:tailEnd/>
          </a:ln>
          <a:effectLst/>
        </p:spPr>
        <p:txBody>
          <a:bodyPr vert="horz" wrap="square" lIns="91917" tIns="45958" rIns="91917" bIns="45958" numCol="1" anchor="b" anchorCtr="0" compatLnSpc="1">
            <a:prstTxWarp prst="textNoShape">
              <a:avLst/>
            </a:prstTxWarp>
          </a:bodyPr>
          <a:lstStyle>
            <a:lvl1pPr defTabSz="918504" eaLnBrk="1" hangingPunct="1">
              <a:defRPr sz="1200">
                <a:latin typeface="Arial" pitchFamily="34" charset="0"/>
              </a:defRPr>
            </a:lvl1pPr>
          </a:lstStyle>
          <a:p>
            <a:pPr>
              <a:defRPr/>
            </a:pPr>
            <a:r>
              <a:rPr lang="en-US"/>
              <a:t>1-17-2019 (ISAC County Officers School)</a:t>
            </a:r>
          </a:p>
        </p:txBody>
      </p:sp>
      <p:sp>
        <p:nvSpPr>
          <p:cNvPr id="48133" name="Rectangle 5"/>
          <p:cNvSpPr>
            <a:spLocks noGrp="1" noChangeArrowheads="1"/>
          </p:cNvSpPr>
          <p:nvPr>
            <p:ph type="sldNum" sz="quarter" idx="3"/>
          </p:nvPr>
        </p:nvSpPr>
        <p:spPr bwMode="auto">
          <a:xfrm>
            <a:off x="3884549" y="8828889"/>
            <a:ext cx="2971903" cy="465929"/>
          </a:xfrm>
          <a:prstGeom prst="rect">
            <a:avLst/>
          </a:prstGeom>
          <a:noFill/>
          <a:ln w="9525">
            <a:noFill/>
            <a:miter lim="800000"/>
            <a:headEnd/>
            <a:tailEnd/>
          </a:ln>
          <a:effectLst/>
        </p:spPr>
        <p:txBody>
          <a:bodyPr vert="horz" wrap="square" lIns="91917" tIns="45958" rIns="91917" bIns="45958" numCol="1" anchor="b" anchorCtr="0" compatLnSpc="1">
            <a:prstTxWarp prst="textNoShape">
              <a:avLst/>
            </a:prstTxWarp>
          </a:bodyPr>
          <a:lstStyle>
            <a:lvl1pPr algn="r" defTabSz="918504" eaLnBrk="1" hangingPunct="1">
              <a:defRPr sz="1200">
                <a:latin typeface="Arial" pitchFamily="34" charset="0"/>
              </a:defRPr>
            </a:lvl1pPr>
          </a:lstStyle>
          <a:p>
            <a:pPr>
              <a:defRPr/>
            </a:pPr>
            <a:fld id="{9BD095E5-F949-49E9-A73B-6083A770F968}" type="slidenum">
              <a:rPr lang="en-US"/>
              <a:pPr>
                <a:defRPr/>
              </a:pPr>
              <a:t>‹#›</a:t>
            </a:fld>
            <a:endParaRPr lang="en-US"/>
          </a:p>
        </p:txBody>
      </p:sp>
    </p:spTree>
    <p:extLst>
      <p:ext uri="{BB962C8B-B14F-4D97-AF65-F5344CB8AC3E}">
        <p14:creationId xmlns:p14="http://schemas.microsoft.com/office/powerpoint/2010/main" val="34200956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903" cy="465929"/>
          </a:xfrm>
          <a:prstGeom prst="rect">
            <a:avLst/>
          </a:prstGeom>
          <a:noFill/>
          <a:ln w="9525">
            <a:noFill/>
            <a:miter lim="800000"/>
            <a:headEnd/>
            <a:tailEnd/>
          </a:ln>
          <a:effectLst/>
        </p:spPr>
        <p:txBody>
          <a:bodyPr vert="horz" wrap="square" lIns="89397" tIns="44699" rIns="89397" bIns="44699" numCol="1" anchor="t" anchorCtr="0" compatLnSpc="1">
            <a:prstTxWarp prst="textNoShape">
              <a:avLst/>
            </a:prstTxWarp>
          </a:bodyPr>
          <a:lstStyle>
            <a:lvl1pPr defTabSz="893297" eaLnBrk="1" hangingPunct="1">
              <a:defRPr sz="1200">
                <a:latin typeface="Arial" pitchFamily="34" charset="0"/>
              </a:defRPr>
            </a:lvl1pPr>
          </a:lstStyle>
          <a:p>
            <a:pPr>
              <a:defRPr/>
            </a:pPr>
            <a:endParaRPr lang="en-US"/>
          </a:p>
        </p:txBody>
      </p:sp>
      <p:sp>
        <p:nvSpPr>
          <p:cNvPr id="90115" name="Rectangle 3"/>
          <p:cNvSpPr>
            <a:spLocks noGrp="1" noChangeArrowheads="1"/>
          </p:cNvSpPr>
          <p:nvPr>
            <p:ph type="dt" idx="1"/>
          </p:nvPr>
        </p:nvSpPr>
        <p:spPr bwMode="auto">
          <a:xfrm>
            <a:off x="3884549" y="0"/>
            <a:ext cx="2971903" cy="465929"/>
          </a:xfrm>
          <a:prstGeom prst="rect">
            <a:avLst/>
          </a:prstGeom>
          <a:noFill/>
          <a:ln w="9525">
            <a:noFill/>
            <a:miter lim="800000"/>
            <a:headEnd/>
            <a:tailEnd/>
          </a:ln>
          <a:effectLst/>
        </p:spPr>
        <p:txBody>
          <a:bodyPr vert="horz" wrap="square" lIns="89397" tIns="44699" rIns="89397" bIns="44699" numCol="1" anchor="t" anchorCtr="0" compatLnSpc="1">
            <a:prstTxWarp prst="textNoShape">
              <a:avLst/>
            </a:prstTxWarp>
          </a:bodyPr>
          <a:lstStyle>
            <a:lvl1pPr algn="r" defTabSz="893297" eaLnBrk="1" hangingPunct="1">
              <a:defRPr sz="120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84871" y="4415237"/>
            <a:ext cx="5488259" cy="4182271"/>
          </a:xfrm>
          <a:prstGeom prst="rect">
            <a:avLst/>
          </a:prstGeom>
          <a:noFill/>
          <a:ln w="9525">
            <a:noFill/>
            <a:miter lim="800000"/>
            <a:headEnd/>
            <a:tailEnd/>
          </a:ln>
          <a:effectLst/>
        </p:spPr>
        <p:txBody>
          <a:bodyPr vert="horz" wrap="square" lIns="89397" tIns="44699" rIns="89397" bIns="446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0118" name="Rectangle 6"/>
          <p:cNvSpPr>
            <a:spLocks noGrp="1" noChangeArrowheads="1"/>
          </p:cNvSpPr>
          <p:nvPr>
            <p:ph type="ftr" sz="quarter" idx="4"/>
          </p:nvPr>
        </p:nvSpPr>
        <p:spPr bwMode="auto">
          <a:xfrm>
            <a:off x="0" y="8828889"/>
            <a:ext cx="2971903" cy="465929"/>
          </a:xfrm>
          <a:prstGeom prst="rect">
            <a:avLst/>
          </a:prstGeom>
          <a:noFill/>
          <a:ln w="9525">
            <a:noFill/>
            <a:miter lim="800000"/>
            <a:headEnd/>
            <a:tailEnd/>
          </a:ln>
          <a:effectLst/>
        </p:spPr>
        <p:txBody>
          <a:bodyPr vert="horz" wrap="square" lIns="89397" tIns="44699" rIns="89397" bIns="44699" numCol="1" anchor="b" anchorCtr="0" compatLnSpc="1">
            <a:prstTxWarp prst="textNoShape">
              <a:avLst/>
            </a:prstTxWarp>
          </a:bodyPr>
          <a:lstStyle>
            <a:lvl1pPr defTabSz="893297" eaLnBrk="1" hangingPunct="1">
              <a:defRPr sz="1200">
                <a:latin typeface="Arial" pitchFamily="34" charset="0"/>
              </a:defRPr>
            </a:lvl1pPr>
          </a:lstStyle>
          <a:p>
            <a:pPr>
              <a:defRPr/>
            </a:pPr>
            <a:r>
              <a:rPr lang="en-US"/>
              <a:t>1-17-2019 (ISAC County Officers School)</a:t>
            </a:r>
          </a:p>
        </p:txBody>
      </p:sp>
      <p:sp>
        <p:nvSpPr>
          <p:cNvPr id="90119" name="Rectangle 7"/>
          <p:cNvSpPr>
            <a:spLocks noGrp="1" noChangeArrowheads="1"/>
          </p:cNvSpPr>
          <p:nvPr>
            <p:ph type="sldNum" sz="quarter" idx="5"/>
          </p:nvPr>
        </p:nvSpPr>
        <p:spPr bwMode="auto">
          <a:xfrm>
            <a:off x="3884549" y="8828889"/>
            <a:ext cx="2971903" cy="465929"/>
          </a:xfrm>
          <a:prstGeom prst="rect">
            <a:avLst/>
          </a:prstGeom>
          <a:noFill/>
          <a:ln w="9525">
            <a:noFill/>
            <a:miter lim="800000"/>
            <a:headEnd/>
            <a:tailEnd/>
          </a:ln>
          <a:effectLst/>
        </p:spPr>
        <p:txBody>
          <a:bodyPr vert="horz" wrap="square" lIns="89397" tIns="44699" rIns="89397" bIns="44699" numCol="1" anchor="b" anchorCtr="0" compatLnSpc="1">
            <a:prstTxWarp prst="textNoShape">
              <a:avLst/>
            </a:prstTxWarp>
          </a:bodyPr>
          <a:lstStyle>
            <a:lvl1pPr algn="r" defTabSz="893297" eaLnBrk="1" hangingPunct="1">
              <a:defRPr sz="1200">
                <a:latin typeface="Arial" pitchFamily="34" charset="0"/>
              </a:defRPr>
            </a:lvl1pPr>
          </a:lstStyle>
          <a:p>
            <a:pPr>
              <a:defRPr/>
            </a:pPr>
            <a:fld id="{288D6A46-DD81-4F65-BE8F-8B26B15E987B}" type="slidenum">
              <a:rPr lang="en-US"/>
              <a:pPr>
                <a:defRPr/>
              </a:pPr>
              <a:t>‹#›</a:t>
            </a:fld>
            <a:endParaRPr lang="en-US"/>
          </a:p>
        </p:txBody>
      </p:sp>
    </p:spTree>
    <p:extLst>
      <p:ext uri="{BB962C8B-B14F-4D97-AF65-F5344CB8AC3E}">
        <p14:creationId xmlns:p14="http://schemas.microsoft.com/office/powerpoint/2010/main" val="293835644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621853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412746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90410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196926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103097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4027963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3821063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79318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1340056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138997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59998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59367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650601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62453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472251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3597474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129678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338180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943028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3725382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3178689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142854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982468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3066506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4250086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58202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49250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46101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189876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51410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386167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a:latin typeface="Arial" charset="0"/>
            </a:endParaRPr>
          </a:p>
        </p:txBody>
      </p:sp>
      <p:sp>
        <p:nvSpPr>
          <p:cNvPr id="2" name="Footer Placeholder 1"/>
          <p:cNvSpPr>
            <a:spLocks noGrp="1"/>
          </p:cNvSpPr>
          <p:nvPr>
            <p:ph type="ftr" sz="quarter" idx="10"/>
          </p:nvPr>
        </p:nvSpPr>
        <p:spPr/>
        <p:txBody>
          <a:bodyPr/>
          <a:lstStyle/>
          <a:p>
            <a:pPr>
              <a:defRPr/>
            </a:pPr>
            <a:r>
              <a:rPr lang="en-US"/>
              <a:t>1-17-2019 (ISAC County Officers School)</a:t>
            </a:r>
          </a:p>
        </p:txBody>
      </p:sp>
    </p:spTree>
    <p:extLst>
      <p:ext uri="{BB962C8B-B14F-4D97-AF65-F5344CB8AC3E}">
        <p14:creationId xmlns:p14="http://schemas.microsoft.com/office/powerpoint/2010/main" val="284862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880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80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7934FBC-7631-4D77-BB2B-96860D394E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A83CB9-86B4-454C-8679-27D17194E38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5A7DF05-E00D-42E4-9687-003CDEF45D0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F074683-B31E-48D6-8AEB-863D25D08C5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C3F2A07C-3DA0-4C02-82E2-DEB84EC69162}" type="slidenum">
              <a:rPr lang="en-US"/>
              <a:pPr>
                <a:defRPr/>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177B9EA-C3BD-4811-9C04-00827B408B7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288D35E-C3D9-4E04-BD7B-E2D55AE7ADC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BD78AB6-6675-439E-9904-E2D630B8A2C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2B8DEFC-695C-4BA4-8BC8-FC3690CBAFD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7EB575E-8433-4C5D-8666-F6167FC927A1}"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AD13937-C4CF-48D8-BB5B-DADE301612F2}"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3315788-E495-4E69-9221-2F30020E750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D600D35-9147-469F-867D-F3B974BA542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8704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288F574D-A6F7-49FA-B0E8-3CEBB38D8770}"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870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870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870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8704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870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870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8705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8705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5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en-US"/>
          </a:p>
        </p:txBody>
      </p:sp>
      <p:sp>
        <p:nvSpPr>
          <p:cNvPr id="8705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mailto:wschwickerath@storycountyiowa.gov"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0" y="457200"/>
            <a:ext cx="9144000" cy="946150"/>
          </a:xfrm>
          <a:prstGeom prst="rect">
            <a:avLst/>
          </a:prstGeom>
          <a:noFill/>
          <a:ln w="9525">
            <a:noFill/>
            <a:miter lim="800000"/>
            <a:headEnd/>
            <a:tailEnd/>
          </a:ln>
        </p:spPr>
        <p:txBody>
          <a:bodyPr>
            <a:spAutoFit/>
          </a:bodyPr>
          <a:lstStyle/>
          <a:p>
            <a:pPr algn="ctr"/>
            <a:r>
              <a:rPr lang="en-US" sz="2800" b="1" dirty="0">
                <a:latin typeface="Tahoma" pitchFamily="34" charset="0"/>
              </a:rPr>
              <a:t>The Duties of the Iowa Assessor</a:t>
            </a:r>
          </a:p>
          <a:p>
            <a:pPr algn="ctr"/>
            <a:r>
              <a:rPr lang="en-US" sz="2800" b="1" dirty="0">
                <a:latin typeface="Tahoma" pitchFamily="34" charset="0"/>
              </a:rPr>
              <a:t>(ISAC New County Officers School)</a:t>
            </a:r>
          </a:p>
        </p:txBody>
      </p:sp>
      <p:sp>
        <p:nvSpPr>
          <p:cNvPr id="16386" name="Text Box 5"/>
          <p:cNvSpPr txBox="1">
            <a:spLocks noChangeArrowheads="1"/>
          </p:cNvSpPr>
          <p:nvPr/>
        </p:nvSpPr>
        <p:spPr bwMode="auto">
          <a:xfrm>
            <a:off x="3048000" y="5943600"/>
            <a:ext cx="2667000" cy="830263"/>
          </a:xfrm>
          <a:prstGeom prst="rect">
            <a:avLst/>
          </a:prstGeom>
          <a:noFill/>
          <a:ln w="9525">
            <a:noFill/>
            <a:miter lim="800000"/>
            <a:headEnd/>
            <a:tailEnd/>
          </a:ln>
        </p:spPr>
        <p:txBody>
          <a:bodyPr>
            <a:spAutoFit/>
          </a:bodyPr>
          <a:lstStyle/>
          <a:p>
            <a:pPr algn="ctr"/>
            <a:r>
              <a:rPr lang="en-US" sz="1600" b="1" dirty="0">
                <a:latin typeface="Arial" charset="0"/>
              </a:rPr>
              <a:t>Wayne Schwickerath</a:t>
            </a:r>
          </a:p>
          <a:p>
            <a:pPr algn="ctr"/>
            <a:r>
              <a:rPr lang="en-US" sz="1600" b="1" dirty="0">
                <a:latin typeface="Arial" charset="0"/>
              </a:rPr>
              <a:t>Story County Assessor</a:t>
            </a:r>
          </a:p>
          <a:p>
            <a:pPr algn="ctr"/>
            <a:r>
              <a:rPr lang="en-US" sz="1600" b="1" dirty="0">
                <a:latin typeface="Arial" charset="0"/>
              </a:rPr>
              <a:t>January 17, 2019</a:t>
            </a:r>
          </a:p>
        </p:txBody>
      </p:sp>
      <p:pic>
        <p:nvPicPr>
          <p:cNvPr id="16387" name="Picture 7" descr="IMG_0237"/>
          <p:cNvPicPr>
            <a:picLocks noChangeAspect="1" noChangeArrowheads="1"/>
          </p:cNvPicPr>
          <p:nvPr/>
        </p:nvPicPr>
        <p:blipFill>
          <a:blip r:embed="rId3"/>
          <a:srcRect/>
          <a:stretch>
            <a:fillRect/>
          </a:stretch>
        </p:blipFill>
        <p:spPr bwMode="auto">
          <a:xfrm>
            <a:off x="228600" y="1524000"/>
            <a:ext cx="8686800" cy="4343400"/>
          </a:xfrm>
          <a:prstGeom prst="rect">
            <a:avLst/>
          </a:prstGeom>
          <a:noFill/>
          <a:ln w="19050">
            <a:solidFill>
              <a:schemeClr val="tx1"/>
            </a:solidFill>
            <a:miter lim="800000"/>
            <a:headEnd/>
            <a:tailEnd/>
          </a:ln>
        </p:spPr>
      </p:pic>
      <p:sp>
        <p:nvSpPr>
          <p:cNvPr id="16388" name="Text Box 9"/>
          <p:cNvSpPr txBox="1">
            <a:spLocks noChangeArrowheads="1"/>
          </p:cNvSpPr>
          <p:nvPr/>
        </p:nvSpPr>
        <p:spPr bwMode="auto">
          <a:xfrm>
            <a:off x="8289925" y="6208713"/>
            <a:ext cx="184150" cy="366712"/>
          </a:xfrm>
          <a:prstGeom prst="rect">
            <a:avLst/>
          </a:prstGeom>
          <a:noFill/>
          <a:ln w="9525">
            <a:noFill/>
            <a:miter lim="800000"/>
            <a:headEnd/>
            <a:tailEnd/>
          </a:ln>
        </p:spPr>
        <p:txBody>
          <a:bodyPr wrap="none">
            <a:spAutoFit/>
          </a:bodyPr>
          <a:lstStyle/>
          <a:p>
            <a:endParaRPr lang="en-US">
              <a:latin typeface="Arial" charset="0"/>
            </a:endParaRPr>
          </a:p>
        </p:txBody>
      </p:sp>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Rot="1" noChangeArrowheads="1"/>
          </p:cNvSpPr>
          <p:nvPr>
            <p:ph type="title" idx="4294967295"/>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( 3-Preliminary Educational Options (continued) </a:t>
            </a:r>
          </a:p>
        </p:txBody>
      </p:sp>
      <p:sp>
        <p:nvSpPr>
          <p:cNvPr id="111619" name="Rectangle 3"/>
          <p:cNvSpPr>
            <a:spLocks noGrp="1" noChangeArrowheads="1"/>
          </p:cNvSpPr>
          <p:nvPr>
            <p:ph type="body" idx="4294967295"/>
          </p:nvPr>
        </p:nvSpPr>
        <p:spPr>
          <a:xfrm>
            <a:off x="228600" y="1371600"/>
            <a:ext cx="8458200" cy="4754563"/>
          </a:xfrm>
        </p:spPr>
        <p:txBody>
          <a:bodyPr/>
          <a:lstStyle/>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00000"/>
              <a:buAutoNum type="arabicPeriod" startAt="3"/>
            </a:pPr>
            <a:r>
              <a:rPr lang="en-US" sz="1800" b="1" u="sng" dirty="0">
                <a:effectLst/>
                <a:latin typeface="Tahoma" pitchFamily="34" charset="0"/>
              </a:rPr>
              <a:t>Current Appraisal Designations</a:t>
            </a:r>
            <a:r>
              <a:rPr lang="en-US" sz="1800" b="1" dirty="0">
                <a:effectLst/>
                <a:latin typeface="Tahoma" pitchFamily="34" charset="0"/>
              </a:rPr>
              <a:t> (Taken within the past 5 years)</a:t>
            </a:r>
            <a:endParaRPr lang="en-US" sz="1800" b="1" u="sng" dirty="0">
              <a:effectLst/>
              <a:latin typeface="Tahoma" pitchFamily="34" charset="0"/>
            </a:endParaRPr>
          </a:p>
          <a:p>
            <a:pPr eaLnBrk="1" hangingPunct="1">
              <a:lnSpc>
                <a:spcPct val="80000"/>
              </a:lnSpc>
              <a:buClr>
                <a:schemeClr val="tx1"/>
              </a:buClr>
              <a:buSzPct val="100000"/>
              <a:buAutoNum type="arabicPeriod" startAt="3"/>
            </a:pPr>
            <a:endParaRPr lang="en-US" sz="1800" b="1" u="sng"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E.   </a:t>
            </a:r>
            <a:r>
              <a:rPr lang="en-US" sz="1800" b="1" u="sng" dirty="0">
                <a:effectLst/>
                <a:latin typeface="Tahoma" pitchFamily="34" charset="0"/>
              </a:rPr>
              <a:t>Accredited Rural Appraiser</a:t>
            </a:r>
            <a:r>
              <a:rPr lang="en-US" sz="1800" b="1" dirty="0">
                <a:effectLst/>
                <a:latin typeface="Tahoma" pitchFamily="34" charset="0"/>
              </a:rPr>
              <a:t>-American Society of Farm Managers 	&amp; Rural Appraisers sponsored </a:t>
            </a:r>
            <a:r>
              <a:rPr lang="en-US" sz="1800" b="1" u="sng" dirty="0">
                <a:effectLst/>
                <a:latin typeface="Tahoma" pitchFamily="34" charset="0"/>
              </a:rPr>
              <a:t>and</a:t>
            </a:r>
            <a:r>
              <a:rPr lang="en-US" sz="1800" b="1" dirty="0">
                <a:effectLst/>
                <a:latin typeface="Tahoma" pitchFamily="34" charset="0"/>
              </a:rPr>
              <a:t> Iowa Department of 	Revenue Iowa Laws course </a:t>
            </a:r>
            <a:r>
              <a:rPr lang="en-US" sz="1800" b="1" u="sng" dirty="0">
                <a:effectLst/>
                <a:latin typeface="Tahoma" pitchFamily="34" charset="0"/>
              </a:rPr>
              <a:t>or</a:t>
            </a:r>
            <a:r>
              <a:rPr lang="en-US" sz="1800" b="1" dirty="0">
                <a:effectLst/>
                <a:latin typeface="Tahoma" pitchFamily="34" charset="0"/>
              </a:rPr>
              <a:t> Iowa Assessment &amp; Taxation 	Review </a:t>
            </a:r>
          </a:p>
          <a:p>
            <a:pPr marL="0" indent="0" eaLnBrk="1" hangingPunct="1">
              <a:lnSpc>
                <a:spcPct val="80000"/>
              </a:lnSpc>
              <a:buClr>
                <a:schemeClr val="tx1"/>
              </a:buClr>
              <a:buSzPct val="125000"/>
              <a:buNone/>
            </a:pPr>
            <a:r>
              <a:rPr lang="en-US" sz="1800" b="1" dirty="0">
                <a:effectLst/>
                <a:latin typeface="Tahoma" pitchFamily="34" charset="0"/>
              </a:rPr>
              <a:t>         </a:t>
            </a:r>
          </a:p>
          <a:p>
            <a:pPr eaLnBrk="1" hangingPunct="1">
              <a:lnSpc>
                <a:spcPct val="80000"/>
              </a:lnSpc>
              <a:buClr>
                <a:schemeClr val="tx1"/>
              </a:buClr>
              <a:buSzPct val="125000"/>
              <a:buFont typeface="Arial" panose="020B0604020202020204" pitchFamily="34" charset="0"/>
              <a:buChar char="•"/>
            </a:pPr>
            <a:r>
              <a:rPr lang="en-US" sz="1800" b="1" dirty="0">
                <a:effectLst/>
                <a:latin typeface="Tahoma" pitchFamily="34" charset="0"/>
              </a:rPr>
              <a:t>Prior to this ADRC rule change; the assessor/deputy exam was given by the Iowa Department of Revenue in the spring and fall of each year in Des Moines, Iowa  </a:t>
            </a:r>
          </a:p>
          <a:p>
            <a:pPr eaLnBrk="1" hangingPunct="1">
              <a:lnSpc>
                <a:spcPct val="80000"/>
              </a:lnSpc>
              <a:buClr>
                <a:schemeClr val="tx1"/>
              </a:buClr>
              <a:buSzPct val="125000"/>
              <a:buFont typeface="Arial" panose="020B0604020202020204" pitchFamily="34" charset="0"/>
              <a:buChar char="•"/>
            </a:pPr>
            <a:endParaRPr lang="en-US" sz="1800" b="1" dirty="0">
              <a:effectLst/>
              <a:latin typeface="Tahoma" pitchFamily="34" charset="0"/>
            </a:endParaRPr>
          </a:p>
          <a:p>
            <a:pPr eaLnBrk="1" hangingPunct="1">
              <a:lnSpc>
                <a:spcPct val="80000"/>
              </a:lnSpc>
              <a:buClr>
                <a:schemeClr val="tx1"/>
              </a:buClr>
              <a:buSzPct val="125000"/>
              <a:buFont typeface="Arial" panose="020B0604020202020204" pitchFamily="34" charset="0"/>
              <a:buChar char="•"/>
            </a:pPr>
            <a:r>
              <a:rPr lang="en-US" sz="1800" b="1" dirty="0">
                <a:effectLst/>
                <a:latin typeface="Tahoma" pitchFamily="34" charset="0"/>
              </a:rPr>
              <a:t>Currently, the exam is taken on line at DMACC. Will be expanded to other area colleges in the future </a:t>
            </a:r>
          </a:p>
          <a:p>
            <a:pPr marL="0" indent="0" eaLnBrk="1" hangingPunct="1">
              <a:lnSpc>
                <a:spcPct val="80000"/>
              </a:lnSpc>
              <a:buClr>
                <a:schemeClr val="tx1"/>
              </a:buClr>
              <a:buSzPct val="125000"/>
              <a:buNone/>
            </a:pPr>
            <a:endParaRPr lang="en-US" sz="1800" b="1" dirty="0">
              <a:effectLst/>
              <a:latin typeface="Tahoma" pitchFamily="34" charset="0"/>
            </a:endParaRP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endParaRPr lang="en-US" sz="1800" b="1"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a:t>
            </a:r>
          </a:p>
          <a:p>
            <a:pPr eaLnBrk="1" hangingPunct="1">
              <a:lnSpc>
                <a:spcPct val="80000"/>
              </a:lnSpc>
              <a:buClr>
                <a:schemeClr val="tx1"/>
              </a:buClr>
              <a:buFontTx/>
              <a:buChar char="•"/>
            </a:pPr>
            <a:endParaRPr lang="en-US" sz="1800" b="1" dirty="0">
              <a:latin typeface="Tahoma" pitchFamily="34" charset="0"/>
            </a:endParaRPr>
          </a:p>
          <a:p>
            <a:pPr marL="0" indent="0" eaLnBrk="1" hangingPunct="1">
              <a:lnSpc>
                <a:spcPct val="80000"/>
              </a:lnSpc>
              <a:buClr>
                <a:schemeClr val="tx1"/>
              </a:buClr>
              <a:buNone/>
            </a:pPr>
            <a:endParaRPr lang="en-US" sz="18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rgbClr val="F1F620"/>
              </a:buClr>
              <a:buFont typeface="Wingdings" pitchFamily="2" charset="2"/>
              <a:buChar char="§"/>
            </a:pPr>
            <a:endParaRPr lang="en-US" sz="1600" b="1" dirty="0">
              <a:latin typeface="Tahoma" pitchFamily="34" charset="0"/>
            </a:endParaRPr>
          </a:p>
        </p:txBody>
      </p:sp>
      <p:pic>
        <p:nvPicPr>
          <p:cNvPr id="76804" name="Picture 4" descr="j0307904[1]"/>
          <p:cNvPicPr>
            <a:picLocks noChangeAspect="1" noChangeArrowheads="1"/>
          </p:cNvPicPr>
          <p:nvPr/>
        </p:nvPicPr>
        <p:blipFill>
          <a:blip r:embed="rId3"/>
          <a:srcRect/>
          <a:stretch>
            <a:fillRect/>
          </a:stretch>
        </p:blipFill>
        <p:spPr bwMode="auto">
          <a:xfrm>
            <a:off x="8077200" y="6019800"/>
            <a:ext cx="762000" cy="687388"/>
          </a:xfrm>
          <a:prstGeom prst="rect">
            <a:avLst/>
          </a:prstGeom>
          <a:noFill/>
          <a:ln w="9525">
            <a:noFill/>
            <a:miter lim="800000"/>
            <a:headEnd/>
            <a:tailEnd/>
          </a:ln>
        </p:spPr>
      </p:pic>
      <p:pic>
        <p:nvPicPr>
          <p:cNvPr id="76805"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extLst>
      <p:ext uri="{BB962C8B-B14F-4D97-AF65-F5344CB8AC3E}">
        <p14:creationId xmlns:p14="http://schemas.microsoft.com/office/powerpoint/2010/main" val="126033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457200" y="-304800"/>
            <a:ext cx="8229600" cy="1295400"/>
          </a:xfrm>
        </p:spPr>
        <p:txBody>
          <a:bodyPr/>
          <a:lstStyle/>
          <a:p>
            <a:pPr eaLnBrk="1" hangingPunct="1">
              <a:buClr>
                <a:srgbClr val="F1F620"/>
              </a:buClr>
              <a:buFont typeface="Wingdings" pitchFamily="2" charset="2"/>
              <a:buNone/>
            </a:pPr>
            <a:br>
              <a:rPr lang="en-US" sz="2400" dirty="0">
                <a:latin typeface="Tahoma" pitchFamily="34" charset="0"/>
              </a:rPr>
            </a:br>
            <a:br>
              <a:rPr lang="en-US" sz="2400" dirty="0">
                <a:latin typeface="Tahoma" pitchFamily="34" charset="0"/>
              </a:rPr>
            </a:br>
            <a:br>
              <a:rPr lang="en-US" sz="2400" dirty="0">
                <a:latin typeface="Tahoma" pitchFamily="34" charset="0"/>
              </a:rPr>
            </a:br>
            <a:r>
              <a:rPr lang="en-US" sz="2400" dirty="0">
                <a:solidFill>
                  <a:schemeClr val="tx1"/>
                </a:solidFill>
                <a:effectLst/>
                <a:latin typeface="Tahoma" pitchFamily="34" charset="0"/>
              </a:rPr>
              <a:t>Membership of the County &amp; City Conference Board</a:t>
            </a:r>
            <a:br>
              <a:rPr lang="en-US" sz="2400" dirty="0">
                <a:solidFill>
                  <a:schemeClr val="tx1"/>
                </a:solidFill>
                <a:effectLst/>
                <a:latin typeface="Tahoma" pitchFamily="34" charset="0"/>
              </a:rPr>
            </a:br>
            <a:r>
              <a:rPr lang="en-US" sz="2800" dirty="0">
                <a:effectLst/>
                <a:latin typeface="Tahoma" pitchFamily="34" charset="0"/>
              </a:rPr>
              <a:t> </a:t>
            </a:r>
            <a:br>
              <a:rPr lang="en-US" sz="2800" dirty="0">
                <a:effectLst/>
                <a:latin typeface="Tahoma" pitchFamily="34" charset="0"/>
              </a:rPr>
            </a:br>
            <a:endParaRPr lang="en-US" sz="2800" dirty="0">
              <a:effectLst/>
              <a:latin typeface="Tahoma" pitchFamily="34" charset="0"/>
            </a:endParaRPr>
          </a:p>
        </p:txBody>
      </p:sp>
      <p:sp>
        <p:nvSpPr>
          <p:cNvPr id="21506" name="Rectangle 3"/>
          <p:cNvSpPr>
            <a:spLocks noGrp="1" noChangeArrowheads="1"/>
          </p:cNvSpPr>
          <p:nvPr>
            <p:ph type="body" idx="1"/>
          </p:nvPr>
        </p:nvSpPr>
        <p:spPr>
          <a:xfrm>
            <a:off x="457200" y="1143000"/>
            <a:ext cx="8229600" cy="5287963"/>
          </a:xfrm>
        </p:spPr>
        <p:txBody>
          <a:bodyPr/>
          <a:lstStyle/>
          <a:p>
            <a:pPr eaLnBrk="1" hangingPunct="1">
              <a:lnSpc>
                <a:spcPct val="90000"/>
              </a:lnSpc>
              <a:buClr>
                <a:schemeClr val="tx1"/>
              </a:buClr>
              <a:buSzPct val="150000"/>
              <a:buFont typeface="Arial" panose="020B0604020202020204" pitchFamily="34" charset="0"/>
              <a:buChar char="•"/>
            </a:pPr>
            <a:r>
              <a:rPr lang="en-US" sz="1600" b="1" u="sng" dirty="0">
                <a:effectLst/>
                <a:latin typeface="Tahoma" pitchFamily="34" charset="0"/>
              </a:rPr>
              <a:t>County Assessor Conference Board</a:t>
            </a:r>
            <a:r>
              <a:rPr lang="en-US" sz="1600" dirty="0">
                <a:effectLst/>
                <a:latin typeface="Tahoma" pitchFamily="34" charset="0"/>
              </a:rPr>
              <a:t>  </a:t>
            </a:r>
            <a:r>
              <a:rPr lang="en-US" sz="1600" b="1" dirty="0">
                <a:effectLst/>
                <a:latin typeface="Tahoma" pitchFamily="34" charset="0"/>
              </a:rPr>
              <a:t>(Iowa Code Chapter 441.2)</a:t>
            </a:r>
            <a:endParaRPr lang="en-US" sz="1600" b="1" u="sng" dirty="0">
              <a:effectLst/>
              <a:latin typeface="Tahoma" pitchFamily="34" charset="0"/>
            </a:endParaRPr>
          </a:p>
          <a:p>
            <a:pPr eaLnBrk="1" hangingPunct="1">
              <a:lnSpc>
                <a:spcPct val="90000"/>
              </a:lnSpc>
              <a:buClr>
                <a:schemeClr val="tx1"/>
              </a:buClr>
              <a:buSzPct val="125000"/>
              <a:buFont typeface="Arial" panose="020B0604020202020204" pitchFamily="34" charset="0"/>
              <a:buChar char="•"/>
            </a:pPr>
            <a:endParaRPr lang="en-US" sz="1600" b="1" u="sng"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dirty="0">
                <a:effectLst/>
                <a:latin typeface="Tahoma" pitchFamily="34" charset="0"/>
              </a:rPr>
              <a:t>County Board of Supervisors (Supervisor is chairperson)</a:t>
            </a:r>
          </a:p>
          <a:p>
            <a:pPr eaLnBrk="1" hangingPunct="1">
              <a:lnSpc>
                <a:spcPct val="90000"/>
              </a:lnSpc>
              <a:buClr>
                <a:schemeClr val="tx1"/>
              </a:buClr>
              <a:buSzPct val="125000"/>
              <a:buFont typeface="Arial" panose="020B0604020202020204" pitchFamily="34" charset="0"/>
              <a:buChar char="•"/>
            </a:pPr>
            <a:endParaRPr lang="en-US" sz="1600" b="1"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dirty="0">
                <a:effectLst/>
                <a:latin typeface="Tahoma" pitchFamily="34" charset="0"/>
              </a:rPr>
              <a:t>Mayor from each city within county </a:t>
            </a:r>
          </a:p>
          <a:p>
            <a:pPr eaLnBrk="1" hangingPunct="1">
              <a:lnSpc>
                <a:spcPct val="90000"/>
              </a:lnSpc>
              <a:buClr>
                <a:schemeClr val="tx1"/>
              </a:buClr>
              <a:buSzPct val="95000"/>
              <a:buFont typeface="Arial" panose="020B0604020202020204" pitchFamily="34" charset="0"/>
              <a:buChar char="•"/>
            </a:pPr>
            <a:endParaRPr lang="en-US" sz="1600" b="1"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dirty="0">
                <a:effectLst/>
                <a:latin typeface="Tahoma" pitchFamily="34" charset="0"/>
              </a:rPr>
              <a:t>School Board representative from each school district within the county provided that individual is a resident of the county. </a:t>
            </a:r>
          </a:p>
          <a:p>
            <a:pPr eaLnBrk="1" hangingPunct="1">
              <a:lnSpc>
                <a:spcPct val="90000"/>
              </a:lnSpc>
              <a:buClr>
                <a:schemeClr val="tx1"/>
              </a:buClr>
              <a:buSzPct val="95000"/>
              <a:buFont typeface="Arial" panose="020B0604020202020204" pitchFamily="34" charset="0"/>
              <a:buChar char="•"/>
            </a:pPr>
            <a:endParaRPr lang="en-US" sz="1600" b="1"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u="sng" dirty="0">
                <a:effectLst/>
                <a:latin typeface="Tahoma" pitchFamily="34" charset="0"/>
              </a:rPr>
              <a:t>City Assessor Conference Board</a:t>
            </a:r>
            <a:r>
              <a:rPr lang="en-US" sz="1600" dirty="0">
                <a:effectLst/>
                <a:latin typeface="Tahoma" pitchFamily="34" charset="0"/>
              </a:rPr>
              <a:t>  </a:t>
            </a:r>
            <a:r>
              <a:rPr lang="en-US" sz="1600" b="1" dirty="0">
                <a:effectLst/>
                <a:latin typeface="Tahoma" pitchFamily="34" charset="0"/>
              </a:rPr>
              <a:t>(Iowa Code Chapter 441.2)</a:t>
            </a:r>
            <a:endParaRPr lang="en-US" sz="1600" b="1" u="sng" dirty="0">
              <a:effectLst/>
              <a:latin typeface="Tahoma" pitchFamily="34" charset="0"/>
            </a:endParaRPr>
          </a:p>
          <a:p>
            <a:pPr eaLnBrk="1" hangingPunct="1">
              <a:lnSpc>
                <a:spcPct val="90000"/>
              </a:lnSpc>
              <a:buClr>
                <a:schemeClr val="tx1"/>
              </a:buClr>
              <a:buSzPct val="95000"/>
              <a:buFont typeface="Arial" panose="020B0604020202020204" pitchFamily="34" charset="0"/>
              <a:buChar char="•"/>
            </a:pPr>
            <a:endParaRPr lang="en-US" sz="1600" b="1" u="sng"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dirty="0">
                <a:effectLst/>
                <a:latin typeface="Tahoma" pitchFamily="34" charset="0"/>
              </a:rPr>
              <a:t>Members of City Council (Mayor is chairperson)</a:t>
            </a:r>
          </a:p>
          <a:p>
            <a:pPr eaLnBrk="1" hangingPunct="1">
              <a:lnSpc>
                <a:spcPct val="90000"/>
              </a:lnSpc>
              <a:buClr>
                <a:schemeClr val="tx1"/>
              </a:buClr>
              <a:buSzPct val="95000"/>
              <a:buFont typeface="Arial" panose="020B0604020202020204" pitchFamily="34" charset="0"/>
              <a:buChar char="•"/>
            </a:pPr>
            <a:endParaRPr lang="en-US" sz="1600" b="1"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dirty="0">
                <a:effectLst/>
                <a:latin typeface="Tahoma" pitchFamily="34" charset="0"/>
              </a:rPr>
              <a:t>County Board of Supervisors</a:t>
            </a:r>
          </a:p>
          <a:p>
            <a:pPr eaLnBrk="1" hangingPunct="1">
              <a:lnSpc>
                <a:spcPct val="90000"/>
              </a:lnSpc>
              <a:buClr>
                <a:schemeClr val="tx1"/>
              </a:buClr>
              <a:buSzPct val="95000"/>
              <a:buFont typeface="Arial" panose="020B0604020202020204" pitchFamily="34" charset="0"/>
              <a:buChar char="•"/>
            </a:pPr>
            <a:endParaRPr lang="en-US" sz="1600" b="1"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dirty="0">
                <a:effectLst/>
                <a:latin typeface="Tahoma" pitchFamily="34" charset="0"/>
              </a:rPr>
              <a:t>The entire board directors of each school district having property located within the city </a:t>
            </a:r>
          </a:p>
          <a:p>
            <a:pPr eaLnBrk="1" hangingPunct="1">
              <a:lnSpc>
                <a:spcPct val="90000"/>
              </a:lnSpc>
              <a:buClr>
                <a:schemeClr val="tx1"/>
              </a:buClr>
              <a:buSzPct val="95000"/>
              <a:buFont typeface="Arial" panose="020B0604020202020204" pitchFamily="34" charset="0"/>
              <a:buChar char="•"/>
            </a:pPr>
            <a:endParaRPr lang="en-US" sz="1600" b="1" dirty="0">
              <a:effectLst/>
              <a:latin typeface="Tahoma" pitchFamily="34" charset="0"/>
            </a:endParaRPr>
          </a:p>
          <a:p>
            <a:pPr eaLnBrk="1" hangingPunct="1">
              <a:lnSpc>
                <a:spcPct val="90000"/>
              </a:lnSpc>
              <a:buClr>
                <a:schemeClr val="tx1"/>
              </a:buClr>
              <a:buSzPct val="150000"/>
              <a:buFont typeface="Arial" panose="020B0604020202020204" pitchFamily="34" charset="0"/>
              <a:buChar char="•"/>
            </a:pPr>
            <a:r>
              <a:rPr lang="en-US" sz="1600" b="1" dirty="0">
                <a:effectLst/>
                <a:latin typeface="Tahoma" pitchFamily="34" charset="0"/>
              </a:rPr>
              <a:t>Assessor is clerk of each respective county or city conference board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784225" y="1447800"/>
            <a:ext cx="7140575" cy="366713"/>
          </a:xfrm>
          <a:prstGeom prst="rect">
            <a:avLst/>
          </a:prstGeom>
          <a:noFill/>
          <a:ln w="9525">
            <a:noFill/>
            <a:miter lim="800000"/>
            <a:headEnd/>
            <a:tailEnd/>
          </a:ln>
        </p:spPr>
        <p:txBody>
          <a:bodyPr>
            <a:spAutoFit/>
          </a:bodyPr>
          <a:lstStyle/>
          <a:p>
            <a:pPr eaLnBrk="0" hangingPunct="0">
              <a:spcBef>
                <a:spcPct val="50000"/>
              </a:spcBef>
            </a:pPr>
            <a:endParaRPr lang="en-US"/>
          </a:p>
        </p:txBody>
      </p:sp>
      <p:pic>
        <p:nvPicPr>
          <p:cNvPr id="22530" name="Picture 3" descr="j0307904[1]"/>
          <p:cNvPicPr>
            <a:picLocks noChangeAspect="1" noChangeArrowheads="1"/>
          </p:cNvPicPr>
          <p:nvPr/>
        </p:nvPicPr>
        <p:blipFill>
          <a:blip r:embed="rId3"/>
          <a:srcRect/>
          <a:stretch>
            <a:fillRect/>
          </a:stretch>
        </p:blipFill>
        <p:spPr bwMode="auto">
          <a:xfrm>
            <a:off x="7620000" y="5530850"/>
            <a:ext cx="1219200" cy="1100138"/>
          </a:xfrm>
          <a:prstGeom prst="rect">
            <a:avLst/>
          </a:prstGeom>
          <a:noFill/>
          <a:ln w="9525">
            <a:noFill/>
            <a:miter lim="800000"/>
            <a:headEnd/>
            <a:tailEnd/>
          </a:ln>
        </p:spPr>
      </p:pic>
      <p:pic>
        <p:nvPicPr>
          <p:cNvPr id="22531" name="Picture 4" descr="j0202530[1]"/>
          <p:cNvPicPr>
            <a:picLocks noChangeAspect="1" noChangeArrowheads="1"/>
          </p:cNvPicPr>
          <p:nvPr/>
        </p:nvPicPr>
        <p:blipFill>
          <a:blip r:embed="rId4"/>
          <a:srcRect/>
          <a:stretch>
            <a:fillRect/>
          </a:stretch>
        </p:blipFill>
        <p:spPr bwMode="auto">
          <a:xfrm>
            <a:off x="152400" y="76200"/>
            <a:ext cx="1371600" cy="538163"/>
          </a:xfrm>
          <a:prstGeom prst="rect">
            <a:avLst/>
          </a:prstGeom>
          <a:noFill/>
          <a:ln w="9525">
            <a:noFill/>
            <a:miter lim="800000"/>
            <a:headEnd/>
            <a:tailEnd/>
          </a:ln>
        </p:spPr>
      </p:pic>
      <p:sp>
        <p:nvSpPr>
          <p:cNvPr id="22532" name="Rectangle 5"/>
          <p:cNvSpPr>
            <a:spLocks noChangeArrowheads="1"/>
          </p:cNvSpPr>
          <p:nvPr/>
        </p:nvSpPr>
        <p:spPr bwMode="auto">
          <a:xfrm>
            <a:off x="533400" y="1981200"/>
            <a:ext cx="7924800" cy="5539978"/>
          </a:xfrm>
          <a:prstGeom prst="rect">
            <a:avLst/>
          </a:prstGeom>
          <a:noFill/>
          <a:ln w="12700" cap="sq">
            <a:noFill/>
            <a:miter lim="800000"/>
            <a:headEnd type="none" w="sm" len="sm"/>
            <a:tailEnd type="none" w="sm" len="sm"/>
          </a:ln>
        </p:spPr>
        <p:txBody>
          <a:bodyPr>
            <a:spAutoFit/>
          </a:bodyPr>
          <a:lstStyle/>
          <a:p>
            <a:pPr indent="344488" eaLnBrk="0" hangingPunct="0">
              <a:buFontTx/>
              <a:buChar char="•"/>
            </a:pPr>
            <a:endParaRPr lang="en-US" sz="1600" dirty="0">
              <a:latin typeface="Tahoma" pitchFamily="34" charset="0"/>
            </a:endParaRPr>
          </a:p>
          <a:p>
            <a:pPr indent="344488" eaLnBrk="0" hangingPunct="0">
              <a:buSzPct val="125000"/>
              <a:buFontTx/>
              <a:buChar char="•"/>
            </a:pPr>
            <a:r>
              <a:rPr lang="en-US" sz="1600" dirty="0">
                <a:latin typeface="Tahoma" pitchFamily="34" charset="0"/>
              </a:rPr>
              <a:t> </a:t>
            </a:r>
            <a:r>
              <a:rPr lang="en-US" b="1" dirty="0">
                <a:latin typeface="Tahoma" pitchFamily="34" charset="0"/>
              </a:rPr>
              <a:t>Each of the three (3) units has one vote (total of 3 votes)</a:t>
            </a:r>
          </a:p>
          <a:p>
            <a:pPr indent="344488" eaLnBrk="0" hangingPunct="0">
              <a:buFontTx/>
              <a:buChar char="•"/>
            </a:pPr>
            <a:endParaRPr lang="en-US" b="1" dirty="0">
              <a:latin typeface="Tahoma" pitchFamily="34" charset="0"/>
            </a:endParaRPr>
          </a:p>
          <a:p>
            <a:pPr indent="344488" eaLnBrk="0" hangingPunct="0">
              <a:buSzPct val="125000"/>
              <a:buFontTx/>
              <a:buChar char="•"/>
            </a:pPr>
            <a:r>
              <a:rPr lang="en-US" b="1" dirty="0">
                <a:latin typeface="Tahoma" pitchFamily="34" charset="0"/>
              </a:rPr>
              <a:t>Two (2) members must be present from a unit to have a </a:t>
            </a:r>
          </a:p>
          <a:p>
            <a:pPr eaLnBrk="0" hangingPunct="0">
              <a:buSzPct val="125000"/>
            </a:pPr>
            <a:r>
              <a:rPr lang="en-US" b="1" dirty="0">
                <a:latin typeface="Tahoma" pitchFamily="34" charset="0"/>
              </a:rPr>
              <a:t>     quorum of that  unit</a:t>
            </a:r>
          </a:p>
          <a:p>
            <a:pPr indent="344488" eaLnBrk="0" hangingPunct="0"/>
            <a:endParaRPr lang="en-US" b="1" dirty="0">
              <a:latin typeface="Tahoma" pitchFamily="34" charset="0"/>
            </a:endParaRPr>
          </a:p>
          <a:p>
            <a:pPr indent="344488" eaLnBrk="0" hangingPunct="0">
              <a:buSzPct val="125000"/>
              <a:buFontTx/>
              <a:buChar char="•"/>
            </a:pPr>
            <a:r>
              <a:rPr lang="en-US" b="1" dirty="0">
                <a:latin typeface="Tahoma" pitchFamily="34" charset="0"/>
              </a:rPr>
              <a:t>Two (2) units of the three (3) units must have a quorum to hold</a:t>
            </a:r>
          </a:p>
          <a:p>
            <a:pPr eaLnBrk="0" hangingPunct="0"/>
            <a:r>
              <a:rPr lang="en-US" b="1" dirty="0">
                <a:latin typeface="Tahoma" pitchFamily="34" charset="0"/>
              </a:rPr>
              <a:t>     a meeting</a:t>
            </a:r>
          </a:p>
          <a:p>
            <a:pPr indent="344488" eaLnBrk="0" hangingPunct="0">
              <a:buFontTx/>
              <a:buChar char="•"/>
            </a:pPr>
            <a:endParaRPr lang="en-US" b="1" dirty="0">
              <a:latin typeface="Tahoma" pitchFamily="34" charset="0"/>
            </a:endParaRPr>
          </a:p>
          <a:p>
            <a:pPr indent="344488" eaLnBrk="0" hangingPunct="0">
              <a:buSzPct val="125000"/>
              <a:buFontTx/>
              <a:buChar char="•"/>
            </a:pPr>
            <a:r>
              <a:rPr lang="en-US" b="1" dirty="0">
                <a:latin typeface="Tahoma" pitchFamily="34" charset="0"/>
              </a:rPr>
              <a:t>Majority of votes of members of each unit determines vote of                                                                                         </a:t>
            </a:r>
          </a:p>
          <a:p>
            <a:pPr eaLnBrk="0" hangingPunct="0"/>
            <a:r>
              <a:rPr lang="en-US" b="1" dirty="0">
                <a:latin typeface="Tahoma" pitchFamily="34" charset="0"/>
              </a:rPr>
              <a:t>     that unit</a:t>
            </a:r>
          </a:p>
          <a:p>
            <a:pPr eaLnBrk="0" hangingPunct="0"/>
            <a:endParaRPr lang="en-US" b="1" dirty="0">
              <a:latin typeface="Tahoma" pitchFamily="34" charset="0"/>
            </a:endParaRPr>
          </a:p>
          <a:p>
            <a:pPr marL="285750" indent="-285750" eaLnBrk="0" hangingPunct="0">
              <a:buSzPct val="150000"/>
              <a:buFont typeface="Arial" pitchFamily="34" charset="0"/>
              <a:buChar char="•"/>
            </a:pPr>
            <a:r>
              <a:rPr lang="en-US" b="1" dirty="0">
                <a:latin typeface="Tahoma" pitchFamily="34" charset="0"/>
              </a:rPr>
              <a:t>Two (2) units must agree for a vote to pass</a:t>
            </a:r>
          </a:p>
          <a:p>
            <a:pPr indent="344488" eaLnBrk="0" hangingPunct="0"/>
            <a:endParaRPr lang="en-US" b="1" dirty="0">
              <a:latin typeface="Tahoma" pitchFamily="34" charset="0"/>
            </a:endParaRPr>
          </a:p>
          <a:p>
            <a:pPr indent="344488" eaLnBrk="0" hangingPunct="0">
              <a:buFontTx/>
              <a:buChar char="•"/>
            </a:pPr>
            <a:endParaRPr lang="en-US" b="1" dirty="0">
              <a:latin typeface="Tahoma" pitchFamily="34" charset="0"/>
            </a:endParaRPr>
          </a:p>
          <a:p>
            <a:pPr indent="344488" eaLnBrk="0" hangingPunct="0">
              <a:buFontTx/>
              <a:buChar char="•"/>
            </a:pPr>
            <a:endParaRPr lang="en-US" b="1" dirty="0">
              <a:latin typeface="Tahoma" pitchFamily="34" charset="0"/>
            </a:endParaRPr>
          </a:p>
          <a:p>
            <a:pPr indent="344488" eaLnBrk="0" hangingPunct="0">
              <a:buFontTx/>
              <a:buChar char="•"/>
            </a:pPr>
            <a:endParaRPr lang="en-US" b="1" dirty="0">
              <a:latin typeface="Tahoma" pitchFamily="34" charset="0"/>
            </a:endParaRPr>
          </a:p>
          <a:p>
            <a:pPr indent="344488" eaLnBrk="0" hangingPunct="0"/>
            <a:endParaRPr lang="en-US" sz="1600" b="1" dirty="0">
              <a:latin typeface="Tahoma" pitchFamily="34" charset="0"/>
            </a:endParaRPr>
          </a:p>
          <a:p>
            <a:pPr indent="344488" eaLnBrk="0" hangingPunct="0"/>
            <a:endParaRPr lang="en-US" sz="1600" dirty="0">
              <a:latin typeface="Tahoma" pitchFamily="34" charset="0"/>
            </a:endParaRPr>
          </a:p>
          <a:p>
            <a:pPr indent="344488" eaLnBrk="0" hangingPunct="0"/>
            <a:endParaRPr lang="en-US" dirty="0"/>
          </a:p>
        </p:txBody>
      </p:sp>
      <p:sp>
        <p:nvSpPr>
          <p:cNvPr id="22533" name="Rectangle 6"/>
          <p:cNvSpPr>
            <a:spLocks noChangeArrowheads="1"/>
          </p:cNvSpPr>
          <p:nvPr/>
        </p:nvSpPr>
        <p:spPr bwMode="auto">
          <a:xfrm rot="10800000" flipV="1">
            <a:off x="760413" y="990600"/>
            <a:ext cx="6708775" cy="457200"/>
          </a:xfrm>
          <a:prstGeom prst="rect">
            <a:avLst/>
          </a:prstGeom>
          <a:noFill/>
          <a:ln w="12700" cap="sq">
            <a:noFill/>
            <a:miter lim="800000"/>
            <a:headEnd type="none" w="sm" len="sm"/>
            <a:tailEnd type="none" w="sm" len="sm"/>
          </a:ln>
        </p:spPr>
        <p:txBody>
          <a:bodyPr>
            <a:spAutoFit/>
          </a:bodyPr>
          <a:lstStyle/>
          <a:p>
            <a:pPr algn="ctr" eaLnBrk="0" hangingPunct="0"/>
            <a:r>
              <a:rPr lang="en-US" sz="2400" b="1" dirty="0">
                <a:latin typeface="Tahoma" pitchFamily="34" charset="0"/>
              </a:rPr>
              <a:t>Voting Procedures of Conference Board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457200" y="0"/>
            <a:ext cx="8229600" cy="1143000"/>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(Examining Board and Assessor Appointment)</a:t>
            </a:r>
          </a:p>
        </p:txBody>
      </p:sp>
      <p:sp>
        <p:nvSpPr>
          <p:cNvPr id="108547" name="Rectangle 3"/>
          <p:cNvSpPr>
            <a:spLocks noGrp="1" noChangeArrowheads="1"/>
          </p:cNvSpPr>
          <p:nvPr>
            <p:ph type="body" idx="1"/>
          </p:nvPr>
        </p:nvSpPr>
        <p:spPr>
          <a:xfrm>
            <a:off x="228600" y="1295400"/>
            <a:ext cx="8686800" cy="5211763"/>
          </a:xfrm>
        </p:spPr>
        <p:txBody>
          <a:bodyPr/>
          <a:lstStyle/>
          <a:p>
            <a:pPr eaLnBrk="1" hangingPunct="1">
              <a:lnSpc>
                <a:spcPct val="80000"/>
              </a:lnSpc>
              <a:buClr>
                <a:schemeClr val="tx1"/>
              </a:buClr>
              <a:buSzPct val="125000"/>
              <a:buFontTx/>
              <a:buChar char="•"/>
            </a:pPr>
            <a:r>
              <a:rPr lang="en-US" sz="1600" b="1" u="sng" dirty="0">
                <a:effectLst/>
                <a:latin typeface="Tahoma" pitchFamily="34" charset="0"/>
              </a:rPr>
              <a:t>Examining Board-</a:t>
            </a:r>
            <a:r>
              <a:rPr lang="en-US" sz="1600" b="1" dirty="0">
                <a:effectLst/>
                <a:latin typeface="Tahoma" pitchFamily="34" charset="0"/>
              </a:rPr>
              <a:t>--three person board (six  year terms) representing each conference  board unit  (Iowa Code Chapter 441.3)</a:t>
            </a:r>
          </a:p>
          <a:p>
            <a:pPr eaLnBrk="1" hangingPunct="1">
              <a:lnSpc>
                <a:spcPct val="80000"/>
              </a:lnSpc>
              <a:buClr>
                <a:schemeClr val="tx1"/>
              </a:buClr>
              <a:buFontTx/>
              <a:buNone/>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dirty="0">
                <a:effectLst/>
                <a:latin typeface="Tahoma" pitchFamily="34" charset="0"/>
              </a:rPr>
              <a:t>Must be a resident of jurisdiction</a:t>
            </a: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dirty="0">
                <a:effectLst/>
                <a:latin typeface="Tahoma" pitchFamily="34" charset="0"/>
              </a:rPr>
              <a:t>Request within seven days a registered list of potential candidates from the Iowa Department of Revenue</a:t>
            </a: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dirty="0">
                <a:effectLst/>
                <a:latin typeface="Tahoma" pitchFamily="34" charset="0"/>
              </a:rPr>
              <a:t>Advertise the vacant assessor position</a:t>
            </a:r>
          </a:p>
          <a:p>
            <a:pPr eaLnBrk="1" hangingPunct="1">
              <a:lnSpc>
                <a:spcPct val="80000"/>
              </a:lnSpc>
              <a:buClr>
                <a:schemeClr val="tx1"/>
              </a:buClr>
              <a:buFontTx/>
              <a:buNone/>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dirty="0">
                <a:effectLst/>
                <a:latin typeface="Tahoma" pitchFamily="34" charset="0"/>
              </a:rPr>
              <a:t>Interview potential candidates for assessor vacancy</a:t>
            </a: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dirty="0">
                <a:effectLst/>
                <a:latin typeface="Tahoma" pitchFamily="34" charset="0"/>
              </a:rPr>
              <a:t>Make a report or recommendation to conference board within fifteen days of the interviews or their recommendation of findings</a:t>
            </a: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dirty="0">
                <a:effectLst/>
                <a:latin typeface="Tahoma" pitchFamily="34" charset="0"/>
              </a:rPr>
              <a:t>Conference Board makes final selection of assessor</a:t>
            </a: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u="sng" dirty="0">
                <a:effectLst/>
                <a:latin typeface="Tahoma" pitchFamily="34" charset="0"/>
              </a:rPr>
              <a:t>Option:</a:t>
            </a:r>
            <a:r>
              <a:rPr lang="en-US" sz="1600" b="1" dirty="0">
                <a:effectLst/>
                <a:latin typeface="Tahoma" pitchFamily="34" charset="0"/>
              </a:rPr>
              <a:t> May request a local examination from IDR, if no appointment made</a:t>
            </a:r>
          </a:p>
          <a:p>
            <a:pPr eaLnBrk="1" hangingPunct="1">
              <a:lnSpc>
                <a:spcPct val="80000"/>
              </a:lnSpc>
              <a:buClr>
                <a:schemeClr val="tx1"/>
              </a:buClr>
              <a:buFontTx/>
              <a:buNone/>
            </a:pPr>
            <a:endParaRPr lang="en-US" sz="1600" b="1" dirty="0">
              <a:effectLst/>
              <a:latin typeface="Tahoma" pitchFamily="34" charset="0"/>
            </a:endParaRPr>
          </a:p>
          <a:p>
            <a:pPr eaLnBrk="1" hangingPunct="1">
              <a:lnSpc>
                <a:spcPct val="80000"/>
              </a:lnSpc>
              <a:buClr>
                <a:schemeClr val="tx1"/>
              </a:buClr>
              <a:buSzPct val="125000"/>
              <a:buFontTx/>
              <a:buChar char="•"/>
            </a:pPr>
            <a:r>
              <a:rPr lang="en-US" sz="1600" b="1" dirty="0">
                <a:effectLst/>
                <a:latin typeface="Tahoma" pitchFamily="34" charset="0"/>
              </a:rPr>
              <a:t>Notify Iowa Director of Revenue within ten days of appointment </a:t>
            </a: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rgbClr val="F1F620"/>
              </a:buClr>
              <a:buFont typeface="Wingdings" pitchFamily="2" charset="2"/>
              <a:buChar char="§"/>
            </a:pPr>
            <a:endParaRPr lang="en-US" sz="1400" b="1" dirty="0">
              <a:latin typeface="Tahoma" pitchFamily="34" charset="0"/>
            </a:endParaRPr>
          </a:p>
        </p:txBody>
      </p:sp>
      <p:pic>
        <p:nvPicPr>
          <p:cNvPr id="23555" name="Picture 6" descr="j0307904[1]"/>
          <p:cNvPicPr>
            <a:picLocks noChangeAspect="1" noChangeArrowheads="1"/>
          </p:cNvPicPr>
          <p:nvPr/>
        </p:nvPicPr>
        <p:blipFill>
          <a:blip r:embed="rId3"/>
          <a:srcRect/>
          <a:stretch>
            <a:fillRect/>
          </a:stretch>
        </p:blipFill>
        <p:spPr bwMode="auto">
          <a:xfrm>
            <a:off x="8153400" y="5943600"/>
            <a:ext cx="762000" cy="687388"/>
          </a:xfrm>
          <a:prstGeom prst="rect">
            <a:avLst/>
          </a:prstGeom>
          <a:noFill/>
          <a:ln w="9525">
            <a:noFill/>
            <a:miter lim="800000"/>
            <a:headEnd/>
            <a:tailEnd/>
          </a:ln>
        </p:spPr>
      </p:pic>
      <p:pic>
        <p:nvPicPr>
          <p:cNvPr id="23556" name="Picture 7" descr="j0202530[1]"/>
          <p:cNvPicPr>
            <a:picLocks noChangeAspect="1" noChangeArrowheads="1"/>
          </p:cNvPicPr>
          <p:nvPr/>
        </p:nvPicPr>
        <p:blipFill>
          <a:blip r:embed="rId4"/>
          <a:srcRect/>
          <a:stretch>
            <a:fillRect/>
          </a:stretch>
        </p:blipFill>
        <p:spPr bwMode="auto">
          <a:xfrm>
            <a:off x="0" y="109538"/>
            <a:ext cx="1162050" cy="4556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(Board of Review)</a:t>
            </a:r>
          </a:p>
        </p:txBody>
      </p:sp>
      <p:sp>
        <p:nvSpPr>
          <p:cNvPr id="110595" name="Rectangle 3"/>
          <p:cNvSpPr>
            <a:spLocks noGrp="1" noChangeArrowheads="1"/>
          </p:cNvSpPr>
          <p:nvPr>
            <p:ph type="body" idx="1"/>
          </p:nvPr>
        </p:nvSpPr>
        <p:spPr>
          <a:xfrm>
            <a:off x="457200" y="1295400"/>
            <a:ext cx="8229600" cy="4830763"/>
          </a:xfrm>
        </p:spPr>
        <p:txBody>
          <a:bodyPr/>
          <a:lstStyle/>
          <a:p>
            <a:pPr eaLnBrk="1" hangingPunct="1">
              <a:lnSpc>
                <a:spcPct val="90000"/>
              </a:lnSpc>
              <a:buClr>
                <a:schemeClr val="tx1"/>
              </a:buClr>
              <a:buSzPct val="125000"/>
              <a:buFontTx/>
              <a:buChar char="•"/>
            </a:pPr>
            <a:r>
              <a:rPr lang="en-US" sz="1800" b="1" dirty="0">
                <a:effectLst/>
                <a:latin typeface="Tahoma" pitchFamily="34" charset="0"/>
              </a:rPr>
              <a:t>Tax payer may appeal their assessment to this board unit</a:t>
            </a:r>
          </a:p>
          <a:p>
            <a:pPr eaLnBrk="1" hangingPunct="1">
              <a:lnSpc>
                <a:spcPct val="90000"/>
              </a:lnSpc>
              <a:buClr>
                <a:schemeClr val="tx1"/>
              </a:buClr>
              <a:buFontTx/>
              <a:buNone/>
            </a:pPr>
            <a:endParaRPr lang="en-US" sz="1800" b="1" dirty="0">
              <a:effectLst/>
              <a:latin typeface="Tahoma" pitchFamily="34" charset="0"/>
            </a:endParaRPr>
          </a:p>
          <a:p>
            <a:pPr eaLnBrk="1" hangingPunct="1">
              <a:lnSpc>
                <a:spcPct val="90000"/>
              </a:lnSpc>
              <a:buClr>
                <a:schemeClr val="tx1"/>
              </a:buClr>
              <a:buSzPct val="125000"/>
              <a:buFontTx/>
              <a:buChar char="•"/>
            </a:pPr>
            <a:r>
              <a:rPr lang="en-US" sz="1800" b="1" dirty="0">
                <a:effectLst/>
                <a:latin typeface="Tahoma" pitchFamily="34" charset="0"/>
              </a:rPr>
              <a:t>May be three or five members (six  year terms &amp; shall be staggered)</a:t>
            </a:r>
          </a:p>
          <a:p>
            <a:pPr eaLnBrk="1" hangingPunct="1">
              <a:lnSpc>
                <a:spcPct val="90000"/>
              </a:lnSpc>
              <a:buClr>
                <a:schemeClr val="tx1"/>
              </a:buClr>
              <a:buFontTx/>
              <a:buChar char="•"/>
            </a:pPr>
            <a:endParaRPr lang="en-US" sz="1800" b="1" dirty="0">
              <a:effectLst/>
              <a:latin typeface="Tahoma" pitchFamily="34" charset="0"/>
            </a:endParaRPr>
          </a:p>
          <a:p>
            <a:pPr eaLnBrk="1" hangingPunct="1">
              <a:lnSpc>
                <a:spcPct val="90000"/>
              </a:lnSpc>
              <a:buClr>
                <a:schemeClr val="tx1"/>
              </a:buClr>
              <a:buFontTx/>
              <a:buNone/>
            </a:pPr>
            <a:r>
              <a:rPr lang="en-US" sz="1800" b="1" u="sng" dirty="0">
                <a:effectLst/>
                <a:latin typeface="Tahoma" pitchFamily="34" charset="0"/>
              </a:rPr>
              <a:t>Board Membership</a:t>
            </a:r>
            <a:r>
              <a:rPr lang="en-US" sz="1800" b="1" dirty="0">
                <a:effectLst/>
                <a:latin typeface="Tahoma" pitchFamily="34" charset="0"/>
              </a:rPr>
              <a:t>:  (Iowa Code Chapter 441.31)</a:t>
            </a:r>
            <a:endParaRPr lang="en-US" sz="1800" b="1" u="sng" dirty="0">
              <a:effectLst/>
              <a:latin typeface="Tahoma" pitchFamily="34" charset="0"/>
            </a:endParaRPr>
          </a:p>
          <a:p>
            <a:pPr eaLnBrk="1" hangingPunct="1">
              <a:lnSpc>
                <a:spcPct val="90000"/>
              </a:lnSpc>
              <a:buClr>
                <a:schemeClr val="tx1"/>
              </a:buClr>
              <a:buFontTx/>
              <a:buNone/>
            </a:pPr>
            <a:endParaRPr lang="en-US" sz="1800" b="1" dirty="0">
              <a:effectLst/>
              <a:latin typeface="Tahoma" pitchFamily="34" charset="0"/>
            </a:endParaRPr>
          </a:p>
          <a:p>
            <a:pPr eaLnBrk="1" hangingPunct="1">
              <a:lnSpc>
                <a:spcPct val="90000"/>
              </a:lnSpc>
              <a:buClr>
                <a:schemeClr val="tx1"/>
              </a:buClr>
              <a:buSzPct val="125000"/>
              <a:buFontTx/>
              <a:buChar char="•"/>
            </a:pPr>
            <a:r>
              <a:rPr lang="en-US" sz="1800" b="1" dirty="0">
                <a:effectLst/>
                <a:latin typeface="Tahoma" pitchFamily="34" charset="0"/>
              </a:rPr>
              <a:t>One licensed real estate broker or appraiser related occupation</a:t>
            </a:r>
          </a:p>
          <a:p>
            <a:pPr eaLnBrk="1" hangingPunct="1">
              <a:lnSpc>
                <a:spcPct val="90000"/>
              </a:lnSpc>
              <a:buClr>
                <a:schemeClr val="tx1"/>
              </a:buClr>
              <a:buFontTx/>
              <a:buChar char="•"/>
            </a:pPr>
            <a:endParaRPr lang="en-US" sz="1800" b="1" dirty="0">
              <a:effectLst/>
              <a:latin typeface="Tahoma" pitchFamily="34" charset="0"/>
            </a:endParaRPr>
          </a:p>
          <a:p>
            <a:pPr eaLnBrk="1" hangingPunct="1">
              <a:lnSpc>
                <a:spcPct val="90000"/>
              </a:lnSpc>
              <a:buClr>
                <a:schemeClr val="tx1"/>
              </a:buClr>
              <a:buSzPct val="125000"/>
              <a:buFontTx/>
              <a:buChar char="•"/>
            </a:pPr>
            <a:r>
              <a:rPr lang="en-US" sz="1800" b="1" dirty="0">
                <a:effectLst/>
                <a:latin typeface="Tahoma" pitchFamily="34" charset="0"/>
              </a:rPr>
              <a:t>One registered architect or person in construction field</a:t>
            </a:r>
          </a:p>
          <a:p>
            <a:pPr eaLnBrk="1" hangingPunct="1">
              <a:lnSpc>
                <a:spcPct val="90000"/>
              </a:lnSpc>
              <a:buClr>
                <a:schemeClr val="tx1"/>
              </a:buClr>
              <a:buFontTx/>
              <a:buChar char="•"/>
            </a:pPr>
            <a:endParaRPr lang="en-US" sz="1800" b="1" dirty="0">
              <a:effectLst/>
              <a:latin typeface="Tahoma" pitchFamily="34" charset="0"/>
            </a:endParaRPr>
          </a:p>
          <a:p>
            <a:pPr eaLnBrk="1" hangingPunct="1">
              <a:lnSpc>
                <a:spcPct val="90000"/>
              </a:lnSpc>
              <a:buClr>
                <a:schemeClr val="tx1"/>
              </a:buClr>
              <a:buSzPct val="125000"/>
              <a:buFontTx/>
              <a:buChar char="•"/>
            </a:pPr>
            <a:r>
              <a:rPr lang="en-US" sz="1800" b="1" dirty="0">
                <a:effectLst/>
                <a:latin typeface="Tahoma" pitchFamily="34" charset="0"/>
              </a:rPr>
              <a:t>One member must be a farmer (case of a county)</a:t>
            </a:r>
          </a:p>
          <a:p>
            <a:pPr eaLnBrk="1" hangingPunct="1">
              <a:lnSpc>
                <a:spcPct val="90000"/>
              </a:lnSpc>
              <a:buClr>
                <a:schemeClr val="tx1"/>
              </a:buClr>
              <a:buFontTx/>
              <a:buChar char="•"/>
            </a:pPr>
            <a:endParaRPr lang="en-US" sz="1800" b="1" dirty="0">
              <a:effectLst/>
              <a:latin typeface="Tahoma" pitchFamily="34" charset="0"/>
            </a:endParaRPr>
          </a:p>
          <a:p>
            <a:pPr eaLnBrk="1" hangingPunct="1">
              <a:lnSpc>
                <a:spcPct val="90000"/>
              </a:lnSpc>
              <a:buClr>
                <a:schemeClr val="tx1"/>
              </a:buClr>
              <a:buSzPct val="125000"/>
              <a:buFontTx/>
              <a:buChar char="•"/>
            </a:pPr>
            <a:r>
              <a:rPr lang="en-US" sz="1800" b="1" dirty="0">
                <a:effectLst/>
                <a:latin typeface="Tahoma" pitchFamily="34" charset="0"/>
              </a:rPr>
              <a:t>Not more than two members shall be of same occupation</a:t>
            </a:r>
          </a:p>
          <a:p>
            <a:pPr eaLnBrk="1" hangingPunct="1">
              <a:lnSpc>
                <a:spcPct val="90000"/>
              </a:lnSpc>
              <a:buClr>
                <a:schemeClr val="tx1"/>
              </a:buClr>
              <a:buSzPct val="125000"/>
              <a:buFontTx/>
              <a:buChar char="•"/>
            </a:pPr>
            <a:endParaRPr lang="en-US" sz="1800" b="1" dirty="0">
              <a:effectLst/>
              <a:latin typeface="Tahoma" pitchFamily="34" charset="0"/>
            </a:endParaRPr>
          </a:p>
          <a:p>
            <a:pPr eaLnBrk="1" hangingPunct="1">
              <a:lnSpc>
                <a:spcPct val="90000"/>
              </a:lnSpc>
              <a:buClr>
                <a:schemeClr val="tx1"/>
              </a:buClr>
              <a:buSzPct val="125000"/>
              <a:buFontTx/>
              <a:buChar char="•"/>
            </a:pPr>
            <a:r>
              <a:rPr lang="en-US" sz="1800" b="1" dirty="0">
                <a:effectLst/>
                <a:latin typeface="Tahoma" pitchFamily="34" charset="0"/>
              </a:rPr>
              <a:t>Must be a resident of jurisdiction</a:t>
            </a:r>
          </a:p>
          <a:p>
            <a:pPr eaLnBrk="1" hangingPunct="1">
              <a:lnSpc>
                <a:spcPct val="90000"/>
              </a:lnSpc>
              <a:buClr>
                <a:schemeClr val="tx1"/>
              </a:buClr>
              <a:buFontTx/>
              <a:buNone/>
            </a:pPr>
            <a:endParaRPr lang="en-US" sz="1800" b="1" dirty="0">
              <a:effectLst/>
              <a:latin typeface="Tahoma" pitchFamily="34" charset="0"/>
            </a:endParaRPr>
          </a:p>
          <a:p>
            <a:pPr eaLnBrk="1" hangingPunct="1">
              <a:lnSpc>
                <a:spcPct val="90000"/>
              </a:lnSpc>
              <a:buClr>
                <a:schemeClr val="tx1"/>
              </a:buClr>
              <a:buSzPct val="125000"/>
              <a:buFontTx/>
              <a:buChar char="•"/>
            </a:pPr>
            <a:r>
              <a:rPr lang="en-US" sz="1800" b="1" dirty="0">
                <a:effectLst/>
                <a:latin typeface="Tahoma" pitchFamily="34" charset="0"/>
              </a:rPr>
              <a:t>Decisions may be appealed to District Court or PAAB</a:t>
            </a:r>
          </a:p>
          <a:p>
            <a:pPr eaLnBrk="1" hangingPunct="1">
              <a:lnSpc>
                <a:spcPct val="90000"/>
              </a:lnSpc>
              <a:buClr>
                <a:schemeClr val="tx1"/>
              </a:buClr>
              <a:buSzPct val="125000"/>
              <a:buFontTx/>
              <a:buChar char="•"/>
            </a:pPr>
            <a:endParaRPr lang="en-US" sz="1800" b="1" dirty="0">
              <a:latin typeface="Tahoma" pitchFamily="34" charset="0"/>
            </a:endParaRPr>
          </a:p>
          <a:p>
            <a:pPr eaLnBrk="1" hangingPunct="1">
              <a:lnSpc>
                <a:spcPct val="90000"/>
              </a:lnSpc>
              <a:buClr>
                <a:schemeClr val="tx1"/>
              </a:buClr>
              <a:buFontTx/>
              <a:buChar char="•"/>
            </a:pPr>
            <a:endParaRPr lang="en-US" sz="1800" b="1" dirty="0">
              <a:latin typeface="Tahoma" pitchFamily="34" charset="0"/>
            </a:endParaRPr>
          </a:p>
          <a:p>
            <a:pPr eaLnBrk="1" hangingPunct="1">
              <a:lnSpc>
                <a:spcPct val="90000"/>
              </a:lnSpc>
              <a:buClr>
                <a:srgbClr val="F1F620"/>
              </a:buClr>
              <a:buFont typeface="Wingdings" pitchFamily="2" charset="2"/>
              <a:buChar char="§"/>
            </a:pPr>
            <a:endParaRPr lang="en-US" sz="1600" b="1" dirty="0">
              <a:latin typeface="Tahoma" pitchFamily="34" charset="0"/>
            </a:endParaRPr>
          </a:p>
        </p:txBody>
      </p:sp>
      <p:pic>
        <p:nvPicPr>
          <p:cNvPr id="25603" name="Picture 4" descr="j0307904[1]"/>
          <p:cNvPicPr>
            <a:picLocks noChangeAspect="1" noChangeArrowheads="1"/>
          </p:cNvPicPr>
          <p:nvPr/>
        </p:nvPicPr>
        <p:blipFill>
          <a:blip r:embed="rId3"/>
          <a:srcRect/>
          <a:stretch>
            <a:fillRect/>
          </a:stretch>
        </p:blipFill>
        <p:spPr bwMode="auto">
          <a:xfrm>
            <a:off x="7620000" y="5607050"/>
            <a:ext cx="1219200" cy="1100138"/>
          </a:xfrm>
          <a:prstGeom prst="rect">
            <a:avLst/>
          </a:prstGeom>
          <a:noFill/>
          <a:ln w="9525">
            <a:noFill/>
            <a:miter lim="800000"/>
            <a:headEnd/>
            <a:tailEnd/>
          </a:ln>
        </p:spPr>
      </p:pic>
      <p:pic>
        <p:nvPicPr>
          <p:cNvPr id="25604"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(Budget Process---Iowa Code Chapter 441.16)</a:t>
            </a:r>
          </a:p>
        </p:txBody>
      </p:sp>
      <p:sp>
        <p:nvSpPr>
          <p:cNvPr id="112643" name="Rectangle 3"/>
          <p:cNvSpPr>
            <a:spLocks noGrp="1" noChangeArrowheads="1"/>
          </p:cNvSpPr>
          <p:nvPr>
            <p:ph type="body" idx="1"/>
          </p:nvPr>
        </p:nvSpPr>
        <p:spPr>
          <a:xfrm>
            <a:off x="457200" y="1371600"/>
            <a:ext cx="8229600" cy="4800600"/>
          </a:xfrm>
        </p:spPr>
        <p:txBody>
          <a:bodyPr/>
          <a:lstStyle/>
          <a:p>
            <a:pPr eaLnBrk="1" hangingPunct="1">
              <a:lnSpc>
                <a:spcPct val="80000"/>
              </a:lnSpc>
              <a:buClr>
                <a:schemeClr val="tx1"/>
              </a:buClr>
              <a:buSzPct val="125000"/>
              <a:buFontTx/>
              <a:buChar char="•"/>
            </a:pPr>
            <a:r>
              <a:rPr lang="en-US" sz="1800" b="1" dirty="0">
                <a:effectLst/>
                <a:latin typeface="Tahoma" pitchFamily="34" charset="0"/>
              </a:rPr>
              <a:t>January 1 of each year assessor is to prepare a budget for the operating expenses necessary to operate the office </a:t>
            </a:r>
          </a:p>
          <a:p>
            <a:pPr marL="0" indent="0" eaLnBrk="1" hangingPunct="1">
              <a:lnSpc>
                <a:spcPct val="80000"/>
              </a:lnSpc>
              <a:buClr>
                <a:schemeClr val="tx1"/>
              </a:buClr>
              <a:buNone/>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Separate Taxing Entity (Own tax/levy rate)</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FontTx/>
              <a:buNone/>
            </a:pPr>
            <a:r>
              <a:rPr lang="en-US" sz="1800" b="1" u="sng" dirty="0">
                <a:effectLst/>
                <a:latin typeface="Tahoma" pitchFamily="34" charset="0"/>
              </a:rPr>
              <a:t>Regular Assessment Fund (Operating Expenses)</a:t>
            </a:r>
          </a:p>
          <a:p>
            <a:pPr eaLnBrk="1" hangingPunct="1">
              <a:lnSpc>
                <a:spcPct val="80000"/>
              </a:lnSpc>
              <a:buClr>
                <a:schemeClr val="tx1"/>
              </a:buClr>
              <a:buFontTx/>
              <a:buNone/>
            </a:pPr>
            <a:endParaRPr lang="en-US" sz="1800" b="1" u="sng" dirty="0">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Salaries (FICA &amp; IPERS) </a:t>
            </a:r>
          </a:p>
          <a:p>
            <a:pPr eaLnBrk="1" hangingPunct="1">
              <a:lnSpc>
                <a:spcPct val="80000"/>
              </a:lnSpc>
              <a:buClr>
                <a:schemeClr val="tx1"/>
              </a:buClr>
              <a:buSzPct val="125000"/>
              <a:buFontTx/>
              <a:buChar char="•"/>
            </a:pPr>
            <a:r>
              <a:rPr lang="en-US" sz="1800" b="1" dirty="0">
                <a:effectLst/>
                <a:latin typeface="Tahoma" pitchFamily="34" charset="0"/>
              </a:rPr>
              <a:t>Insurance-Benefits</a:t>
            </a:r>
          </a:p>
          <a:p>
            <a:pPr eaLnBrk="1" hangingPunct="1">
              <a:lnSpc>
                <a:spcPct val="80000"/>
              </a:lnSpc>
              <a:buClr>
                <a:schemeClr val="tx1"/>
              </a:buClr>
              <a:buSzPct val="125000"/>
              <a:buFontTx/>
              <a:buChar char="•"/>
            </a:pPr>
            <a:r>
              <a:rPr lang="en-US" sz="1800" b="1" dirty="0">
                <a:effectLst/>
                <a:latin typeface="Tahoma" pitchFamily="34" charset="0"/>
              </a:rPr>
              <a:t>Board of Review Expenses</a:t>
            </a:r>
          </a:p>
          <a:p>
            <a:pPr eaLnBrk="1" hangingPunct="1">
              <a:lnSpc>
                <a:spcPct val="80000"/>
              </a:lnSpc>
              <a:buClr>
                <a:schemeClr val="tx1"/>
              </a:buClr>
              <a:buSzPct val="125000"/>
              <a:buFontTx/>
              <a:buChar char="•"/>
            </a:pPr>
            <a:r>
              <a:rPr lang="en-US" sz="1800" b="1" dirty="0">
                <a:effectLst/>
                <a:latin typeface="Tahoma" pitchFamily="34" charset="0"/>
              </a:rPr>
              <a:t>Legal and Appraisal Services</a:t>
            </a:r>
          </a:p>
          <a:p>
            <a:pPr eaLnBrk="1" hangingPunct="1">
              <a:lnSpc>
                <a:spcPct val="80000"/>
              </a:lnSpc>
              <a:buClr>
                <a:schemeClr val="tx1"/>
              </a:buClr>
              <a:buSzPct val="125000"/>
              <a:buFontTx/>
              <a:buChar char="•"/>
            </a:pPr>
            <a:r>
              <a:rPr lang="en-US" sz="1800" b="1" dirty="0">
                <a:effectLst/>
                <a:latin typeface="Tahoma" pitchFamily="34" charset="0"/>
              </a:rPr>
              <a:t>Office Supplies/Equipment</a:t>
            </a:r>
          </a:p>
          <a:p>
            <a:pPr eaLnBrk="1" hangingPunct="1">
              <a:lnSpc>
                <a:spcPct val="80000"/>
              </a:lnSpc>
              <a:buClr>
                <a:schemeClr val="tx1"/>
              </a:buClr>
              <a:buSzPct val="125000"/>
              <a:buFontTx/>
              <a:buChar char="•"/>
            </a:pPr>
            <a:r>
              <a:rPr lang="en-US" sz="1800" b="1" dirty="0">
                <a:effectLst/>
                <a:latin typeface="Tahoma" pitchFamily="34" charset="0"/>
              </a:rPr>
              <a:t>Postage/Telephone/Publications</a:t>
            </a:r>
          </a:p>
          <a:p>
            <a:pPr eaLnBrk="1" hangingPunct="1">
              <a:lnSpc>
                <a:spcPct val="80000"/>
              </a:lnSpc>
              <a:buClr>
                <a:schemeClr val="tx1"/>
              </a:buClr>
              <a:buSzPct val="125000"/>
              <a:buFontTx/>
              <a:buChar char="•"/>
            </a:pPr>
            <a:r>
              <a:rPr lang="en-US" sz="1800" b="1" dirty="0">
                <a:effectLst/>
                <a:latin typeface="Tahoma" pitchFamily="34" charset="0"/>
              </a:rPr>
              <a:t>Mileage/Car Repairs</a:t>
            </a:r>
          </a:p>
          <a:p>
            <a:pPr eaLnBrk="1" hangingPunct="1">
              <a:lnSpc>
                <a:spcPct val="80000"/>
              </a:lnSpc>
              <a:buClr>
                <a:schemeClr val="tx1"/>
              </a:buClr>
              <a:buSzPct val="125000"/>
              <a:buFontTx/>
              <a:buChar char="•"/>
            </a:pPr>
            <a:r>
              <a:rPr lang="en-US" sz="1800" b="1" dirty="0">
                <a:effectLst/>
                <a:latin typeface="Tahoma" pitchFamily="34" charset="0"/>
              </a:rPr>
              <a:t>Appraisal &amp; Administration Software &amp; Hardware</a:t>
            </a:r>
          </a:p>
          <a:p>
            <a:pPr eaLnBrk="1" hangingPunct="1">
              <a:lnSpc>
                <a:spcPct val="80000"/>
              </a:lnSpc>
              <a:buClr>
                <a:schemeClr val="tx1"/>
              </a:buClr>
              <a:buSzPct val="125000"/>
              <a:buFontTx/>
              <a:buChar char="•"/>
            </a:pPr>
            <a:r>
              <a:rPr lang="en-US" sz="1800" b="1" dirty="0">
                <a:effectLst/>
                <a:latin typeface="Tahoma" pitchFamily="34" charset="0"/>
              </a:rPr>
              <a:t>Continuing Education &amp; Training</a:t>
            </a:r>
          </a:p>
          <a:p>
            <a:pPr eaLnBrk="1" hangingPunct="1">
              <a:lnSpc>
                <a:spcPct val="80000"/>
              </a:lnSpc>
              <a:buClr>
                <a:schemeClr val="tx1"/>
              </a:buClr>
              <a:buSzPct val="125000"/>
              <a:buFontTx/>
              <a:buChar char="•"/>
            </a:pPr>
            <a:r>
              <a:rPr lang="en-US" sz="1800" b="1" dirty="0">
                <a:effectLst/>
                <a:latin typeface="Tahoma" pitchFamily="34" charset="0"/>
              </a:rPr>
              <a:t>GIS and Aerial Photography</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FontTx/>
              <a:buChar char="•"/>
            </a:pPr>
            <a:endParaRPr lang="en-US" sz="2000" b="1" dirty="0">
              <a:latin typeface="Tahoma" pitchFamily="34" charset="0"/>
            </a:endParaRPr>
          </a:p>
          <a:p>
            <a:pPr eaLnBrk="1" hangingPunct="1">
              <a:lnSpc>
                <a:spcPct val="80000"/>
              </a:lnSpc>
              <a:buClr>
                <a:schemeClr val="tx1"/>
              </a:buClr>
              <a:buFontTx/>
              <a:buNone/>
            </a:pPr>
            <a:endParaRPr lang="en-US" sz="1600" b="1" dirty="0">
              <a:latin typeface="Tahoma" pitchFamily="34" charset="0"/>
            </a:endParaRPr>
          </a:p>
          <a:p>
            <a:pPr eaLnBrk="1" hangingPunct="1">
              <a:lnSpc>
                <a:spcPct val="80000"/>
              </a:lnSpc>
              <a:buClr>
                <a:srgbClr val="F1F620"/>
              </a:buClr>
              <a:buFont typeface="Wingdings" pitchFamily="2" charset="2"/>
              <a:buChar char="§"/>
            </a:pPr>
            <a:endParaRPr lang="en-US" sz="1600" b="1" dirty="0">
              <a:latin typeface="Tahoma" pitchFamily="34" charset="0"/>
            </a:endParaRPr>
          </a:p>
        </p:txBody>
      </p:sp>
      <p:pic>
        <p:nvPicPr>
          <p:cNvPr id="26627" name="Picture 4" descr="j0307904[1]"/>
          <p:cNvPicPr>
            <a:picLocks noChangeAspect="1" noChangeArrowheads="1"/>
          </p:cNvPicPr>
          <p:nvPr/>
        </p:nvPicPr>
        <p:blipFill>
          <a:blip r:embed="rId3"/>
          <a:srcRect/>
          <a:stretch>
            <a:fillRect/>
          </a:stretch>
        </p:blipFill>
        <p:spPr bwMode="auto">
          <a:xfrm>
            <a:off x="7620000" y="5607050"/>
            <a:ext cx="1219200" cy="1100138"/>
          </a:xfrm>
          <a:prstGeom prst="rect">
            <a:avLst/>
          </a:prstGeom>
          <a:noFill/>
          <a:ln w="9525">
            <a:noFill/>
            <a:miter lim="800000"/>
            <a:headEnd/>
            <a:tailEnd/>
          </a:ln>
        </p:spPr>
      </p:pic>
      <p:pic>
        <p:nvPicPr>
          <p:cNvPr id="26628"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Budget Process (continued)</a:t>
            </a:r>
          </a:p>
        </p:txBody>
      </p:sp>
      <p:sp>
        <p:nvSpPr>
          <p:cNvPr id="116739" name="Rectangle 3"/>
          <p:cNvSpPr>
            <a:spLocks noGrp="1" noChangeArrowheads="1"/>
          </p:cNvSpPr>
          <p:nvPr>
            <p:ph type="body" idx="1"/>
          </p:nvPr>
        </p:nvSpPr>
        <p:spPr>
          <a:xfrm>
            <a:off x="381000" y="1295400"/>
            <a:ext cx="8229600" cy="4297363"/>
          </a:xfrm>
        </p:spPr>
        <p:txBody>
          <a:bodyPr/>
          <a:lstStyle/>
          <a:p>
            <a:pPr eaLnBrk="1" hangingPunct="1">
              <a:buClr>
                <a:schemeClr val="tx1"/>
              </a:buClr>
              <a:buFontTx/>
              <a:buNone/>
            </a:pPr>
            <a:r>
              <a:rPr lang="en-US" sz="2000" b="1" u="sng" dirty="0">
                <a:effectLst/>
                <a:latin typeface="Tahoma" pitchFamily="34" charset="0"/>
              </a:rPr>
              <a:t>Regular Assessment Fund: </a:t>
            </a:r>
            <a:r>
              <a:rPr lang="en-US" sz="2000" dirty="0">
                <a:effectLst/>
                <a:latin typeface="Tahoma" pitchFamily="34" charset="0"/>
              </a:rPr>
              <a:t> (</a:t>
            </a:r>
            <a:r>
              <a:rPr lang="en-US" sz="2000" b="1" dirty="0">
                <a:effectLst/>
                <a:latin typeface="Tahoma" pitchFamily="34" charset="0"/>
              </a:rPr>
              <a:t>continued)</a:t>
            </a:r>
            <a:endParaRPr lang="en-US" sz="2000" b="1" u="sng" dirty="0">
              <a:effectLst/>
              <a:latin typeface="Tahoma" pitchFamily="34" charset="0"/>
            </a:endParaRPr>
          </a:p>
          <a:p>
            <a:pPr eaLnBrk="1" hangingPunct="1">
              <a:buClr>
                <a:schemeClr val="tx1"/>
              </a:buClr>
              <a:buFontTx/>
              <a:buNone/>
            </a:pPr>
            <a:endParaRPr lang="en-US" sz="2000" b="1" dirty="0">
              <a:effectLst/>
              <a:latin typeface="Tahoma" pitchFamily="34" charset="0"/>
            </a:endParaRPr>
          </a:p>
          <a:p>
            <a:pPr eaLnBrk="1" hangingPunct="1">
              <a:buClr>
                <a:schemeClr val="tx1"/>
              </a:buClr>
              <a:buSzPct val="125000"/>
              <a:buFontTx/>
              <a:buChar char="•"/>
            </a:pPr>
            <a:r>
              <a:rPr lang="en-US" sz="1800" b="1" dirty="0">
                <a:effectLst/>
                <a:latin typeface="Tahoma" pitchFamily="34" charset="0"/>
              </a:rPr>
              <a:t>Reappraisal projects </a:t>
            </a:r>
          </a:p>
          <a:p>
            <a:pPr eaLnBrk="1" hangingPunct="1">
              <a:buClr>
                <a:schemeClr val="tx1"/>
              </a:buClr>
              <a:buSzPct val="125000"/>
              <a:buFontTx/>
              <a:buChar char="•"/>
            </a:pPr>
            <a:r>
              <a:rPr lang="en-US" sz="1800" b="1" dirty="0">
                <a:effectLst/>
                <a:latin typeface="Tahoma" pitchFamily="34" charset="0"/>
              </a:rPr>
              <a:t>Maintenance agreements</a:t>
            </a:r>
          </a:p>
          <a:p>
            <a:pPr eaLnBrk="1" hangingPunct="1">
              <a:buClr>
                <a:schemeClr val="tx1"/>
              </a:buClr>
              <a:buSzPct val="125000"/>
              <a:buFontTx/>
              <a:buChar char="•"/>
            </a:pPr>
            <a:r>
              <a:rPr lang="en-US" sz="1800" b="1" dirty="0">
                <a:effectLst/>
                <a:latin typeface="Tahoma" pitchFamily="34" charset="0"/>
              </a:rPr>
              <a:t>Maximum levy tax rate of 67.5 cents per thousand</a:t>
            </a:r>
          </a:p>
          <a:p>
            <a:pPr eaLnBrk="1" hangingPunct="1">
              <a:buClr>
                <a:schemeClr val="tx1"/>
              </a:buClr>
              <a:buSzPct val="125000"/>
              <a:buFontTx/>
              <a:buChar char="•"/>
            </a:pPr>
            <a:r>
              <a:rPr lang="en-US" sz="1800" b="1" dirty="0">
                <a:effectLst/>
                <a:latin typeface="Tahoma" pitchFamily="34" charset="0"/>
              </a:rPr>
              <a:t>May budget separately for FICA &amp; IPERS if regular fund is maxed</a:t>
            </a:r>
          </a:p>
          <a:p>
            <a:pPr marL="0" indent="0" eaLnBrk="1" hangingPunct="1">
              <a:buClr>
                <a:schemeClr val="tx1"/>
              </a:buClr>
              <a:buNone/>
            </a:pPr>
            <a:r>
              <a:rPr lang="en-US" sz="1800" b="1" dirty="0">
                <a:effectLst/>
                <a:latin typeface="Tahoma" pitchFamily="34" charset="0"/>
              </a:rPr>
              <a:t>     out</a:t>
            </a:r>
          </a:p>
          <a:p>
            <a:pPr eaLnBrk="1" hangingPunct="1">
              <a:buClr>
                <a:schemeClr val="tx1"/>
              </a:buClr>
              <a:buFontTx/>
              <a:buNone/>
            </a:pPr>
            <a:endParaRPr lang="en-US" sz="1800" b="1" dirty="0">
              <a:effectLst/>
              <a:latin typeface="Tahoma" pitchFamily="34" charset="0"/>
            </a:endParaRPr>
          </a:p>
          <a:p>
            <a:pPr eaLnBrk="1" hangingPunct="1">
              <a:buClr>
                <a:schemeClr val="tx1"/>
              </a:buClr>
              <a:buFontTx/>
              <a:buNone/>
            </a:pPr>
            <a:r>
              <a:rPr lang="en-US" sz="1800" b="1" u="sng" dirty="0">
                <a:effectLst/>
                <a:latin typeface="Tahoma" pitchFamily="34" charset="0"/>
              </a:rPr>
              <a:t>Emergency Fund:</a:t>
            </a:r>
            <a:endParaRPr lang="en-US" sz="1800" b="1" dirty="0">
              <a:effectLst/>
              <a:latin typeface="Tahoma" pitchFamily="34" charset="0"/>
            </a:endParaRPr>
          </a:p>
          <a:p>
            <a:pPr eaLnBrk="1" hangingPunct="1">
              <a:buClr>
                <a:schemeClr val="tx1"/>
              </a:buClr>
              <a:buFontTx/>
              <a:buNone/>
            </a:pPr>
            <a:endParaRPr lang="en-US" sz="1800" b="1" dirty="0">
              <a:effectLst/>
              <a:latin typeface="Tahoma" pitchFamily="34" charset="0"/>
            </a:endParaRPr>
          </a:p>
          <a:p>
            <a:pPr eaLnBrk="1" hangingPunct="1">
              <a:buClr>
                <a:schemeClr val="tx1"/>
              </a:buClr>
              <a:buSzPct val="150000"/>
              <a:buFontTx/>
              <a:buChar char="•"/>
            </a:pPr>
            <a:r>
              <a:rPr lang="en-US" sz="1800" b="1" dirty="0">
                <a:effectLst/>
                <a:latin typeface="Tahoma" pitchFamily="34" charset="0"/>
              </a:rPr>
              <a:t>Petition State Appeal Board (Only if lack funds from Regular Assessment Fund)</a:t>
            </a:r>
          </a:p>
          <a:p>
            <a:pPr eaLnBrk="1" hangingPunct="1">
              <a:buClr>
                <a:schemeClr val="tx1"/>
              </a:buClr>
              <a:buSzPct val="125000"/>
              <a:buFontTx/>
              <a:buChar char="•"/>
            </a:pPr>
            <a:r>
              <a:rPr lang="en-US" sz="1800" b="1" dirty="0">
                <a:effectLst/>
                <a:latin typeface="Tahoma" pitchFamily="34" charset="0"/>
              </a:rPr>
              <a:t>Maximum levy tax rate of 27 cents per thousand</a:t>
            </a:r>
          </a:p>
          <a:p>
            <a:pPr eaLnBrk="1" hangingPunct="1">
              <a:buClr>
                <a:schemeClr val="tx1"/>
              </a:buClr>
              <a:buFontTx/>
              <a:buChar char="•"/>
            </a:pPr>
            <a:endParaRPr lang="en-US" sz="1800" b="1" dirty="0">
              <a:effectLst/>
              <a:latin typeface="Tahoma" pitchFamily="34" charset="0"/>
            </a:endParaRPr>
          </a:p>
          <a:p>
            <a:pPr eaLnBrk="1" hangingPunct="1">
              <a:buClr>
                <a:schemeClr val="tx1"/>
              </a:buClr>
              <a:buFontTx/>
              <a:buNone/>
            </a:pPr>
            <a:endParaRPr lang="en-US" sz="1800" b="1" dirty="0">
              <a:latin typeface="Tahoma" pitchFamily="34" charset="0"/>
            </a:endParaRPr>
          </a:p>
          <a:p>
            <a:pPr eaLnBrk="1" hangingPunct="1">
              <a:buClr>
                <a:schemeClr val="tx1"/>
              </a:buClr>
              <a:buFontTx/>
              <a:buChar char="•"/>
            </a:pPr>
            <a:endParaRPr lang="en-US" sz="2900" b="1" dirty="0">
              <a:latin typeface="Tahoma" pitchFamily="34" charset="0"/>
            </a:endParaRPr>
          </a:p>
          <a:p>
            <a:pPr eaLnBrk="1" hangingPunct="1">
              <a:buClr>
                <a:schemeClr val="tx1"/>
              </a:buClr>
              <a:buFontTx/>
              <a:buNone/>
            </a:pPr>
            <a:endParaRPr lang="en-US" sz="2900" b="1" dirty="0">
              <a:latin typeface="Tahoma" pitchFamily="34" charset="0"/>
            </a:endParaRPr>
          </a:p>
          <a:p>
            <a:pPr eaLnBrk="1" hangingPunct="1">
              <a:buClr>
                <a:srgbClr val="F1F620"/>
              </a:buClr>
              <a:buFont typeface="Wingdings" pitchFamily="2" charset="2"/>
              <a:buChar char="§"/>
            </a:pPr>
            <a:endParaRPr lang="en-US" sz="2900" b="1" dirty="0">
              <a:latin typeface="Tahoma" pitchFamily="34" charset="0"/>
            </a:endParaRPr>
          </a:p>
        </p:txBody>
      </p:sp>
      <p:pic>
        <p:nvPicPr>
          <p:cNvPr id="27651" name="Picture 4" descr="j0307904[1]"/>
          <p:cNvPicPr>
            <a:picLocks noChangeAspect="1" noChangeArrowheads="1"/>
          </p:cNvPicPr>
          <p:nvPr/>
        </p:nvPicPr>
        <p:blipFill>
          <a:blip r:embed="rId3"/>
          <a:srcRect/>
          <a:stretch>
            <a:fillRect/>
          </a:stretch>
        </p:blipFill>
        <p:spPr bwMode="auto">
          <a:xfrm>
            <a:off x="7620000" y="5607050"/>
            <a:ext cx="1219200" cy="1100138"/>
          </a:xfrm>
          <a:prstGeom prst="rect">
            <a:avLst/>
          </a:prstGeom>
          <a:noFill/>
          <a:ln w="9525">
            <a:noFill/>
            <a:miter lim="800000"/>
            <a:headEnd/>
            <a:tailEnd/>
          </a:ln>
        </p:spPr>
      </p:pic>
      <p:pic>
        <p:nvPicPr>
          <p:cNvPr id="27652"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Budget Process (continued)</a:t>
            </a:r>
          </a:p>
        </p:txBody>
      </p:sp>
      <p:sp>
        <p:nvSpPr>
          <p:cNvPr id="117763" name="Rectangle 3"/>
          <p:cNvSpPr>
            <a:spLocks noGrp="1" noChangeArrowheads="1"/>
          </p:cNvSpPr>
          <p:nvPr>
            <p:ph type="body" idx="1"/>
          </p:nvPr>
        </p:nvSpPr>
        <p:spPr>
          <a:xfrm>
            <a:off x="228600" y="1524000"/>
            <a:ext cx="8458200" cy="4602163"/>
          </a:xfrm>
        </p:spPr>
        <p:txBody>
          <a:bodyPr/>
          <a:lstStyle/>
          <a:p>
            <a:pPr eaLnBrk="1" hangingPunct="1">
              <a:lnSpc>
                <a:spcPct val="80000"/>
              </a:lnSpc>
              <a:buClr>
                <a:schemeClr val="tx1"/>
              </a:buClr>
              <a:buFontTx/>
              <a:buNone/>
            </a:pPr>
            <a:r>
              <a:rPr lang="en-US" sz="1800" b="1" u="sng" dirty="0">
                <a:effectLst/>
                <a:latin typeface="Tahoma" pitchFamily="34" charset="0"/>
              </a:rPr>
              <a:t>Budget Timeline:</a:t>
            </a:r>
          </a:p>
          <a:p>
            <a:pPr marL="0" lvl="0" indent="0" eaLnBrk="1" hangingPunct="1">
              <a:lnSpc>
                <a:spcPct val="80000"/>
              </a:lnSpc>
              <a:buClr>
                <a:srgbClr val="4B2500"/>
              </a:buClr>
              <a:buNone/>
            </a:pPr>
            <a:endParaRPr lang="en-US" sz="1800" b="1" dirty="0">
              <a:solidFill>
                <a:srgbClr val="4B2500"/>
              </a:solidFill>
              <a:effectLst/>
              <a:latin typeface="Tahoma" pitchFamily="34" charset="0"/>
            </a:endParaRPr>
          </a:p>
          <a:p>
            <a:pPr lvl="0" eaLnBrk="1" hangingPunct="1">
              <a:lnSpc>
                <a:spcPct val="80000"/>
              </a:lnSpc>
              <a:buClr>
                <a:srgbClr val="4B2500"/>
              </a:buClr>
              <a:buSzPct val="125000"/>
              <a:buFontTx/>
              <a:buChar char="•"/>
            </a:pPr>
            <a:r>
              <a:rPr lang="en-US" sz="1800" b="1" dirty="0">
                <a:solidFill>
                  <a:srgbClr val="4B2500"/>
                </a:solidFill>
                <a:effectLst/>
                <a:latin typeface="Tahoma" pitchFamily="34" charset="0"/>
              </a:rPr>
              <a:t>Hold budget meeting after January 1 for initial budget approval</a:t>
            </a:r>
          </a:p>
          <a:p>
            <a:pPr lvl="0" eaLnBrk="1" hangingPunct="1">
              <a:lnSpc>
                <a:spcPct val="80000"/>
              </a:lnSpc>
              <a:buClr>
                <a:srgbClr val="4B2500"/>
              </a:buClr>
              <a:buSzPct val="125000"/>
              <a:buFontTx/>
              <a:buChar char="•"/>
            </a:pPr>
            <a:endParaRPr lang="en-US" sz="1800" b="1" dirty="0">
              <a:solidFill>
                <a:srgbClr val="4B2500"/>
              </a:solidFill>
              <a:effectLst/>
              <a:latin typeface="Tahoma" pitchFamily="34" charset="0"/>
            </a:endParaRPr>
          </a:p>
          <a:p>
            <a:pPr lvl="0" eaLnBrk="1" hangingPunct="1">
              <a:lnSpc>
                <a:spcPct val="80000"/>
              </a:lnSpc>
              <a:buClr>
                <a:srgbClr val="4B2500"/>
              </a:buClr>
              <a:buSzPct val="125000"/>
              <a:buFontTx/>
              <a:buChar char="•"/>
            </a:pPr>
            <a:r>
              <a:rPr lang="en-US" sz="1800" b="1" dirty="0">
                <a:solidFill>
                  <a:srgbClr val="4B2500"/>
                </a:solidFill>
                <a:effectLst/>
                <a:latin typeface="Tahoma" pitchFamily="34" charset="0"/>
              </a:rPr>
              <a:t>Optional---preliminary meeting (Mini-board meeting)</a:t>
            </a:r>
          </a:p>
          <a:p>
            <a:pPr lvl="0" eaLnBrk="1" hangingPunct="1">
              <a:lnSpc>
                <a:spcPct val="80000"/>
              </a:lnSpc>
              <a:buClr>
                <a:srgbClr val="4B2500"/>
              </a:buClr>
              <a:buSzPct val="125000"/>
              <a:buFontTx/>
              <a:buChar char="•"/>
            </a:pPr>
            <a:endParaRPr lang="en-US" sz="1800" b="1" dirty="0">
              <a:solidFill>
                <a:srgbClr val="4B2500"/>
              </a:solidFill>
              <a:effectLst/>
              <a:latin typeface="Tahoma" pitchFamily="34" charset="0"/>
            </a:endParaRPr>
          </a:p>
          <a:p>
            <a:pPr lvl="0" eaLnBrk="1" hangingPunct="1">
              <a:lnSpc>
                <a:spcPct val="80000"/>
              </a:lnSpc>
              <a:buClr>
                <a:srgbClr val="4B2500"/>
              </a:buClr>
              <a:buSzPct val="125000"/>
              <a:buFontTx/>
              <a:buChar char="•"/>
            </a:pPr>
            <a:r>
              <a:rPr lang="en-US" sz="1800" b="1" dirty="0">
                <a:solidFill>
                  <a:srgbClr val="4B2500"/>
                </a:solidFill>
                <a:effectLst/>
                <a:latin typeface="Tahoma" pitchFamily="34" charset="0"/>
              </a:rPr>
              <a:t>Publication of proposed budget in at least one newspaper</a:t>
            </a:r>
          </a:p>
          <a:p>
            <a:pPr lvl="0" eaLnBrk="1" hangingPunct="1">
              <a:lnSpc>
                <a:spcPct val="80000"/>
              </a:lnSpc>
              <a:buClr>
                <a:srgbClr val="4B2500"/>
              </a:buClr>
              <a:buSzPct val="125000"/>
              <a:buFontTx/>
              <a:buChar char="•"/>
            </a:pPr>
            <a:endParaRPr lang="en-US" sz="1800" b="1" dirty="0">
              <a:solidFill>
                <a:srgbClr val="4B2500"/>
              </a:solidFill>
              <a:effectLst/>
              <a:latin typeface="Tahoma" pitchFamily="34" charset="0"/>
            </a:endParaRPr>
          </a:p>
          <a:p>
            <a:pPr lvl="0" eaLnBrk="1" hangingPunct="1">
              <a:lnSpc>
                <a:spcPct val="80000"/>
              </a:lnSpc>
              <a:buClr>
                <a:srgbClr val="4B2500"/>
              </a:buClr>
              <a:buSzPct val="125000"/>
              <a:buFontTx/>
              <a:buChar char="•"/>
            </a:pPr>
            <a:r>
              <a:rPr lang="en-US" sz="1800" b="1" dirty="0">
                <a:solidFill>
                  <a:srgbClr val="4B2500"/>
                </a:solidFill>
                <a:effectLst/>
                <a:latin typeface="Tahoma" pitchFamily="34" charset="0"/>
              </a:rPr>
              <a:t>Budget is to be adopted by March 15th</a:t>
            </a:r>
          </a:p>
          <a:p>
            <a:pPr lvl="0" eaLnBrk="1" hangingPunct="1">
              <a:lnSpc>
                <a:spcPct val="80000"/>
              </a:lnSpc>
              <a:buClr>
                <a:srgbClr val="4B2500"/>
              </a:buClr>
              <a:buSzPct val="125000"/>
              <a:buFontTx/>
              <a:buChar char="•"/>
            </a:pPr>
            <a:endParaRPr lang="en-US" sz="1800" b="1" dirty="0">
              <a:solidFill>
                <a:srgbClr val="4B2500"/>
              </a:solidFill>
              <a:effectLst/>
              <a:latin typeface="Tahoma" pitchFamily="34" charset="0"/>
            </a:endParaRPr>
          </a:p>
          <a:p>
            <a:pPr lvl="0" eaLnBrk="1" hangingPunct="1">
              <a:lnSpc>
                <a:spcPct val="80000"/>
              </a:lnSpc>
              <a:buClr>
                <a:srgbClr val="4B2500"/>
              </a:buClr>
              <a:buSzPct val="125000"/>
              <a:buFontTx/>
              <a:buChar char="•"/>
            </a:pPr>
            <a:r>
              <a:rPr lang="en-US" sz="1800" b="1" dirty="0">
                <a:solidFill>
                  <a:srgbClr val="4B2500"/>
                </a:solidFill>
                <a:effectLst/>
                <a:latin typeface="Tahoma" pitchFamily="34" charset="0"/>
              </a:rPr>
              <a:t>Published between 10 and 20 days prior to public hearing date</a:t>
            </a:r>
          </a:p>
          <a:p>
            <a:pPr lvl="0" eaLnBrk="1" hangingPunct="1">
              <a:lnSpc>
                <a:spcPct val="80000"/>
              </a:lnSpc>
              <a:buClr>
                <a:srgbClr val="4B2500"/>
              </a:buClr>
              <a:buSzPct val="125000"/>
              <a:buFontTx/>
              <a:buChar char="•"/>
            </a:pPr>
            <a:endParaRPr lang="en-US" sz="1800" b="1" dirty="0">
              <a:solidFill>
                <a:srgbClr val="4B2500"/>
              </a:solidFill>
              <a:effectLst/>
              <a:latin typeface="Tahoma" pitchFamily="34" charset="0"/>
            </a:endParaRPr>
          </a:p>
          <a:p>
            <a:pPr lvl="0" eaLnBrk="1" hangingPunct="1">
              <a:lnSpc>
                <a:spcPct val="80000"/>
              </a:lnSpc>
              <a:buClr>
                <a:srgbClr val="4B2500"/>
              </a:buClr>
              <a:buSzPct val="125000"/>
              <a:buFontTx/>
              <a:buChar char="•"/>
            </a:pPr>
            <a:r>
              <a:rPr lang="en-US" sz="1800" b="1" dirty="0">
                <a:solidFill>
                  <a:srgbClr val="4B2500"/>
                </a:solidFill>
                <a:effectLst/>
                <a:latin typeface="Tahoma" pitchFamily="34" charset="0"/>
              </a:rPr>
              <a:t>File adopted budget with county auditor</a:t>
            </a:r>
          </a:p>
          <a:p>
            <a:pPr lvl="0" eaLnBrk="1" hangingPunct="1">
              <a:lnSpc>
                <a:spcPct val="80000"/>
              </a:lnSpc>
              <a:buClr>
                <a:srgbClr val="4B2500"/>
              </a:buClr>
              <a:buSzPct val="125000"/>
              <a:buFontTx/>
              <a:buChar char="•"/>
            </a:pPr>
            <a:endParaRPr lang="en-US" sz="1800" b="1" dirty="0">
              <a:solidFill>
                <a:srgbClr val="4B2500"/>
              </a:solidFill>
              <a:effectLst/>
              <a:latin typeface="Tahoma" pitchFamily="34" charset="0"/>
            </a:endParaRPr>
          </a:p>
          <a:p>
            <a:pPr lvl="0" eaLnBrk="1" hangingPunct="1">
              <a:lnSpc>
                <a:spcPct val="80000"/>
              </a:lnSpc>
              <a:buClr>
                <a:srgbClr val="4B2500"/>
              </a:buClr>
              <a:buSzPct val="125000"/>
              <a:buFontTx/>
              <a:buChar char="•"/>
            </a:pPr>
            <a:r>
              <a:rPr lang="en-US" sz="1800" b="1" dirty="0">
                <a:solidFill>
                  <a:srgbClr val="4B2500"/>
                </a:solidFill>
                <a:effectLst/>
                <a:latin typeface="Tahoma" pitchFamily="34" charset="0"/>
              </a:rPr>
              <a:t>File adopted budget with Department of Management</a:t>
            </a:r>
          </a:p>
          <a:p>
            <a:pPr lvl="0" eaLnBrk="1" hangingPunct="1">
              <a:lnSpc>
                <a:spcPct val="80000"/>
              </a:lnSpc>
              <a:buClr>
                <a:srgbClr val="4B2500"/>
              </a:buClr>
              <a:buSzPct val="125000"/>
              <a:buFontTx/>
              <a:buChar char="•"/>
            </a:pPr>
            <a:endParaRPr lang="en-US" sz="1800" b="1" dirty="0">
              <a:solidFill>
                <a:srgbClr val="4B2500"/>
              </a:solidFill>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Open meeting laws prevail  (Iowa Code Chapter 21) </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FontTx/>
              <a:buChar char="•"/>
            </a:pPr>
            <a:endParaRPr lang="en-US" sz="1800" b="1" dirty="0">
              <a:latin typeface="Tahoma" pitchFamily="34" charset="0"/>
            </a:endParaRPr>
          </a:p>
          <a:p>
            <a:pPr eaLnBrk="1" hangingPunct="1">
              <a:lnSpc>
                <a:spcPct val="80000"/>
              </a:lnSpc>
              <a:buClr>
                <a:schemeClr val="tx1"/>
              </a:buClr>
              <a:buFontTx/>
              <a:buNone/>
            </a:pPr>
            <a:endParaRPr lang="en-US" sz="1800" b="1" u="sng" dirty="0">
              <a:latin typeface="Tahoma" pitchFamily="34" charset="0"/>
            </a:endParaRPr>
          </a:p>
          <a:p>
            <a:pPr eaLnBrk="1" hangingPunct="1">
              <a:lnSpc>
                <a:spcPct val="80000"/>
              </a:lnSpc>
              <a:buClr>
                <a:schemeClr val="tx1"/>
              </a:buClr>
              <a:buFontTx/>
              <a:buNone/>
            </a:pPr>
            <a:endParaRPr lang="en-US" sz="700" b="1" u="sng" dirty="0">
              <a:latin typeface="Tahoma" pitchFamily="34" charset="0"/>
            </a:endParaRPr>
          </a:p>
          <a:p>
            <a:pPr eaLnBrk="1" hangingPunct="1">
              <a:lnSpc>
                <a:spcPct val="80000"/>
              </a:lnSpc>
              <a:buClr>
                <a:schemeClr val="tx1"/>
              </a:buClr>
              <a:buFontTx/>
              <a:buChar char="•"/>
            </a:pPr>
            <a:endParaRPr lang="en-US" sz="900" b="1" dirty="0">
              <a:latin typeface="Tahoma" pitchFamily="34" charset="0"/>
            </a:endParaRPr>
          </a:p>
          <a:p>
            <a:pPr eaLnBrk="1" hangingPunct="1">
              <a:lnSpc>
                <a:spcPct val="80000"/>
              </a:lnSpc>
              <a:buClr>
                <a:schemeClr val="tx1"/>
              </a:buClr>
              <a:buFontTx/>
              <a:buChar char="•"/>
            </a:pPr>
            <a:endParaRPr lang="en-US" sz="900" b="1" dirty="0">
              <a:latin typeface="Tahoma" pitchFamily="34" charset="0"/>
            </a:endParaRPr>
          </a:p>
          <a:p>
            <a:pPr eaLnBrk="1" hangingPunct="1">
              <a:lnSpc>
                <a:spcPct val="80000"/>
              </a:lnSpc>
              <a:buClr>
                <a:schemeClr val="tx1"/>
              </a:buClr>
              <a:buFontTx/>
              <a:buChar char="•"/>
            </a:pPr>
            <a:endParaRPr lang="en-US" sz="700" b="1" dirty="0">
              <a:latin typeface="Tahoma" pitchFamily="34" charset="0"/>
            </a:endParaRPr>
          </a:p>
          <a:p>
            <a:pPr eaLnBrk="1" hangingPunct="1">
              <a:lnSpc>
                <a:spcPct val="80000"/>
              </a:lnSpc>
              <a:buClr>
                <a:schemeClr val="tx1"/>
              </a:buClr>
              <a:buFontTx/>
              <a:buChar char="•"/>
            </a:pPr>
            <a:endParaRPr lang="en-US" sz="700" b="1" dirty="0">
              <a:latin typeface="Tahoma" pitchFamily="34" charset="0"/>
            </a:endParaRPr>
          </a:p>
          <a:p>
            <a:pPr eaLnBrk="1" hangingPunct="1">
              <a:lnSpc>
                <a:spcPct val="80000"/>
              </a:lnSpc>
              <a:buClr>
                <a:schemeClr val="tx1"/>
              </a:buClr>
              <a:buFontTx/>
              <a:buNone/>
            </a:pPr>
            <a:endParaRPr lang="en-US" sz="700" b="1" dirty="0">
              <a:latin typeface="Tahoma" pitchFamily="34" charset="0"/>
            </a:endParaRPr>
          </a:p>
          <a:p>
            <a:pPr eaLnBrk="1" hangingPunct="1">
              <a:lnSpc>
                <a:spcPct val="80000"/>
              </a:lnSpc>
              <a:buClr>
                <a:srgbClr val="F1F620"/>
              </a:buClr>
              <a:buFont typeface="Wingdings" pitchFamily="2" charset="2"/>
              <a:buChar char="§"/>
            </a:pPr>
            <a:endParaRPr lang="en-US" sz="700" b="1" dirty="0">
              <a:latin typeface="Tahoma" pitchFamily="34" charset="0"/>
            </a:endParaRPr>
          </a:p>
        </p:txBody>
      </p:sp>
      <p:pic>
        <p:nvPicPr>
          <p:cNvPr id="28675" name="Picture 4" descr="j0307904[1]"/>
          <p:cNvPicPr>
            <a:picLocks noChangeAspect="1" noChangeArrowheads="1"/>
          </p:cNvPicPr>
          <p:nvPr/>
        </p:nvPicPr>
        <p:blipFill>
          <a:blip r:embed="rId3"/>
          <a:srcRect/>
          <a:stretch>
            <a:fillRect/>
          </a:stretch>
        </p:blipFill>
        <p:spPr bwMode="auto">
          <a:xfrm>
            <a:off x="7620000" y="5607050"/>
            <a:ext cx="1219200" cy="1100138"/>
          </a:xfrm>
          <a:prstGeom prst="rect">
            <a:avLst/>
          </a:prstGeom>
          <a:noFill/>
          <a:ln w="9525">
            <a:noFill/>
            <a:miter lim="800000"/>
            <a:headEnd/>
            <a:tailEnd/>
          </a:ln>
        </p:spPr>
      </p:pic>
      <p:pic>
        <p:nvPicPr>
          <p:cNvPr id="28676"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457200" y="0"/>
            <a:ext cx="8229600" cy="1143000"/>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Issues Affecting the Assessor’s Job</a:t>
            </a:r>
          </a:p>
        </p:txBody>
      </p:sp>
      <p:sp>
        <p:nvSpPr>
          <p:cNvPr id="118787" name="Rectangle 3"/>
          <p:cNvSpPr>
            <a:spLocks noGrp="1" noChangeArrowheads="1"/>
          </p:cNvSpPr>
          <p:nvPr>
            <p:ph type="body" idx="1"/>
          </p:nvPr>
        </p:nvSpPr>
        <p:spPr>
          <a:xfrm>
            <a:off x="228600" y="1371600"/>
            <a:ext cx="8458200" cy="4754563"/>
          </a:xfrm>
        </p:spPr>
        <p:txBody>
          <a:bodyPr/>
          <a:lstStyle/>
          <a:p>
            <a:pPr eaLnBrk="1" hangingPunct="1">
              <a:lnSpc>
                <a:spcPct val="80000"/>
              </a:lnSpc>
              <a:buClr>
                <a:schemeClr val="tx1"/>
              </a:buClr>
              <a:buFontTx/>
              <a:buNone/>
            </a:pPr>
            <a:endParaRPr lang="en-US" sz="1200" b="1" u="sng" dirty="0">
              <a:latin typeface="Tahoma" pitchFamily="34" charset="0"/>
            </a:endParaRPr>
          </a:p>
          <a:p>
            <a:pPr eaLnBrk="1" hangingPunct="1">
              <a:lnSpc>
                <a:spcPct val="80000"/>
              </a:lnSpc>
              <a:buClr>
                <a:schemeClr val="tx1"/>
              </a:buClr>
              <a:buSzPct val="125000"/>
              <a:buFontTx/>
              <a:buChar char="•"/>
            </a:pPr>
            <a:r>
              <a:rPr lang="en-US" sz="1600" b="1" u="sng" dirty="0">
                <a:effectLst/>
                <a:latin typeface="Tahoma" pitchFamily="34" charset="0"/>
              </a:rPr>
              <a:t>Budget Restraints</a:t>
            </a:r>
            <a:r>
              <a:rPr lang="en-US" sz="1600" b="1" dirty="0">
                <a:effectLst/>
                <a:latin typeface="Tahoma" pitchFamily="34" charset="0"/>
              </a:rPr>
              <a:t>--- </a:t>
            </a:r>
            <a:r>
              <a:rPr lang="en-US" sz="1800" b="1" dirty="0">
                <a:effectLst/>
                <a:latin typeface="Tahoma" pitchFamily="34" charset="0"/>
              </a:rPr>
              <a:t>lack of adequate funding to perform duties of the assessor’s office. Lack of valuation or growth in value. </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u="sng" dirty="0">
                <a:effectLst/>
                <a:latin typeface="Tahoma" pitchFamily="34" charset="0"/>
              </a:rPr>
              <a:t>Legislation</a:t>
            </a:r>
            <a:r>
              <a:rPr lang="en-US" sz="1800" b="1" dirty="0">
                <a:effectLst/>
                <a:latin typeface="Tahoma" pitchFamily="34" charset="0"/>
              </a:rPr>
              <a:t>--- laws which are passed which are vague in meaning. Such as classification issues (what is ag, what is residential etc. ) or what do the rules actually mean. Rollback issues on various classes creates inequities in taxes.  Directives from the Iowa Department of Revenue on what do the rules or regulations actually mean) </a:t>
            </a:r>
          </a:p>
          <a:p>
            <a:pPr marL="0" indent="0" eaLnBrk="1" hangingPunct="1">
              <a:lnSpc>
                <a:spcPct val="80000"/>
              </a:lnSpc>
              <a:buClr>
                <a:schemeClr val="tx1"/>
              </a:buClr>
              <a:buSzPct val="125000"/>
              <a:buNone/>
            </a:pPr>
            <a:r>
              <a:rPr lang="en-US" sz="1800" b="1" dirty="0">
                <a:effectLst/>
                <a:latin typeface="Tahoma" pitchFamily="34" charset="0"/>
              </a:rPr>
              <a:t>     (2013---SF295 commercial legislation)</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u="sng" dirty="0">
                <a:effectLst/>
                <a:latin typeface="Tahoma" pitchFamily="34" charset="0"/>
              </a:rPr>
              <a:t>Public Opinion-</a:t>
            </a:r>
            <a:r>
              <a:rPr lang="en-US" sz="1800" b="1" dirty="0">
                <a:effectLst/>
                <a:latin typeface="Tahoma" pitchFamily="34" charset="0"/>
              </a:rPr>
              <a:t>-- how does the public perceive what the assessor actually does concerning the assessment of property in the county.</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u="sng" dirty="0">
                <a:effectLst/>
                <a:latin typeface="Tahoma" pitchFamily="34" charset="0"/>
              </a:rPr>
              <a:t>Public Relations</a:t>
            </a:r>
            <a:r>
              <a:rPr lang="en-US" sz="1800" b="1" dirty="0">
                <a:effectLst/>
                <a:latin typeface="Tahoma" pitchFamily="34" charset="0"/>
              </a:rPr>
              <a:t>--- customer service may make or break your office operation. You may have the most accurate appraisals and valuations for your properties in your jurisdiction, but poor public relations will destroy your operation and create a negative opinion from the public.  It’s all about building bridges, relationships and creating a “Positive Balance” to have “Truth in Taxation”.</a:t>
            </a:r>
            <a:endParaRPr lang="en-US" sz="1800" b="1" u="sng" dirty="0">
              <a:effectLst/>
              <a:latin typeface="Tahoma" pitchFamily="34" charset="0"/>
            </a:endParaRP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FontTx/>
              <a:buChar char="•"/>
            </a:pPr>
            <a:endParaRPr lang="en-US" sz="1600" b="1" dirty="0">
              <a:effectLst/>
              <a:latin typeface="Tahoma" pitchFamily="34" charset="0"/>
            </a:endParaRPr>
          </a:p>
          <a:p>
            <a:pPr eaLnBrk="1" hangingPunct="1">
              <a:lnSpc>
                <a:spcPct val="80000"/>
              </a:lnSpc>
              <a:buClr>
                <a:schemeClr val="tx1"/>
              </a:buClr>
              <a:buFontTx/>
              <a:buChar char="•"/>
            </a:pPr>
            <a:endParaRPr lang="en-US" sz="1200" b="1" dirty="0">
              <a:effectLst/>
              <a:latin typeface="Tahoma" pitchFamily="34" charset="0"/>
            </a:endParaRPr>
          </a:p>
          <a:p>
            <a:pPr eaLnBrk="1" hangingPunct="1">
              <a:lnSpc>
                <a:spcPct val="80000"/>
              </a:lnSpc>
              <a:buClr>
                <a:schemeClr val="tx1"/>
              </a:buClr>
              <a:buFontTx/>
              <a:buChar char="•"/>
            </a:pPr>
            <a:endParaRPr lang="en-US" sz="12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chemeClr val="tx1"/>
              </a:buClr>
              <a:buFontTx/>
              <a:buChar char="•"/>
            </a:pPr>
            <a:endParaRPr lang="en-US" sz="1200" b="1" dirty="0">
              <a:latin typeface="Tahoma" pitchFamily="34" charset="0"/>
            </a:endParaRPr>
          </a:p>
          <a:p>
            <a:pPr eaLnBrk="1" hangingPunct="1">
              <a:lnSpc>
                <a:spcPct val="80000"/>
              </a:lnSpc>
              <a:buClr>
                <a:schemeClr val="tx1"/>
              </a:buClr>
              <a:buFontTx/>
              <a:buChar char="•"/>
            </a:pPr>
            <a:endParaRPr lang="en-US" sz="1200" b="1" dirty="0">
              <a:latin typeface="Tahoma" pitchFamily="34" charset="0"/>
            </a:endParaRPr>
          </a:p>
          <a:p>
            <a:pPr eaLnBrk="1" hangingPunct="1">
              <a:lnSpc>
                <a:spcPct val="80000"/>
              </a:lnSpc>
              <a:buClr>
                <a:schemeClr val="tx1"/>
              </a:buClr>
              <a:buFontTx/>
              <a:buNone/>
            </a:pPr>
            <a:endParaRPr lang="en-US" sz="1200" b="1" dirty="0">
              <a:latin typeface="Tahoma" pitchFamily="34" charset="0"/>
            </a:endParaRPr>
          </a:p>
          <a:p>
            <a:pPr eaLnBrk="1" hangingPunct="1">
              <a:lnSpc>
                <a:spcPct val="80000"/>
              </a:lnSpc>
              <a:buClr>
                <a:srgbClr val="F1F620"/>
              </a:buClr>
              <a:buFont typeface="Wingdings" pitchFamily="2" charset="2"/>
              <a:buChar char="§"/>
            </a:pPr>
            <a:endParaRPr lang="en-US" sz="1200" b="1" dirty="0">
              <a:latin typeface="Tahoma" pitchFamily="34" charset="0"/>
            </a:endParaRPr>
          </a:p>
        </p:txBody>
      </p:sp>
      <p:pic>
        <p:nvPicPr>
          <p:cNvPr id="29699" name="Picture 4" descr="j0307904[1]"/>
          <p:cNvPicPr>
            <a:picLocks noChangeAspect="1" noChangeArrowheads="1"/>
          </p:cNvPicPr>
          <p:nvPr/>
        </p:nvPicPr>
        <p:blipFill>
          <a:blip r:embed="rId3"/>
          <a:srcRect/>
          <a:stretch>
            <a:fillRect/>
          </a:stretch>
        </p:blipFill>
        <p:spPr bwMode="auto">
          <a:xfrm>
            <a:off x="7772400" y="5725205"/>
            <a:ext cx="1219200" cy="1100138"/>
          </a:xfrm>
          <a:prstGeom prst="rect">
            <a:avLst/>
          </a:prstGeom>
          <a:noFill/>
          <a:ln w="9525">
            <a:noFill/>
            <a:miter lim="800000"/>
            <a:headEnd/>
            <a:tailEnd/>
          </a:ln>
        </p:spPr>
      </p:pic>
      <p:pic>
        <p:nvPicPr>
          <p:cNvPr id="29700"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j0202530[1]"/>
          <p:cNvPicPr>
            <a:picLocks noChangeAspect="1" noChangeArrowheads="1"/>
          </p:cNvPicPr>
          <p:nvPr/>
        </p:nvPicPr>
        <p:blipFill>
          <a:blip r:embed="rId3"/>
          <a:srcRect/>
          <a:stretch>
            <a:fillRect/>
          </a:stretch>
        </p:blipFill>
        <p:spPr bwMode="auto">
          <a:xfrm>
            <a:off x="0" y="0"/>
            <a:ext cx="1676400" cy="795338"/>
          </a:xfrm>
          <a:prstGeom prst="rect">
            <a:avLst/>
          </a:prstGeom>
          <a:noFill/>
          <a:ln w="9525">
            <a:noFill/>
            <a:miter lim="800000"/>
            <a:headEnd/>
            <a:tailEnd/>
          </a:ln>
        </p:spPr>
      </p:pic>
      <p:sp>
        <p:nvSpPr>
          <p:cNvPr id="30722" name="Text Box 4"/>
          <p:cNvSpPr txBox="1">
            <a:spLocks noChangeArrowheads="1"/>
          </p:cNvSpPr>
          <p:nvPr/>
        </p:nvSpPr>
        <p:spPr bwMode="auto">
          <a:xfrm rot="10800000" flipV="1">
            <a:off x="-3175" y="833864"/>
            <a:ext cx="9148763" cy="830997"/>
          </a:xfrm>
          <a:prstGeom prst="rect">
            <a:avLst/>
          </a:prstGeom>
          <a:noFill/>
          <a:ln w="9525">
            <a:noFill/>
            <a:miter lim="800000"/>
            <a:headEnd/>
            <a:tailEnd/>
          </a:ln>
        </p:spPr>
        <p:txBody>
          <a:bodyPr>
            <a:spAutoFit/>
          </a:bodyPr>
          <a:lstStyle/>
          <a:p>
            <a:pPr algn="ctr"/>
            <a:r>
              <a:rPr lang="en-US" sz="2400" b="1" dirty="0">
                <a:latin typeface="Tahoma" pitchFamily="34" charset="0"/>
              </a:rPr>
              <a:t>In Summary, Review</a:t>
            </a:r>
          </a:p>
          <a:p>
            <a:pPr algn="ctr"/>
            <a:r>
              <a:rPr lang="en-US" sz="2400" b="1" dirty="0">
                <a:latin typeface="Tahoma" pitchFamily="34" charset="0"/>
              </a:rPr>
              <a:t>What are the Duties &amp; Responsibilities of the Assessor</a:t>
            </a:r>
            <a:r>
              <a:rPr lang="en-US" sz="2400" dirty="0">
                <a:latin typeface="Tahoma" pitchFamily="34" charset="0"/>
              </a:rPr>
              <a:t> </a:t>
            </a:r>
          </a:p>
        </p:txBody>
      </p:sp>
      <p:sp>
        <p:nvSpPr>
          <p:cNvPr id="30723" name="Text Box 7"/>
          <p:cNvSpPr txBox="1">
            <a:spLocks noChangeArrowheads="1"/>
          </p:cNvSpPr>
          <p:nvPr/>
        </p:nvSpPr>
        <p:spPr bwMode="auto">
          <a:xfrm>
            <a:off x="0" y="1752600"/>
            <a:ext cx="9144000" cy="4524315"/>
          </a:xfrm>
          <a:prstGeom prst="rect">
            <a:avLst/>
          </a:prstGeom>
          <a:noFill/>
          <a:ln w="9525">
            <a:noFill/>
            <a:miter lim="800000"/>
            <a:headEnd/>
            <a:tailEnd/>
          </a:ln>
        </p:spPr>
        <p:txBody>
          <a:bodyPr>
            <a:spAutoFit/>
          </a:bodyPr>
          <a:lstStyle/>
          <a:p>
            <a:r>
              <a:rPr lang="en-US" b="1" u="sng" dirty="0">
                <a:latin typeface="Tahoma" pitchFamily="34" charset="0"/>
              </a:rPr>
              <a:t>Primary duty-</a:t>
            </a:r>
            <a:r>
              <a:rPr lang="en-US" b="1" dirty="0">
                <a:latin typeface="Tahoma" pitchFamily="34" charset="0"/>
              </a:rPr>
              <a:t>-- Administer and implement assessment laws pertaining to the valuation of all residential, agricultural, commercial &amp; dual class</a:t>
            </a:r>
            <a:r>
              <a:rPr lang="en-US" b="1">
                <a:latin typeface="Tahoma" pitchFamily="34" charset="0"/>
              </a:rPr>
              <a:t>, industrial, &amp; multi-residential property </a:t>
            </a:r>
            <a:r>
              <a:rPr lang="en-US" b="1" dirty="0">
                <a:latin typeface="Tahoma" pitchFamily="34" charset="0"/>
              </a:rPr>
              <a:t>within your respective jurisdiction using accepted real property appraisal methods and laws. (Market value &amp; Productivity value)</a:t>
            </a:r>
          </a:p>
          <a:p>
            <a:endParaRPr lang="en-US" dirty="0">
              <a:latin typeface="Tahoma" pitchFamily="34" charset="0"/>
            </a:endParaRPr>
          </a:p>
          <a:p>
            <a:r>
              <a:rPr lang="en-US" b="1" u="sng" dirty="0">
                <a:latin typeface="Tahoma" pitchFamily="34" charset="0"/>
              </a:rPr>
              <a:t>Supervise, direct and coordinate-</a:t>
            </a:r>
            <a:r>
              <a:rPr lang="en-US" b="1" dirty="0">
                <a:latin typeface="Tahoma" pitchFamily="34" charset="0"/>
              </a:rPr>
              <a:t>--</a:t>
            </a:r>
            <a:r>
              <a:rPr lang="en-US" dirty="0">
                <a:latin typeface="Tahoma" pitchFamily="34" charset="0"/>
              </a:rPr>
              <a:t> </a:t>
            </a:r>
            <a:r>
              <a:rPr lang="en-US" b="1" dirty="0">
                <a:latin typeface="Tahoma" pitchFamily="34" charset="0"/>
              </a:rPr>
              <a:t>the operations of the Assessor's office and staff in accordance with state and local laws governing real property appraisal methods, assessments, classifications, exemptions and credits, sales ratio studies, budgeting  and other related reports. (Conference Board, Board of Review &amp; equalization orders &amp; Department of Revenue)</a:t>
            </a:r>
          </a:p>
          <a:p>
            <a:endParaRPr lang="en-US" dirty="0">
              <a:latin typeface="Tahoma" pitchFamily="34" charset="0"/>
            </a:endParaRPr>
          </a:p>
          <a:p>
            <a:r>
              <a:rPr lang="en-US" b="1" u="sng" dirty="0">
                <a:latin typeface="Tahoma" pitchFamily="34" charset="0"/>
              </a:rPr>
              <a:t>Perform public relations-</a:t>
            </a:r>
            <a:r>
              <a:rPr lang="en-US" b="1" dirty="0">
                <a:latin typeface="Tahoma" pitchFamily="34" charset="0"/>
              </a:rPr>
              <a:t>--</a:t>
            </a:r>
            <a:r>
              <a:rPr lang="en-US" dirty="0">
                <a:latin typeface="Tahoma" pitchFamily="34" charset="0"/>
              </a:rPr>
              <a:t> </a:t>
            </a:r>
            <a:r>
              <a:rPr lang="en-US" b="1" dirty="0">
                <a:latin typeface="Tahoma" pitchFamily="34" charset="0"/>
              </a:rPr>
              <a:t>activities explaining the technical aspects of the appraisal theory, process, laws and regulations concerning the assessment of real estate.</a:t>
            </a:r>
          </a:p>
          <a:p>
            <a:r>
              <a:rPr lang="en-US" dirty="0">
                <a:latin typeface="Arial" charset="0"/>
              </a:rPr>
              <a:t>                                  </a:t>
            </a:r>
          </a:p>
        </p:txBody>
      </p:sp>
      <p:pic>
        <p:nvPicPr>
          <p:cNvPr id="30724" name="Picture 8"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8137525" y="5827713"/>
            <a:ext cx="184150" cy="366712"/>
          </a:xfrm>
          <a:prstGeom prst="rect">
            <a:avLst/>
          </a:prstGeom>
          <a:noFill/>
          <a:ln w="9525">
            <a:noFill/>
            <a:miter lim="800000"/>
            <a:headEnd/>
            <a:tailEnd/>
          </a:ln>
        </p:spPr>
        <p:txBody>
          <a:bodyPr wrap="none">
            <a:spAutoFit/>
          </a:bodyPr>
          <a:lstStyle/>
          <a:p>
            <a:endParaRPr lang="en-US">
              <a:latin typeface="Arial" charset="0"/>
            </a:endParaRPr>
          </a:p>
        </p:txBody>
      </p:sp>
      <p:sp>
        <p:nvSpPr>
          <p:cNvPr id="17410" name="Text Box 5"/>
          <p:cNvSpPr txBox="1">
            <a:spLocks noChangeArrowheads="1"/>
          </p:cNvSpPr>
          <p:nvPr/>
        </p:nvSpPr>
        <p:spPr bwMode="auto">
          <a:xfrm>
            <a:off x="0" y="838200"/>
            <a:ext cx="9144000" cy="1373188"/>
          </a:xfrm>
          <a:prstGeom prst="rect">
            <a:avLst/>
          </a:prstGeom>
          <a:noFill/>
          <a:ln w="9525">
            <a:noFill/>
            <a:miter lim="800000"/>
            <a:headEnd/>
            <a:tailEnd/>
          </a:ln>
        </p:spPr>
        <p:txBody>
          <a:bodyPr>
            <a:spAutoFit/>
          </a:bodyPr>
          <a:lstStyle/>
          <a:p>
            <a:pPr algn="ctr"/>
            <a:r>
              <a:rPr lang="en-US" sz="2800" b="1" dirty="0">
                <a:latin typeface="Tahoma" pitchFamily="34" charset="0"/>
              </a:rPr>
              <a:t>Purpose of Presentation</a:t>
            </a:r>
          </a:p>
          <a:p>
            <a:pPr algn="ctr"/>
            <a:r>
              <a:rPr lang="en-US" sz="2800" b="1" dirty="0">
                <a:latin typeface="Tahoma" pitchFamily="34" charset="0"/>
              </a:rPr>
              <a:t>(Iowa Code Chapter 441)</a:t>
            </a:r>
          </a:p>
          <a:p>
            <a:pPr algn="ctr"/>
            <a:r>
              <a:rPr lang="en-US" sz="2800" b="1" dirty="0">
                <a:latin typeface="Tahoma" pitchFamily="34" charset="0"/>
              </a:rPr>
              <a:t>Assessment &amp; Valuation of Property)</a:t>
            </a:r>
          </a:p>
        </p:txBody>
      </p:sp>
      <p:sp>
        <p:nvSpPr>
          <p:cNvPr id="17411" name="Text Box 6"/>
          <p:cNvSpPr txBox="1">
            <a:spLocks noChangeArrowheads="1"/>
          </p:cNvSpPr>
          <p:nvPr/>
        </p:nvSpPr>
        <p:spPr bwMode="auto">
          <a:xfrm>
            <a:off x="0" y="2590800"/>
            <a:ext cx="9144000" cy="5310188"/>
          </a:xfrm>
          <a:prstGeom prst="rect">
            <a:avLst/>
          </a:prstGeom>
          <a:noFill/>
          <a:ln w="9525">
            <a:noFill/>
            <a:miter lim="800000"/>
            <a:headEnd/>
            <a:tailEnd/>
          </a:ln>
        </p:spPr>
        <p:txBody>
          <a:bodyPr>
            <a:spAutoFit/>
          </a:bodyPr>
          <a:lstStyle/>
          <a:p>
            <a:pPr marL="346075" indent="-285750">
              <a:buSzPct val="150000"/>
              <a:buFont typeface="Arial" panose="020B0604020202020204" pitchFamily="34" charset="0"/>
              <a:buChar char="•"/>
            </a:pPr>
            <a:r>
              <a:rPr lang="en-US" b="1" dirty="0">
                <a:latin typeface="Tahoma" pitchFamily="34" charset="0"/>
              </a:rPr>
              <a:t>  What are the Duties and Responsibilities of an Assessor?</a:t>
            </a:r>
          </a:p>
          <a:p>
            <a:pPr marL="346075" indent="-285750">
              <a:buSzPct val="125000"/>
              <a:buFont typeface="Arial" panose="020B0604020202020204" pitchFamily="34" charset="0"/>
              <a:buChar char="•"/>
            </a:pPr>
            <a:endParaRPr lang="en-US" b="1" dirty="0">
              <a:latin typeface="Tahoma" pitchFamily="34" charset="0"/>
            </a:endParaRPr>
          </a:p>
          <a:p>
            <a:pPr marL="346075" indent="-285750">
              <a:buSzPct val="150000"/>
              <a:buFont typeface="Arial" panose="020B0604020202020204" pitchFamily="34" charset="0"/>
              <a:buChar char="•"/>
            </a:pPr>
            <a:r>
              <a:rPr lang="en-US" b="1" dirty="0">
                <a:latin typeface="Tahoma" pitchFamily="34" charset="0"/>
              </a:rPr>
              <a:t>  How does the assessor interact with County Supervisors?</a:t>
            </a:r>
          </a:p>
          <a:p>
            <a:pPr marL="346075" indent="-285750">
              <a:buSzPct val="125000"/>
              <a:buFont typeface="Arial" panose="020B0604020202020204" pitchFamily="34" charset="0"/>
              <a:buChar char="•"/>
            </a:pPr>
            <a:endParaRPr lang="en-US" b="1" dirty="0">
              <a:latin typeface="Tahoma" pitchFamily="34" charset="0"/>
            </a:endParaRPr>
          </a:p>
          <a:p>
            <a:pPr marL="346075" indent="-285750">
              <a:buSzPct val="150000"/>
              <a:buFont typeface="Arial" panose="020B0604020202020204" pitchFamily="34" charset="0"/>
              <a:buChar char="•"/>
            </a:pPr>
            <a:r>
              <a:rPr lang="en-US" b="1" dirty="0">
                <a:latin typeface="Tahoma" pitchFamily="34" charset="0"/>
              </a:rPr>
              <a:t>  What is a Conference Board?</a:t>
            </a:r>
          </a:p>
          <a:p>
            <a:pPr marL="346075" indent="-285750">
              <a:buSzPct val="125000"/>
              <a:buFont typeface="Arial" panose="020B0604020202020204" pitchFamily="34" charset="0"/>
              <a:buChar char="•"/>
            </a:pPr>
            <a:endParaRPr lang="en-US" b="1" dirty="0">
              <a:latin typeface="Tahoma" pitchFamily="34" charset="0"/>
            </a:endParaRPr>
          </a:p>
          <a:p>
            <a:pPr marL="346075" indent="-285750">
              <a:buSzPct val="150000"/>
              <a:buFont typeface="Arial" panose="020B0604020202020204" pitchFamily="34" charset="0"/>
              <a:buChar char="•"/>
            </a:pPr>
            <a:r>
              <a:rPr lang="en-US" b="1" dirty="0">
                <a:latin typeface="Tahoma" pitchFamily="34" charset="0"/>
              </a:rPr>
              <a:t>  What issues are affecting how the Assessor does their job?</a:t>
            </a:r>
          </a:p>
          <a:p>
            <a:pPr marL="346075" indent="-285750">
              <a:buSzPct val="125000"/>
              <a:buFont typeface="Arial" panose="020B0604020202020204" pitchFamily="34" charset="0"/>
              <a:buChar char="•"/>
            </a:pPr>
            <a:endParaRPr lang="en-US" b="1" dirty="0">
              <a:latin typeface="Tahoma" pitchFamily="34" charset="0"/>
            </a:endParaRPr>
          </a:p>
          <a:p>
            <a:pPr marL="346075" indent="-285750">
              <a:buSzPct val="150000"/>
              <a:buFont typeface="Arial" panose="020B0604020202020204" pitchFamily="34" charset="0"/>
              <a:buChar char="•"/>
            </a:pPr>
            <a:r>
              <a:rPr lang="en-US" b="1" dirty="0">
                <a:latin typeface="Tahoma" pitchFamily="34" charset="0"/>
              </a:rPr>
              <a:t>  Importance of Building Bridges and Relationships</a:t>
            </a:r>
          </a:p>
          <a:p>
            <a:pPr marL="60325" indent="396875">
              <a:buSzPct val="125000"/>
              <a:buFontTx/>
              <a:buChar char="•"/>
            </a:pPr>
            <a:endParaRPr lang="en-US" b="1" dirty="0">
              <a:latin typeface="Tahoma" pitchFamily="34" charset="0"/>
            </a:endParaRPr>
          </a:p>
          <a:p>
            <a:pPr marL="60325"/>
            <a:endParaRPr lang="en-US" b="1" dirty="0">
              <a:latin typeface="Tahoma" pitchFamily="34" charset="0"/>
            </a:endParaRPr>
          </a:p>
          <a:p>
            <a:pPr marL="60325" indent="396875">
              <a:buFontTx/>
              <a:buChar char="•"/>
            </a:pPr>
            <a:endParaRPr lang="en-US" b="1" dirty="0">
              <a:latin typeface="Tahoma" pitchFamily="34" charset="0"/>
            </a:endParaRPr>
          </a:p>
          <a:p>
            <a:pPr marL="60325" indent="396875">
              <a:buFontTx/>
              <a:buChar char="•"/>
            </a:pPr>
            <a:endParaRPr lang="en-US" b="1" dirty="0">
              <a:latin typeface="Tahoma" pitchFamily="34" charset="0"/>
            </a:endParaRPr>
          </a:p>
          <a:p>
            <a:pPr marL="60325" indent="396875"/>
            <a:endParaRPr lang="en-US" b="1" dirty="0">
              <a:latin typeface="Tahoma" pitchFamily="34" charset="0"/>
            </a:endParaRPr>
          </a:p>
          <a:p>
            <a:pPr marL="60325" indent="396875">
              <a:buFontTx/>
              <a:buChar char="•"/>
            </a:pPr>
            <a:endParaRPr lang="en-US" b="1" dirty="0">
              <a:latin typeface="Tahoma" pitchFamily="34" charset="0"/>
            </a:endParaRPr>
          </a:p>
          <a:p>
            <a:pPr marL="60325" indent="396875">
              <a:buFontTx/>
              <a:buChar char="•"/>
            </a:pPr>
            <a:endParaRPr lang="en-US" b="1" dirty="0">
              <a:latin typeface="Tahoma" pitchFamily="34" charset="0"/>
            </a:endParaRPr>
          </a:p>
          <a:p>
            <a:pPr marL="60325" indent="396875"/>
            <a:endParaRPr lang="en-US" b="1" dirty="0">
              <a:latin typeface="Tahoma" pitchFamily="34" charset="0"/>
            </a:endParaRPr>
          </a:p>
          <a:p>
            <a:pPr marL="60325" indent="396875"/>
            <a:endParaRPr lang="en-US" b="1" dirty="0">
              <a:latin typeface="Tahoma" pitchFamily="34" charset="0"/>
            </a:endParaRPr>
          </a:p>
          <a:p>
            <a:pPr marL="60325" indent="396875"/>
            <a:endParaRPr lang="en-US" dirty="0">
              <a:latin typeface="Arial" charset="0"/>
            </a:endParaRPr>
          </a:p>
        </p:txBody>
      </p:sp>
      <p:pic>
        <p:nvPicPr>
          <p:cNvPr id="17412" name="Picture 8" descr="j0307904[1]"/>
          <p:cNvPicPr>
            <a:picLocks noChangeAspect="1" noChangeArrowheads="1"/>
          </p:cNvPicPr>
          <p:nvPr/>
        </p:nvPicPr>
        <p:blipFill>
          <a:blip r:embed="rId3"/>
          <a:srcRect/>
          <a:stretch>
            <a:fillRect/>
          </a:stretch>
        </p:blipFill>
        <p:spPr bwMode="auto">
          <a:xfrm>
            <a:off x="8001000" y="5753100"/>
            <a:ext cx="914400" cy="825500"/>
          </a:xfrm>
          <a:prstGeom prst="rect">
            <a:avLst/>
          </a:prstGeom>
          <a:noFill/>
          <a:ln w="9525">
            <a:noFill/>
            <a:miter lim="800000"/>
            <a:headEnd/>
            <a:tailEnd/>
          </a:ln>
        </p:spPr>
      </p:pic>
      <p:pic>
        <p:nvPicPr>
          <p:cNvPr id="17413" name="Picture 9" descr="j0202530[1]"/>
          <p:cNvPicPr>
            <a:picLocks noChangeAspect="1" noChangeArrowheads="1"/>
          </p:cNvPicPr>
          <p:nvPr/>
        </p:nvPicPr>
        <p:blipFill>
          <a:blip r:embed="rId4"/>
          <a:srcRect/>
          <a:stretch>
            <a:fillRect/>
          </a:stretch>
        </p:blipFill>
        <p:spPr bwMode="auto">
          <a:xfrm>
            <a:off x="38100" y="110331"/>
            <a:ext cx="1371600" cy="5381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3"/>
          <p:cNvSpPr txBox="1">
            <a:spLocks noChangeArrowheads="1"/>
          </p:cNvSpPr>
          <p:nvPr/>
        </p:nvSpPr>
        <p:spPr bwMode="auto">
          <a:xfrm>
            <a:off x="8137525" y="265113"/>
            <a:ext cx="184150" cy="366712"/>
          </a:xfrm>
          <a:prstGeom prst="rect">
            <a:avLst/>
          </a:prstGeom>
          <a:noFill/>
          <a:ln w="9525">
            <a:noFill/>
            <a:miter lim="800000"/>
            <a:headEnd/>
            <a:tailEnd/>
          </a:ln>
        </p:spPr>
        <p:txBody>
          <a:bodyPr wrap="none">
            <a:spAutoFit/>
          </a:bodyPr>
          <a:lstStyle/>
          <a:p>
            <a:endParaRPr lang="en-US">
              <a:latin typeface="Arial" charset="0"/>
            </a:endParaRPr>
          </a:p>
        </p:txBody>
      </p:sp>
      <p:pic>
        <p:nvPicPr>
          <p:cNvPr id="31746" name="Picture 5" descr="j0202530[1]"/>
          <p:cNvPicPr>
            <a:picLocks noChangeAspect="1" noChangeArrowheads="1"/>
          </p:cNvPicPr>
          <p:nvPr/>
        </p:nvPicPr>
        <p:blipFill>
          <a:blip r:embed="rId3"/>
          <a:srcRect/>
          <a:stretch>
            <a:fillRect/>
          </a:stretch>
        </p:blipFill>
        <p:spPr bwMode="auto">
          <a:xfrm>
            <a:off x="0" y="0"/>
            <a:ext cx="1676400" cy="795338"/>
          </a:xfrm>
          <a:prstGeom prst="rect">
            <a:avLst/>
          </a:prstGeom>
          <a:noFill/>
          <a:ln w="9525">
            <a:noFill/>
            <a:miter lim="800000"/>
            <a:headEnd/>
            <a:tailEnd/>
          </a:ln>
        </p:spPr>
      </p:pic>
      <p:sp>
        <p:nvSpPr>
          <p:cNvPr id="31747" name="Text Box 6"/>
          <p:cNvSpPr txBox="1">
            <a:spLocks noChangeArrowheads="1"/>
          </p:cNvSpPr>
          <p:nvPr/>
        </p:nvSpPr>
        <p:spPr bwMode="auto">
          <a:xfrm>
            <a:off x="0" y="381000"/>
            <a:ext cx="9144000" cy="519113"/>
          </a:xfrm>
          <a:prstGeom prst="rect">
            <a:avLst/>
          </a:prstGeom>
          <a:noFill/>
          <a:ln w="9525">
            <a:noFill/>
            <a:miter lim="800000"/>
            <a:headEnd/>
            <a:tailEnd/>
          </a:ln>
        </p:spPr>
        <p:txBody>
          <a:bodyPr>
            <a:spAutoFit/>
          </a:bodyPr>
          <a:lstStyle/>
          <a:p>
            <a:pPr algn="ctr"/>
            <a:r>
              <a:rPr lang="en-US" sz="2800">
                <a:latin typeface="Tahoma" pitchFamily="34" charset="0"/>
              </a:rPr>
              <a:t> </a:t>
            </a:r>
            <a:r>
              <a:rPr lang="en-US" sz="2800" b="1">
                <a:latin typeface="Tahoma" pitchFamily="34" charset="0"/>
              </a:rPr>
              <a:t>“Who Is Our Public”?</a:t>
            </a:r>
          </a:p>
        </p:txBody>
      </p:sp>
      <p:sp>
        <p:nvSpPr>
          <p:cNvPr id="31748" name="Text Box 7"/>
          <p:cNvSpPr txBox="1">
            <a:spLocks noChangeArrowheads="1"/>
          </p:cNvSpPr>
          <p:nvPr/>
        </p:nvSpPr>
        <p:spPr bwMode="auto">
          <a:xfrm>
            <a:off x="152400" y="1143000"/>
            <a:ext cx="8991600" cy="7232650"/>
          </a:xfrm>
          <a:prstGeom prst="rect">
            <a:avLst/>
          </a:prstGeom>
          <a:noFill/>
          <a:ln w="9525">
            <a:noFill/>
            <a:miter lim="800000"/>
            <a:headEnd/>
            <a:tailEnd/>
          </a:ln>
        </p:spPr>
        <p:txBody>
          <a:bodyPr>
            <a:spAutoFit/>
          </a:bodyPr>
          <a:lstStyle/>
          <a:p>
            <a:pPr marL="60325" indent="396875">
              <a:buSzPct val="125000"/>
              <a:buFontTx/>
              <a:buChar char="•"/>
            </a:pPr>
            <a:r>
              <a:rPr lang="en-US" b="1" dirty="0">
                <a:latin typeface="Tahoma" pitchFamily="34" charset="0"/>
              </a:rPr>
              <a:t>Tax Payer,  Property Owner,  Renter</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Assessor’s Staff//Other Assessors</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Conference Board &amp; Board of Supervisors</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County or City Elected Officials//School Officials</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Department of Revenue &amp; Finance</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Legislators</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Attorneys &amp; Tax Reps</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Realtors &amp; Appraisers, and Insurance Agents</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Community &amp; Business leaders, Civic groups</a:t>
            </a:r>
          </a:p>
          <a:p>
            <a:pPr marL="60325" indent="396875">
              <a:buSzPct val="125000"/>
              <a:buFontTx/>
              <a:buChar char="•"/>
            </a:pPr>
            <a:endParaRPr lang="en-US" b="1" dirty="0">
              <a:latin typeface="Tahoma" pitchFamily="34" charset="0"/>
            </a:endParaRPr>
          </a:p>
          <a:p>
            <a:pPr marL="60325" indent="396875">
              <a:buSzPct val="125000"/>
              <a:buFontTx/>
              <a:buChar char="•"/>
            </a:pPr>
            <a:r>
              <a:rPr lang="en-US" b="1" dirty="0">
                <a:latin typeface="Tahoma" pitchFamily="34" charset="0"/>
              </a:rPr>
              <a:t>Local Media</a:t>
            </a:r>
          </a:p>
          <a:p>
            <a:pPr marL="60325" indent="396875"/>
            <a:endParaRPr lang="en-US" b="1" dirty="0">
              <a:latin typeface="Tahoma" pitchFamily="34" charset="0"/>
            </a:endParaRPr>
          </a:p>
          <a:p>
            <a:pPr marL="60325" indent="396875"/>
            <a:endParaRPr lang="en-US" b="1" dirty="0">
              <a:latin typeface="Tahoma" pitchFamily="34" charset="0"/>
            </a:endParaRPr>
          </a:p>
          <a:p>
            <a:pPr marL="60325" indent="396875"/>
            <a:endParaRPr lang="en-US" b="1" dirty="0">
              <a:latin typeface="Tahoma" pitchFamily="34" charset="0"/>
            </a:endParaRPr>
          </a:p>
          <a:p>
            <a:pPr marL="60325" indent="396875"/>
            <a:endParaRPr lang="en-US" b="1" dirty="0">
              <a:latin typeface="Tahoma" pitchFamily="34" charset="0"/>
            </a:endParaRPr>
          </a:p>
          <a:p>
            <a:pPr marL="60325" indent="396875"/>
            <a:endParaRPr lang="en-US" b="1" dirty="0">
              <a:latin typeface="Tahoma" pitchFamily="34" charset="0"/>
            </a:endParaRPr>
          </a:p>
          <a:p>
            <a:pPr marL="60325" indent="396875"/>
            <a:endParaRPr lang="en-US" b="1" dirty="0">
              <a:latin typeface="Tahoma" pitchFamily="34" charset="0"/>
            </a:endParaRPr>
          </a:p>
          <a:p>
            <a:pPr marL="60325" indent="396875"/>
            <a:endParaRPr lang="en-US" b="1" dirty="0">
              <a:latin typeface="Tahoma" pitchFamily="34" charset="0"/>
            </a:endParaRPr>
          </a:p>
        </p:txBody>
      </p:sp>
      <p:pic>
        <p:nvPicPr>
          <p:cNvPr id="31749" name="Picture 9"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5"/>
          <p:cNvSpPr txBox="1">
            <a:spLocks noChangeArrowheads="1"/>
          </p:cNvSpPr>
          <p:nvPr/>
        </p:nvSpPr>
        <p:spPr bwMode="auto">
          <a:xfrm rot="10776502" flipV="1">
            <a:off x="300038" y="3495675"/>
            <a:ext cx="8840787" cy="519113"/>
          </a:xfrm>
          <a:prstGeom prst="rect">
            <a:avLst/>
          </a:prstGeom>
          <a:noFill/>
          <a:ln w="9525">
            <a:noFill/>
            <a:miter lim="800000"/>
            <a:headEnd/>
            <a:tailEnd/>
          </a:ln>
        </p:spPr>
        <p:txBody>
          <a:bodyPr>
            <a:spAutoFit/>
          </a:bodyPr>
          <a:lstStyle/>
          <a:p>
            <a:r>
              <a:rPr lang="en-US" sz="2800" b="1">
                <a:latin typeface="Tahoma" pitchFamily="34" charset="0"/>
              </a:rPr>
              <a:t>Definition by the “Institute of Public Relations”</a:t>
            </a:r>
          </a:p>
        </p:txBody>
      </p:sp>
      <p:sp>
        <p:nvSpPr>
          <p:cNvPr id="32770" name="Text Box 6"/>
          <p:cNvSpPr txBox="1">
            <a:spLocks noChangeArrowheads="1"/>
          </p:cNvSpPr>
          <p:nvPr/>
        </p:nvSpPr>
        <p:spPr bwMode="auto">
          <a:xfrm rot="10800000" flipV="1">
            <a:off x="457200" y="4419600"/>
            <a:ext cx="8080375" cy="1190625"/>
          </a:xfrm>
          <a:prstGeom prst="rect">
            <a:avLst/>
          </a:prstGeom>
          <a:noFill/>
          <a:ln w="9525">
            <a:noFill/>
            <a:miter lim="800000"/>
            <a:headEnd/>
            <a:tailEnd/>
          </a:ln>
        </p:spPr>
        <p:txBody>
          <a:bodyPr>
            <a:spAutoFit/>
          </a:bodyPr>
          <a:lstStyle/>
          <a:p>
            <a:r>
              <a:rPr lang="en-US" dirty="0">
                <a:latin typeface="Tahoma" pitchFamily="34" charset="0"/>
              </a:rPr>
              <a:t>“</a:t>
            </a:r>
            <a:r>
              <a:rPr lang="en-US" b="1" u="sng" dirty="0">
                <a:latin typeface="Tahoma" pitchFamily="34" charset="0"/>
              </a:rPr>
              <a:t>Public Relations practice </a:t>
            </a:r>
            <a:r>
              <a:rPr lang="en-US" b="1" dirty="0">
                <a:latin typeface="Tahoma" pitchFamily="34" charset="0"/>
              </a:rPr>
              <a:t>is the planned and sustained effort to establish and maintain goodwill and mutual understanding between an organization and its publics’.”</a:t>
            </a:r>
          </a:p>
          <a:p>
            <a:endParaRPr lang="en-US" b="1" dirty="0">
              <a:latin typeface="Tahoma" pitchFamily="34" charset="0"/>
            </a:endParaRPr>
          </a:p>
        </p:txBody>
      </p:sp>
      <p:sp>
        <p:nvSpPr>
          <p:cNvPr id="32771" name="Text Box 7"/>
          <p:cNvSpPr txBox="1">
            <a:spLocks noChangeArrowheads="1"/>
          </p:cNvSpPr>
          <p:nvPr/>
        </p:nvSpPr>
        <p:spPr bwMode="auto">
          <a:xfrm rot="10800000" flipV="1">
            <a:off x="0" y="1082675"/>
            <a:ext cx="9145588" cy="519113"/>
          </a:xfrm>
          <a:prstGeom prst="rect">
            <a:avLst/>
          </a:prstGeom>
          <a:noFill/>
          <a:ln w="9525">
            <a:noFill/>
            <a:miter lim="800000"/>
            <a:headEnd/>
            <a:tailEnd/>
          </a:ln>
        </p:spPr>
        <p:txBody>
          <a:bodyPr>
            <a:spAutoFit/>
          </a:bodyPr>
          <a:lstStyle/>
          <a:p>
            <a:pPr algn="ctr"/>
            <a:r>
              <a:rPr lang="en-US" sz="2800" b="1">
                <a:latin typeface="Tahoma" pitchFamily="34" charset="0"/>
              </a:rPr>
              <a:t>What is the “Definition of Public Relations”</a:t>
            </a:r>
          </a:p>
        </p:txBody>
      </p:sp>
      <p:sp>
        <p:nvSpPr>
          <p:cNvPr id="32772" name="Text Box 8"/>
          <p:cNvSpPr txBox="1">
            <a:spLocks noChangeArrowheads="1"/>
          </p:cNvSpPr>
          <p:nvPr/>
        </p:nvSpPr>
        <p:spPr bwMode="auto">
          <a:xfrm>
            <a:off x="381000" y="1905000"/>
            <a:ext cx="8229600" cy="1739900"/>
          </a:xfrm>
          <a:prstGeom prst="rect">
            <a:avLst/>
          </a:prstGeom>
          <a:noFill/>
          <a:ln w="9525">
            <a:noFill/>
            <a:miter lim="800000"/>
            <a:headEnd/>
            <a:tailEnd/>
          </a:ln>
        </p:spPr>
        <p:txBody>
          <a:bodyPr>
            <a:spAutoFit/>
          </a:bodyPr>
          <a:lstStyle/>
          <a:p>
            <a:r>
              <a:rPr lang="en-US" u="sng" dirty="0">
                <a:latin typeface="Arial" charset="0"/>
              </a:rPr>
              <a:t>“</a:t>
            </a:r>
            <a:r>
              <a:rPr lang="en-US" b="1" u="sng" dirty="0">
                <a:latin typeface="Tahoma" pitchFamily="34" charset="0"/>
              </a:rPr>
              <a:t>Public Relations </a:t>
            </a:r>
            <a:r>
              <a:rPr lang="en-US" b="1" dirty="0">
                <a:latin typeface="Tahoma" pitchFamily="34" charset="0"/>
              </a:rPr>
              <a:t>is the management function that identifies, establishes and maintains mutually beneficial relationships between an organization and the various publics on whom its success or failure depends.” Public relations is the key to how the public perceives (the organization), its programs, and its services.</a:t>
            </a:r>
          </a:p>
          <a:p>
            <a:endParaRPr lang="en-US" b="1" dirty="0">
              <a:latin typeface="Tahoma" pitchFamily="34" charset="0"/>
            </a:endParaRPr>
          </a:p>
        </p:txBody>
      </p:sp>
      <p:sp>
        <p:nvSpPr>
          <p:cNvPr id="32773" name="Text Box 9"/>
          <p:cNvSpPr txBox="1">
            <a:spLocks noChangeArrowheads="1"/>
          </p:cNvSpPr>
          <p:nvPr/>
        </p:nvSpPr>
        <p:spPr bwMode="auto">
          <a:xfrm>
            <a:off x="8137525" y="5675313"/>
            <a:ext cx="184150" cy="366712"/>
          </a:xfrm>
          <a:prstGeom prst="rect">
            <a:avLst/>
          </a:prstGeom>
          <a:noFill/>
          <a:ln w="9525">
            <a:noFill/>
            <a:miter lim="800000"/>
            <a:headEnd/>
            <a:tailEnd/>
          </a:ln>
        </p:spPr>
        <p:txBody>
          <a:bodyPr wrap="none">
            <a:spAutoFit/>
          </a:bodyPr>
          <a:lstStyle/>
          <a:p>
            <a:endParaRPr lang="en-US">
              <a:latin typeface="Arial" charset="0"/>
            </a:endParaRPr>
          </a:p>
        </p:txBody>
      </p:sp>
      <p:pic>
        <p:nvPicPr>
          <p:cNvPr id="32774" name="Picture 11" descr="j0202530[1]"/>
          <p:cNvPicPr>
            <a:picLocks noChangeAspect="1" noChangeArrowheads="1"/>
          </p:cNvPicPr>
          <p:nvPr/>
        </p:nvPicPr>
        <p:blipFill>
          <a:blip r:embed="rId3"/>
          <a:srcRect/>
          <a:stretch>
            <a:fillRect/>
          </a:stretch>
        </p:blipFill>
        <p:spPr bwMode="auto">
          <a:xfrm>
            <a:off x="0" y="0"/>
            <a:ext cx="1600200" cy="919163"/>
          </a:xfrm>
          <a:prstGeom prst="rect">
            <a:avLst/>
          </a:prstGeom>
          <a:noFill/>
          <a:ln w="9525">
            <a:noFill/>
            <a:miter lim="800000"/>
            <a:headEnd/>
            <a:tailEnd/>
          </a:ln>
        </p:spPr>
      </p:pic>
      <p:pic>
        <p:nvPicPr>
          <p:cNvPr id="32775" name="Picture 13"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0" y="990600"/>
            <a:ext cx="9144000" cy="519113"/>
          </a:xfrm>
          <a:prstGeom prst="rect">
            <a:avLst/>
          </a:prstGeom>
          <a:noFill/>
          <a:ln w="9525">
            <a:noFill/>
            <a:miter lim="800000"/>
            <a:headEnd/>
            <a:tailEnd/>
          </a:ln>
        </p:spPr>
        <p:txBody>
          <a:bodyPr>
            <a:spAutoFit/>
          </a:bodyPr>
          <a:lstStyle/>
          <a:p>
            <a:pPr algn="ctr"/>
            <a:r>
              <a:rPr lang="en-US" sz="2800" b="1">
                <a:latin typeface="Tahoma" pitchFamily="34" charset="0"/>
              </a:rPr>
              <a:t>Understanding Public Relations</a:t>
            </a:r>
          </a:p>
        </p:txBody>
      </p:sp>
      <p:pic>
        <p:nvPicPr>
          <p:cNvPr id="33794" name="Picture 3" descr="j0202530[1]"/>
          <p:cNvPicPr>
            <a:picLocks noChangeAspect="1" noChangeArrowheads="1"/>
          </p:cNvPicPr>
          <p:nvPr/>
        </p:nvPicPr>
        <p:blipFill>
          <a:blip r:embed="rId3"/>
          <a:srcRect/>
          <a:stretch>
            <a:fillRect/>
          </a:stretch>
        </p:blipFill>
        <p:spPr bwMode="auto">
          <a:xfrm>
            <a:off x="0" y="0"/>
            <a:ext cx="1676400" cy="919163"/>
          </a:xfrm>
          <a:prstGeom prst="rect">
            <a:avLst/>
          </a:prstGeom>
          <a:noFill/>
          <a:ln w="9525">
            <a:noFill/>
            <a:miter lim="800000"/>
            <a:headEnd/>
            <a:tailEnd/>
          </a:ln>
        </p:spPr>
      </p:pic>
      <p:sp>
        <p:nvSpPr>
          <p:cNvPr id="33795" name="Text Box 5"/>
          <p:cNvSpPr txBox="1">
            <a:spLocks noChangeArrowheads="1"/>
          </p:cNvSpPr>
          <p:nvPr/>
        </p:nvSpPr>
        <p:spPr bwMode="auto">
          <a:xfrm>
            <a:off x="209550" y="2170113"/>
            <a:ext cx="8705850" cy="5584825"/>
          </a:xfrm>
          <a:prstGeom prst="rect">
            <a:avLst/>
          </a:prstGeom>
          <a:noFill/>
          <a:ln w="9525">
            <a:noFill/>
            <a:miter lim="800000"/>
            <a:headEnd/>
            <a:tailEnd/>
          </a:ln>
        </p:spPr>
        <p:txBody>
          <a:bodyPr>
            <a:spAutoFit/>
          </a:bodyPr>
          <a:lstStyle/>
          <a:p>
            <a:pPr indent="517525">
              <a:buSzPct val="125000"/>
              <a:buFontTx/>
              <a:buChar char="•"/>
            </a:pPr>
            <a:r>
              <a:rPr lang="en-US" b="1" u="sng" dirty="0">
                <a:latin typeface="Tahoma" pitchFamily="34" charset="0"/>
              </a:rPr>
              <a:t>Public Relations </a:t>
            </a:r>
            <a:r>
              <a:rPr lang="en-US" b="1" dirty="0">
                <a:latin typeface="Tahoma" pitchFamily="34" charset="0"/>
              </a:rPr>
              <a:t>affects almost everyone who has contact with other </a:t>
            </a:r>
          </a:p>
          <a:p>
            <a:pPr indent="517525"/>
            <a:r>
              <a:rPr lang="en-US" b="1" dirty="0">
                <a:latin typeface="Tahoma" pitchFamily="34" charset="0"/>
              </a:rPr>
              <a:t>human  beings. All of us, in one way or another, practice public </a:t>
            </a:r>
          </a:p>
          <a:p>
            <a:pPr indent="517525"/>
            <a:r>
              <a:rPr lang="en-US" b="1" dirty="0">
                <a:latin typeface="Tahoma" pitchFamily="34" charset="0"/>
              </a:rPr>
              <a:t>relations daily.</a:t>
            </a:r>
          </a:p>
          <a:p>
            <a:pPr indent="517525">
              <a:buFontTx/>
              <a:buChar char="•"/>
            </a:pPr>
            <a:endParaRPr lang="en-US" b="1" dirty="0">
              <a:latin typeface="Tahoma" pitchFamily="34" charset="0"/>
            </a:endParaRPr>
          </a:p>
          <a:p>
            <a:pPr indent="517525">
              <a:buSzPct val="125000"/>
              <a:buFontTx/>
              <a:buChar char="•"/>
            </a:pPr>
            <a:r>
              <a:rPr lang="en-US" b="1" dirty="0">
                <a:latin typeface="Tahoma" pitchFamily="34" charset="0"/>
              </a:rPr>
              <a:t>Every phone call</a:t>
            </a:r>
          </a:p>
          <a:p>
            <a:pPr indent="517525">
              <a:buSzPct val="125000"/>
              <a:buFontTx/>
              <a:buChar char="•"/>
            </a:pPr>
            <a:endParaRPr lang="en-US" b="1" dirty="0">
              <a:latin typeface="Tahoma" pitchFamily="34" charset="0"/>
            </a:endParaRPr>
          </a:p>
          <a:p>
            <a:pPr indent="517525">
              <a:buSzPct val="125000"/>
              <a:buFontTx/>
              <a:buChar char="•"/>
            </a:pPr>
            <a:r>
              <a:rPr lang="en-US" b="1" dirty="0">
                <a:latin typeface="Tahoma" pitchFamily="34" charset="0"/>
              </a:rPr>
              <a:t>Every letter written or received</a:t>
            </a:r>
          </a:p>
          <a:p>
            <a:pPr indent="517525">
              <a:buSzPct val="125000"/>
              <a:buFontTx/>
              <a:buChar char="•"/>
            </a:pPr>
            <a:endParaRPr lang="en-US" b="1" dirty="0">
              <a:latin typeface="Tahoma" pitchFamily="34" charset="0"/>
            </a:endParaRPr>
          </a:p>
          <a:p>
            <a:pPr indent="517525">
              <a:buSzPct val="125000"/>
              <a:buFontTx/>
              <a:buChar char="•"/>
            </a:pPr>
            <a:r>
              <a:rPr lang="en-US" b="1" dirty="0">
                <a:latin typeface="Tahoma" pitchFamily="34" charset="0"/>
              </a:rPr>
              <a:t>Every email or web feedback</a:t>
            </a:r>
          </a:p>
          <a:p>
            <a:pPr indent="517525">
              <a:buSzPct val="125000"/>
              <a:buFontTx/>
              <a:buChar char="•"/>
            </a:pPr>
            <a:endParaRPr lang="en-US" b="1" dirty="0">
              <a:latin typeface="Tahoma" pitchFamily="34" charset="0"/>
            </a:endParaRPr>
          </a:p>
          <a:p>
            <a:pPr indent="517525">
              <a:buSzPct val="125000"/>
              <a:buFontTx/>
              <a:buChar char="•"/>
            </a:pPr>
            <a:r>
              <a:rPr lang="en-US" b="1" dirty="0">
                <a:latin typeface="Tahoma" pitchFamily="34" charset="0"/>
              </a:rPr>
              <a:t>Every face to face encounter</a:t>
            </a:r>
          </a:p>
          <a:p>
            <a:pPr indent="517525">
              <a:buSzPct val="125000"/>
              <a:buFontTx/>
              <a:buChar char="•"/>
            </a:pPr>
            <a:endParaRPr lang="en-US" b="1" dirty="0">
              <a:latin typeface="Tahoma" pitchFamily="34" charset="0"/>
            </a:endParaRPr>
          </a:p>
          <a:p>
            <a:pPr indent="517525">
              <a:buSzPct val="125000"/>
              <a:buFontTx/>
              <a:buChar char="•"/>
            </a:pPr>
            <a:r>
              <a:rPr lang="en-US" b="1" dirty="0">
                <a:latin typeface="Tahoma" pitchFamily="34" charset="0"/>
              </a:rPr>
              <a:t>Every action//Your attitude</a:t>
            </a:r>
          </a:p>
          <a:p>
            <a:pPr indent="517525">
              <a:buSzPct val="125000"/>
              <a:buFontTx/>
              <a:buChar char="•"/>
            </a:pPr>
            <a:endParaRPr lang="en-US" b="1" dirty="0">
              <a:latin typeface="Tahoma" pitchFamily="34" charset="0"/>
            </a:endParaRPr>
          </a:p>
          <a:p>
            <a:pPr indent="517525">
              <a:buSzPct val="125000"/>
              <a:buFontTx/>
              <a:buChar char="•"/>
            </a:pPr>
            <a:r>
              <a:rPr lang="en-US" b="1" dirty="0">
                <a:latin typeface="Tahoma" pitchFamily="34" charset="0"/>
              </a:rPr>
              <a:t>Your words//Your reputation</a:t>
            </a:r>
          </a:p>
          <a:p>
            <a:pPr indent="517525">
              <a:buFontTx/>
              <a:buChar char="•"/>
            </a:pPr>
            <a:endParaRPr lang="en-US" b="1" dirty="0">
              <a:latin typeface="Tahoma" pitchFamily="34" charset="0"/>
            </a:endParaRPr>
          </a:p>
          <a:p>
            <a:pPr indent="517525">
              <a:buFontTx/>
              <a:buChar char="•"/>
            </a:pPr>
            <a:endParaRPr lang="en-US" dirty="0">
              <a:latin typeface="Tahoma" pitchFamily="34" charset="0"/>
            </a:endParaRPr>
          </a:p>
          <a:p>
            <a:pPr indent="517525">
              <a:buFontTx/>
              <a:buChar char="•"/>
            </a:pPr>
            <a:endParaRPr lang="en-US" dirty="0">
              <a:latin typeface="Tahoma" pitchFamily="34" charset="0"/>
            </a:endParaRPr>
          </a:p>
          <a:p>
            <a:pPr indent="517525"/>
            <a:endParaRPr lang="en-US" dirty="0">
              <a:latin typeface="Arial" charset="0"/>
            </a:endParaRPr>
          </a:p>
          <a:p>
            <a:pPr indent="517525"/>
            <a:endParaRPr lang="en-US" dirty="0">
              <a:latin typeface="Arial" charset="0"/>
            </a:endParaRPr>
          </a:p>
        </p:txBody>
      </p:sp>
      <p:pic>
        <p:nvPicPr>
          <p:cNvPr id="33796" name="Picture 8"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0" y="1295400"/>
            <a:ext cx="9144000" cy="519113"/>
          </a:xfrm>
          <a:prstGeom prst="rect">
            <a:avLst/>
          </a:prstGeom>
          <a:noFill/>
          <a:ln w="9525">
            <a:noFill/>
            <a:miter lim="800000"/>
            <a:headEnd/>
            <a:tailEnd/>
          </a:ln>
        </p:spPr>
        <p:txBody>
          <a:bodyPr>
            <a:spAutoFit/>
          </a:bodyPr>
          <a:lstStyle/>
          <a:p>
            <a:pPr algn="ctr"/>
            <a:r>
              <a:rPr lang="en-US" sz="2800" b="1">
                <a:latin typeface="Tahoma" pitchFamily="34" charset="0"/>
              </a:rPr>
              <a:t>Three Basic Components of Public Relations</a:t>
            </a:r>
          </a:p>
        </p:txBody>
      </p:sp>
      <p:pic>
        <p:nvPicPr>
          <p:cNvPr id="34818" name="Picture 5" descr="j0307904[1]"/>
          <p:cNvPicPr>
            <a:picLocks noChangeAspect="1" noChangeArrowheads="1"/>
          </p:cNvPicPr>
          <p:nvPr/>
        </p:nvPicPr>
        <p:blipFill>
          <a:blip r:embed="rId3"/>
          <a:srcRect/>
          <a:stretch>
            <a:fillRect/>
          </a:stretch>
        </p:blipFill>
        <p:spPr bwMode="auto">
          <a:xfrm>
            <a:off x="8153400" y="5891213"/>
            <a:ext cx="762000" cy="687387"/>
          </a:xfrm>
          <a:prstGeom prst="rect">
            <a:avLst/>
          </a:prstGeom>
          <a:noFill/>
          <a:ln w="9525">
            <a:noFill/>
            <a:miter lim="800000"/>
            <a:headEnd/>
            <a:tailEnd/>
          </a:ln>
        </p:spPr>
      </p:pic>
      <p:pic>
        <p:nvPicPr>
          <p:cNvPr id="34819" name="Picture 6" descr="j0202530[1]"/>
          <p:cNvPicPr>
            <a:picLocks noChangeAspect="1" noChangeArrowheads="1"/>
          </p:cNvPicPr>
          <p:nvPr/>
        </p:nvPicPr>
        <p:blipFill>
          <a:blip r:embed="rId4"/>
          <a:srcRect/>
          <a:stretch>
            <a:fillRect/>
          </a:stretch>
        </p:blipFill>
        <p:spPr bwMode="auto">
          <a:xfrm>
            <a:off x="0" y="0"/>
            <a:ext cx="1676400" cy="919163"/>
          </a:xfrm>
          <a:prstGeom prst="rect">
            <a:avLst/>
          </a:prstGeom>
          <a:noFill/>
          <a:ln w="9525">
            <a:noFill/>
            <a:miter lim="800000"/>
            <a:headEnd/>
            <a:tailEnd/>
          </a:ln>
        </p:spPr>
      </p:pic>
      <p:sp>
        <p:nvSpPr>
          <p:cNvPr id="34820" name="Text Box 8"/>
          <p:cNvSpPr txBox="1">
            <a:spLocks noChangeArrowheads="1"/>
          </p:cNvSpPr>
          <p:nvPr/>
        </p:nvSpPr>
        <p:spPr bwMode="auto">
          <a:xfrm>
            <a:off x="0" y="2514600"/>
            <a:ext cx="9144000" cy="2585323"/>
          </a:xfrm>
          <a:prstGeom prst="rect">
            <a:avLst/>
          </a:prstGeom>
          <a:noFill/>
          <a:ln w="9525">
            <a:noFill/>
            <a:miter lim="800000"/>
            <a:headEnd/>
            <a:tailEnd/>
          </a:ln>
        </p:spPr>
        <p:txBody>
          <a:bodyPr>
            <a:spAutoFit/>
          </a:bodyPr>
          <a:lstStyle/>
          <a:p>
            <a:pPr indent="404813">
              <a:buSzPct val="125000"/>
              <a:buFontTx/>
              <a:buChar char="•"/>
            </a:pPr>
            <a:r>
              <a:rPr lang="en-US" b="1" u="sng" dirty="0">
                <a:latin typeface="Tahoma" pitchFamily="34" charset="0"/>
              </a:rPr>
              <a:t>Public Relations </a:t>
            </a:r>
            <a:r>
              <a:rPr lang="en-US" b="1" dirty="0">
                <a:latin typeface="Tahoma" pitchFamily="34" charset="0"/>
              </a:rPr>
              <a:t>is comprised of the interactions between an individual </a:t>
            </a:r>
          </a:p>
          <a:p>
            <a:r>
              <a:rPr lang="en-US" b="1" dirty="0">
                <a:latin typeface="Tahoma" pitchFamily="34" charset="0"/>
              </a:rPr>
              <a:t>      or an organization and the general public.</a:t>
            </a:r>
          </a:p>
          <a:p>
            <a:pPr indent="404813">
              <a:buFontTx/>
              <a:buChar char="•"/>
            </a:pPr>
            <a:endParaRPr lang="en-US" b="1" dirty="0">
              <a:latin typeface="Tahoma" pitchFamily="34" charset="0"/>
            </a:endParaRPr>
          </a:p>
          <a:p>
            <a:pPr indent="404813">
              <a:buSzPct val="125000"/>
              <a:buFontTx/>
              <a:buChar char="•"/>
            </a:pPr>
            <a:r>
              <a:rPr lang="en-US" b="1" u="sng" dirty="0">
                <a:latin typeface="Tahoma" pitchFamily="34" charset="0"/>
              </a:rPr>
              <a:t>The interaction </a:t>
            </a:r>
            <a:r>
              <a:rPr lang="en-US" b="1" dirty="0">
                <a:latin typeface="Tahoma" pitchFamily="34" charset="0"/>
              </a:rPr>
              <a:t>can be with the entire public, or with a select group, </a:t>
            </a:r>
          </a:p>
          <a:p>
            <a:r>
              <a:rPr lang="en-US" b="1" dirty="0">
                <a:latin typeface="Tahoma" pitchFamily="34" charset="0"/>
              </a:rPr>
              <a:t>      or an individual.</a:t>
            </a:r>
          </a:p>
          <a:p>
            <a:pPr indent="404813">
              <a:buFontTx/>
              <a:buChar char="•"/>
            </a:pPr>
            <a:endParaRPr lang="en-US" b="1" dirty="0">
              <a:latin typeface="Tahoma" pitchFamily="34" charset="0"/>
            </a:endParaRPr>
          </a:p>
          <a:p>
            <a:pPr indent="404813">
              <a:buSzPct val="125000"/>
              <a:buFontTx/>
              <a:buChar char="•"/>
            </a:pPr>
            <a:r>
              <a:rPr lang="en-US" b="1" u="sng" dirty="0">
                <a:latin typeface="Tahoma" pitchFamily="34" charset="0"/>
              </a:rPr>
              <a:t>The interaction, planned or unexpected</a:t>
            </a:r>
            <a:r>
              <a:rPr lang="en-US" b="1" dirty="0">
                <a:latin typeface="Tahoma" pitchFamily="34" charset="0"/>
              </a:rPr>
              <a:t>, has an impact on the image, </a:t>
            </a:r>
          </a:p>
          <a:p>
            <a:pPr indent="404813"/>
            <a:r>
              <a:rPr lang="en-US" b="1" dirty="0">
                <a:latin typeface="Tahoma" pitchFamily="34" charset="0"/>
              </a:rPr>
              <a:t>success, or failure, and actions of the individual or organization that </a:t>
            </a:r>
          </a:p>
          <a:p>
            <a:pPr indent="404813"/>
            <a:r>
              <a:rPr lang="en-US" b="1" dirty="0">
                <a:latin typeface="Tahoma" pitchFamily="34" charset="0"/>
              </a:rPr>
              <a:t>communicates to the public.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8213725" y="5827713"/>
            <a:ext cx="184150" cy="366712"/>
          </a:xfrm>
          <a:prstGeom prst="rect">
            <a:avLst/>
          </a:prstGeom>
          <a:noFill/>
          <a:ln w="9525">
            <a:noFill/>
            <a:miter lim="800000"/>
            <a:headEnd/>
            <a:tailEnd/>
          </a:ln>
        </p:spPr>
        <p:txBody>
          <a:bodyPr wrap="none">
            <a:spAutoFit/>
          </a:bodyPr>
          <a:lstStyle/>
          <a:p>
            <a:endParaRPr lang="en-US">
              <a:latin typeface="Arial" charset="0"/>
            </a:endParaRPr>
          </a:p>
        </p:txBody>
      </p:sp>
      <p:sp>
        <p:nvSpPr>
          <p:cNvPr id="35842" name="Text Box 4"/>
          <p:cNvSpPr txBox="1">
            <a:spLocks noChangeArrowheads="1"/>
          </p:cNvSpPr>
          <p:nvPr/>
        </p:nvSpPr>
        <p:spPr bwMode="auto">
          <a:xfrm>
            <a:off x="685800" y="1143000"/>
            <a:ext cx="8458200" cy="519113"/>
          </a:xfrm>
          <a:prstGeom prst="rect">
            <a:avLst/>
          </a:prstGeom>
          <a:noFill/>
          <a:ln w="9525">
            <a:noFill/>
            <a:miter lim="800000"/>
            <a:headEnd/>
            <a:tailEnd/>
          </a:ln>
        </p:spPr>
        <p:txBody>
          <a:bodyPr>
            <a:spAutoFit/>
          </a:bodyPr>
          <a:lstStyle/>
          <a:p>
            <a:r>
              <a:rPr lang="en-US" sz="2800" b="1">
                <a:latin typeface="Tahoma" pitchFamily="34" charset="0"/>
              </a:rPr>
              <a:t>Objectives of a Public Relations Program</a:t>
            </a:r>
          </a:p>
        </p:txBody>
      </p:sp>
      <p:sp>
        <p:nvSpPr>
          <p:cNvPr id="35843" name="Text Box 5"/>
          <p:cNvSpPr txBox="1">
            <a:spLocks noChangeArrowheads="1"/>
          </p:cNvSpPr>
          <p:nvPr/>
        </p:nvSpPr>
        <p:spPr bwMode="auto">
          <a:xfrm>
            <a:off x="0" y="2514600"/>
            <a:ext cx="9144000" cy="3387725"/>
          </a:xfrm>
          <a:prstGeom prst="rect">
            <a:avLst/>
          </a:prstGeom>
          <a:noFill/>
          <a:ln w="9525">
            <a:noFill/>
            <a:miter lim="800000"/>
            <a:headEnd/>
            <a:tailEnd/>
          </a:ln>
        </p:spPr>
        <p:txBody>
          <a:bodyPr>
            <a:spAutoFit/>
          </a:bodyPr>
          <a:lstStyle/>
          <a:p>
            <a:pPr marL="120650" indent="468313">
              <a:buSzPct val="125000"/>
              <a:buFontTx/>
              <a:buChar char="•"/>
            </a:pPr>
            <a:r>
              <a:rPr lang="en-US" b="1" dirty="0">
                <a:latin typeface="Tahoma" pitchFamily="34" charset="0"/>
              </a:rPr>
              <a:t>Communicate a message---why does the assessor raise our taxes and </a:t>
            </a:r>
          </a:p>
          <a:p>
            <a:pPr marL="120650" indent="468313"/>
            <a:r>
              <a:rPr lang="en-US" b="1" dirty="0">
                <a:latin typeface="Tahoma" pitchFamily="34" charset="0"/>
              </a:rPr>
              <a:t> valuations?  (School-County-City)</a:t>
            </a:r>
          </a:p>
          <a:p>
            <a:pPr marL="120650" indent="468313"/>
            <a:endParaRPr lang="en-US" b="1" dirty="0">
              <a:latin typeface="Tahoma" pitchFamily="34" charset="0"/>
            </a:endParaRPr>
          </a:p>
          <a:p>
            <a:pPr marL="120650" indent="468313">
              <a:buSzPct val="125000"/>
              <a:buFontTx/>
              <a:buChar char="•"/>
            </a:pPr>
            <a:r>
              <a:rPr lang="en-US" b="1" dirty="0">
                <a:latin typeface="Tahoma" pitchFamily="34" charset="0"/>
              </a:rPr>
              <a:t>Improve and create an image---are we honest and trustworthy</a:t>
            </a:r>
          </a:p>
          <a:p>
            <a:pPr marL="120650" indent="468313">
              <a:buSzPct val="125000"/>
              <a:buFontTx/>
              <a:buChar char="•"/>
            </a:pPr>
            <a:endParaRPr lang="en-US" b="1" dirty="0">
              <a:latin typeface="Tahoma" pitchFamily="34" charset="0"/>
            </a:endParaRPr>
          </a:p>
          <a:p>
            <a:pPr marL="120650" indent="468313">
              <a:buSzPct val="125000"/>
              <a:buFontTx/>
              <a:buChar char="•"/>
            </a:pPr>
            <a:r>
              <a:rPr lang="en-US" b="1" dirty="0">
                <a:latin typeface="Tahoma" pitchFamily="34" charset="0"/>
              </a:rPr>
              <a:t>Build awareness---make sure we have a presence </a:t>
            </a:r>
          </a:p>
          <a:p>
            <a:pPr marL="120650" indent="468313">
              <a:buSzPct val="125000"/>
              <a:buFontTx/>
              <a:buChar char="•"/>
            </a:pPr>
            <a:endParaRPr lang="en-US" b="1" dirty="0">
              <a:latin typeface="Tahoma" pitchFamily="34" charset="0"/>
            </a:endParaRPr>
          </a:p>
          <a:p>
            <a:pPr marL="120650" indent="468313">
              <a:buSzPct val="125000"/>
              <a:buFontTx/>
              <a:buChar char="•"/>
            </a:pPr>
            <a:r>
              <a:rPr lang="en-US" b="1" dirty="0">
                <a:latin typeface="Tahoma" pitchFamily="34" charset="0"/>
              </a:rPr>
              <a:t>Persuade the Public you are acting in their best interest</a:t>
            </a:r>
          </a:p>
          <a:p>
            <a:pPr marL="120650" indent="468313">
              <a:buSzPct val="125000"/>
              <a:buFontTx/>
              <a:buChar char="•"/>
            </a:pPr>
            <a:endParaRPr lang="en-US" b="1" dirty="0">
              <a:latin typeface="Tahoma" pitchFamily="34" charset="0"/>
            </a:endParaRPr>
          </a:p>
          <a:p>
            <a:pPr marL="120650" indent="468313">
              <a:buSzPct val="125000"/>
              <a:buFontTx/>
              <a:buChar char="•"/>
            </a:pPr>
            <a:r>
              <a:rPr lang="en-US" b="1" dirty="0">
                <a:latin typeface="Tahoma" pitchFamily="34" charset="0"/>
              </a:rPr>
              <a:t>Bolster one’s identity among your constituents and the public</a:t>
            </a:r>
          </a:p>
          <a:p>
            <a:pPr marL="120650" indent="468313">
              <a:buSzPct val="125000"/>
              <a:buFontTx/>
              <a:buChar char="•"/>
            </a:pPr>
            <a:endParaRPr lang="en-US" b="1" dirty="0">
              <a:latin typeface="Tahoma" pitchFamily="34" charset="0"/>
            </a:endParaRPr>
          </a:p>
          <a:p>
            <a:pPr marL="120650" indent="468313"/>
            <a:endParaRPr lang="en-US" dirty="0">
              <a:latin typeface="Tahoma" pitchFamily="34" charset="0"/>
            </a:endParaRPr>
          </a:p>
        </p:txBody>
      </p:sp>
      <p:pic>
        <p:nvPicPr>
          <p:cNvPr id="35844" name="Picture 6" descr="j0202530[1]"/>
          <p:cNvPicPr>
            <a:picLocks noChangeAspect="1" noChangeArrowheads="1"/>
          </p:cNvPicPr>
          <p:nvPr/>
        </p:nvPicPr>
        <p:blipFill>
          <a:blip r:embed="rId3"/>
          <a:srcRect/>
          <a:stretch>
            <a:fillRect/>
          </a:stretch>
        </p:blipFill>
        <p:spPr bwMode="auto">
          <a:xfrm>
            <a:off x="0" y="0"/>
            <a:ext cx="1600200" cy="795338"/>
          </a:xfrm>
          <a:prstGeom prst="rect">
            <a:avLst/>
          </a:prstGeom>
          <a:noFill/>
          <a:ln w="9525">
            <a:noFill/>
            <a:miter lim="800000"/>
            <a:headEnd/>
            <a:tailEnd/>
          </a:ln>
        </p:spPr>
      </p:pic>
      <p:pic>
        <p:nvPicPr>
          <p:cNvPr id="35845" name="Picture 8"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0" y="914400"/>
            <a:ext cx="9144000" cy="946150"/>
          </a:xfrm>
          <a:prstGeom prst="rect">
            <a:avLst/>
          </a:prstGeom>
          <a:noFill/>
          <a:ln w="9525">
            <a:noFill/>
            <a:miter lim="800000"/>
            <a:headEnd/>
            <a:tailEnd/>
          </a:ln>
        </p:spPr>
        <p:txBody>
          <a:bodyPr>
            <a:spAutoFit/>
          </a:bodyPr>
          <a:lstStyle/>
          <a:p>
            <a:pPr algn="ctr"/>
            <a:r>
              <a:rPr lang="en-US" sz="2800" b="1">
                <a:latin typeface="Tahoma" pitchFamily="34" charset="0"/>
              </a:rPr>
              <a:t>Truth in Taxation</a:t>
            </a:r>
          </a:p>
          <a:p>
            <a:pPr algn="ctr"/>
            <a:endParaRPr lang="en-US" sz="2800" b="1">
              <a:latin typeface="Tahoma" pitchFamily="34" charset="0"/>
            </a:endParaRPr>
          </a:p>
        </p:txBody>
      </p:sp>
      <p:pic>
        <p:nvPicPr>
          <p:cNvPr id="36866" name="Picture 3" descr="j0202530[1]"/>
          <p:cNvPicPr>
            <a:picLocks noChangeAspect="1" noChangeArrowheads="1"/>
          </p:cNvPicPr>
          <p:nvPr/>
        </p:nvPicPr>
        <p:blipFill>
          <a:blip r:embed="rId3"/>
          <a:srcRect/>
          <a:stretch>
            <a:fillRect/>
          </a:stretch>
        </p:blipFill>
        <p:spPr bwMode="auto">
          <a:xfrm>
            <a:off x="0" y="0"/>
            <a:ext cx="1600200" cy="795338"/>
          </a:xfrm>
          <a:prstGeom prst="rect">
            <a:avLst/>
          </a:prstGeom>
          <a:noFill/>
          <a:ln w="9525">
            <a:noFill/>
            <a:miter lim="800000"/>
            <a:headEnd/>
            <a:tailEnd/>
          </a:ln>
        </p:spPr>
      </p:pic>
      <p:pic>
        <p:nvPicPr>
          <p:cNvPr id="36867" name="Picture 5"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
        <p:nvSpPr>
          <p:cNvPr id="36868" name="Text Box 7"/>
          <p:cNvSpPr txBox="1">
            <a:spLocks noChangeArrowheads="1"/>
          </p:cNvSpPr>
          <p:nvPr/>
        </p:nvSpPr>
        <p:spPr bwMode="auto">
          <a:xfrm>
            <a:off x="0" y="2133600"/>
            <a:ext cx="9144000" cy="5035550"/>
          </a:xfrm>
          <a:prstGeom prst="rect">
            <a:avLst/>
          </a:prstGeom>
          <a:noFill/>
          <a:ln w="9525">
            <a:noFill/>
            <a:miter lim="800000"/>
            <a:headEnd/>
            <a:tailEnd/>
          </a:ln>
        </p:spPr>
        <p:txBody>
          <a:bodyPr>
            <a:spAutoFit/>
          </a:bodyPr>
          <a:lstStyle/>
          <a:p>
            <a:pPr marL="122238" indent="503238">
              <a:buSzPct val="125000"/>
              <a:buFontTx/>
              <a:buChar char="•"/>
            </a:pPr>
            <a:r>
              <a:rPr lang="en-US" b="1" dirty="0">
                <a:latin typeface="Tahoma" pitchFamily="34" charset="0"/>
              </a:rPr>
              <a:t>Accountability to the taxpayer---in form of public hearings &amp; notices</a:t>
            </a:r>
          </a:p>
          <a:p>
            <a:pPr marL="122238" indent="503238">
              <a:buSzPct val="125000"/>
              <a:buFontTx/>
              <a:buChar char="•"/>
            </a:pPr>
            <a:endParaRPr lang="en-US" b="1" dirty="0">
              <a:latin typeface="Tahoma" pitchFamily="34" charset="0"/>
            </a:endParaRPr>
          </a:p>
          <a:p>
            <a:pPr marL="122238" indent="503238">
              <a:buSzPct val="125000"/>
              <a:buFontTx/>
              <a:buChar char="•"/>
            </a:pPr>
            <a:r>
              <a:rPr lang="en-US" b="1" dirty="0">
                <a:latin typeface="Tahoma" pitchFamily="34" charset="0"/>
              </a:rPr>
              <a:t>Rollbacks &amp; Property Tax Limitations</a:t>
            </a:r>
          </a:p>
          <a:p>
            <a:pPr marL="122238" indent="503238">
              <a:buSzPct val="125000"/>
              <a:buFontTx/>
              <a:buChar char="•"/>
            </a:pPr>
            <a:endParaRPr lang="en-US" b="1" dirty="0">
              <a:latin typeface="Tahoma" pitchFamily="34" charset="0"/>
            </a:endParaRPr>
          </a:p>
          <a:p>
            <a:pPr marL="122238" indent="503238">
              <a:buSzPct val="125000"/>
              <a:buFontTx/>
              <a:buChar char="•"/>
            </a:pPr>
            <a:r>
              <a:rPr lang="en-US" b="1" dirty="0">
                <a:latin typeface="Tahoma" pitchFamily="34" charset="0"/>
              </a:rPr>
              <a:t>Property Tax Credits</a:t>
            </a:r>
          </a:p>
          <a:p>
            <a:pPr marL="122238" indent="503238">
              <a:buSzPct val="125000"/>
              <a:buFontTx/>
              <a:buChar char="•"/>
            </a:pPr>
            <a:endParaRPr lang="en-US" b="1" dirty="0">
              <a:latin typeface="Tahoma" pitchFamily="34" charset="0"/>
            </a:endParaRPr>
          </a:p>
          <a:p>
            <a:pPr marL="122238" indent="503238">
              <a:buSzPct val="125000"/>
              <a:buFontTx/>
              <a:buChar char="•"/>
            </a:pPr>
            <a:r>
              <a:rPr lang="en-US" b="1" dirty="0">
                <a:latin typeface="Tahoma" pitchFamily="34" charset="0"/>
              </a:rPr>
              <a:t>Assessment, budgeting &amp; Implementation</a:t>
            </a:r>
          </a:p>
          <a:p>
            <a:pPr marL="122238" indent="503238">
              <a:buSzPct val="125000"/>
              <a:buFontTx/>
              <a:buChar char="•"/>
            </a:pPr>
            <a:endParaRPr lang="en-US" b="1" dirty="0">
              <a:latin typeface="Tahoma" pitchFamily="34" charset="0"/>
            </a:endParaRPr>
          </a:p>
          <a:p>
            <a:pPr marL="122238" indent="503238">
              <a:buSzPct val="125000"/>
              <a:buFontTx/>
              <a:buChar char="•"/>
            </a:pPr>
            <a:r>
              <a:rPr lang="en-US" b="1" dirty="0">
                <a:latin typeface="Tahoma" pitchFamily="34" charset="0"/>
              </a:rPr>
              <a:t>Notifications of assessments---directly to property owner</a:t>
            </a:r>
          </a:p>
          <a:p>
            <a:pPr marL="122238" indent="503238">
              <a:buSzPct val="125000"/>
              <a:buFontTx/>
              <a:buChar char="•"/>
            </a:pPr>
            <a:endParaRPr lang="en-US" b="1" dirty="0">
              <a:latin typeface="Tahoma" pitchFamily="34" charset="0"/>
            </a:endParaRPr>
          </a:p>
          <a:p>
            <a:pPr marL="122238" indent="503238">
              <a:buSzPct val="125000"/>
              <a:buFontTx/>
              <a:buChar char="•"/>
            </a:pPr>
            <a:r>
              <a:rPr lang="en-US" b="1" dirty="0">
                <a:latin typeface="Tahoma" pitchFamily="34" charset="0"/>
              </a:rPr>
              <a:t>Right to be aware of valuation procedures</a:t>
            </a:r>
          </a:p>
          <a:p>
            <a:pPr marL="122238" indent="503238">
              <a:buSzPct val="125000"/>
              <a:buFontTx/>
              <a:buChar char="•"/>
            </a:pPr>
            <a:endParaRPr lang="en-US" b="1" dirty="0">
              <a:latin typeface="Tahoma" pitchFamily="34" charset="0"/>
            </a:endParaRPr>
          </a:p>
          <a:p>
            <a:pPr marL="122238" indent="503238">
              <a:buSzPct val="125000"/>
              <a:buFontTx/>
              <a:buChar char="•"/>
            </a:pPr>
            <a:r>
              <a:rPr lang="en-US" b="1" dirty="0">
                <a:latin typeface="Tahoma" pitchFamily="34" charset="0"/>
              </a:rPr>
              <a:t>Right to Appeal assessments</a:t>
            </a:r>
          </a:p>
          <a:p>
            <a:pPr marL="122238" indent="503238">
              <a:buSzPct val="125000"/>
              <a:buFontTx/>
              <a:buChar char="•"/>
            </a:pPr>
            <a:endParaRPr lang="en-US" b="1" dirty="0">
              <a:latin typeface="Tahoma" pitchFamily="34" charset="0"/>
            </a:endParaRPr>
          </a:p>
          <a:p>
            <a:pPr marL="122238" indent="503238">
              <a:buSzPct val="125000"/>
              <a:buFontTx/>
              <a:buChar char="•"/>
            </a:pPr>
            <a:r>
              <a:rPr lang="en-US" b="1" dirty="0">
                <a:latin typeface="Tahoma" pitchFamily="34" charset="0"/>
              </a:rPr>
              <a:t>All areas of government are affected by “Truth in Taxation”</a:t>
            </a:r>
          </a:p>
          <a:p>
            <a:pPr marL="122238" indent="503238">
              <a:buFontTx/>
              <a:buChar char="•"/>
            </a:pPr>
            <a:endParaRPr lang="en-US" b="1" dirty="0">
              <a:latin typeface="Tahoma" pitchFamily="34" charset="0"/>
            </a:endParaRPr>
          </a:p>
          <a:p>
            <a:pPr marL="122238" indent="503238"/>
            <a:endParaRPr lang="en-US" b="1" dirty="0">
              <a:latin typeface="Tahoma" pitchFamily="34" charset="0"/>
            </a:endParaRPr>
          </a:p>
          <a:p>
            <a:pPr marL="122238" indent="503238"/>
            <a:endParaRPr lang="en-US" dirty="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0" y="838200"/>
            <a:ext cx="9144000" cy="519113"/>
          </a:xfrm>
          <a:prstGeom prst="rect">
            <a:avLst/>
          </a:prstGeom>
          <a:noFill/>
          <a:ln w="9525">
            <a:noFill/>
            <a:miter lim="800000"/>
            <a:headEnd/>
            <a:tailEnd/>
          </a:ln>
        </p:spPr>
        <p:txBody>
          <a:bodyPr>
            <a:spAutoFit/>
          </a:bodyPr>
          <a:lstStyle/>
          <a:p>
            <a:pPr algn="ctr"/>
            <a:r>
              <a:rPr lang="en-US" sz="2800" b="1">
                <a:latin typeface="Tahoma" pitchFamily="34" charset="0"/>
              </a:rPr>
              <a:t>Public Relation Tools &amp; Techniques</a:t>
            </a:r>
          </a:p>
        </p:txBody>
      </p:sp>
      <p:pic>
        <p:nvPicPr>
          <p:cNvPr id="37890" name="Picture 4" descr="j0202530[1]"/>
          <p:cNvPicPr>
            <a:picLocks noChangeAspect="1" noChangeArrowheads="1"/>
          </p:cNvPicPr>
          <p:nvPr/>
        </p:nvPicPr>
        <p:blipFill>
          <a:blip r:embed="rId3"/>
          <a:srcRect/>
          <a:stretch>
            <a:fillRect/>
          </a:stretch>
        </p:blipFill>
        <p:spPr bwMode="auto">
          <a:xfrm>
            <a:off x="0" y="0"/>
            <a:ext cx="1600200" cy="795338"/>
          </a:xfrm>
          <a:prstGeom prst="rect">
            <a:avLst/>
          </a:prstGeom>
          <a:noFill/>
          <a:ln w="9525">
            <a:noFill/>
            <a:miter lim="800000"/>
            <a:headEnd/>
            <a:tailEnd/>
          </a:ln>
        </p:spPr>
      </p:pic>
      <p:sp>
        <p:nvSpPr>
          <p:cNvPr id="37891" name="Text Box 7"/>
          <p:cNvSpPr txBox="1">
            <a:spLocks noChangeArrowheads="1"/>
          </p:cNvSpPr>
          <p:nvPr/>
        </p:nvSpPr>
        <p:spPr bwMode="auto">
          <a:xfrm>
            <a:off x="0" y="1676400"/>
            <a:ext cx="9144000" cy="5310188"/>
          </a:xfrm>
          <a:prstGeom prst="rect">
            <a:avLst/>
          </a:prstGeom>
          <a:noFill/>
          <a:ln w="9525">
            <a:noFill/>
            <a:miter lim="800000"/>
            <a:headEnd/>
            <a:tailEnd/>
          </a:ln>
        </p:spPr>
        <p:txBody>
          <a:bodyPr>
            <a:spAutoFit/>
          </a:bodyPr>
          <a:lstStyle/>
          <a:p>
            <a:pPr marL="128588" indent="328613">
              <a:buSzPct val="125000"/>
              <a:buFontTx/>
              <a:buChar char="•"/>
            </a:pPr>
            <a:r>
              <a:rPr lang="en-US" b="1" u="sng" dirty="0">
                <a:latin typeface="Tahoma" pitchFamily="34" charset="0"/>
              </a:rPr>
              <a:t>Crisis management-</a:t>
            </a:r>
            <a:r>
              <a:rPr lang="en-US" b="1" dirty="0">
                <a:latin typeface="Tahoma" pitchFamily="34" charset="0"/>
              </a:rPr>
              <a:t>--a coordinated effort to handle the effects of </a:t>
            </a:r>
          </a:p>
          <a:p>
            <a:pPr marL="128588" indent="328613"/>
            <a:r>
              <a:rPr lang="en-US" b="1" dirty="0">
                <a:latin typeface="Tahoma" pitchFamily="34" charset="0"/>
              </a:rPr>
              <a:t>unfavorable publicity or of an unfavorable event.  </a:t>
            </a:r>
          </a:p>
          <a:p>
            <a:pPr marL="128588" indent="328613"/>
            <a:r>
              <a:rPr lang="en-US" b="1" dirty="0">
                <a:latin typeface="Tahoma" pitchFamily="34" charset="0"/>
              </a:rPr>
              <a:t>(revaluations/equalization orders)</a:t>
            </a:r>
          </a:p>
          <a:p>
            <a:pPr marL="128588" indent="328613"/>
            <a:endParaRPr lang="en-US" b="1" dirty="0">
              <a:latin typeface="Tahoma" pitchFamily="34" charset="0"/>
            </a:endParaRPr>
          </a:p>
          <a:p>
            <a:pPr marL="128588" indent="328613">
              <a:buSzPct val="125000"/>
              <a:buFontTx/>
              <a:buChar char="•"/>
            </a:pPr>
            <a:r>
              <a:rPr lang="en-US" b="1" dirty="0">
                <a:latin typeface="Tahoma" pitchFamily="34" charset="0"/>
              </a:rPr>
              <a:t>News papers---Local or statewide</a:t>
            </a:r>
          </a:p>
          <a:p>
            <a:pPr marL="128588" indent="328613">
              <a:buSzPct val="125000"/>
              <a:buFontTx/>
              <a:buChar char="•"/>
            </a:pPr>
            <a:endParaRPr lang="en-US" b="1" dirty="0">
              <a:latin typeface="Tahoma" pitchFamily="34" charset="0"/>
            </a:endParaRPr>
          </a:p>
          <a:p>
            <a:pPr marL="128588" indent="328613">
              <a:buSzPct val="125000"/>
              <a:buFontTx/>
              <a:buChar char="•"/>
            </a:pPr>
            <a:r>
              <a:rPr lang="en-US" b="1" dirty="0">
                <a:latin typeface="Tahoma" pitchFamily="34" charset="0"/>
              </a:rPr>
              <a:t>News letters---County newsletter</a:t>
            </a:r>
          </a:p>
          <a:p>
            <a:pPr marL="128588" indent="328613">
              <a:buSzPct val="125000"/>
              <a:buFontTx/>
              <a:buChar char="•"/>
            </a:pPr>
            <a:endParaRPr lang="en-US" b="1" dirty="0">
              <a:latin typeface="Tahoma" pitchFamily="34" charset="0"/>
            </a:endParaRPr>
          </a:p>
          <a:p>
            <a:pPr marL="128588" indent="328613">
              <a:buSzPct val="125000"/>
              <a:buFontTx/>
              <a:buChar char="•"/>
            </a:pPr>
            <a:r>
              <a:rPr lang="en-US" b="1" dirty="0">
                <a:latin typeface="Tahoma" pitchFamily="34" charset="0"/>
              </a:rPr>
              <a:t>Radio---Local or statewide</a:t>
            </a:r>
          </a:p>
          <a:p>
            <a:pPr marL="128588" indent="328613">
              <a:buSzPct val="125000"/>
              <a:buFontTx/>
              <a:buChar char="•"/>
            </a:pPr>
            <a:endParaRPr lang="en-US" b="1" dirty="0">
              <a:latin typeface="Tahoma" pitchFamily="34" charset="0"/>
            </a:endParaRPr>
          </a:p>
          <a:p>
            <a:pPr marL="128588" indent="328613">
              <a:buSzPct val="125000"/>
              <a:buFontTx/>
              <a:buChar char="•"/>
            </a:pPr>
            <a:r>
              <a:rPr lang="en-US" b="1" dirty="0">
                <a:latin typeface="Tahoma" pitchFamily="34" charset="0"/>
              </a:rPr>
              <a:t>Television---Local or statewide</a:t>
            </a:r>
          </a:p>
          <a:p>
            <a:pPr marL="128588" indent="328613">
              <a:buSzPct val="125000"/>
              <a:buFontTx/>
              <a:buChar char="•"/>
            </a:pPr>
            <a:endParaRPr lang="en-US" b="1" dirty="0">
              <a:latin typeface="Tahoma" pitchFamily="34" charset="0"/>
            </a:endParaRPr>
          </a:p>
          <a:p>
            <a:pPr marL="128588" indent="328613">
              <a:buSzPct val="125000"/>
              <a:buFontTx/>
              <a:buChar char="•"/>
            </a:pPr>
            <a:r>
              <a:rPr lang="en-US" b="1" dirty="0">
                <a:latin typeface="Tahoma" pitchFamily="34" charset="0"/>
              </a:rPr>
              <a:t>Speaking Engagements---Bar association/civic groups/Farm Bureau </a:t>
            </a:r>
          </a:p>
          <a:p>
            <a:pPr marL="128588" indent="328613">
              <a:buSzPct val="125000"/>
              <a:buFontTx/>
              <a:buChar char="•"/>
            </a:pPr>
            <a:endParaRPr lang="en-US" b="1" dirty="0">
              <a:latin typeface="Tahoma" pitchFamily="34" charset="0"/>
            </a:endParaRPr>
          </a:p>
          <a:p>
            <a:pPr marL="128588" indent="328613">
              <a:buSzPct val="125000"/>
              <a:buFontTx/>
              <a:buChar char="•"/>
            </a:pPr>
            <a:r>
              <a:rPr lang="en-US" b="1" dirty="0">
                <a:latin typeface="Tahoma" pitchFamily="34" charset="0"/>
              </a:rPr>
              <a:t>Internet &amp; World Wide Web---County web site &amp; GIS web site</a:t>
            </a:r>
          </a:p>
          <a:p>
            <a:pPr marL="128588" indent="328613">
              <a:buFontTx/>
              <a:buChar char="•"/>
            </a:pPr>
            <a:endParaRPr lang="en-US" b="1" dirty="0">
              <a:latin typeface="Tahoma" pitchFamily="34" charset="0"/>
            </a:endParaRPr>
          </a:p>
          <a:p>
            <a:pPr marL="128588" indent="328613"/>
            <a:endParaRPr lang="en-US" b="1" dirty="0">
              <a:latin typeface="Tahoma" pitchFamily="34" charset="0"/>
            </a:endParaRPr>
          </a:p>
          <a:p>
            <a:pPr marL="128588" indent="328613">
              <a:buFontTx/>
              <a:buChar char="•"/>
            </a:pPr>
            <a:endParaRPr lang="en-US" b="1" dirty="0">
              <a:latin typeface="Tahoma" pitchFamily="34" charset="0"/>
            </a:endParaRPr>
          </a:p>
          <a:p>
            <a:pPr marL="128588" indent="328613"/>
            <a:endParaRPr lang="en-US" b="1" dirty="0">
              <a:latin typeface="Tahoma" pitchFamily="34" charset="0"/>
            </a:endParaRPr>
          </a:p>
        </p:txBody>
      </p:sp>
      <p:pic>
        <p:nvPicPr>
          <p:cNvPr id="37892" name="Picture 8"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0" y="685800"/>
            <a:ext cx="9144000" cy="1373188"/>
          </a:xfrm>
          <a:prstGeom prst="rect">
            <a:avLst/>
          </a:prstGeom>
          <a:noFill/>
          <a:ln w="9525">
            <a:noFill/>
            <a:miter lim="800000"/>
            <a:headEnd/>
            <a:tailEnd/>
          </a:ln>
        </p:spPr>
        <p:txBody>
          <a:bodyPr>
            <a:spAutoFit/>
          </a:bodyPr>
          <a:lstStyle/>
          <a:p>
            <a:pPr algn="ctr"/>
            <a:r>
              <a:rPr lang="en-US" sz="2800" b="1">
                <a:latin typeface="Tahoma" pitchFamily="34" charset="0"/>
              </a:rPr>
              <a:t>Methods of Data Availability</a:t>
            </a:r>
          </a:p>
          <a:p>
            <a:pPr algn="ctr"/>
            <a:r>
              <a:rPr lang="en-US" sz="2800" b="1">
                <a:latin typeface="Tahoma" pitchFamily="34" charset="0"/>
              </a:rPr>
              <a:t>To the Public</a:t>
            </a:r>
          </a:p>
          <a:p>
            <a:pPr algn="ctr"/>
            <a:endParaRPr lang="en-US" sz="2800" b="1">
              <a:latin typeface="Tahoma" pitchFamily="34" charset="0"/>
            </a:endParaRPr>
          </a:p>
        </p:txBody>
      </p:sp>
      <p:pic>
        <p:nvPicPr>
          <p:cNvPr id="38914" name="Picture 3" descr="j0202530[1]"/>
          <p:cNvPicPr>
            <a:picLocks noChangeAspect="1" noChangeArrowheads="1"/>
          </p:cNvPicPr>
          <p:nvPr/>
        </p:nvPicPr>
        <p:blipFill>
          <a:blip r:embed="rId3"/>
          <a:srcRect/>
          <a:stretch>
            <a:fillRect/>
          </a:stretch>
        </p:blipFill>
        <p:spPr bwMode="auto">
          <a:xfrm>
            <a:off x="0" y="0"/>
            <a:ext cx="1600200" cy="795338"/>
          </a:xfrm>
          <a:prstGeom prst="rect">
            <a:avLst/>
          </a:prstGeom>
          <a:noFill/>
          <a:ln w="9525">
            <a:noFill/>
            <a:miter lim="800000"/>
            <a:headEnd/>
            <a:tailEnd/>
          </a:ln>
        </p:spPr>
      </p:pic>
      <p:pic>
        <p:nvPicPr>
          <p:cNvPr id="38915" name="Picture 5"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
        <p:nvSpPr>
          <p:cNvPr id="38916" name="Text Box 6"/>
          <p:cNvSpPr txBox="1">
            <a:spLocks noChangeArrowheads="1"/>
          </p:cNvSpPr>
          <p:nvPr/>
        </p:nvSpPr>
        <p:spPr bwMode="auto">
          <a:xfrm>
            <a:off x="0" y="1981200"/>
            <a:ext cx="9144000" cy="5078313"/>
          </a:xfrm>
          <a:prstGeom prst="rect">
            <a:avLst/>
          </a:prstGeom>
          <a:noFill/>
          <a:ln w="9525">
            <a:noFill/>
            <a:miter lim="800000"/>
            <a:headEnd/>
            <a:tailEnd/>
          </a:ln>
        </p:spPr>
        <p:txBody>
          <a:bodyPr>
            <a:spAutoFit/>
          </a:bodyPr>
          <a:lstStyle/>
          <a:p>
            <a:pPr marL="165100" indent="628650">
              <a:buSzPct val="125000"/>
              <a:buFontTx/>
              <a:buChar char="•"/>
            </a:pPr>
            <a:r>
              <a:rPr lang="en-US" b="1" dirty="0">
                <a:latin typeface="Tahoma" pitchFamily="34" charset="0"/>
              </a:rPr>
              <a:t>Story County Assessor’s office is a paperless operation----majority of </a:t>
            </a:r>
          </a:p>
          <a:p>
            <a:pPr marL="165100"/>
            <a:r>
              <a:rPr lang="en-US" b="1" dirty="0">
                <a:latin typeface="Tahoma" pitchFamily="34" charset="0"/>
              </a:rPr>
              <a:t>         reports are on demand.  All credits/exemptions, DOV’s are scanned.</a:t>
            </a:r>
          </a:p>
          <a:p>
            <a:pPr marL="165100" indent="628650">
              <a:buFontTx/>
              <a:buChar char="•"/>
            </a:pPr>
            <a:endParaRPr lang="en-US" b="1" dirty="0">
              <a:latin typeface="Tahoma" pitchFamily="34" charset="0"/>
            </a:endParaRPr>
          </a:p>
          <a:p>
            <a:pPr marL="165100" indent="628650">
              <a:buSzPct val="125000"/>
              <a:buFontTx/>
              <a:buChar char="•"/>
            </a:pPr>
            <a:r>
              <a:rPr lang="en-US" b="1" dirty="0">
                <a:latin typeface="Tahoma" pitchFamily="34" charset="0"/>
              </a:rPr>
              <a:t>Telephone  Support---answer courteous &amp; be supportive in response</a:t>
            </a:r>
          </a:p>
          <a:p>
            <a:pPr marL="165100" indent="628650">
              <a:buSzPct val="125000"/>
              <a:buFontTx/>
              <a:buChar char="•"/>
            </a:pPr>
            <a:endParaRPr lang="en-US" b="1" dirty="0">
              <a:latin typeface="Tahoma" pitchFamily="34" charset="0"/>
            </a:endParaRPr>
          </a:p>
          <a:p>
            <a:pPr marL="165100" indent="628650">
              <a:buSzPct val="125000"/>
              <a:buFontTx/>
              <a:buChar char="•"/>
            </a:pPr>
            <a:r>
              <a:rPr lang="en-US" b="1" dirty="0">
                <a:latin typeface="Tahoma" pitchFamily="34" charset="0"/>
              </a:rPr>
              <a:t>Counter traffic----staff helps answer questions; explain assessments</a:t>
            </a:r>
          </a:p>
          <a:p>
            <a:pPr marL="165100" indent="628650">
              <a:buFontTx/>
              <a:buChar char="•"/>
            </a:pPr>
            <a:endParaRPr lang="en-US" b="1" dirty="0">
              <a:latin typeface="Tahoma" pitchFamily="34" charset="0"/>
            </a:endParaRPr>
          </a:p>
          <a:p>
            <a:pPr marL="165100" indent="628650">
              <a:buSzPct val="125000"/>
              <a:buFontTx/>
              <a:buChar char="•"/>
            </a:pPr>
            <a:r>
              <a:rPr lang="en-US" b="1" dirty="0">
                <a:latin typeface="Tahoma" pitchFamily="34" charset="0"/>
              </a:rPr>
              <a:t>Public Monitor---CAMA data, Property Record Card, GIS , maps &amp;     </a:t>
            </a:r>
          </a:p>
          <a:p>
            <a:pPr marL="165100" indent="628650"/>
            <a:r>
              <a:rPr lang="en-US" b="1" dirty="0">
                <a:latin typeface="Tahoma" pitchFamily="34" charset="0"/>
              </a:rPr>
              <a:t>photography available, and print capability</a:t>
            </a:r>
          </a:p>
          <a:p>
            <a:pPr marL="165100" indent="628650">
              <a:buFontTx/>
              <a:buChar char="•"/>
            </a:pPr>
            <a:endParaRPr lang="en-US" b="1" dirty="0">
              <a:latin typeface="Tahoma" pitchFamily="34" charset="0"/>
            </a:endParaRPr>
          </a:p>
          <a:p>
            <a:pPr marL="165100" indent="628650">
              <a:buSzPct val="125000"/>
              <a:buFontTx/>
              <a:buChar char="•"/>
            </a:pPr>
            <a:r>
              <a:rPr lang="en-US" b="1" dirty="0">
                <a:latin typeface="Tahoma" pitchFamily="34" charset="0"/>
              </a:rPr>
              <a:t>Web Site--- Available 24/7 (CAMA data, Property Record Card,   </a:t>
            </a:r>
          </a:p>
          <a:p>
            <a:pPr marL="165100"/>
            <a:r>
              <a:rPr lang="en-US" b="1" dirty="0">
                <a:latin typeface="Tahoma" pitchFamily="34" charset="0"/>
              </a:rPr>
              <a:t>         GIS/Maps, Aerial photography available  (no charge for data)</a:t>
            </a:r>
          </a:p>
          <a:p>
            <a:pPr marL="165100" indent="628650">
              <a:buFontTx/>
              <a:buChar char="•"/>
            </a:pPr>
            <a:endParaRPr lang="en-US" b="1" dirty="0">
              <a:latin typeface="Tahoma" pitchFamily="34" charset="0"/>
            </a:endParaRPr>
          </a:p>
          <a:p>
            <a:pPr marL="165100" indent="628650">
              <a:buSzPct val="125000"/>
              <a:buFontTx/>
              <a:buChar char="•"/>
            </a:pPr>
            <a:r>
              <a:rPr lang="en-US" b="1" dirty="0">
                <a:latin typeface="Tahoma" pitchFamily="34" charset="0"/>
              </a:rPr>
              <a:t>Email/FAX Support---send reports &amp; data (costs associated)</a:t>
            </a:r>
          </a:p>
          <a:p>
            <a:pPr marL="165100" indent="628650">
              <a:buFontTx/>
              <a:buChar char="•"/>
            </a:pPr>
            <a:endParaRPr lang="en-US" b="1" dirty="0">
              <a:latin typeface="Tahoma" pitchFamily="34" charset="0"/>
            </a:endParaRPr>
          </a:p>
          <a:p>
            <a:pPr marL="165100" indent="628650"/>
            <a:endParaRPr lang="en-US" b="1" dirty="0">
              <a:latin typeface="Tahoma" pitchFamily="34" charset="0"/>
            </a:endParaRPr>
          </a:p>
          <a:p>
            <a:pPr marL="165100" indent="628650"/>
            <a:endParaRPr lang="en-US" b="1" dirty="0">
              <a:latin typeface="Tahoma" pitchFamily="34" charset="0"/>
            </a:endParaRPr>
          </a:p>
          <a:p>
            <a:pPr marL="165100" indent="628650"/>
            <a:endParaRPr lang="en-US" b="1" dirty="0">
              <a:latin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descr="j0202530[1]"/>
          <p:cNvPicPr>
            <a:picLocks noChangeAspect="1" noChangeArrowheads="1"/>
          </p:cNvPicPr>
          <p:nvPr/>
        </p:nvPicPr>
        <p:blipFill>
          <a:blip r:embed="rId3"/>
          <a:srcRect/>
          <a:stretch>
            <a:fillRect/>
          </a:stretch>
        </p:blipFill>
        <p:spPr bwMode="auto">
          <a:xfrm>
            <a:off x="0" y="0"/>
            <a:ext cx="1600200" cy="795338"/>
          </a:xfrm>
          <a:prstGeom prst="rect">
            <a:avLst/>
          </a:prstGeom>
          <a:noFill/>
          <a:ln w="9525">
            <a:noFill/>
            <a:miter lim="800000"/>
            <a:headEnd/>
            <a:tailEnd/>
          </a:ln>
        </p:spPr>
      </p:pic>
      <p:pic>
        <p:nvPicPr>
          <p:cNvPr id="39938" name="Picture 8" descr="j0307904[1]"/>
          <p:cNvPicPr>
            <a:picLocks noChangeAspect="1" noChangeArrowheads="1"/>
          </p:cNvPicPr>
          <p:nvPr/>
        </p:nvPicPr>
        <p:blipFill>
          <a:blip r:embed="rId4"/>
          <a:srcRect/>
          <a:stretch>
            <a:fillRect/>
          </a:stretch>
        </p:blipFill>
        <p:spPr bwMode="auto">
          <a:xfrm>
            <a:off x="8512629" y="5891212"/>
            <a:ext cx="762000" cy="687387"/>
          </a:xfrm>
          <a:prstGeom prst="rect">
            <a:avLst/>
          </a:prstGeom>
          <a:noFill/>
          <a:ln w="9525">
            <a:noFill/>
            <a:miter lim="800000"/>
            <a:headEnd/>
            <a:tailEnd/>
          </a:ln>
        </p:spPr>
      </p:pic>
      <p:sp>
        <p:nvSpPr>
          <p:cNvPr id="39939" name="Text Box 9"/>
          <p:cNvSpPr txBox="1">
            <a:spLocks noChangeArrowheads="1"/>
          </p:cNvSpPr>
          <p:nvPr/>
        </p:nvSpPr>
        <p:spPr bwMode="auto">
          <a:xfrm>
            <a:off x="0" y="914400"/>
            <a:ext cx="9144000" cy="946150"/>
          </a:xfrm>
          <a:prstGeom prst="rect">
            <a:avLst/>
          </a:prstGeom>
          <a:noFill/>
          <a:ln w="9525">
            <a:noFill/>
            <a:miter lim="800000"/>
            <a:headEnd/>
            <a:tailEnd/>
          </a:ln>
        </p:spPr>
        <p:txBody>
          <a:bodyPr>
            <a:spAutoFit/>
          </a:bodyPr>
          <a:lstStyle/>
          <a:p>
            <a:pPr algn="ctr"/>
            <a:r>
              <a:rPr lang="en-US" sz="2800" b="1" dirty="0">
                <a:latin typeface="Tahoma" pitchFamily="34" charset="0"/>
              </a:rPr>
              <a:t>Story County Assessor’s Office Staff</a:t>
            </a:r>
          </a:p>
          <a:p>
            <a:pPr algn="ctr"/>
            <a:r>
              <a:rPr lang="en-US" sz="2800" b="1" dirty="0">
                <a:latin typeface="Tahoma" pitchFamily="34" charset="0"/>
              </a:rPr>
              <a:t>(Relationships)</a:t>
            </a:r>
          </a:p>
        </p:txBody>
      </p:sp>
      <p:pic>
        <p:nvPicPr>
          <p:cNvPr id="39940" name="Picture 10" descr="j0202530[1]"/>
          <p:cNvPicPr>
            <a:picLocks noChangeAspect="1" noChangeArrowheads="1"/>
          </p:cNvPicPr>
          <p:nvPr/>
        </p:nvPicPr>
        <p:blipFill>
          <a:blip r:embed="rId3"/>
          <a:srcRect/>
          <a:stretch>
            <a:fillRect/>
          </a:stretch>
        </p:blipFill>
        <p:spPr bwMode="auto">
          <a:xfrm flipH="1">
            <a:off x="7696200" y="0"/>
            <a:ext cx="1447800" cy="77311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543" y="2013857"/>
            <a:ext cx="70104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838200"/>
            <a:ext cx="9144000" cy="946150"/>
          </a:xfrm>
          <a:prstGeom prst="rect">
            <a:avLst/>
          </a:prstGeom>
          <a:noFill/>
          <a:ln w="9525">
            <a:noFill/>
            <a:miter lim="800000"/>
            <a:headEnd/>
            <a:tailEnd/>
          </a:ln>
          <a:effectLst/>
        </p:spPr>
        <p:txBody>
          <a:bodyPr>
            <a:spAutoFit/>
          </a:bodyPr>
          <a:lstStyle/>
          <a:p>
            <a:pPr algn="ctr" eaLnBrk="1" hangingPunct="1"/>
            <a:r>
              <a:rPr lang="en-US" sz="2800" b="1">
                <a:latin typeface="Tahoma" pitchFamily="34" charset="0"/>
              </a:rPr>
              <a:t>Story County Board of Supervisors</a:t>
            </a:r>
          </a:p>
          <a:p>
            <a:pPr algn="ctr" eaLnBrk="1" hangingPunct="1"/>
            <a:r>
              <a:rPr lang="en-US" sz="2800" b="1">
                <a:latin typeface="Tahoma" pitchFamily="34" charset="0"/>
              </a:rPr>
              <a:t>(Relationships)</a:t>
            </a:r>
          </a:p>
        </p:txBody>
      </p:sp>
      <p:pic>
        <p:nvPicPr>
          <p:cNvPr id="12300" name="Picture 12" descr="j0307904[1]"/>
          <p:cNvPicPr>
            <a:picLocks noChangeAspect="1" noChangeArrowheads="1"/>
          </p:cNvPicPr>
          <p:nvPr/>
        </p:nvPicPr>
        <p:blipFill>
          <a:blip r:embed="rId2" cstate="print"/>
          <a:srcRect/>
          <a:stretch>
            <a:fillRect/>
          </a:stretch>
        </p:blipFill>
        <p:spPr bwMode="auto">
          <a:xfrm>
            <a:off x="7924800" y="5607050"/>
            <a:ext cx="1219200" cy="1100138"/>
          </a:xfrm>
          <a:prstGeom prst="rect">
            <a:avLst/>
          </a:prstGeom>
          <a:noFill/>
        </p:spPr>
      </p:pic>
      <p:pic>
        <p:nvPicPr>
          <p:cNvPr id="12301" name="Picture 13" descr="j0202530[1]"/>
          <p:cNvPicPr>
            <a:picLocks noChangeAspect="1" noChangeArrowheads="1"/>
          </p:cNvPicPr>
          <p:nvPr/>
        </p:nvPicPr>
        <p:blipFill>
          <a:blip r:embed="rId3" cstate="print"/>
          <a:srcRect/>
          <a:stretch>
            <a:fillRect/>
          </a:stretch>
        </p:blipFill>
        <p:spPr bwMode="auto">
          <a:xfrm>
            <a:off x="152400" y="152400"/>
            <a:ext cx="1371600" cy="538163"/>
          </a:xfrm>
          <a:prstGeom prst="rect">
            <a:avLst/>
          </a:prstGeom>
          <a:noFill/>
        </p:spPr>
      </p:pic>
      <p:pic>
        <p:nvPicPr>
          <p:cNvPr id="12302" name="Picture 14" descr="j0202530[1]"/>
          <p:cNvPicPr>
            <a:picLocks noChangeAspect="1" noChangeArrowheads="1"/>
          </p:cNvPicPr>
          <p:nvPr/>
        </p:nvPicPr>
        <p:blipFill>
          <a:blip r:embed="rId3" cstate="print"/>
          <a:srcRect/>
          <a:stretch>
            <a:fillRect/>
          </a:stretch>
        </p:blipFill>
        <p:spPr bwMode="auto">
          <a:xfrm flipH="1">
            <a:off x="7696200" y="152400"/>
            <a:ext cx="1219200" cy="650875"/>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781419"/>
            <a:ext cx="7315200" cy="42164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016" y="1781419"/>
            <a:ext cx="7730784" cy="4216400"/>
          </a:xfrm>
          <a:prstGeom prst="rect">
            <a:avLst/>
          </a:prstGeom>
        </p:spPr>
      </p:pic>
    </p:spTree>
    <p:extLst>
      <p:ext uri="{BB962C8B-B14F-4D97-AF65-F5344CB8AC3E}">
        <p14:creationId xmlns:p14="http://schemas.microsoft.com/office/powerpoint/2010/main" val="3324514328"/>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j0307904[1]"/>
          <p:cNvPicPr>
            <a:picLocks noChangeAspect="1" noChangeArrowheads="1"/>
          </p:cNvPicPr>
          <p:nvPr/>
        </p:nvPicPr>
        <p:blipFill>
          <a:blip r:embed="rId3"/>
          <a:srcRect/>
          <a:stretch>
            <a:fillRect/>
          </a:stretch>
        </p:blipFill>
        <p:spPr bwMode="auto">
          <a:xfrm>
            <a:off x="7772400" y="5745163"/>
            <a:ext cx="1066800" cy="962025"/>
          </a:xfrm>
          <a:prstGeom prst="rect">
            <a:avLst/>
          </a:prstGeom>
          <a:noFill/>
          <a:ln w="9525">
            <a:noFill/>
            <a:miter lim="800000"/>
            <a:headEnd/>
            <a:tailEnd/>
          </a:ln>
        </p:spPr>
      </p:pic>
      <p:sp>
        <p:nvSpPr>
          <p:cNvPr id="18434" name="Text Box 3"/>
          <p:cNvSpPr txBox="1">
            <a:spLocks noChangeArrowheads="1"/>
          </p:cNvSpPr>
          <p:nvPr/>
        </p:nvSpPr>
        <p:spPr bwMode="auto">
          <a:xfrm>
            <a:off x="315913" y="457200"/>
            <a:ext cx="8828087" cy="5755422"/>
          </a:xfrm>
          <a:prstGeom prst="rect">
            <a:avLst/>
          </a:prstGeom>
          <a:noFill/>
          <a:ln w="9525">
            <a:noFill/>
            <a:miter lim="800000"/>
            <a:headEnd/>
            <a:tailEnd/>
          </a:ln>
        </p:spPr>
        <p:txBody>
          <a:bodyPr>
            <a:spAutoFit/>
          </a:bodyPr>
          <a:lstStyle/>
          <a:p>
            <a:pPr algn="ctr" eaLnBrk="0" hangingPunct="0"/>
            <a:r>
              <a:rPr lang="en-US" sz="2400" b="1" dirty="0">
                <a:latin typeface="Tahoma" pitchFamily="34" charset="0"/>
              </a:rPr>
              <a:t>Iowa Assessor’s Position &amp; Requirements</a:t>
            </a:r>
          </a:p>
          <a:p>
            <a:pPr algn="ctr" eaLnBrk="0" hangingPunct="0"/>
            <a:r>
              <a:rPr lang="en-US" sz="2400" b="1" dirty="0">
                <a:latin typeface="Tahoma" pitchFamily="34" charset="0"/>
              </a:rPr>
              <a:t>(Chapter 441.1)</a:t>
            </a:r>
          </a:p>
          <a:p>
            <a:pPr algn="ctr" eaLnBrk="0" hangingPunct="0"/>
            <a:endParaRPr lang="en-US" sz="1600" b="1" dirty="0">
              <a:latin typeface="Tahoma" pitchFamily="34" charset="0"/>
            </a:endParaRPr>
          </a:p>
          <a:p>
            <a:pPr eaLnBrk="0" hangingPunct="0">
              <a:buFontTx/>
              <a:buChar char="•"/>
            </a:pPr>
            <a:endParaRPr lang="en-US" sz="1600" b="1" dirty="0">
              <a:latin typeface="Tahoma" pitchFamily="34" charset="0"/>
            </a:endParaRPr>
          </a:p>
          <a:p>
            <a:pPr marL="285750" indent="-285750" eaLnBrk="0" hangingPunct="0">
              <a:buSzPct val="150000"/>
              <a:buFont typeface="Arial" panose="020B0604020202020204" pitchFamily="34" charset="0"/>
              <a:buChar char="•"/>
            </a:pPr>
            <a:r>
              <a:rPr lang="en-US" sz="1600" b="1" dirty="0">
                <a:latin typeface="Tahoma" pitchFamily="34" charset="0"/>
              </a:rPr>
              <a:t>  </a:t>
            </a:r>
            <a:r>
              <a:rPr lang="en-US" b="1" dirty="0">
                <a:latin typeface="Tahoma" pitchFamily="34" charset="0"/>
              </a:rPr>
              <a:t>Assessor is an appointed position created in 1948 (term of 6 years)</a:t>
            </a:r>
          </a:p>
          <a:p>
            <a:pPr marL="285750" indent="-285750" eaLnBrk="0" hangingPunct="0">
              <a:buSzPct val="150000"/>
              <a:buFont typeface="Arial" panose="020B0604020202020204" pitchFamily="34" charset="0"/>
              <a:buChar char="•"/>
            </a:pPr>
            <a:endParaRPr lang="en-US" b="1" dirty="0">
              <a:latin typeface="Tahoma" pitchFamily="34" charset="0"/>
            </a:endParaRPr>
          </a:p>
          <a:p>
            <a:pPr marL="285750" indent="-285750" eaLnBrk="0" hangingPunct="0">
              <a:buSzPct val="150000"/>
              <a:buFont typeface="Arial" panose="020B0604020202020204" pitchFamily="34" charset="0"/>
              <a:buChar char="•"/>
            </a:pPr>
            <a:r>
              <a:rPr lang="en-US" b="1" dirty="0">
                <a:latin typeface="Tahoma" pitchFamily="34" charset="0"/>
              </a:rPr>
              <a:t>  Iowa law requires every county to have an assessor</a:t>
            </a:r>
          </a:p>
          <a:p>
            <a:pPr marL="285750" indent="-285750" eaLnBrk="0" hangingPunct="0">
              <a:buSzPct val="150000"/>
              <a:buFont typeface="Arial" panose="020B0604020202020204" pitchFamily="34" charset="0"/>
              <a:buChar char="•"/>
            </a:pPr>
            <a:endParaRPr lang="en-US" b="1" dirty="0">
              <a:latin typeface="Tahoma" pitchFamily="34" charset="0"/>
            </a:endParaRPr>
          </a:p>
          <a:p>
            <a:pPr marL="285750" indent="-285750" eaLnBrk="0" hangingPunct="0">
              <a:buSzPct val="150000"/>
              <a:buFont typeface="Arial" panose="020B0604020202020204" pitchFamily="34" charset="0"/>
              <a:buChar char="•"/>
            </a:pPr>
            <a:r>
              <a:rPr lang="en-US" b="1" dirty="0">
                <a:latin typeface="Tahoma" pitchFamily="34" charset="0"/>
              </a:rPr>
              <a:t> A City of greater than 10,000 in population may pass an ordinance to  </a:t>
            </a:r>
          </a:p>
          <a:p>
            <a:pPr eaLnBrk="0" hangingPunct="0">
              <a:buSzPct val="150000"/>
            </a:pPr>
            <a:r>
              <a:rPr lang="en-US" b="1" dirty="0">
                <a:latin typeface="Tahoma" pitchFamily="34" charset="0"/>
              </a:rPr>
              <a:t>     have their own assessor (optional)</a:t>
            </a:r>
          </a:p>
          <a:p>
            <a:pPr marL="285750" indent="-285750" eaLnBrk="0" hangingPunct="0">
              <a:buSzPct val="150000"/>
              <a:buFont typeface="Arial" panose="020B0604020202020204" pitchFamily="34" charset="0"/>
              <a:buChar char="•"/>
            </a:pPr>
            <a:endParaRPr lang="en-US" b="1" dirty="0">
              <a:latin typeface="Tahoma" pitchFamily="34" charset="0"/>
            </a:endParaRPr>
          </a:p>
          <a:p>
            <a:pPr marL="285750" indent="-285750" eaLnBrk="0" hangingPunct="0">
              <a:buSzPct val="150000"/>
              <a:buFont typeface="Arial" panose="020B0604020202020204" pitchFamily="34" charset="0"/>
              <a:buChar char="•"/>
            </a:pPr>
            <a:r>
              <a:rPr lang="en-US" b="1" dirty="0">
                <a:latin typeface="Tahoma" pitchFamily="34" charset="0"/>
              </a:rPr>
              <a:t> </a:t>
            </a:r>
            <a:r>
              <a:rPr lang="en-US" b="1" u="sng" dirty="0">
                <a:latin typeface="Tahoma" pitchFamily="34" charset="0"/>
              </a:rPr>
              <a:t>County Conference Board-</a:t>
            </a:r>
            <a:r>
              <a:rPr lang="en-US" b="1" dirty="0">
                <a:latin typeface="Tahoma" pitchFamily="34" charset="0"/>
              </a:rPr>
              <a:t>--(Mayors of each city, Board of  Supervisors,</a:t>
            </a:r>
          </a:p>
          <a:p>
            <a:pPr eaLnBrk="0" hangingPunct="0">
              <a:buSzPct val="150000"/>
            </a:pPr>
            <a:r>
              <a:rPr lang="en-US" b="1" dirty="0">
                <a:latin typeface="Tahoma" pitchFamily="34" charset="0"/>
              </a:rPr>
              <a:t>     one member of each School Board district located in county) </a:t>
            </a:r>
          </a:p>
          <a:p>
            <a:pPr marL="285750" indent="-285750" eaLnBrk="0" hangingPunct="0">
              <a:buSzPct val="150000"/>
              <a:buFont typeface="Arial" panose="020B0604020202020204" pitchFamily="34" charset="0"/>
              <a:buChar char="•"/>
            </a:pPr>
            <a:endParaRPr lang="en-US" b="1" dirty="0">
              <a:latin typeface="Tahoma" pitchFamily="34" charset="0"/>
            </a:endParaRPr>
          </a:p>
          <a:p>
            <a:pPr marL="285750" indent="-285750" eaLnBrk="0" hangingPunct="0">
              <a:buSzPct val="150000"/>
              <a:buFont typeface="Arial" panose="020B0604020202020204" pitchFamily="34" charset="0"/>
              <a:buChar char="•"/>
            </a:pPr>
            <a:r>
              <a:rPr lang="en-US" b="1" dirty="0">
                <a:latin typeface="Tahoma" pitchFamily="34" charset="0"/>
              </a:rPr>
              <a:t>  </a:t>
            </a:r>
            <a:r>
              <a:rPr lang="en-US" b="1" u="sng" dirty="0">
                <a:latin typeface="Tahoma" pitchFamily="34" charset="0"/>
              </a:rPr>
              <a:t>City Conference Board-</a:t>
            </a:r>
            <a:r>
              <a:rPr lang="en-US" b="1" dirty="0">
                <a:latin typeface="Tahoma" pitchFamily="34" charset="0"/>
              </a:rPr>
              <a:t>--(Mayor-City Council, Board of Supervisors, </a:t>
            </a:r>
          </a:p>
          <a:p>
            <a:pPr eaLnBrk="0" hangingPunct="0">
              <a:buSzPct val="150000"/>
            </a:pPr>
            <a:r>
              <a:rPr lang="en-US" b="1" dirty="0">
                <a:latin typeface="Tahoma" pitchFamily="34" charset="0"/>
              </a:rPr>
              <a:t>      each School Board located within the city boundaries)</a:t>
            </a:r>
          </a:p>
          <a:p>
            <a:pPr marL="285750" indent="-285750" eaLnBrk="0" hangingPunct="0">
              <a:buSzPct val="150000"/>
              <a:buFont typeface="Arial" panose="020B0604020202020204" pitchFamily="34" charset="0"/>
              <a:buChar char="•"/>
            </a:pPr>
            <a:endParaRPr lang="en-US" b="1" dirty="0">
              <a:latin typeface="Tahoma" pitchFamily="34" charset="0"/>
            </a:endParaRPr>
          </a:p>
          <a:p>
            <a:pPr marL="285750" indent="-285750" eaLnBrk="0" hangingPunct="0">
              <a:buSzPct val="150000"/>
              <a:buFont typeface="Arial" panose="020B0604020202020204" pitchFamily="34" charset="0"/>
              <a:buChar char="•"/>
            </a:pPr>
            <a:r>
              <a:rPr lang="en-US" b="1" dirty="0">
                <a:latin typeface="Tahoma" pitchFamily="34" charset="0"/>
              </a:rPr>
              <a:t>  Duties of Conference Board---oversee the appointment of the </a:t>
            </a:r>
          </a:p>
          <a:p>
            <a:pPr eaLnBrk="0" hangingPunct="0">
              <a:buSzPct val="150000"/>
            </a:pPr>
            <a:r>
              <a:rPr lang="en-US" b="1" dirty="0">
                <a:latin typeface="Tahoma" pitchFamily="34" charset="0"/>
              </a:rPr>
              <a:t>      assessor and budget requirements</a:t>
            </a:r>
          </a:p>
          <a:p>
            <a:pPr eaLnBrk="0" hangingPunct="0"/>
            <a:endParaRPr lang="en-US" b="1" dirty="0">
              <a:latin typeface="Tahoma" pitchFamily="34" charset="0"/>
            </a:endParaRPr>
          </a:p>
        </p:txBody>
      </p:sp>
      <p:pic>
        <p:nvPicPr>
          <p:cNvPr id="18435" name="Picture 4" descr="j0202530[1]"/>
          <p:cNvPicPr>
            <a:picLocks noChangeAspect="1" noChangeArrowheads="1"/>
          </p:cNvPicPr>
          <p:nvPr/>
        </p:nvPicPr>
        <p:blipFill>
          <a:blip r:embed="rId4"/>
          <a:srcRect/>
          <a:stretch>
            <a:fillRect/>
          </a:stretch>
        </p:blipFill>
        <p:spPr bwMode="auto">
          <a:xfrm>
            <a:off x="0" y="0"/>
            <a:ext cx="1371600" cy="5381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609600"/>
            <a:ext cx="9144000" cy="946150"/>
          </a:xfrm>
          <a:prstGeom prst="rect">
            <a:avLst/>
          </a:prstGeom>
          <a:noFill/>
          <a:ln w="9525">
            <a:noFill/>
            <a:miter lim="800000"/>
            <a:headEnd/>
            <a:tailEnd/>
          </a:ln>
        </p:spPr>
        <p:txBody>
          <a:bodyPr>
            <a:spAutoFit/>
          </a:bodyPr>
          <a:lstStyle/>
          <a:p>
            <a:pPr algn="ctr"/>
            <a:r>
              <a:rPr lang="en-US" sz="2800" b="1">
                <a:latin typeface="Tahoma" pitchFamily="34" charset="0"/>
              </a:rPr>
              <a:t>Summary</a:t>
            </a:r>
          </a:p>
          <a:p>
            <a:endParaRPr lang="en-US" sz="2800" b="1">
              <a:latin typeface="Tahoma" pitchFamily="34" charset="0"/>
            </a:endParaRPr>
          </a:p>
        </p:txBody>
      </p:sp>
      <p:pic>
        <p:nvPicPr>
          <p:cNvPr id="41986" name="Picture 3" descr="j0202530[1]"/>
          <p:cNvPicPr>
            <a:picLocks noChangeAspect="1" noChangeArrowheads="1"/>
          </p:cNvPicPr>
          <p:nvPr/>
        </p:nvPicPr>
        <p:blipFill>
          <a:blip r:embed="rId3"/>
          <a:srcRect/>
          <a:stretch>
            <a:fillRect/>
          </a:stretch>
        </p:blipFill>
        <p:spPr bwMode="auto">
          <a:xfrm>
            <a:off x="0" y="0"/>
            <a:ext cx="1600200" cy="795338"/>
          </a:xfrm>
          <a:prstGeom prst="rect">
            <a:avLst/>
          </a:prstGeom>
          <a:noFill/>
          <a:ln w="9525">
            <a:noFill/>
            <a:miter lim="800000"/>
            <a:headEnd/>
            <a:tailEnd/>
          </a:ln>
        </p:spPr>
      </p:pic>
      <p:pic>
        <p:nvPicPr>
          <p:cNvPr id="41987" name="Picture 4" descr="j0202530[1]"/>
          <p:cNvPicPr>
            <a:picLocks noChangeAspect="1" noChangeArrowheads="1"/>
          </p:cNvPicPr>
          <p:nvPr/>
        </p:nvPicPr>
        <p:blipFill>
          <a:blip r:embed="rId3"/>
          <a:srcRect/>
          <a:stretch>
            <a:fillRect/>
          </a:stretch>
        </p:blipFill>
        <p:spPr bwMode="auto">
          <a:xfrm flipH="1">
            <a:off x="7467600" y="0"/>
            <a:ext cx="1676400" cy="895350"/>
          </a:xfrm>
          <a:prstGeom prst="rect">
            <a:avLst/>
          </a:prstGeom>
          <a:noFill/>
          <a:ln w="9525">
            <a:noFill/>
            <a:miter lim="800000"/>
            <a:headEnd/>
            <a:tailEnd/>
          </a:ln>
        </p:spPr>
      </p:pic>
      <p:pic>
        <p:nvPicPr>
          <p:cNvPr id="41988" name="Picture 5"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
        <p:nvSpPr>
          <p:cNvPr id="41989" name="Text Box 6"/>
          <p:cNvSpPr txBox="1">
            <a:spLocks noChangeArrowheads="1"/>
          </p:cNvSpPr>
          <p:nvPr/>
        </p:nvSpPr>
        <p:spPr bwMode="auto">
          <a:xfrm>
            <a:off x="0" y="2017713"/>
            <a:ext cx="9144000" cy="366712"/>
          </a:xfrm>
          <a:prstGeom prst="rect">
            <a:avLst/>
          </a:prstGeom>
          <a:noFill/>
          <a:ln w="9525">
            <a:noFill/>
            <a:miter lim="800000"/>
            <a:headEnd/>
            <a:tailEnd/>
          </a:ln>
        </p:spPr>
        <p:txBody>
          <a:bodyPr>
            <a:spAutoFit/>
          </a:bodyPr>
          <a:lstStyle/>
          <a:p>
            <a:endParaRPr lang="en-US">
              <a:latin typeface="Arial" charset="0"/>
            </a:endParaRPr>
          </a:p>
        </p:txBody>
      </p:sp>
      <p:sp>
        <p:nvSpPr>
          <p:cNvPr id="41990" name="Text Box 7"/>
          <p:cNvSpPr txBox="1">
            <a:spLocks noChangeArrowheads="1"/>
          </p:cNvSpPr>
          <p:nvPr/>
        </p:nvSpPr>
        <p:spPr bwMode="auto">
          <a:xfrm>
            <a:off x="0" y="1371600"/>
            <a:ext cx="9144000" cy="7232650"/>
          </a:xfrm>
          <a:prstGeom prst="rect">
            <a:avLst/>
          </a:prstGeom>
          <a:noFill/>
          <a:ln w="9525">
            <a:noFill/>
            <a:miter lim="800000"/>
            <a:headEnd/>
            <a:tailEnd/>
          </a:ln>
        </p:spPr>
        <p:txBody>
          <a:bodyPr>
            <a:spAutoFit/>
          </a:bodyPr>
          <a:lstStyle/>
          <a:p>
            <a:pPr marL="60325" indent="565150">
              <a:buSzPct val="125000"/>
              <a:buFontTx/>
              <a:buChar char="•"/>
            </a:pPr>
            <a:r>
              <a:rPr lang="en-US" b="1" dirty="0">
                <a:latin typeface="Tahoma" pitchFamily="34" charset="0"/>
              </a:rPr>
              <a:t>One of the hardest things about handling public relations for any </a:t>
            </a:r>
          </a:p>
          <a:p>
            <a:pPr marL="60325" indent="565150"/>
            <a:r>
              <a:rPr lang="en-US" b="1" dirty="0">
                <a:latin typeface="Tahoma" pitchFamily="34" charset="0"/>
              </a:rPr>
              <a:t>organization, is judging the results. The people you work for usually do</a:t>
            </a:r>
          </a:p>
          <a:p>
            <a:pPr marL="60325" indent="565150"/>
            <a:r>
              <a:rPr lang="en-US" b="1" dirty="0">
                <a:latin typeface="Tahoma" pitchFamily="34" charset="0"/>
              </a:rPr>
              <a:t>not understand what you do. This includes the various government </a:t>
            </a:r>
          </a:p>
          <a:p>
            <a:pPr marL="60325" indent="565150"/>
            <a:r>
              <a:rPr lang="en-US" b="1" dirty="0">
                <a:latin typeface="Tahoma" pitchFamily="34" charset="0"/>
              </a:rPr>
              <a:t>agencies &amp; the taxpayer.</a:t>
            </a:r>
          </a:p>
          <a:p>
            <a:pPr marL="60325" indent="565150">
              <a:buFontTx/>
              <a:buChar char="•"/>
            </a:pPr>
            <a:endParaRPr lang="en-US" b="1" dirty="0">
              <a:latin typeface="Tahoma" pitchFamily="34" charset="0"/>
            </a:endParaRPr>
          </a:p>
          <a:p>
            <a:pPr marL="60325" indent="565150">
              <a:buSzPct val="125000"/>
              <a:buFontTx/>
              <a:buChar char="•"/>
            </a:pPr>
            <a:r>
              <a:rPr lang="en-US" b="1" dirty="0">
                <a:latin typeface="Tahoma" pitchFamily="34" charset="0"/>
              </a:rPr>
              <a:t>Need to build bridges &amp; enhance your relationships with the various </a:t>
            </a:r>
          </a:p>
          <a:p>
            <a:pPr marL="60325" indent="565150"/>
            <a:r>
              <a:rPr lang="en-US" b="1" dirty="0">
                <a:latin typeface="Tahoma" pitchFamily="34" charset="0"/>
              </a:rPr>
              <a:t>segments of your government counter-parts and the public.</a:t>
            </a:r>
          </a:p>
          <a:p>
            <a:pPr marL="60325" indent="565150">
              <a:buFontTx/>
              <a:buChar char="•"/>
            </a:pPr>
            <a:endParaRPr lang="en-US" b="1" dirty="0">
              <a:latin typeface="Tahoma" pitchFamily="34" charset="0"/>
            </a:endParaRPr>
          </a:p>
          <a:p>
            <a:pPr marL="60325" indent="565150" eaLnBrk="0" hangingPunct="0">
              <a:buSzPct val="125000"/>
              <a:buFontTx/>
              <a:buChar char="•"/>
            </a:pPr>
            <a:r>
              <a:rPr lang="en-US" b="1" dirty="0">
                <a:latin typeface="Tahoma" pitchFamily="34" charset="0"/>
              </a:rPr>
              <a:t>Provide the public with accurate information and service in a prompt</a:t>
            </a:r>
          </a:p>
          <a:p>
            <a:pPr marL="60325" indent="565150" eaLnBrk="0" hangingPunct="0"/>
            <a:r>
              <a:rPr lang="en-US" b="1" dirty="0">
                <a:latin typeface="Tahoma" pitchFamily="34" charset="0"/>
              </a:rPr>
              <a:t>and courteous manner. Need open lines of communication.</a:t>
            </a:r>
          </a:p>
          <a:p>
            <a:pPr marL="60325" indent="565150">
              <a:buFontTx/>
              <a:buChar char="•"/>
            </a:pPr>
            <a:endParaRPr lang="en-US" b="1" dirty="0">
              <a:latin typeface="Tahoma" pitchFamily="34" charset="0"/>
            </a:endParaRPr>
          </a:p>
          <a:p>
            <a:pPr marL="60325" indent="565150">
              <a:buSzPct val="125000"/>
              <a:buFontTx/>
              <a:buChar char="•"/>
            </a:pPr>
            <a:r>
              <a:rPr lang="en-US" b="1" dirty="0">
                <a:latin typeface="Tahoma" pitchFamily="34" charset="0"/>
              </a:rPr>
              <a:t>Operate your office in such a manner that all methods and procedures </a:t>
            </a:r>
          </a:p>
          <a:p>
            <a:pPr marL="60325" indent="565150"/>
            <a:r>
              <a:rPr lang="en-US" b="1" dirty="0">
                <a:latin typeface="Tahoma" pitchFamily="34" charset="0"/>
              </a:rPr>
              <a:t>are open to scrutiny and understood by the public. Convey you have </a:t>
            </a:r>
          </a:p>
          <a:p>
            <a:pPr marL="60325" indent="565150"/>
            <a:r>
              <a:rPr lang="en-US" b="1" dirty="0">
                <a:latin typeface="Tahoma" pitchFamily="34" charset="0"/>
              </a:rPr>
              <a:t>integrity. </a:t>
            </a:r>
          </a:p>
          <a:p>
            <a:pPr marL="60325" indent="565150">
              <a:buFontTx/>
              <a:buChar char="•"/>
            </a:pPr>
            <a:endParaRPr lang="en-US" b="1" dirty="0">
              <a:latin typeface="Tahoma" pitchFamily="34" charset="0"/>
            </a:endParaRPr>
          </a:p>
          <a:p>
            <a:pPr marL="60325" indent="565150">
              <a:buSzPct val="125000"/>
              <a:buFontTx/>
              <a:buChar char="•"/>
            </a:pPr>
            <a:r>
              <a:rPr lang="en-US" b="1" dirty="0">
                <a:latin typeface="Tahoma" pitchFamily="34" charset="0"/>
              </a:rPr>
              <a:t>Need communication &amp; cooperation between agencies &amp; individuals</a:t>
            </a:r>
          </a:p>
          <a:p>
            <a:pPr marL="60325" indent="565150">
              <a:buSzPct val="125000"/>
              <a:buFontTx/>
              <a:buChar char="•"/>
            </a:pPr>
            <a:endParaRPr lang="en-US" b="1" dirty="0">
              <a:latin typeface="Tahoma" pitchFamily="34" charset="0"/>
            </a:endParaRPr>
          </a:p>
          <a:p>
            <a:pPr marL="60325" indent="565150"/>
            <a:endParaRPr lang="en-US" b="1" dirty="0">
              <a:latin typeface="Tahoma" pitchFamily="34" charset="0"/>
            </a:endParaRPr>
          </a:p>
          <a:p>
            <a:pPr marL="60325" indent="565150"/>
            <a:endParaRPr lang="en-US" b="1" dirty="0">
              <a:solidFill>
                <a:schemeClr val="bg2"/>
              </a:solidFill>
              <a:latin typeface="Tahoma" pitchFamily="34" charset="0"/>
            </a:endParaRPr>
          </a:p>
          <a:p>
            <a:pPr marL="60325" indent="565150"/>
            <a:endParaRPr lang="en-US" b="1" dirty="0">
              <a:latin typeface="Tahoma" pitchFamily="34" charset="0"/>
            </a:endParaRPr>
          </a:p>
          <a:p>
            <a:pPr marL="60325" indent="565150"/>
            <a:endParaRPr lang="en-US" b="1" dirty="0">
              <a:latin typeface="Tahoma" pitchFamily="34" charset="0"/>
            </a:endParaRPr>
          </a:p>
          <a:p>
            <a:pPr marL="60325" indent="565150"/>
            <a:endParaRPr lang="en-US" b="1" dirty="0">
              <a:latin typeface="Tahoma" pitchFamily="34" charset="0"/>
            </a:endParaRPr>
          </a:p>
          <a:p>
            <a:pPr marL="60325" indent="565150">
              <a:buFontTx/>
              <a:buChar char="•"/>
            </a:pPr>
            <a:endParaRPr lang="en-US" b="1" dirty="0">
              <a:latin typeface="Tahoma" pitchFamily="34" charset="0"/>
            </a:endParaRPr>
          </a:p>
          <a:p>
            <a:pPr marL="60325" indent="565150">
              <a:buFontTx/>
              <a:buChar char="•"/>
            </a:pPr>
            <a:endParaRPr lang="en-US" b="1" dirty="0">
              <a:latin typeface="Tahoma" pitchFamily="34" charset="0"/>
            </a:endParaRPr>
          </a:p>
          <a:p>
            <a:pPr marL="60325" indent="565150">
              <a:buFontTx/>
              <a:buChar char="•"/>
            </a:pPr>
            <a:endParaRPr lang="en-US" b="1" dirty="0">
              <a:latin typeface="Tahoma" pitchFamily="34" charset="0"/>
            </a:endParaRPr>
          </a:p>
          <a:p>
            <a:pPr marL="60325" indent="565150">
              <a:buFontTx/>
              <a:buChar char="•"/>
            </a:pPr>
            <a:endParaRPr lang="en-US" b="1" dirty="0">
              <a:latin typeface="Tahom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j0202530[1]"/>
          <p:cNvPicPr>
            <a:picLocks noChangeAspect="1" noChangeArrowheads="1"/>
          </p:cNvPicPr>
          <p:nvPr/>
        </p:nvPicPr>
        <p:blipFill>
          <a:blip r:embed="rId3"/>
          <a:srcRect/>
          <a:stretch>
            <a:fillRect/>
          </a:stretch>
        </p:blipFill>
        <p:spPr bwMode="auto">
          <a:xfrm>
            <a:off x="0" y="0"/>
            <a:ext cx="1600200" cy="795338"/>
          </a:xfrm>
          <a:prstGeom prst="rect">
            <a:avLst/>
          </a:prstGeom>
          <a:noFill/>
          <a:ln w="9525">
            <a:noFill/>
            <a:miter lim="800000"/>
            <a:headEnd/>
            <a:tailEnd/>
          </a:ln>
        </p:spPr>
      </p:pic>
      <p:pic>
        <p:nvPicPr>
          <p:cNvPr id="43010" name="Picture 5" descr="j0202530[1]"/>
          <p:cNvPicPr>
            <a:picLocks noChangeAspect="1" noChangeArrowheads="1"/>
          </p:cNvPicPr>
          <p:nvPr/>
        </p:nvPicPr>
        <p:blipFill>
          <a:blip r:embed="rId3"/>
          <a:srcRect/>
          <a:stretch>
            <a:fillRect/>
          </a:stretch>
        </p:blipFill>
        <p:spPr bwMode="auto">
          <a:xfrm flipH="1">
            <a:off x="7467600" y="0"/>
            <a:ext cx="1676400" cy="895350"/>
          </a:xfrm>
          <a:prstGeom prst="rect">
            <a:avLst/>
          </a:prstGeom>
          <a:noFill/>
          <a:ln w="9525">
            <a:noFill/>
            <a:miter lim="800000"/>
            <a:headEnd/>
            <a:tailEnd/>
          </a:ln>
        </p:spPr>
      </p:pic>
      <p:pic>
        <p:nvPicPr>
          <p:cNvPr id="43011" name="Picture 6"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sp>
        <p:nvSpPr>
          <p:cNvPr id="43012" name="Text Box 7"/>
          <p:cNvSpPr txBox="1">
            <a:spLocks noChangeArrowheads="1"/>
          </p:cNvSpPr>
          <p:nvPr/>
        </p:nvSpPr>
        <p:spPr bwMode="auto">
          <a:xfrm>
            <a:off x="0" y="838200"/>
            <a:ext cx="9144000" cy="884238"/>
          </a:xfrm>
          <a:prstGeom prst="rect">
            <a:avLst/>
          </a:prstGeom>
          <a:noFill/>
          <a:ln w="9525">
            <a:noFill/>
            <a:miter lim="800000"/>
            <a:headEnd/>
            <a:tailEnd/>
          </a:ln>
        </p:spPr>
        <p:txBody>
          <a:bodyPr>
            <a:spAutoFit/>
          </a:bodyPr>
          <a:lstStyle/>
          <a:p>
            <a:pPr algn="ctr"/>
            <a:r>
              <a:rPr lang="en-US" sz="2800" b="1">
                <a:latin typeface="Tahoma" pitchFamily="34" charset="0"/>
              </a:rPr>
              <a:t>Summary</a:t>
            </a:r>
          </a:p>
          <a:p>
            <a:pPr algn="ctr"/>
            <a:r>
              <a:rPr lang="en-US" sz="2400" b="1">
                <a:latin typeface="Tahoma" pitchFamily="34" charset="0"/>
              </a:rPr>
              <a:t>(continued</a:t>
            </a:r>
            <a:r>
              <a:rPr lang="en-US" sz="2400">
                <a:latin typeface="Arial" charset="0"/>
              </a:rPr>
              <a:t>)</a:t>
            </a:r>
          </a:p>
        </p:txBody>
      </p:sp>
      <p:sp>
        <p:nvSpPr>
          <p:cNvPr id="43013" name="Text Box 8"/>
          <p:cNvSpPr txBox="1">
            <a:spLocks noChangeArrowheads="1"/>
          </p:cNvSpPr>
          <p:nvPr/>
        </p:nvSpPr>
        <p:spPr bwMode="auto">
          <a:xfrm>
            <a:off x="228600" y="2286000"/>
            <a:ext cx="8915400" cy="2838450"/>
          </a:xfrm>
          <a:prstGeom prst="rect">
            <a:avLst/>
          </a:prstGeom>
          <a:noFill/>
          <a:ln w="9525">
            <a:noFill/>
            <a:miter lim="800000"/>
            <a:headEnd/>
            <a:tailEnd/>
          </a:ln>
        </p:spPr>
        <p:txBody>
          <a:bodyPr wrap="square">
            <a:spAutoFit/>
          </a:bodyPr>
          <a:lstStyle/>
          <a:p>
            <a:pPr indent="509588">
              <a:buSzPct val="125000"/>
              <a:buFontTx/>
              <a:buChar char="•"/>
            </a:pPr>
            <a:r>
              <a:rPr lang="en-US" b="1" dirty="0">
                <a:latin typeface="Tahoma" pitchFamily="34" charset="0"/>
              </a:rPr>
              <a:t>Compromise when appropriate. Show you have an open mind.</a:t>
            </a:r>
          </a:p>
          <a:p>
            <a:pPr indent="509588">
              <a:buSzPct val="125000"/>
              <a:buFontTx/>
              <a:buChar char="•"/>
            </a:pPr>
            <a:endParaRPr lang="en-US" b="1" dirty="0">
              <a:latin typeface="Tahoma" pitchFamily="34" charset="0"/>
            </a:endParaRPr>
          </a:p>
          <a:p>
            <a:pPr indent="509588">
              <a:buSzPct val="125000"/>
              <a:buFontTx/>
              <a:buChar char="•"/>
            </a:pPr>
            <a:r>
              <a:rPr lang="en-US" b="1" dirty="0">
                <a:latin typeface="Tahoma" pitchFamily="34" charset="0"/>
              </a:rPr>
              <a:t>Use resources effectively &amp; be efficient in daily operation.</a:t>
            </a:r>
          </a:p>
          <a:p>
            <a:pPr indent="509588">
              <a:buSzPct val="125000"/>
              <a:buFontTx/>
              <a:buChar char="•"/>
            </a:pPr>
            <a:endParaRPr lang="en-US" b="1" dirty="0">
              <a:latin typeface="Tahoma" pitchFamily="34" charset="0"/>
            </a:endParaRPr>
          </a:p>
          <a:p>
            <a:pPr indent="509588">
              <a:buSzPct val="125000"/>
              <a:buFontTx/>
              <a:buChar char="•"/>
            </a:pPr>
            <a:r>
              <a:rPr lang="en-US" b="1" dirty="0">
                <a:latin typeface="Tahoma" pitchFamily="34" charset="0"/>
              </a:rPr>
              <a:t>A successful PR program is measured by PR. </a:t>
            </a:r>
          </a:p>
          <a:p>
            <a:pPr indent="509588">
              <a:buSzPct val="125000"/>
              <a:buFontTx/>
              <a:buChar char="•"/>
            </a:pPr>
            <a:endParaRPr lang="en-US" b="1" dirty="0">
              <a:latin typeface="Tahoma" pitchFamily="34" charset="0"/>
            </a:endParaRPr>
          </a:p>
          <a:p>
            <a:pPr indent="509588">
              <a:buSzPct val="125000"/>
              <a:buFontTx/>
              <a:buChar char="•"/>
            </a:pPr>
            <a:r>
              <a:rPr lang="en-US" b="1" dirty="0">
                <a:latin typeface="Tahoma" pitchFamily="34" charset="0"/>
              </a:rPr>
              <a:t>Public Relations is measured  by Public Response.</a:t>
            </a:r>
          </a:p>
          <a:p>
            <a:pPr indent="509588">
              <a:buSzPct val="125000"/>
              <a:buFontTx/>
              <a:buChar char="•"/>
            </a:pPr>
            <a:endParaRPr lang="en-US" b="1" dirty="0">
              <a:latin typeface="Tahoma" pitchFamily="34" charset="0"/>
            </a:endParaRPr>
          </a:p>
          <a:p>
            <a:pPr indent="509588">
              <a:buSzPct val="125000"/>
              <a:buFontTx/>
              <a:buChar char="•"/>
            </a:pPr>
            <a:r>
              <a:rPr lang="en-US" b="1" dirty="0">
                <a:latin typeface="Tahoma" pitchFamily="34" charset="0"/>
              </a:rPr>
              <a:t>End result will be creditability &amp; integrity with the operation of your </a:t>
            </a:r>
          </a:p>
          <a:p>
            <a:pPr indent="509588"/>
            <a:r>
              <a:rPr lang="en-US" b="1" dirty="0">
                <a:latin typeface="Tahoma" pitchFamily="34" charset="0"/>
              </a:rPr>
              <a:t>office.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srcRect/>
          <a:stretch>
            <a:fillRect/>
          </a:stretch>
        </p:blipFill>
        <p:spPr bwMode="auto">
          <a:xfrm>
            <a:off x="381000" y="1447800"/>
            <a:ext cx="4038600" cy="2698750"/>
          </a:xfrm>
          <a:prstGeom prst="rect">
            <a:avLst/>
          </a:prstGeom>
          <a:noFill/>
          <a:ln w="19050">
            <a:solidFill>
              <a:schemeClr val="tx1"/>
            </a:solidFill>
            <a:miter lim="800000"/>
            <a:headEnd/>
            <a:tailEnd/>
          </a:ln>
        </p:spPr>
      </p:pic>
      <p:pic>
        <p:nvPicPr>
          <p:cNvPr id="44034" name="Picture 3"/>
          <p:cNvPicPr>
            <a:picLocks noChangeAspect="1" noChangeArrowheads="1"/>
          </p:cNvPicPr>
          <p:nvPr/>
        </p:nvPicPr>
        <p:blipFill>
          <a:blip r:embed="rId4"/>
          <a:srcRect/>
          <a:stretch>
            <a:fillRect/>
          </a:stretch>
        </p:blipFill>
        <p:spPr bwMode="auto">
          <a:xfrm>
            <a:off x="2514600" y="4267200"/>
            <a:ext cx="4343400" cy="2438400"/>
          </a:xfrm>
          <a:prstGeom prst="rect">
            <a:avLst/>
          </a:prstGeom>
          <a:noFill/>
          <a:ln w="19050">
            <a:solidFill>
              <a:schemeClr val="tx1"/>
            </a:solidFill>
            <a:miter lim="800000"/>
            <a:headEnd/>
            <a:tailEnd/>
          </a:ln>
        </p:spPr>
      </p:pic>
      <p:pic>
        <p:nvPicPr>
          <p:cNvPr id="44035" name="Picture 4"/>
          <p:cNvPicPr>
            <a:picLocks noChangeAspect="1" noChangeArrowheads="1"/>
          </p:cNvPicPr>
          <p:nvPr/>
        </p:nvPicPr>
        <p:blipFill>
          <a:blip r:embed="rId5"/>
          <a:srcRect/>
          <a:stretch>
            <a:fillRect/>
          </a:stretch>
        </p:blipFill>
        <p:spPr bwMode="auto">
          <a:xfrm>
            <a:off x="4724400" y="1447800"/>
            <a:ext cx="3886200" cy="2709863"/>
          </a:xfrm>
          <a:prstGeom prst="rect">
            <a:avLst/>
          </a:prstGeom>
          <a:noFill/>
          <a:ln w="19050">
            <a:solidFill>
              <a:schemeClr val="tx1"/>
            </a:solidFill>
            <a:miter lim="800000"/>
            <a:headEnd/>
            <a:tailEnd/>
          </a:ln>
        </p:spPr>
      </p:pic>
      <p:pic>
        <p:nvPicPr>
          <p:cNvPr id="16390" name="Picture 6" descr="j0202530[1]"/>
          <p:cNvPicPr>
            <a:picLocks noChangeAspect="1" noChangeArrowheads="1"/>
          </p:cNvPicPr>
          <p:nvPr/>
        </p:nvPicPr>
        <p:blipFill>
          <a:blip r:embed="rId6"/>
          <a:srcRect/>
          <a:stretch>
            <a:fillRect/>
          </a:stretch>
        </p:blipFill>
        <p:spPr bwMode="auto">
          <a:xfrm>
            <a:off x="762000" y="4191000"/>
            <a:ext cx="1600200" cy="795338"/>
          </a:xfrm>
          <a:prstGeom prst="rect">
            <a:avLst/>
          </a:prstGeom>
          <a:noFill/>
          <a:ln w="9525">
            <a:noFill/>
            <a:miter lim="800000"/>
            <a:headEnd/>
            <a:tailEnd/>
          </a:ln>
        </p:spPr>
      </p:pic>
      <p:pic>
        <p:nvPicPr>
          <p:cNvPr id="16391" name="Picture 7" descr="j0202530[1]"/>
          <p:cNvPicPr>
            <a:picLocks noChangeAspect="1" noChangeArrowheads="1"/>
          </p:cNvPicPr>
          <p:nvPr/>
        </p:nvPicPr>
        <p:blipFill>
          <a:blip r:embed="rId6"/>
          <a:srcRect/>
          <a:stretch>
            <a:fillRect/>
          </a:stretch>
        </p:blipFill>
        <p:spPr bwMode="auto">
          <a:xfrm flipH="1">
            <a:off x="7086600" y="4191000"/>
            <a:ext cx="1524000" cy="814388"/>
          </a:xfrm>
          <a:prstGeom prst="rect">
            <a:avLst/>
          </a:prstGeom>
          <a:noFill/>
          <a:ln w="9525">
            <a:noFill/>
            <a:miter lim="800000"/>
            <a:headEnd/>
            <a:tailEnd/>
          </a:ln>
        </p:spPr>
      </p:pic>
      <p:sp>
        <p:nvSpPr>
          <p:cNvPr id="44038" name="Text Box 8"/>
          <p:cNvSpPr txBox="1">
            <a:spLocks noChangeArrowheads="1"/>
          </p:cNvSpPr>
          <p:nvPr/>
        </p:nvSpPr>
        <p:spPr bwMode="auto">
          <a:xfrm>
            <a:off x="0" y="152400"/>
            <a:ext cx="9144000" cy="946150"/>
          </a:xfrm>
          <a:prstGeom prst="rect">
            <a:avLst/>
          </a:prstGeom>
          <a:noFill/>
          <a:ln w="9525">
            <a:noFill/>
            <a:miter lim="800000"/>
            <a:headEnd/>
            <a:tailEnd/>
          </a:ln>
        </p:spPr>
        <p:txBody>
          <a:bodyPr>
            <a:spAutoFit/>
          </a:bodyPr>
          <a:lstStyle/>
          <a:p>
            <a:pPr algn="ctr"/>
            <a:r>
              <a:rPr lang="en-US" sz="2800" b="1">
                <a:latin typeface="Tahoma" pitchFamily="34" charset="0"/>
              </a:rPr>
              <a:t>Building Bridges &amp; Relationships Creates a</a:t>
            </a:r>
          </a:p>
          <a:p>
            <a:pPr algn="ctr"/>
            <a:r>
              <a:rPr lang="en-US" sz="2800" b="1">
                <a:latin typeface="Tahoma" pitchFamily="34" charset="0"/>
              </a:rPr>
              <a:t>“Positive Balance” For Truth in Taxation</a:t>
            </a:r>
          </a:p>
        </p:txBody>
      </p:sp>
      <p:sp>
        <p:nvSpPr>
          <p:cNvPr id="44039" name="Text Box 9"/>
          <p:cNvSpPr txBox="1">
            <a:spLocks noChangeArrowheads="1"/>
          </p:cNvSpPr>
          <p:nvPr/>
        </p:nvSpPr>
        <p:spPr bwMode="auto">
          <a:xfrm>
            <a:off x="5181600" y="4267200"/>
            <a:ext cx="1847850" cy="915988"/>
          </a:xfrm>
          <a:prstGeom prst="rect">
            <a:avLst/>
          </a:prstGeom>
          <a:noFill/>
          <a:ln w="9525">
            <a:noFill/>
            <a:miter lim="800000"/>
            <a:headEnd/>
            <a:tailEnd/>
          </a:ln>
        </p:spPr>
        <p:txBody>
          <a:bodyPr>
            <a:spAutoFit/>
          </a:bodyPr>
          <a:lstStyle/>
          <a:p>
            <a:r>
              <a:rPr lang="en-US" b="1" dirty="0">
                <a:latin typeface="Tahoma" pitchFamily="34" charset="0"/>
              </a:rPr>
              <a:t>Story County Supervisors</a:t>
            </a:r>
          </a:p>
          <a:p>
            <a:endParaRPr lang="en-US" dirty="0">
              <a:latin typeface="Arial" charset="0"/>
            </a:endParaRPr>
          </a:p>
        </p:txBody>
      </p:sp>
      <p:sp>
        <p:nvSpPr>
          <p:cNvPr id="44040" name="Text Box 10"/>
          <p:cNvSpPr txBox="1">
            <a:spLocks noChangeArrowheads="1"/>
          </p:cNvSpPr>
          <p:nvPr/>
        </p:nvSpPr>
        <p:spPr bwMode="auto">
          <a:xfrm>
            <a:off x="5638800" y="1408113"/>
            <a:ext cx="4346575" cy="366712"/>
          </a:xfrm>
          <a:prstGeom prst="rect">
            <a:avLst/>
          </a:prstGeom>
          <a:noFill/>
          <a:ln w="9525">
            <a:noFill/>
            <a:miter lim="800000"/>
            <a:headEnd/>
            <a:tailEnd/>
          </a:ln>
        </p:spPr>
        <p:txBody>
          <a:bodyPr>
            <a:spAutoFit/>
          </a:bodyPr>
          <a:lstStyle/>
          <a:p>
            <a:r>
              <a:rPr lang="en-US" b="1" dirty="0">
                <a:latin typeface="Tahoma" pitchFamily="34" charset="0"/>
              </a:rPr>
              <a:t>Department of Revenue</a:t>
            </a:r>
          </a:p>
        </p:txBody>
      </p:sp>
      <p:sp>
        <p:nvSpPr>
          <p:cNvPr id="44041" name="Text Box 11"/>
          <p:cNvSpPr txBox="1">
            <a:spLocks noChangeArrowheads="1"/>
          </p:cNvSpPr>
          <p:nvPr/>
        </p:nvSpPr>
        <p:spPr bwMode="auto">
          <a:xfrm>
            <a:off x="2895600" y="1524000"/>
            <a:ext cx="1958975" cy="366713"/>
          </a:xfrm>
          <a:prstGeom prst="rect">
            <a:avLst/>
          </a:prstGeom>
          <a:noFill/>
          <a:ln w="9525">
            <a:noFill/>
            <a:miter lim="800000"/>
            <a:headEnd/>
            <a:tailEnd/>
          </a:ln>
        </p:spPr>
        <p:txBody>
          <a:bodyPr>
            <a:spAutoFit/>
          </a:bodyPr>
          <a:lstStyle/>
          <a:p>
            <a:r>
              <a:rPr lang="en-US" b="1" dirty="0">
                <a:latin typeface="Tahoma" pitchFamily="34" charset="0"/>
              </a:rPr>
              <a:t>Legislators</a:t>
            </a:r>
          </a:p>
        </p:txBody>
      </p:sp>
      <p:pic>
        <p:nvPicPr>
          <p:cNvPr id="44042" name="Picture 12" descr="j0307904[1]"/>
          <p:cNvPicPr>
            <a:picLocks noChangeAspect="1" noChangeArrowheads="1"/>
          </p:cNvPicPr>
          <p:nvPr/>
        </p:nvPicPr>
        <p:blipFill>
          <a:blip r:embed="rId7"/>
          <a:srcRect/>
          <a:stretch>
            <a:fillRect/>
          </a:stretch>
        </p:blipFill>
        <p:spPr bwMode="auto">
          <a:xfrm>
            <a:off x="8153400" y="5891213"/>
            <a:ext cx="762000" cy="687387"/>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6390"/>
                                        </p:tgtEl>
                                        <p:attrNameLst>
                                          <p:attrName>r</p:attrName>
                                        </p:attrNameLst>
                                      </p:cBhvr>
                                    </p:animRot>
                                  </p:childTnLst>
                                </p:cTn>
                              </p:par>
                              <p:par>
                                <p:cTn id="7" presetID="8" presetClass="emph" presetSubtype="0" fill="hold" nodeType="withEffect">
                                  <p:stCondLst>
                                    <p:cond delay="0"/>
                                  </p:stCondLst>
                                  <p:childTnLst>
                                    <p:animRot by="21600000">
                                      <p:cBhvr>
                                        <p:cTn id="8" dur="3000" fill="hold"/>
                                        <p:tgtEl>
                                          <p:spTgt spid="163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0" y="1371600"/>
            <a:ext cx="9144000" cy="5262979"/>
          </a:xfrm>
          <a:prstGeom prst="rect">
            <a:avLst/>
          </a:prstGeom>
          <a:noFill/>
          <a:ln w="9525">
            <a:noFill/>
            <a:miter lim="800000"/>
            <a:headEnd/>
            <a:tailEnd/>
          </a:ln>
        </p:spPr>
        <p:txBody>
          <a:bodyPr>
            <a:spAutoFit/>
          </a:bodyPr>
          <a:lstStyle/>
          <a:p>
            <a:pPr algn="ctr"/>
            <a:r>
              <a:rPr lang="en-US" sz="2800" b="1" dirty="0">
                <a:latin typeface="Tahoma" pitchFamily="34" charset="0"/>
              </a:rPr>
              <a:t>Thank-you for your time and consideration.</a:t>
            </a:r>
          </a:p>
          <a:p>
            <a:pPr algn="ctr"/>
            <a:endParaRPr lang="en-US" sz="2800" b="1" dirty="0">
              <a:latin typeface="Tahoma" pitchFamily="34" charset="0"/>
            </a:endParaRPr>
          </a:p>
          <a:p>
            <a:pPr algn="ctr"/>
            <a:endParaRPr lang="en-US" sz="2800" b="1" dirty="0">
              <a:latin typeface="Tahoma" pitchFamily="34" charset="0"/>
            </a:endParaRPr>
          </a:p>
          <a:p>
            <a:pPr algn="ctr"/>
            <a:r>
              <a:rPr lang="en-US" sz="2800" b="1" dirty="0">
                <a:latin typeface="Tahoma" pitchFamily="34" charset="0"/>
              </a:rPr>
              <a:t>Questions</a:t>
            </a:r>
          </a:p>
          <a:p>
            <a:pPr algn="ctr"/>
            <a:endParaRPr lang="en-US" sz="2800" b="1" dirty="0">
              <a:latin typeface="Tahoma" pitchFamily="34" charset="0"/>
            </a:endParaRPr>
          </a:p>
          <a:p>
            <a:pPr algn="ctr"/>
            <a:r>
              <a:rPr lang="en-US" sz="2800" b="1" dirty="0">
                <a:latin typeface="Tahoma" pitchFamily="34" charset="0"/>
              </a:rPr>
              <a:t>Wayne Schwickerath</a:t>
            </a:r>
          </a:p>
          <a:p>
            <a:pPr algn="ctr"/>
            <a:r>
              <a:rPr lang="en-US" sz="2800" b="1" dirty="0">
                <a:latin typeface="Tahoma" pitchFamily="34" charset="0"/>
              </a:rPr>
              <a:t>Story County Assessor</a:t>
            </a:r>
          </a:p>
          <a:p>
            <a:pPr algn="ctr"/>
            <a:r>
              <a:rPr lang="en-US" sz="2800" b="1" dirty="0">
                <a:latin typeface="Tahoma" pitchFamily="34" charset="0"/>
              </a:rPr>
              <a:t>900 6</a:t>
            </a:r>
            <a:r>
              <a:rPr lang="en-US" sz="2800" b="1" baseline="30000" dirty="0">
                <a:latin typeface="Tahoma" pitchFamily="34" charset="0"/>
              </a:rPr>
              <a:t>th</a:t>
            </a:r>
            <a:r>
              <a:rPr lang="en-US" sz="2800" b="1" dirty="0">
                <a:latin typeface="Tahoma" pitchFamily="34" charset="0"/>
              </a:rPr>
              <a:t> Street, Nevada, Iowa 50201</a:t>
            </a:r>
          </a:p>
          <a:p>
            <a:pPr algn="ctr"/>
            <a:r>
              <a:rPr lang="en-US" sz="2800" b="1" dirty="0">
                <a:latin typeface="Tahoma" pitchFamily="34" charset="0"/>
              </a:rPr>
              <a:t>515-382-7321</a:t>
            </a:r>
          </a:p>
          <a:p>
            <a:pPr algn="ctr"/>
            <a:r>
              <a:rPr lang="en-US" sz="2800" b="1" dirty="0">
                <a:solidFill>
                  <a:srgbClr val="FF0000"/>
                </a:solidFill>
                <a:latin typeface="Tahoma" pitchFamily="34" charset="0"/>
                <a:hlinkClick r:id="rId3"/>
              </a:rPr>
              <a:t>wschwickerath@storycountyiowa.gov</a:t>
            </a:r>
            <a:endParaRPr lang="en-US" sz="2800" b="1" dirty="0">
              <a:solidFill>
                <a:srgbClr val="FF0000"/>
              </a:solidFill>
              <a:latin typeface="Tahoma" pitchFamily="34" charset="0"/>
            </a:endParaRPr>
          </a:p>
          <a:p>
            <a:pPr algn="ctr"/>
            <a:endParaRPr lang="en-US" sz="2800" b="1" dirty="0">
              <a:latin typeface="Tahoma" pitchFamily="34" charset="0"/>
            </a:endParaRPr>
          </a:p>
          <a:p>
            <a:pPr algn="ctr"/>
            <a:endParaRPr lang="en-US" sz="2800" b="1" dirty="0">
              <a:latin typeface="Tahoma" pitchFamily="34" charset="0"/>
            </a:endParaRPr>
          </a:p>
        </p:txBody>
      </p:sp>
      <p:pic>
        <p:nvPicPr>
          <p:cNvPr id="45058" name="Picture 8" descr="j0307904[1]"/>
          <p:cNvPicPr>
            <a:picLocks noChangeAspect="1" noChangeArrowheads="1"/>
          </p:cNvPicPr>
          <p:nvPr/>
        </p:nvPicPr>
        <p:blipFill>
          <a:blip r:embed="rId4"/>
          <a:srcRect/>
          <a:stretch>
            <a:fillRect/>
          </a:stretch>
        </p:blipFill>
        <p:spPr bwMode="auto">
          <a:xfrm>
            <a:off x="8153400" y="5891213"/>
            <a:ext cx="762000" cy="687387"/>
          </a:xfrm>
          <a:prstGeom prst="rect">
            <a:avLst/>
          </a:prstGeom>
          <a:noFill/>
          <a:ln w="9525">
            <a:noFill/>
            <a:miter lim="800000"/>
            <a:headEnd/>
            <a:tailEnd/>
          </a:ln>
        </p:spPr>
      </p:pic>
      <p:pic>
        <p:nvPicPr>
          <p:cNvPr id="45059" name="Picture 9" descr="j0202530[1]"/>
          <p:cNvPicPr>
            <a:picLocks noChangeAspect="1" noChangeArrowheads="1"/>
          </p:cNvPicPr>
          <p:nvPr/>
        </p:nvPicPr>
        <p:blipFill>
          <a:blip r:embed="rId5"/>
          <a:srcRect/>
          <a:stretch>
            <a:fillRect/>
          </a:stretch>
        </p:blipFill>
        <p:spPr bwMode="auto">
          <a:xfrm>
            <a:off x="228600" y="228600"/>
            <a:ext cx="1600200" cy="795338"/>
          </a:xfrm>
          <a:prstGeom prst="rect">
            <a:avLst/>
          </a:prstGeom>
          <a:noFill/>
          <a:ln w="9525">
            <a:noFill/>
            <a:miter lim="800000"/>
            <a:headEnd/>
            <a:tailEnd/>
          </a:ln>
        </p:spPr>
      </p:pic>
      <p:pic>
        <p:nvPicPr>
          <p:cNvPr id="45060" name="Picture 10" descr="j0202530[1]"/>
          <p:cNvPicPr>
            <a:picLocks noChangeAspect="1" noChangeArrowheads="1"/>
          </p:cNvPicPr>
          <p:nvPr/>
        </p:nvPicPr>
        <p:blipFill>
          <a:blip r:embed="rId5"/>
          <a:srcRect/>
          <a:stretch>
            <a:fillRect/>
          </a:stretch>
        </p:blipFill>
        <p:spPr bwMode="auto">
          <a:xfrm flipH="1">
            <a:off x="7467600" y="0"/>
            <a:ext cx="1676400" cy="895350"/>
          </a:xfrm>
          <a:prstGeom prst="rect">
            <a:avLst/>
          </a:prstGeom>
          <a:noFill/>
          <a:ln w="9525">
            <a:noFill/>
            <a:miter lim="800000"/>
            <a:headEnd/>
            <a:tailEnd/>
          </a:ln>
        </p:spPr>
      </p:pic>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304800" y="1135063"/>
            <a:ext cx="8382000" cy="5770811"/>
          </a:xfrm>
          <a:prstGeom prst="rect">
            <a:avLst/>
          </a:prstGeom>
          <a:noFill/>
          <a:ln w="9525">
            <a:noFill/>
            <a:miter lim="800000"/>
            <a:headEnd/>
            <a:tailEnd/>
          </a:ln>
        </p:spPr>
        <p:txBody>
          <a:bodyPr>
            <a:spAutoFit/>
          </a:bodyPr>
          <a:lstStyle/>
          <a:p>
            <a:pPr eaLnBrk="0" hangingPunct="0">
              <a:buSzPct val="125000"/>
              <a:buFontTx/>
              <a:buChar char="•"/>
            </a:pPr>
            <a:r>
              <a:rPr lang="en-US" dirty="0">
                <a:latin typeface="Tahoma" pitchFamily="34" charset="0"/>
              </a:rPr>
              <a:t>    </a:t>
            </a:r>
            <a:r>
              <a:rPr lang="en-US" b="1" u="sng" dirty="0">
                <a:latin typeface="Tahoma" pitchFamily="34" charset="0"/>
              </a:rPr>
              <a:t>Primary Duty-</a:t>
            </a:r>
            <a:r>
              <a:rPr lang="en-US" b="1" dirty="0">
                <a:latin typeface="Tahoma" pitchFamily="34" charset="0"/>
              </a:rPr>
              <a:t>--assess or appraise all real estate located in the  </a:t>
            </a:r>
          </a:p>
          <a:p>
            <a:pPr eaLnBrk="0" hangingPunct="0"/>
            <a:r>
              <a:rPr lang="en-US" b="1" dirty="0">
                <a:latin typeface="Tahoma" pitchFamily="34" charset="0"/>
              </a:rPr>
              <a:t>      jurisdiction (includes residential, agricultural, commercial,   </a:t>
            </a:r>
          </a:p>
          <a:p>
            <a:pPr eaLnBrk="0" hangingPunct="0"/>
            <a:r>
              <a:rPr lang="en-US" b="1" dirty="0">
                <a:latin typeface="Tahoma" pitchFamily="34" charset="0"/>
              </a:rPr>
              <a:t>      (commercial dual class &amp; multi-residential) &amp; industrial  properties)  </a:t>
            </a:r>
          </a:p>
          <a:p>
            <a:pPr eaLnBrk="0" hangingPunct="0"/>
            <a:r>
              <a:rPr lang="en-US" b="1" dirty="0">
                <a:latin typeface="Tahoma" pitchFamily="34" charset="0"/>
              </a:rPr>
              <a:t>      Utilities are assessed by Iowa Department of Revenue.</a:t>
            </a:r>
          </a:p>
          <a:p>
            <a:pPr eaLnBrk="0" hangingPunct="0"/>
            <a:endParaRPr lang="en-US" b="1" dirty="0">
              <a:latin typeface="Tahoma" pitchFamily="34" charset="0"/>
            </a:endParaRPr>
          </a:p>
          <a:p>
            <a:pPr eaLnBrk="0" hangingPunct="0">
              <a:buSzPct val="125000"/>
              <a:buFontTx/>
              <a:buChar char="•"/>
            </a:pPr>
            <a:r>
              <a:rPr lang="en-US" b="1" dirty="0">
                <a:latin typeface="Tahoma" pitchFamily="34" charset="0"/>
              </a:rPr>
              <a:t>     Required to value all real estate every year. Required to revalue</a:t>
            </a:r>
          </a:p>
          <a:p>
            <a:pPr eaLnBrk="0" hangingPunct="0"/>
            <a:r>
              <a:rPr lang="en-US" b="1" dirty="0">
                <a:latin typeface="Tahoma" pitchFamily="34" charset="0"/>
              </a:rPr>
              <a:t>       every two years in the odd numbered year is reassessment year) </a:t>
            </a:r>
          </a:p>
          <a:p>
            <a:pPr eaLnBrk="0" hangingPunct="0"/>
            <a:endParaRPr lang="en-US" b="1" dirty="0">
              <a:latin typeface="Tahoma" pitchFamily="34" charset="0"/>
            </a:endParaRPr>
          </a:p>
          <a:p>
            <a:pPr eaLnBrk="0" hangingPunct="0">
              <a:buSzPct val="125000"/>
              <a:buFontTx/>
              <a:buChar char="•"/>
            </a:pPr>
            <a:r>
              <a:rPr lang="en-US" b="1" dirty="0">
                <a:latin typeface="Tahoma" pitchFamily="34" charset="0"/>
              </a:rPr>
              <a:t>     All classes are based upon market value (except agricultural class; </a:t>
            </a:r>
          </a:p>
          <a:p>
            <a:pPr eaLnBrk="0" hangingPunct="0"/>
            <a:r>
              <a:rPr lang="en-US" b="1" dirty="0">
                <a:latin typeface="Tahoma" pitchFamily="34" charset="0"/>
              </a:rPr>
              <a:t>       which is assessed on it’s productivity and net earning value)</a:t>
            </a:r>
          </a:p>
          <a:p>
            <a:pPr eaLnBrk="0" hangingPunct="0"/>
            <a:endParaRPr lang="en-US" b="1" dirty="0">
              <a:latin typeface="Tahoma" pitchFamily="34" charset="0"/>
            </a:endParaRPr>
          </a:p>
          <a:p>
            <a:pPr eaLnBrk="0" hangingPunct="0">
              <a:buSzPct val="125000"/>
              <a:buFontTx/>
              <a:buChar char="•"/>
            </a:pPr>
            <a:r>
              <a:rPr lang="en-US" b="1" dirty="0">
                <a:latin typeface="Tahoma" pitchFamily="34" charset="0"/>
              </a:rPr>
              <a:t>     </a:t>
            </a:r>
            <a:r>
              <a:rPr lang="en-US" b="1" u="sng" dirty="0">
                <a:latin typeface="Tahoma" pitchFamily="34" charset="0"/>
              </a:rPr>
              <a:t>Board of Review-</a:t>
            </a:r>
            <a:r>
              <a:rPr lang="en-US" b="1" dirty="0">
                <a:latin typeface="Tahoma" pitchFamily="34" charset="0"/>
              </a:rPr>
              <a:t>--independent review board appointed by the </a:t>
            </a:r>
          </a:p>
          <a:p>
            <a:pPr eaLnBrk="0" hangingPunct="0"/>
            <a:r>
              <a:rPr lang="en-US" b="1" dirty="0">
                <a:latin typeface="Tahoma" pitchFamily="34" charset="0"/>
              </a:rPr>
              <a:t>       conference  board to hear Individual tax payer appeals (Meet in</a:t>
            </a:r>
          </a:p>
          <a:p>
            <a:pPr eaLnBrk="0" hangingPunct="0"/>
            <a:r>
              <a:rPr lang="en-US" b="1" dirty="0">
                <a:latin typeface="Tahoma" pitchFamily="34" charset="0"/>
              </a:rPr>
              <a:t>       May)  (Chapter 441.31)  (Appeal to District Court or PAAB)</a:t>
            </a:r>
          </a:p>
          <a:p>
            <a:pPr eaLnBrk="0" hangingPunct="0"/>
            <a:endParaRPr lang="en-US" b="1" dirty="0">
              <a:latin typeface="Tahoma" pitchFamily="34" charset="0"/>
            </a:endParaRPr>
          </a:p>
          <a:p>
            <a:pPr eaLnBrk="0" hangingPunct="0">
              <a:buSzPct val="125000"/>
              <a:buFontTx/>
              <a:buChar char="•"/>
            </a:pPr>
            <a:r>
              <a:rPr lang="en-US" b="1" dirty="0">
                <a:latin typeface="Tahoma" pitchFamily="34" charset="0"/>
              </a:rPr>
              <a:t>     </a:t>
            </a:r>
            <a:r>
              <a:rPr lang="en-US" b="1" u="sng" dirty="0">
                <a:latin typeface="Tahoma" pitchFamily="34" charset="0"/>
              </a:rPr>
              <a:t>State Equalization orders-</a:t>
            </a:r>
            <a:r>
              <a:rPr lang="en-US" b="1" dirty="0">
                <a:latin typeface="Tahoma" pitchFamily="34" charset="0"/>
              </a:rPr>
              <a:t>--are issued every 2 years in the odd </a:t>
            </a:r>
          </a:p>
          <a:p>
            <a:pPr eaLnBrk="0" hangingPunct="0"/>
            <a:r>
              <a:rPr lang="en-US" b="1" dirty="0">
                <a:latin typeface="Tahoma" pitchFamily="34" charset="0"/>
              </a:rPr>
              <a:t>       numbered year to ensure that each class of property in each </a:t>
            </a:r>
          </a:p>
          <a:p>
            <a:pPr eaLnBrk="0" hangingPunct="0"/>
            <a:r>
              <a:rPr lang="en-US" b="1" dirty="0">
                <a:latin typeface="Tahoma" pitchFamily="34" charset="0"/>
              </a:rPr>
              <a:t>       assessing jurisdiction is  assessed at actual value as required by </a:t>
            </a:r>
          </a:p>
          <a:p>
            <a:pPr eaLnBrk="0" hangingPunct="0"/>
            <a:r>
              <a:rPr lang="en-US" b="1" dirty="0">
                <a:latin typeface="Tahoma" pitchFamily="34" charset="0"/>
              </a:rPr>
              <a:t>       law. (95% to 105% median ratio—assessment/sales price) </a:t>
            </a:r>
          </a:p>
          <a:p>
            <a:pPr eaLnBrk="0" hangingPunct="0">
              <a:spcBef>
                <a:spcPct val="50000"/>
              </a:spcBef>
            </a:pPr>
            <a:endParaRPr lang="en-US" b="1" dirty="0">
              <a:latin typeface="Tahoma" pitchFamily="34" charset="0"/>
            </a:endParaRPr>
          </a:p>
        </p:txBody>
      </p:sp>
      <p:sp>
        <p:nvSpPr>
          <p:cNvPr id="19458" name="Rectangle 3"/>
          <p:cNvSpPr>
            <a:spLocks noChangeArrowheads="1"/>
          </p:cNvSpPr>
          <p:nvPr/>
        </p:nvSpPr>
        <p:spPr bwMode="auto">
          <a:xfrm>
            <a:off x="0" y="381000"/>
            <a:ext cx="8915400" cy="1006475"/>
          </a:xfrm>
          <a:prstGeom prst="rect">
            <a:avLst/>
          </a:prstGeom>
          <a:noFill/>
          <a:ln w="9525">
            <a:noFill/>
            <a:miter lim="800000"/>
            <a:headEnd/>
            <a:tailEnd/>
          </a:ln>
        </p:spPr>
        <p:txBody>
          <a:bodyPr>
            <a:spAutoFit/>
          </a:bodyPr>
          <a:lstStyle/>
          <a:p>
            <a:pPr algn="ctr" eaLnBrk="0" hangingPunct="0"/>
            <a:r>
              <a:rPr lang="en-US" sz="2400" b="1" dirty="0">
                <a:latin typeface="Tahoma" pitchFamily="34" charset="0"/>
              </a:rPr>
              <a:t>Iowa Assessor’s Position &amp; Requirements (continued)</a:t>
            </a:r>
            <a:endParaRPr lang="en-US" b="1" dirty="0">
              <a:latin typeface="Tahoma" pitchFamily="34" charset="0"/>
            </a:endParaRPr>
          </a:p>
          <a:p>
            <a:pPr eaLnBrk="0" hangingPunct="0"/>
            <a:endParaRPr lang="en-US" b="1" dirty="0">
              <a:latin typeface="Tahoma" pitchFamily="34" charset="0"/>
            </a:endParaRPr>
          </a:p>
          <a:p>
            <a:pPr marL="285750" indent="-285750" eaLnBrk="0" hangingPunct="0">
              <a:buFont typeface="Arial" panose="020B0604020202020204" pitchFamily="34" charset="0"/>
              <a:buChar char="•"/>
            </a:pPr>
            <a:endParaRPr lang="en-US" b="1" dirty="0"/>
          </a:p>
        </p:txBody>
      </p:sp>
      <p:pic>
        <p:nvPicPr>
          <p:cNvPr id="19459" name="Picture 4" descr="j0307904[1]"/>
          <p:cNvPicPr>
            <a:picLocks noChangeAspect="1" noChangeArrowheads="1"/>
          </p:cNvPicPr>
          <p:nvPr/>
        </p:nvPicPr>
        <p:blipFill>
          <a:blip r:embed="rId3"/>
          <a:srcRect/>
          <a:stretch>
            <a:fillRect/>
          </a:stretch>
        </p:blipFill>
        <p:spPr bwMode="auto">
          <a:xfrm>
            <a:off x="8220075" y="5867400"/>
            <a:ext cx="695325" cy="908050"/>
          </a:xfrm>
          <a:prstGeom prst="rect">
            <a:avLst/>
          </a:prstGeom>
          <a:noFill/>
          <a:ln w="9525">
            <a:noFill/>
            <a:miter lim="800000"/>
            <a:headEnd/>
            <a:tailEnd/>
          </a:ln>
        </p:spPr>
      </p:pic>
      <p:pic>
        <p:nvPicPr>
          <p:cNvPr id="19460" name="Picture 5" descr="j0202530[1]"/>
          <p:cNvPicPr>
            <a:picLocks noChangeAspect="1" noChangeArrowheads="1"/>
          </p:cNvPicPr>
          <p:nvPr/>
        </p:nvPicPr>
        <p:blipFill>
          <a:blip r:embed="rId4"/>
          <a:srcRect/>
          <a:stretch>
            <a:fillRect/>
          </a:stretch>
        </p:blipFill>
        <p:spPr bwMode="auto">
          <a:xfrm>
            <a:off x="0" y="0"/>
            <a:ext cx="1371600" cy="5381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784225" y="1447800"/>
            <a:ext cx="7140575" cy="366713"/>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0482" name="Text Box 3"/>
          <p:cNvSpPr txBox="1">
            <a:spLocks noChangeArrowheads="1"/>
          </p:cNvSpPr>
          <p:nvPr/>
        </p:nvSpPr>
        <p:spPr bwMode="auto">
          <a:xfrm>
            <a:off x="381000" y="1600200"/>
            <a:ext cx="8153400" cy="5299912"/>
          </a:xfrm>
          <a:prstGeom prst="rect">
            <a:avLst/>
          </a:prstGeom>
          <a:noFill/>
          <a:ln w="9525">
            <a:noFill/>
            <a:miter lim="800000"/>
            <a:headEnd/>
            <a:tailEnd/>
          </a:ln>
        </p:spPr>
        <p:txBody>
          <a:bodyPr wrap="square">
            <a:spAutoFit/>
          </a:bodyPr>
          <a:lstStyle/>
          <a:p>
            <a:pPr eaLnBrk="0" hangingPunct="0">
              <a:buSzPct val="125000"/>
              <a:buFontTx/>
              <a:buChar char="•"/>
            </a:pPr>
            <a:r>
              <a:rPr lang="en-US" dirty="0">
                <a:latin typeface="Tahoma" pitchFamily="34" charset="0"/>
              </a:rPr>
              <a:t>    </a:t>
            </a:r>
            <a:r>
              <a:rPr lang="en-US" b="1" dirty="0">
                <a:latin typeface="Tahoma" pitchFamily="34" charset="0"/>
              </a:rPr>
              <a:t>To be appointed---pass an examination administered by the </a:t>
            </a:r>
          </a:p>
          <a:p>
            <a:pPr eaLnBrk="0" hangingPunct="0"/>
            <a:r>
              <a:rPr lang="en-US" b="1" dirty="0">
                <a:latin typeface="Tahoma" pitchFamily="34" charset="0"/>
              </a:rPr>
              <a:t>       Iowa Department of Revenue (exam covers appraisal theory &amp;</a:t>
            </a:r>
          </a:p>
          <a:p>
            <a:pPr eaLnBrk="0" hangingPunct="0"/>
            <a:r>
              <a:rPr lang="en-US" b="1" dirty="0">
                <a:latin typeface="Tahoma" pitchFamily="34" charset="0"/>
              </a:rPr>
              <a:t>       practice &amp; Iowa’s assessment laws)</a:t>
            </a:r>
          </a:p>
          <a:p>
            <a:pPr eaLnBrk="0" hangingPunct="0"/>
            <a:endParaRPr lang="en-US" b="1" dirty="0">
              <a:latin typeface="Tahoma" pitchFamily="34" charset="0"/>
            </a:endParaRPr>
          </a:p>
          <a:p>
            <a:pPr eaLnBrk="0" hangingPunct="0">
              <a:buSzPct val="125000"/>
              <a:buFontTx/>
              <a:buChar char="•"/>
            </a:pPr>
            <a:r>
              <a:rPr lang="en-US" b="1" dirty="0">
                <a:latin typeface="Tahoma" pitchFamily="34" charset="0"/>
              </a:rPr>
              <a:t>     Appraisal theory---covers  sales, cost and income approaches </a:t>
            </a:r>
          </a:p>
          <a:p>
            <a:pPr eaLnBrk="0" hangingPunct="0"/>
            <a:r>
              <a:rPr lang="en-US" b="1" dirty="0">
                <a:latin typeface="Tahoma" pitchFamily="34" charset="0"/>
              </a:rPr>
              <a:t>       to market value</a:t>
            </a:r>
          </a:p>
          <a:p>
            <a:pPr eaLnBrk="0" hangingPunct="0"/>
            <a:endParaRPr lang="en-US" b="1" dirty="0">
              <a:latin typeface="Tahoma" pitchFamily="34" charset="0"/>
            </a:endParaRPr>
          </a:p>
          <a:p>
            <a:pPr eaLnBrk="0" hangingPunct="0">
              <a:buSzPct val="125000"/>
              <a:buFontTx/>
              <a:buChar char="•"/>
            </a:pPr>
            <a:r>
              <a:rPr lang="en-US" b="1" dirty="0">
                <a:latin typeface="Tahoma" pitchFamily="34" charset="0"/>
              </a:rPr>
              <a:t>     Assessment law---covers valuation standards, statutory </a:t>
            </a:r>
          </a:p>
          <a:p>
            <a:pPr eaLnBrk="0" hangingPunct="0"/>
            <a:r>
              <a:rPr lang="en-US" b="1" dirty="0">
                <a:latin typeface="Tahoma" pitchFamily="34" charset="0"/>
              </a:rPr>
              <a:t>       assessment procedures, tax credits &amp; exemptions.</a:t>
            </a:r>
          </a:p>
          <a:p>
            <a:pPr eaLnBrk="0" hangingPunct="0"/>
            <a:endParaRPr lang="en-US" b="1" dirty="0">
              <a:latin typeface="Tahoma" pitchFamily="34" charset="0"/>
            </a:endParaRPr>
          </a:p>
          <a:p>
            <a:pPr eaLnBrk="1" hangingPunct="1">
              <a:lnSpc>
                <a:spcPct val="80000"/>
              </a:lnSpc>
              <a:buClr>
                <a:schemeClr val="tx1"/>
              </a:buClr>
              <a:buSzPct val="125000"/>
              <a:buFontTx/>
              <a:buChar char="•"/>
            </a:pPr>
            <a:r>
              <a:rPr lang="en-US" b="1" dirty="0">
                <a:latin typeface="Tahoma" pitchFamily="34" charset="0"/>
              </a:rPr>
              <a:t>     Pass Exam---name will appear on an Iowa Department of  </a:t>
            </a:r>
          </a:p>
          <a:p>
            <a:pPr eaLnBrk="1" hangingPunct="1">
              <a:lnSpc>
                <a:spcPct val="80000"/>
              </a:lnSpc>
              <a:buClr>
                <a:schemeClr val="tx1"/>
              </a:buClr>
            </a:pPr>
            <a:r>
              <a:rPr lang="en-US" b="1" dirty="0">
                <a:latin typeface="Tahoma" pitchFamily="34" charset="0"/>
              </a:rPr>
              <a:t>       Revenue Register of Candidates Eligible for Appointment as a</a:t>
            </a:r>
          </a:p>
          <a:p>
            <a:pPr eaLnBrk="1" hangingPunct="1">
              <a:lnSpc>
                <a:spcPct val="80000"/>
              </a:lnSpc>
              <a:buClr>
                <a:schemeClr val="tx1"/>
              </a:buClr>
            </a:pPr>
            <a:r>
              <a:rPr lang="en-US" b="1" dirty="0">
                <a:latin typeface="Tahoma" pitchFamily="34" charset="0"/>
              </a:rPr>
              <a:t>       City or County Assessor</a:t>
            </a:r>
          </a:p>
          <a:p>
            <a:pPr lvl="1">
              <a:lnSpc>
                <a:spcPct val="80000"/>
              </a:lnSpc>
              <a:buClr>
                <a:schemeClr val="tx1"/>
              </a:buClr>
            </a:pPr>
            <a:endParaRPr lang="en-US" b="1" dirty="0">
              <a:latin typeface="Tahoma" pitchFamily="34" charset="0"/>
            </a:endParaRPr>
          </a:p>
          <a:p>
            <a:pPr eaLnBrk="0" hangingPunct="0">
              <a:buSzPct val="125000"/>
              <a:buFontTx/>
              <a:buChar char="•"/>
            </a:pPr>
            <a:r>
              <a:rPr lang="en-US" b="1" dirty="0">
                <a:latin typeface="Tahoma" pitchFamily="34" charset="0"/>
              </a:rPr>
              <a:t>     Name remains on list for period of 2 years; after 6 years of  </a:t>
            </a:r>
          </a:p>
          <a:p>
            <a:pPr eaLnBrk="0" hangingPunct="0"/>
            <a:r>
              <a:rPr lang="en-US" b="1" dirty="0">
                <a:latin typeface="Tahoma" pitchFamily="34" charset="0"/>
              </a:rPr>
              <a:t>       experience as an assessor your name is on register list </a:t>
            </a:r>
          </a:p>
          <a:p>
            <a:pPr eaLnBrk="0" hangingPunct="0"/>
            <a:r>
              <a:rPr lang="en-US" b="1" dirty="0">
                <a:latin typeface="Tahoma" pitchFamily="34" charset="0"/>
              </a:rPr>
              <a:t>       forever</a:t>
            </a:r>
          </a:p>
          <a:p>
            <a:pPr marL="285750" indent="-285750" eaLnBrk="1" hangingPunct="1">
              <a:lnSpc>
                <a:spcPct val="80000"/>
              </a:lnSpc>
              <a:buClr>
                <a:schemeClr val="tx1"/>
              </a:buClr>
              <a:buFont typeface="Arial" panose="020B0604020202020204" pitchFamily="34" charset="0"/>
              <a:buChar char="•"/>
            </a:pPr>
            <a:endParaRPr lang="en-US" b="1" dirty="0">
              <a:latin typeface="Tahoma" pitchFamily="34" charset="0"/>
            </a:endParaRPr>
          </a:p>
          <a:p>
            <a:pPr eaLnBrk="1" hangingPunct="1">
              <a:lnSpc>
                <a:spcPct val="80000"/>
              </a:lnSpc>
              <a:buClr>
                <a:schemeClr val="tx1"/>
              </a:buClr>
              <a:buFontTx/>
              <a:buChar char="•"/>
            </a:pPr>
            <a:endParaRPr lang="en-US" b="1" dirty="0">
              <a:latin typeface="Tahoma" pitchFamily="34" charset="0"/>
            </a:endParaRPr>
          </a:p>
          <a:p>
            <a:pPr eaLnBrk="0" hangingPunct="0">
              <a:buFontTx/>
              <a:buChar char="•"/>
            </a:pPr>
            <a:endParaRPr lang="en-US" b="1" dirty="0">
              <a:latin typeface="Tahoma" pitchFamily="34" charset="0"/>
            </a:endParaRPr>
          </a:p>
        </p:txBody>
      </p:sp>
      <p:sp>
        <p:nvSpPr>
          <p:cNvPr id="20483" name="Rectangle 4"/>
          <p:cNvSpPr>
            <a:spLocks noChangeArrowheads="1"/>
          </p:cNvSpPr>
          <p:nvPr/>
        </p:nvSpPr>
        <p:spPr bwMode="auto">
          <a:xfrm>
            <a:off x="457200" y="762000"/>
            <a:ext cx="8077200" cy="461665"/>
          </a:xfrm>
          <a:prstGeom prst="rect">
            <a:avLst/>
          </a:prstGeom>
          <a:noFill/>
          <a:ln w="9525">
            <a:noFill/>
            <a:miter lim="800000"/>
            <a:headEnd/>
            <a:tailEnd/>
          </a:ln>
        </p:spPr>
        <p:txBody>
          <a:bodyPr>
            <a:spAutoFit/>
          </a:bodyPr>
          <a:lstStyle/>
          <a:p>
            <a:pPr algn="ctr" eaLnBrk="0" hangingPunct="0"/>
            <a:r>
              <a:rPr lang="en-US" sz="2400" b="1" dirty="0">
                <a:latin typeface="Tahoma" pitchFamily="34" charset="0"/>
              </a:rPr>
              <a:t>Iowa Assessor’s Appointment Requirements </a:t>
            </a:r>
            <a:endParaRPr lang="en-US" b="1" dirty="0">
              <a:latin typeface="Tahoma" pitchFamily="34" charset="0"/>
            </a:endParaRPr>
          </a:p>
        </p:txBody>
      </p:sp>
      <p:pic>
        <p:nvPicPr>
          <p:cNvPr id="20484" name="Picture 5" descr="j0307904[1]"/>
          <p:cNvPicPr>
            <a:picLocks noChangeAspect="1" noChangeArrowheads="1"/>
          </p:cNvPicPr>
          <p:nvPr/>
        </p:nvPicPr>
        <p:blipFill>
          <a:blip r:embed="rId3"/>
          <a:srcRect/>
          <a:stretch>
            <a:fillRect/>
          </a:stretch>
        </p:blipFill>
        <p:spPr bwMode="auto">
          <a:xfrm>
            <a:off x="7620000" y="5607050"/>
            <a:ext cx="1219200" cy="1100138"/>
          </a:xfrm>
          <a:prstGeom prst="rect">
            <a:avLst/>
          </a:prstGeom>
          <a:noFill/>
          <a:ln w="9525">
            <a:noFill/>
            <a:miter lim="800000"/>
            <a:headEnd/>
            <a:tailEnd/>
          </a:ln>
        </p:spPr>
      </p:pic>
      <p:pic>
        <p:nvPicPr>
          <p:cNvPr id="20485" name="Picture 6"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Rot="1" noChangeArrowheads="1"/>
          </p:cNvSpPr>
          <p:nvPr>
            <p:ph type="title" idx="4294967295"/>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 Assessor Appointment Requirements) continued</a:t>
            </a:r>
          </a:p>
        </p:txBody>
      </p:sp>
      <p:sp>
        <p:nvSpPr>
          <p:cNvPr id="111619" name="Rectangle 3"/>
          <p:cNvSpPr>
            <a:spLocks noGrp="1" noChangeArrowheads="1"/>
          </p:cNvSpPr>
          <p:nvPr>
            <p:ph type="body" idx="4294967295"/>
          </p:nvPr>
        </p:nvSpPr>
        <p:spPr>
          <a:xfrm>
            <a:off x="228600" y="1828800"/>
            <a:ext cx="8458200" cy="4297363"/>
          </a:xfrm>
        </p:spPr>
        <p:txBody>
          <a:bodyPr/>
          <a:lstStyle/>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u="sng" dirty="0">
                <a:effectLst/>
                <a:latin typeface="Tahoma" pitchFamily="34" charset="0"/>
              </a:rPr>
              <a:t>Regular certification-</a:t>
            </a:r>
            <a:r>
              <a:rPr lang="en-US" sz="1800" b="1" dirty="0">
                <a:effectLst/>
                <a:latin typeface="Tahoma" pitchFamily="34" charset="0"/>
              </a:rPr>
              <a:t>--minimum two years of appraisal related experience</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u="sng" dirty="0">
                <a:effectLst/>
                <a:latin typeface="Tahoma" pitchFamily="34" charset="0"/>
              </a:rPr>
              <a:t>T</a:t>
            </a:r>
            <a:r>
              <a:rPr lang="en-US" sz="1600" b="1" u="sng" dirty="0">
                <a:effectLst/>
                <a:latin typeface="Tahoma" pitchFamily="34" charset="0"/>
              </a:rPr>
              <a:t>emporary</a:t>
            </a:r>
            <a:r>
              <a:rPr lang="en-US" sz="1800" b="1" u="sng" dirty="0">
                <a:effectLst/>
                <a:latin typeface="Tahoma" pitchFamily="34" charset="0"/>
              </a:rPr>
              <a:t> certification-</a:t>
            </a:r>
            <a:r>
              <a:rPr lang="en-US" sz="1800" b="1" dirty="0">
                <a:effectLst/>
                <a:latin typeface="Tahoma" pitchFamily="34" charset="0"/>
              </a:rPr>
              <a:t>--lacking two years of appraisal experience</a:t>
            </a:r>
          </a:p>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u="sng" dirty="0">
                <a:effectLst/>
                <a:latin typeface="Tahoma" pitchFamily="34" charset="0"/>
              </a:rPr>
              <a:t>Temporary certification-</a:t>
            </a:r>
            <a:r>
              <a:rPr lang="en-US" sz="1800" b="1" dirty="0">
                <a:effectLst/>
                <a:latin typeface="Tahoma" pitchFamily="34" charset="0"/>
              </a:rPr>
              <a:t>--needs eighteen month review and training by the Iowa Department of Revenue  </a:t>
            </a:r>
          </a:p>
          <a:p>
            <a:pPr eaLnBrk="1" hangingPunct="1">
              <a:lnSpc>
                <a:spcPct val="80000"/>
              </a:lnSpc>
              <a:buClr>
                <a:schemeClr val="tx1"/>
              </a:buClr>
              <a:buFontTx/>
              <a:buChar char="•"/>
            </a:pPr>
            <a:endParaRPr lang="en-US" sz="1800" b="1" dirty="0">
              <a:effectLst/>
              <a:latin typeface="Tahoma" pitchFamily="34" charset="0"/>
            </a:endParaRPr>
          </a:p>
          <a:p>
            <a:pPr>
              <a:buSzPct val="125000"/>
              <a:buFontTx/>
              <a:buChar char="•"/>
            </a:pPr>
            <a:r>
              <a:rPr lang="en-US" sz="1800" b="1" u="sng" dirty="0">
                <a:effectLst/>
                <a:latin typeface="Tahoma" pitchFamily="34" charset="0"/>
              </a:rPr>
              <a:t>Reappointed</a:t>
            </a:r>
            <a:r>
              <a:rPr lang="en-US" sz="1800" b="1" dirty="0">
                <a:effectLst/>
                <a:latin typeface="Tahoma" pitchFamily="34" charset="0"/>
              </a:rPr>
              <a:t>---required to have a minimum of 150 hrs. Continuing education of which 90 hrs. has to be tested.  (Courses required to be approved of Iowa Department of Revenue)</a:t>
            </a:r>
          </a:p>
          <a:p>
            <a:pPr eaLnBrk="1" hangingPunct="1">
              <a:lnSpc>
                <a:spcPct val="80000"/>
              </a:lnSpc>
              <a:buClr>
                <a:schemeClr val="tx1"/>
              </a:buClr>
              <a:buFontTx/>
              <a:buChar char="•"/>
            </a:pPr>
            <a:endParaRPr lang="en-US" sz="1800" b="1" dirty="0">
              <a:latin typeface="Tahoma" pitchFamily="34" charset="0"/>
            </a:endParaRPr>
          </a:p>
          <a:p>
            <a:pPr marL="0" indent="0" eaLnBrk="1" hangingPunct="1">
              <a:lnSpc>
                <a:spcPct val="80000"/>
              </a:lnSpc>
              <a:buClr>
                <a:schemeClr val="tx1"/>
              </a:buClr>
              <a:buNone/>
            </a:pPr>
            <a:endParaRPr lang="en-US" sz="18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rgbClr val="F1F620"/>
              </a:buClr>
              <a:buFont typeface="Wingdings" pitchFamily="2" charset="2"/>
              <a:buChar char="§"/>
            </a:pPr>
            <a:endParaRPr lang="en-US" sz="1600" b="1" dirty="0">
              <a:latin typeface="Tahoma" pitchFamily="34" charset="0"/>
            </a:endParaRPr>
          </a:p>
        </p:txBody>
      </p:sp>
      <p:pic>
        <p:nvPicPr>
          <p:cNvPr id="76804" name="Picture 4" descr="j0307904[1]"/>
          <p:cNvPicPr>
            <a:picLocks noChangeAspect="1" noChangeArrowheads="1"/>
          </p:cNvPicPr>
          <p:nvPr/>
        </p:nvPicPr>
        <p:blipFill>
          <a:blip r:embed="rId3"/>
          <a:srcRect/>
          <a:stretch>
            <a:fillRect/>
          </a:stretch>
        </p:blipFill>
        <p:spPr bwMode="auto">
          <a:xfrm>
            <a:off x="8077200" y="6019800"/>
            <a:ext cx="762000" cy="687388"/>
          </a:xfrm>
          <a:prstGeom prst="rect">
            <a:avLst/>
          </a:prstGeom>
          <a:noFill/>
          <a:ln w="9525">
            <a:noFill/>
            <a:miter lim="800000"/>
            <a:headEnd/>
            <a:tailEnd/>
          </a:ln>
        </p:spPr>
      </p:pic>
      <p:pic>
        <p:nvPicPr>
          <p:cNvPr id="76805"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Rot="1" noChangeArrowheads="1"/>
          </p:cNvSpPr>
          <p:nvPr>
            <p:ph type="title" idx="4294967295"/>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 Preliminary Education Requirements Prior to Test) </a:t>
            </a:r>
          </a:p>
        </p:txBody>
      </p:sp>
      <p:sp>
        <p:nvSpPr>
          <p:cNvPr id="111619" name="Rectangle 3"/>
          <p:cNvSpPr>
            <a:spLocks noGrp="1" noChangeArrowheads="1"/>
          </p:cNvSpPr>
          <p:nvPr>
            <p:ph type="body" idx="4294967295"/>
          </p:nvPr>
        </p:nvSpPr>
        <p:spPr>
          <a:xfrm>
            <a:off x="228600" y="1524000"/>
            <a:ext cx="8458200" cy="4602163"/>
          </a:xfrm>
        </p:spPr>
        <p:txBody>
          <a:bodyPr/>
          <a:lstStyle/>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Prior to 2017 any individual could take the assessor or deputy exam </a:t>
            </a: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2017---HF 478 required Director of Revenue to prescribe by rule preliminary educational requirements before an individual is qualified to take the assessor or deputy exam.</a:t>
            </a: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2018---ARC 3725C (Administrative Rule Change) Assessor/deputy exam prerequisite educational requirements</a:t>
            </a: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Rule identified the Preliminary appraisal related tested courses to be taken before an individual is qualified to take the assessor or deputy exam</a:t>
            </a: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r>
              <a:rPr lang="en-US" sz="1800" b="1" dirty="0">
                <a:effectLst/>
                <a:latin typeface="Tahoma" pitchFamily="34" charset="0"/>
              </a:rPr>
              <a:t>The required courses </a:t>
            </a:r>
            <a:r>
              <a:rPr lang="en-US" sz="1800" b="1" u="sng" dirty="0">
                <a:effectLst/>
                <a:latin typeface="Tahoma" pitchFamily="34" charset="0"/>
              </a:rPr>
              <a:t>Must</a:t>
            </a:r>
            <a:r>
              <a:rPr lang="en-US" sz="1800" b="1" dirty="0">
                <a:effectLst/>
                <a:latin typeface="Tahoma" pitchFamily="34" charset="0"/>
              </a:rPr>
              <a:t> have been taken and exam passed in the </a:t>
            </a:r>
            <a:r>
              <a:rPr lang="en-US" sz="1800" b="1" u="sng" dirty="0">
                <a:effectLst/>
                <a:latin typeface="Tahoma" pitchFamily="34" charset="0"/>
              </a:rPr>
              <a:t>past 5 years to be eligible </a:t>
            </a:r>
            <a:r>
              <a:rPr lang="en-US" sz="1800" b="1" dirty="0">
                <a:effectLst/>
                <a:latin typeface="Tahoma" pitchFamily="34" charset="0"/>
              </a:rPr>
              <a:t>to take assessor or deputy exam</a:t>
            </a:r>
          </a:p>
          <a:p>
            <a:pPr eaLnBrk="1" hangingPunct="1">
              <a:lnSpc>
                <a:spcPct val="80000"/>
              </a:lnSpc>
              <a:buClr>
                <a:schemeClr val="tx1"/>
              </a:buClr>
              <a:buSzPct val="125000"/>
              <a:buFontTx/>
              <a:buChar char="•"/>
            </a:pPr>
            <a:endParaRPr lang="en-US" sz="1800" b="1"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a:t>
            </a:r>
          </a:p>
          <a:p>
            <a:pPr eaLnBrk="1" hangingPunct="1">
              <a:lnSpc>
                <a:spcPct val="80000"/>
              </a:lnSpc>
              <a:buClr>
                <a:schemeClr val="tx1"/>
              </a:buClr>
              <a:buFontTx/>
              <a:buChar char="•"/>
            </a:pPr>
            <a:endParaRPr lang="en-US" sz="1800" b="1" dirty="0">
              <a:latin typeface="Tahoma" pitchFamily="34" charset="0"/>
            </a:endParaRPr>
          </a:p>
          <a:p>
            <a:pPr marL="0" indent="0" eaLnBrk="1" hangingPunct="1">
              <a:lnSpc>
                <a:spcPct val="80000"/>
              </a:lnSpc>
              <a:buClr>
                <a:schemeClr val="tx1"/>
              </a:buClr>
              <a:buNone/>
            </a:pPr>
            <a:endParaRPr lang="en-US" sz="18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rgbClr val="F1F620"/>
              </a:buClr>
              <a:buFont typeface="Wingdings" pitchFamily="2" charset="2"/>
              <a:buChar char="§"/>
            </a:pPr>
            <a:endParaRPr lang="en-US" sz="1600" b="1" dirty="0">
              <a:latin typeface="Tahoma" pitchFamily="34" charset="0"/>
            </a:endParaRPr>
          </a:p>
        </p:txBody>
      </p:sp>
      <p:pic>
        <p:nvPicPr>
          <p:cNvPr id="76804" name="Picture 4" descr="j0307904[1]"/>
          <p:cNvPicPr>
            <a:picLocks noChangeAspect="1" noChangeArrowheads="1"/>
          </p:cNvPicPr>
          <p:nvPr/>
        </p:nvPicPr>
        <p:blipFill>
          <a:blip r:embed="rId3"/>
          <a:srcRect/>
          <a:stretch>
            <a:fillRect/>
          </a:stretch>
        </p:blipFill>
        <p:spPr bwMode="auto">
          <a:xfrm>
            <a:off x="8077200" y="6019800"/>
            <a:ext cx="762000" cy="687388"/>
          </a:xfrm>
          <a:prstGeom prst="rect">
            <a:avLst/>
          </a:prstGeom>
          <a:noFill/>
          <a:ln w="9525">
            <a:noFill/>
            <a:miter lim="800000"/>
            <a:headEnd/>
            <a:tailEnd/>
          </a:ln>
        </p:spPr>
      </p:pic>
      <p:pic>
        <p:nvPicPr>
          <p:cNvPr id="76805"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extLst>
      <p:ext uri="{BB962C8B-B14F-4D97-AF65-F5344CB8AC3E}">
        <p14:creationId xmlns:p14="http://schemas.microsoft.com/office/powerpoint/2010/main" val="307096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Rot="1" noChangeArrowheads="1"/>
          </p:cNvSpPr>
          <p:nvPr>
            <p:ph type="title" idx="4294967295"/>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( 3-Preliminary Educational Options Prior to Exam) </a:t>
            </a:r>
          </a:p>
        </p:txBody>
      </p:sp>
      <p:sp>
        <p:nvSpPr>
          <p:cNvPr id="111619" name="Rectangle 3"/>
          <p:cNvSpPr>
            <a:spLocks noGrp="1" noChangeArrowheads="1"/>
          </p:cNvSpPr>
          <p:nvPr>
            <p:ph type="body" idx="4294967295"/>
          </p:nvPr>
        </p:nvSpPr>
        <p:spPr>
          <a:xfrm>
            <a:off x="228600" y="1371600"/>
            <a:ext cx="8458200" cy="4754563"/>
          </a:xfrm>
        </p:spPr>
        <p:txBody>
          <a:bodyPr/>
          <a:lstStyle/>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00000"/>
              <a:buFont typeface="+mj-lt"/>
              <a:buAutoNum type="arabicPeriod"/>
            </a:pPr>
            <a:r>
              <a:rPr lang="en-US" sz="1800" b="1" dirty="0">
                <a:effectLst/>
                <a:latin typeface="Tahoma" pitchFamily="34" charset="0"/>
              </a:rPr>
              <a:t> </a:t>
            </a:r>
            <a:r>
              <a:rPr lang="en-US" sz="1800" b="1" u="sng" dirty="0">
                <a:effectLst/>
                <a:latin typeface="Tahoma" pitchFamily="34" charset="0"/>
              </a:rPr>
              <a:t>Institute of Iowa Certified Assessors-</a:t>
            </a:r>
            <a:r>
              <a:rPr lang="en-US" sz="1800" b="1" dirty="0">
                <a:effectLst/>
                <a:latin typeface="Tahoma" pitchFamily="34" charset="0"/>
              </a:rPr>
              <a:t>--Iowa Assessment &amp; Taxation</a:t>
            </a:r>
          </a:p>
          <a:p>
            <a:pPr marL="0" indent="0" eaLnBrk="1" hangingPunct="1">
              <a:lnSpc>
                <a:spcPct val="80000"/>
              </a:lnSpc>
              <a:buClr>
                <a:schemeClr val="tx1"/>
              </a:buClr>
              <a:buSzPct val="125000"/>
              <a:buNone/>
            </a:pPr>
            <a:r>
              <a:rPr lang="en-US" sz="1800" b="1" dirty="0">
                <a:effectLst/>
                <a:latin typeface="Tahoma" pitchFamily="34" charset="0"/>
              </a:rPr>
              <a:t>      Review Course (18.5 hrs.)  (Working knowledge of IAAO 101, 102,   </a:t>
            </a:r>
          </a:p>
          <a:p>
            <a:pPr marL="0" indent="0" eaLnBrk="1" hangingPunct="1">
              <a:lnSpc>
                <a:spcPct val="80000"/>
              </a:lnSpc>
              <a:buClr>
                <a:schemeClr val="tx1"/>
              </a:buClr>
              <a:buSzPct val="125000"/>
              <a:buNone/>
            </a:pPr>
            <a:r>
              <a:rPr lang="en-US" sz="1800" b="1" dirty="0">
                <a:effectLst/>
                <a:latin typeface="Tahoma" pitchFamily="34" charset="0"/>
              </a:rPr>
              <a:t>      and Iowa Laws Course is strongly suggested)</a:t>
            </a: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00000"/>
              <a:buFont typeface="+mj-lt"/>
              <a:buAutoNum type="arabicPeriod" startAt="2"/>
            </a:pPr>
            <a:r>
              <a:rPr lang="en-US" sz="1800" b="1" dirty="0">
                <a:effectLst/>
                <a:latin typeface="Tahoma" pitchFamily="34" charset="0"/>
              </a:rPr>
              <a:t> </a:t>
            </a:r>
            <a:r>
              <a:rPr lang="en-US" sz="1800" b="1" u="sng" dirty="0">
                <a:effectLst/>
                <a:latin typeface="Tahoma" pitchFamily="34" charset="0"/>
              </a:rPr>
              <a:t>Iowa Department of Revenue-</a:t>
            </a:r>
            <a:r>
              <a:rPr lang="en-US" sz="1800" b="1" dirty="0">
                <a:effectLst/>
                <a:latin typeface="Tahoma" pitchFamily="34" charset="0"/>
              </a:rPr>
              <a:t>--Iowa laws Course (7.5 hrs.) </a:t>
            </a:r>
            <a:r>
              <a:rPr lang="en-US" sz="1800" b="1" u="sng" dirty="0">
                <a:effectLst/>
                <a:latin typeface="Tahoma" pitchFamily="34" charset="0"/>
              </a:rPr>
              <a:t>and</a:t>
            </a:r>
            <a:r>
              <a:rPr lang="en-US" sz="1800" b="1" dirty="0">
                <a:effectLst/>
                <a:latin typeface="Tahoma" pitchFamily="34" charset="0"/>
              </a:rPr>
              <a:t>  </a:t>
            </a:r>
          </a:p>
          <a:p>
            <a:pPr marL="0" indent="0" eaLnBrk="1" hangingPunct="1">
              <a:lnSpc>
                <a:spcPct val="80000"/>
              </a:lnSpc>
              <a:buClr>
                <a:schemeClr val="tx1"/>
              </a:buClr>
              <a:buSzPct val="100000"/>
              <a:buNone/>
            </a:pPr>
            <a:r>
              <a:rPr lang="en-US" sz="1800" b="1" dirty="0">
                <a:effectLst/>
                <a:latin typeface="Tahoma" pitchFamily="34" charset="0"/>
              </a:rPr>
              <a:t>      A, B, or C Must have been taken in past 5 years</a:t>
            </a:r>
          </a:p>
          <a:p>
            <a:pPr marL="0" indent="0" eaLnBrk="1" hangingPunct="1">
              <a:lnSpc>
                <a:spcPct val="80000"/>
              </a:lnSpc>
              <a:buClr>
                <a:schemeClr val="tx1"/>
              </a:buClr>
              <a:buSzPct val="125000"/>
              <a:buNone/>
            </a:pPr>
            <a:endParaRPr lang="en-US" sz="1800" b="1"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A.   </a:t>
            </a:r>
            <a:r>
              <a:rPr lang="en-US" sz="1800" b="1" u="sng" dirty="0">
                <a:effectLst/>
                <a:latin typeface="Tahoma" pitchFamily="34" charset="0"/>
              </a:rPr>
              <a:t>International Association of Assessing Officers</a:t>
            </a:r>
            <a:r>
              <a:rPr lang="en-US" sz="1800" b="1" dirty="0">
                <a:effectLst/>
                <a:latin typeface="Tahoma" pitchFamily="34" charset="0"/>
              </a:rPr>
              <a:t>—(IAAO)</a:t>
            </a:r>
          </a:p>
          <a:p>
            <a:pPr marL="0" indent="0" eaLnBrk="1" hangingPunct="1">
              <a:lnSpc>
                <a:spcPct val="80000"/>
              </a:lnSpc>
              <a:buClr>
                <a:schemeClr val="tx1"/>
              </a:buClr>
              <a:buSzPct val="125000"/>
              <a:buNone/>
            </a:pPr>
            <a:r>
              <a:rPr lang="en-US" sz="1800" b="1" dirty="0">
                <a:effectLst/>
                <a:latin typeface="Tahoma" pitchFamily="34" charset="0"/>
              </a:rPr>
              <a:t>	 Either Course 101(Fundamentals of Real Property Appraisal</a:t>
            </a:r>
          </a:p>
          <a:p>
            <a:pPr marL="0" indent="0" eaLnBrk="1" hangingPunct="1">
              <a:lnSpc>
                <a:spcPct val="80000"/>
              </a:lnSpc>
              <a:buClr>
                <a:schemeClr val="tx1"/>
              </a:buClr>
              <a:buSzPct val="125000"/>
              <a:buNone/>
            </a:pPr>
            <a:r>
              <a:rPr lang="en-US" sz="1800" b="1" dirty="0">
                <a:effectLst/>
                <a:latin typeface="Tahoma" pitchFamily="34" charset="0"/>
              </a:rPr>
              <a:t>               </a:t>
            </a:r>
            <a:r>
              <a:rPr lang="en-US" sz="1800" b="1" u="sng" dirty="0">
                <a:effectLst/>
                <a:latin typeface="Tahoma" pitchFamily="34" charset="0"/>
              </a:rPr>
              <a:t>or</a:t>
            </a:r>
            <a:r>
              <a:rPr lang="en-US" sz="1800" b="1" dirty="0">
                <a:effectLst/>
                <a:latin typeface="Tahoma" pitchFamily="34" charset="0"/>
              </a:rPr>
              <a:t>  Course 300 (Fundamentals of Mass Appraisal)  </a:t>
            </a:r>
          </a:p>
          <a:p>
            <a:pPr marL="0" indent="0" eaLnBrk="1" hangingPunct="1">
              <a:lnSpc>
                <a:spcPct val="80000"/>
              </a:lnSpc>
              <a:buClr>
                <a:schemeClr val="tx1"/>
              </a:buClr>
              <a:buSzPct val="125000"/>
              <a:buNone/>
            </a:pPr>
            <a:r>
              <a:rPr lang="en-US" sz="1800" b="1" dirty="0">
                <a:effectLst/>
                <a:latin typeface="Tahoma" pitchFamily="34" charset="0"/>
              </a:rPr>
              <a:t>	 (Each are a 30 hr. course)</a:t>
            </a:r>
          </a:p>
          <a:p>
            <a:pPr marL="0" indent="0" eaLnBrk="1" hangingPunct="1">
              <a:lnSpc>
                <a:spcPct val="80000"/>
              </a:lnSpc>
              <a:buClr>
                <a:schemeClr val="tx1"/>
              </a:buClr>
              <a:buSzPct val="125000"/>
              <a:buNone/>
            </a:pPr>
            <a:endParaRPr lang="en-US" sz="1800" b="1"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B.   </a:t>
            </a:r>
            <a:r>
              <a:rPr lang="en-US" sz="1800" b="1" u="sng" dirty="0">
                <a:effectLst/>
                <a:latin typeface="Tahoma" pitchFamily="34" charset="0"/>
              </a:rPr>
              <a:t>Appraisal Institute-</a:t>
            </a:r>
            <a:r>
              <a:rPr lang="en-US" sz="1800" b="1" dirty="0">
                <a:effectLst/>
                <a:latin typeface="Tahoma" pitchFamily="34" charset="0"/>
              </a:rPr>
              <a:t>--Basic Appraisal Principles </a:t>
            </a:r>
            <a:r>
              <a:rPr lang="en-US" sz="1800" b="1" u="sng" dirty="0">
                <a:effectLst/>
                <a:latin typeface="Tahoma" pitchFamily="34" charset="0"/>
              </a:rPr>
              <a:t>and</a:t>
            </a:r>
            <a:r>
              <a:rPr lang="en-US" sz="1800" b="1" dirty="0">
                <a:effectLst/>
                <a:latin typeface="Tahoma" pitchFamily="34" charset="0"/>
              </a:rPr>
              <a:t> Basic 	  	 Appraisal Procedures  (Each are a 30 hr. course)</a:t>
            </a:r>
          </a:p>
          <a:p>
            <a:pPr marL="0" indent="0" eaLnBrk="1" hangingPunct="1">
              <a:lnSpc>
                <a:spcPct val="80000"/>
              </a:lnSpc>
              <a:buClr>
                <a:schemeClr val="tx1"/>
              </a:buClr>
              <a:buSzPct val="125000"/>
              <a:buNone/>
            </a:pPr>
            <a:r>
              <a:rPr lang="en-US" sz="1800" b="1" dirty="0">
                <a:effectLst/>
                <a:latin typeface="Tahoma" pitchFamily="34" charset="0"/>
              </a:rPr>
              <a:t>         </a:t>
            </a:r>
          </a:p>
          <a:p>
            <a:pPr marL="0" indent="0" eaLnBrk="1" hangingPunct="1">
              <a:lnSpc>
                <a:spcPct val="80000"/>
              </a:lnSpc>
              <a:buClr>
                <a:schemeClr val="tx1"/>
              </a:buClr>
              <a:buSzPct val="125000"/>
              <a:buNone/>
            </a:pPr>
            <a:r>
              <a:rPr lang="en-US" sz="1800" b="1" dirty="0">
                <a:effectLst/>
                <a:latin typeface="Tahoma" pitchFamily="34" charset="0"/>
              </a:rPr>
              <a:t>        C.	 </a:t>
            </a:r>
            <a:r>
              <a:rPr lang="en-US" sz="1800" b="1" u="sng" dirty="0">
                <a:effectLst/>
                <a:latin typeface="Tahoma" pitchFamily="34" charset="0"/>
              </a:rPr>
              <a:t>American Society of Farm Managers &amp; Rural Appraisers-</a:t>
            </a:r>
            <a:r>
              <a:rPr lang="en-US" sz="1800" b="1" dirty="0">
                <a:effectLst/>
                <a:latin typeface="Tahoma" pitchFamily="34" charset="0"/>
              </a:rPr>
              <a:t>--</a:t>
            </a:r>
          </a:p>
          <a:p>
            <a:pPr marL="0" indent="0" eaLnBrk="1" hangingPunct="1">
              <a:lnSpc>
                <a:spcPct val="80000"/>
              </a:lnSpc>
              <a:buClr>
                <a:schemeClr val="tx1"/>
              </a:buClr>
              <a:buSzPct val="125000"/>
              <a:buNone/>
            </a:pPr>
            <a:r>
              <a:rPr lang="en-US" sz="1800" b="1" dirty="0">
                <a:effectLst/>
                <a:latin typeface="Tahoma" pitchFamily="34" charset="0"/>
              </a:rPr>
              <a:t>	 Basic Appraisal Principles </a:t>
            </a:r>
            <a:r>
              <a:rPr lang="en-US" sz="1800" b="1" u="sng" dirty="0">
                <a:effectLst/>
                <a:latin typeface="Tahoma" pitchFamily="34" charset="0"/>
              </a:rPr>
              <a:t>and</a:t>
            </a:r>
            <a:r>
              <a:rPr lang="en-US" sz="1800" b="1" dirty="0">
                <a:effectLst/>
                <a:latin typeface="Tahoma" pitchFamily="34" charset="0"/>
              </a:rPr>
              <a:t> Basic Appraisal Procedures</a:t>
            </a:r>
          </a:p>
          <a:p>
            <a:pPr marL="0" indent="0" eaLnBrk="1" hangingPunct="1">
              <a:lnSpc>
                <a:spcPct val="80000"/>
              </a:lnSpc>
              <a:buClr>
                <a:schemeClr val="tx1"/>
              </a:buClr>
              <a:buSzPct val="125000"/>
              <a:buNone/>
            </a:pPr>
            <a:r>
              <a:rPr lang="en-US" sz="1800" b="1" dirty="0">
                <a:effectLst/>
                <a:latin typeface="Tahoma" pitchFamily="34" charset="0"/>
              </a:rPr>
              <a:t>	 (Each are a 30 hr. course)</a:t>
            </a:r>
          </a:p>
          <a:p>
            <a:pPr marL="0" indent="0" eaLnBrk="1" hangingPunct="1">
              <a:lnSpc>
                <a:spcPct val="80000"/>
              </a:lnSpc>
              <a:buClr>
                <a:schemeClr val="tx1"/>
              </a:buClr>
              <a:buSzPct val="125000"/>
              <a:buNone/>
            </a:pPr>
            <a:endParaRPr lang="en-US" sz="1800" b="1" dirty="0">
              <a:effectLst/>
              <a:latin typeface="Tahoma" pitchFamily="34" charset="0"/>
            </a:endParaRP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endParaRPr lang="en-US" sz="1800" b="1"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a:t>
            </a:r>
          </a:p>
          <a:p>
            <a:pPr eaLnBrk="1" hangingPunct="1">
              <a:lnSpc>
                <a:spcPct val="80000"/>
              </a:lnSpc>
              <a:buClr>
                <a:schemeClr val="tx1"/>
              </a:buClr>
              <a:buFontTx/>
              <a:buChar char="•"/>
            </a:pPr>
            <a:endParaRPr lang="en-US" sz="1800" b="1" dirty="0">
              <a:latin typeface="Tahoma" pitchFamily="34" charset="0"/>
            </a:endParaRPr>
          </a:p>
          <a:p>
            <a:pPr marL="0" indent="0" eaLnBrk="1" hangingPunct="1">
              <a:lnSpc>
                <a:spcPct val="80000"/>
              </a:lnSpc>
              <a:buClr>
                <a:schemeClr val="tx1"/>
              </a:buClr>
              <a:buNone/>
            </a:pPr>
            <a:endParaRPr lang="en-US" sz="18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rgbClr val="F1F620"/>
              </a:buClr>
              <a:buFont typeface="Wingdings" pitchFamily="2" charset="2"/>
              <a:buChar char="§"/>
            </a:pPr>
            <a:endParaRPr lang="en-US" sz="1600" b="1" dirty="0">
              <a:latin typeface="Tahoma" pitchFamily="34" charset="0"/>
            </a:endParaRPr>
          </a:p>
        </p:txBody>
      </p:sp>
      <p:pic>
        <p:nvPicPr>
          <p:cNvPr id="76804" name="Picture 4" descr="j0307904[1]"/>
          <p:cNvPicPr>
            <a:picLocks noChangeAspect="1" noChangeArrowheads="1"/>
          </p:cNvPicPr>
          <p:nvPr/>
        </p:nvPicPr>
        <p:blipFill>
          <a:blip r:embed="rId3"/>
          <a:srcRect/>
          <a:stretch>
            <a:fillRect/>
          </a:stretch>
        </p:blipFill>
        <p:spPr bwMode="auto">
          <a:xfrm>
            <a:off x="8077200" y="6019800"/>
            <a:ext cx="762000" cy="687388"/>
          </a:xfrm>
          <a:prstGeom prst="rect">
            <a:avLst/>
          </a:prstGeom>
          <a:noFill/>
          <a:ln w="9525">
            <a:noFill/>
            <a:miter lim="800000"/>
            <a:headEnd/>
            <a:tailEnd/>
          </a:ln>
        </p:spPr>
      </p:pic>
      <p:pic>
        <p:nvPicPr>
          <p:cNvPr id="76805"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extLst>
      <p:ext uri="{BB962C8B-B14F-4D97-AF65-F5344CB8AC3E}">
        <p14:creationId xmlns:p14="http://schemas.microsoft.com/office/powerpoint/2010/main" val="139743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Rot="1" noChangeArrowheads="1"/>
          </p:cNvSpPr>
          <p:nvPr>
            <p:ph type="title" idx="4294967295"/>
          </p:nvPr>
        </p:nvSpPr>
        <p:spPr>
          <a:xfrm>
            <a:off x="457200" y="274638"/>
            <a:ext cx="8229600" cy="868362"/>
          </a:xfrm>
        </p:spPr>
        <p:txBody>
          <a:bodyPr/>
          <a:lstStyle/>
          <a:p>
            <a:pPr eaLnBrk="1" hangingPunct="1">
              <a:buClr>
                <a:srgbClr val="F1F620"/>
              </a:buClr>
              <a:buFont typeface="Wingdings" pitchFamily="2" charset="2"/>
              <a:buNone/>
              <a:defRPr/>
            </a:pPr>
            <a:r>
              <a:rPr lang="en-US" sz="2400" dirty="0">
                <a:solidFill>
                  <a:schemeClr val="tx1"/>
                </a:solidFill>
                <a:effectLst/>
                <a:latin typeface="Tahoma" pitchFamily="34" charset="0"/>
              </a:rPr>
              <a:t>Functions of the Conference Board</a:t>
            </a:r>
            <a:br>
              <a:rPr lang="en-US" sz="2400" dirty="0">
                <a:solidFill>
                  <a:schemeClr val="tx1"/>
                </a:solidFill>
                <a:effectLst/>
                <a:latin typeface="Tahoma" pitchFamily="34" charset="0"/>
              </a:rPr>
            </a:br>
            <a:r>
              <a:rPr lang="en-US" sz="2400" dirty="0">
                <a:solidFill>
                  <a:schemeClr val="tx1"/>
                </a:solidFill>
                <a:effectLst/>
                <a:latin typeface="Tahoma" pitchFamily="34" charset="0"/>
              </a:rPr>
              <a:t>( 3-Preliminary Educational Options (continued) </a:t>
            </a:r>
          </a:p>
        </p:txBody>
      </p:sp>
      <p:sp>
        <p:nvSpPr>
          <p:cNvPr id="111619" name="Rectangle 3"/>
          <p:cNvSpPr>
            <a:spLocks noGrp="1" noChangeArrowheads="1"/>
          </p:cNvSpPr>
          <p:nvPr>
            <p:ph type="body" idx="4294967295"/>
          </p:nvPr>
        </p:nvSpPr>
        <p:spPr>
          <a:xfrm>
            <a:off x="228600" y="1371600"/>
            <a:ext cx="8458200" cy="4754563"/>
          </a:xfrm>
        </p:spPr>
        <p:txBody>
          <a:bodyPr/>
          <a:lstStyle/>
          <a:p>
            <a:pPr eaLnBrk="1" hangingPunct="1">
              <a:lnSpc>
                <a:spcPct val="80000"/>
              </a:lnSpc>
              <a:buClr>
                <a:schemeClr val="tx1"/>
              </a:buClr>
              <a:buFontTx/>
              <a:buChar char="•"/>
            </a:pPr>
            <a:endParaRPr lang="en-US" sz="1800" b="1" dirty="0">
              <a:effectLst/>
              <a:latin typeface="Tahoma" pitchFamily="34" charset="0"/>
            </a:endParaRPr>
          </a:p>
          <a:p>
            <a:pPr eaLnBrk="1" hangingPunct="1">
              <a:lnSpc>
                <a:spcPct val="80000"/>
              </a:lnSpc>
              <a:buClr>
                <a:schemeClr val="tx1"/>
              </a:buClr>
              <a:buSzPct val="100000"/>
              <a:buAutoNum type="arabicPeriod" startAt="3"/>
            </a:pPr>
            <a:r>
              <a:rPr lang="en-US" sz="1800" b="1" u="sng" dirty="0">
                <a:effectLst/>
                <a:latin typeface="Tahoma" pitchFamily="34" charset="0"/>
              </a:rPr>
              <a:t>Current Appraisal Designations</a:t>
            </a:r>
            <a:r>
              <a:rPr lang="en-US" sz="1800" b="1" dirty="0">
                <a:effectLst/>
                <a:latin typeface="Tahoma" pitchFamily="34" charset="0"/>
              </a:rPr>
              <a:t> (Taken within the past 5 years)</a:t>
            </a:r>
            <a:endParaRPr lang="en-US" sz="1800" b="1" u="sng" dirty="0">
              <a:effectLst/>
              <a:latin typeface="Tahoma" pitchFamily="34" charset="0"/>
            </a:endParaRPr>
          </a:p>
          <a:p>
            <a:pPr eaLnBrk="1" hangingPunct="1">
              <a:lnSpc>
                <a:spcPct val="80000"/>
              </a:lnSpc>
              <a:buClr>
                <a:schemeClr val="tx1"/>
              </a:buClr>
              <a:buSzPct val="100000"/>
              <a:buAutoNum type="arabicPeriod" startAt="3"/>
            </a:pPr>
            <a:endParaRPr lang="en-US" sz="1800" b="1" u="sng"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A.   </a:t>
            </a:r>
            <a:r>
              <a:rPr lang="en-US" sz="1800" b="1" u="sng" dirty="0">
                <a:effectLst/>
                <a:latin typeface="Tahoma" pitchFamily="34" charset="0"/>
              </a:rPr>
              <a:t>ICA</a:t>
            </a:r>
            <a:r>
              <a:rPr lang="en-US" sz="1800" b="1" dirty="0">
                <a:effectLst/>
                <a:latin typeface="Tahoma" pitchFamily="34" charset="0"/>
              </a:rPr>
              <a:t>-Institute of Iowa Certified Assessors sponsored </a:t>
            </a:r>
            <a:r>
              <a:rPr lang="en-US" sz="1800" b="1" u="sng" dirty="0">
                <a:effectLst/>
                <a:latin typeface="Tahoma" pitchFamily="34" charset="0"/>
              </a:rPr>
              <a:t>and</a:t>
            </a:r>
            <a:r>
              <a:rPr lang="en-US" sz="1800" b="1" dirty="0">
                <a:effectLst/>
                <a:latin typeface="Tahoma" pitchFamily="34" charset="0"/>
              </a:rPr>
              <a:t> Iowa 	 	 Department of Revenue Iowa Laws course </a:t>
            </a:r>
            <a:r>
              <a:rPr lang="en-US" sz="1800" b="1" u="sng" dirty="0">
                <a:effectLst/>
                <a:latin typeface="Tahoma" pitchFamily="34" charset="0"/>
              </a:rPr>
              <a:t>or</a:t>
            </a:r>
            <a:r>
              <a:rPr lang="en-US" sz="1800" b="1" dirty="0">
                <a:effectLst/>
                <a:latin typeface="Tahoma" pitchFamily="34" charset="0"/>
              </a:rPr>
              <a:t> Iowa 	 	 	 Assessment &amp; Taxation Review</a:t>
            </a:r>
          </a:p>
          <a:p>
            <a:pPr marL="0" indent="0" eaLnBrk="1" hangingPunct="1">
              <a:lnSpc>
                <a:spcPct val="80000"/>
              </a:lnSpc>
              <a:buClr>
                <a:schemeClr val="tx1"/>
              </a:buClr>
              <a:buSzPct val="125000"/>
              <a:buNone/>
            </a:pPr>
            <a:r>
              <a:rPr lang="en-US" sz="1800" b="1" dirty="0">
                <a:effectLst/>
                <a:latin typeface="Tahoma" pitchFamily="34" charset="0"/>
              </a:rPr>
              <a:t>	</a:t>
            </a:r>
          </a:p>
          <a:p>
            <a:pPr marL="0" indent="0" eaLnBrk="1" hangingPunct="1">
              <a:lnSpc>
                <a:spcPct val="80000"/>
              </a:lnSpc>
              <a:buClr>
                <a:schemeClr val="tx1"/>
              </a:buClr>
              <a:buSzPct val="125000"/>
              <a:buNone/>
            </a:pPr>
            <a:r>
              <a:rPr lang="en-US" sz="1800" b="1" dirty="0">
                <a:effectLst/>
                <a:latin typeface="Tahoma" pitchFamily="34" charset="0"/>
              </a:rPr>
              <a:t>        B.   </a:t>
            </a:r>
            <a:r>
              <a:rPr lang="en-US" sz="1800" b="1" u="sng" dirty="0">
                <a:effectLst/>
                <a:latin typeface="Tahoma" pitchFamily="34" charset="0"/>
              </a:rPr>
              <a:t>CAE</a:t>
            </a:r>
            <a:r>
              <a:rPr lang="en-US" sz="1800" b="1" dirty="0">
                <a:effectLst/>
                <a:latin typeface="Tahoma" pitchFamily="34" charset="0"/>
              </a:rPr>
              <a:t>-International Association of Assessing Officers sponsored 	 	 </a:t>
            </a:r>
            <a:r>
              <a:rPr lang="en-US" sz="1800" b="1" u="sng" dirty="0">
                <a:effectLst/>
                <a:latin typeface="Tahoma" pitchFamily="34" charset="0"/>
              </a:rPr>
              <a:t>and</a:t>
            </a:r>
            <a:r>
              <a:rPr lang="en-US" sz="1800" b="1" dirty="0">
                <a:effectLst/>
                <a:latin typeface="Tahoma" pitchFamily="34" charset="0"/>
              </a:rPr>
              <a:t> Iowa Department of Revenue Iowa Laws course or Iowa 	 	 Assessment &amp; Taxation Review </a:t>
            </a:r>
          </a:p>
          <a:p>
            <a:pPr marL="0" indent="0" eaLnBrk="1" hangingPunct="1">
              <a:lnSpc>
                <a:spcPct val="80000"/>
              </a:lnSpc>
              <a:buClr>
                <a:schemeClr val="tx1"/>
              </a:buClr>
              <a:buSzPct val="125000"/>
              <a:buNone/>
            </a:pPr>
            <a:r>
              <a:rPr lang="en-US" sz="1800" b="1" dirty="0">
                <a:effectLst/>
                <a:latin typeface="Tahoma" pitchFamily="34" charset="0"/>
              </a:rPr>
              <a:t>         </a:t>
            </a:r>
          </a:p>
          <a:p>
            <a:pPr marL="0" indent="0" eaLnBrk="1" hangingPunct="1">
              <a:lnSpc>
                <a:spcPct val="80000"/>
              </a:lnSpc>
              <a:buClr>
                <a:schemeClr val="tx1"/>
              </a:buClr>
              <a:buSzPct val="125000"/>
              <a:buNone/>
            </a:pPr>
            <a:r>
              <a:rPr lang="en-US" sz="1800" b="1" dirty="0">
                <a:effectLst/>
                <a:latin typeface="Tahoma" pitchFamily="34" charset="0"/>
              </a:rPr>
              <a:t>        C.	 </a:t>
            </a:r>
            <a:r>
              <a:rPr lang="en-US" sz="1800" b="1" u="sng" dirty="0">
                <a:effectLst/>
                <a:latin typeface="Tahoma" pitchFamily="34" charset="0"/>
              </a:rPr>
              <a:t>RES</a:t>
            </a:r>
            <a:r>
              <a:rPr lang="en-US" sz="1800" b="1" dirty="0">
                <a:effectLst/>
                <a:latin typeface="Tahoma" pitchFamily="34" charset="0"/>
              </a:rPr>
              <a:t>-International Association of Assessing Officers sponsored 	 	 </a:t>
            </a:r>
            <a:r>
              <a:rPr lang="en-US" sz="1800" b="1" u="sng" dirty="0">
                <a:effectLst/>
                <a:latin typeface="Tahoma" pitchFamily="34" charset="0"/>
              </a:rPr>
              <a:t>and</a:t>
            </a:r>
            <a:r>
              <a:rPr lang="en-US" sz="1800" b="1" dirty="0">
                <a:effectLst/>
                <a:latin typeface="Tahoma" pitchFamily="34" charset="0"/>
              </a:rPr>
              <a:t> Iowa Department of Revenue Iowa Laws course or Iowa 	 	 Assessment &amp; Taxation Review)</a:t>
            </a:r>
          </a:p>
          <a:p>
            <a:pPr marL="0" indent="0" eaLnBrk="1" hangingPunct="1">
              <a:lnSpc>
                <a:spcPct val="80000"/>
              </a:lnSpc>
              <a:buClr>
                <a:schemeClr val="tx1"/>
              </a:buClr>
              <a:buSzPct val="125000"/>
              <a:buNone/>
            </a:pPr>
            <a:endParaRPr lang="en-US" sz="1800" b="1"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D.	 </a:t>
            </a:r>
            <a:r>
              <a:rPr lang="en-US" sz="1800" b="1" u="sng" dirty="0">
                <a:effectLst/>
                <a:latin typeface="Tahoma" pitchFamily="34" charset="0"/>
              </a:rPr>
              <a:t>MAI</a:t>
            </a:r>
            <a:r>
              <a:rPr lang="en-US" sz="1800" b="1" dirty="0">
                <a:effectLst/>
                <a:latin typeface="Tahoma" pitchFamily="34" charset="0"/>
              </a:rPr>
              <a:t>-Appraisal Institute sponsored </a:t>
            </a:r>
            <a:r>
              <a:rPr lang="en-US" sz="1800" b="1" u="sng" dirty="0">
                <a:effectLst/>
                <a:latin typeface="Tahoma" pitchFamily="34" charset="0"/>
              </a:rPr>
              <a:t>and</a:t>
            </a:r>
            <a:r>
              <a:rPr lang="en-US" sz="1800" b="1" dirty="0">
                <a:effectLst/>
                <a:latin typeface="Tahoma" pitchFamily="34" charset="0"/>
              </a:rPr>
              <a:t> Iowa Department of 	 	 Revenue Iowa Laws course </a:t>
            </a:r>
            <a:r>
              <a:rPr lang="en-US" sz="1800" b="1" u="sng" dirty="0">
                <a:effectLst/>
                <a:latin typeface="Tahoma" pitchFamily="34" charset="0"/>
              </a:rPr>
              <a:t>or</a:t>
            </a:r>
            <a:r>
              <a:rPr lang="en-US" sz="1800" b="1" dirty="0">
                <a:effectLst/>
                <a:latin typeface="Tahoma" pitchFamily="34" charset="0"/>
              </a:rPr>
              <a:t> Iowa Assessment &amp; Taxation 	 	 Review)</a:t>
            </a:r>
          </a:p>
          <a:p>
            <a:pPr marL="0" indent="0" eaLnBrk="1" hangingPunct="1">
              <a:lnSpc>
                <a:spcPct val="80000"/>
              </a:lnSpc>
              <a:buClr>
                <a:schemeClr val="tx1"/>
              </a:buClr>
              <a:buSzPct val="125000"/>
              <a:buNone/>
            </a:pPr>
            <a:endParaRPr lang="en-US" sz="1800" b="1" dirty="0">
              <a:effectLst/>
              <a:latin typeface="Tahoma" pitchFamily="34" charset="0"/>
            </a:endParaRPr>
          </a:p>
          <a:p>
            <a:pPr marL="0" indent="0" eaLnBrk="1" hangingPunct="1">
              <a:lnSpc>
                <a:spcPct val="80000"/>
              </a:lnSpc>
              <a:buClr>
                <a:schemeClr val="tx1"/>
              </a:buClr>
              <a:buSzPct val="125000"/>
              <a:buNone/>
            </a:pPr>
            <a:endParaRPr lang="en-US" sz="1800" b="1" dirty="0">
              <a:effectLst/>
              <a:latin typeface="Tahoma" pitchFamily="34" charset="0"/>
            </a:endParaRPr>
          </a:p>
          <a:p>
            <a:pPr eaLnBrk="1" hangingPunct="1">
              <a:lnSpc>
                <a:spcPct val="80000"/>
              </a:lnSpc>
              <a:buClr>
                <a:schemeClr val="tx1"/>
              </a:buClr>
              <a:buSzPct val="125000"/>
              <a:buFontTx/>
              <a:buChar char="•"/>
            </a:pPr>
            <a:endParaRPr lang="en-US" sz="1800" b="1" dirty="0">
              <a:effectLst/>
              <a:latin typeface="Tahoma" pitchFamily="34" charset="0"/>
            </a:endParaRPr>
          </a:p>
          <a:p>
            <a:pPr eaLnBrk="1" hangingPunct="1">
              <a:lnSpc>
                <a:spcPct val="80000"/>
              </a:lnSpc>
              <a:buClr>
                <a:schemeClr val="tx1"/>
              </a:buClr>
              <a:buSzPct val="125000"/>
              <a:buFontTx/>
              <a:buChar char="•"/>
            </a:pPr>
            <a:endParaRPr lang="en-US" sz="1800" b="1" dirty="0">
              <a:effectLst/>
              <a:latin typeface="Tahoma" pitchFamily="34" charset="0"/>
            </a:endParaRPr>
          </a:p>
          <a:p>
            <a:pPr marL="0" indent="0" eaLnBrk="1" hangingPunct="1">
              <a:lnSpc>
                <a:spcPct val="80000"/>
              </a:lnSpc>
              <a:buClr>
                <a:schemeClr val="tx1"/>
              </a:buClr>
              <a:buSzPct val="125000"/>
              <a:buNone/>
            </a:pPr>
            <a:r>
              <a:rPr lang="en-US" sz="1800" b="1" dirty="0">
                <a:effectLst/>
                <a:latin typeface="Tahoma" pitchFamily="34" charset="0"/>
              </a:rPr>
              <a:t> </a:t>
            </a:r>
          </a:p>
          <a:p>
            <a:pPr eaLnBrk="1" hangingPunct="1">
              <a:lnSpc>
                <a:spcPct val="80000"/>
              </a:lnSpc>
              <a:buClr>
                <a:schemeClr val="tx1"/>
              </a:buClr>
              <a:buFontTx/>
              <a:buChar char="•"/>
            </a:pPr>
            <a:endParaRPr lang="en-US" sz="1800" b="1" dirty="0">
              <a:latin typeface="Tahoma" pitchFamily="34" charset="0"/>
            </a:endParaRPr>
          </a:p>
          <a:p>
            <a:pPr marL="0" indent="0" eaLnBrk="1" hangingPunct="1">
              <a:lnSpc>
                <a:spcPct val="80000"/>
              </a:lnSpc>
              <a:buClr>
                <a:schemeClr val="tx1"/>
              </a:buClr>
              <a:buNone/>
            </a:pPr>
            <a:endParaRPr lang="en-US" sz="18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chemeClr val="tx1"/>
              </a:buClr>
              <a:buFontTx/>
              <a:buChar char="•"/>
            </a:pPr>
            <a:endParaRPr lang="en-US" sz="1600" b="1" dirty="0">
              <a:latin typeface="Tahoma" pitchFamily="34" charset="0"/>
            </a:endParaRPr>
          </a:p>
          <a:p>
            <a:pPr eaLnBrk="1" hangingPunct="1">
              <a:lnSpc>
                <a:spcPct val="80000"/>
              </a:lnSpc>
              <a:buClr>
                <a:srgbClr val="F1F620"/>
              </a:buClr>
              <a:buFont typeface="Wingdings" pitchFamily="2" charset="2"/>
              <a:buChar char="§"/>
            </a:pPr>
            <a:endParaRPr lang="en-US" sz="1600" b="1" dirty="0">
              <a:latin typeface="Tahoma" pitchFamily="34" charset="0"/>
            </a:endParaRPr>
          </a:p>
        </p:txBody>
      </p:sp>
      <p:pic>
        <p:nvPicPr>
          <p:cNvPr id="76804" name="Picture 4" descr="j0307904[1]"/>
          <p:cNvPicPr>
            <a:picLocks noChangeAspect="1" noChangeArrowheads="1"/>
          </p:cNvPicPr>
          <p:nvPr/>
        </p:nvPicPr>
        <p:blipFill>
          <a:blip r:embed="rId3"/>
          <a:srcRect/>
          <a:stretch>
            <a:fillRect/>
          </a:stretch>
        </p:blipFill>
        <p:spPr bwMode="auto">
          <a:xfrm>
            <a:off x="8077200" y="6019800"/>
            <a:ext cx="762000" cy="687388"/>
          </a:xfrm>
          <a:prstGeom prst="rect">
            <a:avLst/>
          </a:prstGeom>
          <a:noFill/>
          <a:ln w="9525">
            <a:noFill/>
            <a:miter lim="800000"/>
            <a:headEnd/>
            <a:tailEnd/>
          </a:ln>
        </p:spPr>
      </p:pic>
      <p:pic>
        <p:nvPicPr>
          <p:cNvPr id="76805" name="Picture 5" descr="j0202530[1]"/>
          <p:cNvPicPr>
            <a:picLocks noChangeAspect="1" noChangeArrowheads="1"/>
          </p:cNvPicPr>
          <p:nvPr/>
        </p:nvPicPr>
        <p:blipFill>
          <a:blip r:embed="rId4"/>
          <a:srcRect/>
          <a:stretch>
            <a:fillRect/>
          </a:stretch>
        </p:blipFill>
        <p:spPr bwMode="auto">
          <a:xfrm>
            <a:off x="152400" y="152400"/>
            <a:ext cx="1371600" cy="538163"/>
          </a:xfrm>
          <a:prstGeom prst="rect">
            <a:avLst/>
          </a:prstGeom>
          <a:noFill/>
          <a:ln w="9525">
            <a:noFill/>
            <a:miter lim="800000"/>
            <a:headEnd/>
            <a:tailEnd/>
          </a:ln>
        </p:spPr>
      </p:pic>
    </p:spTree>
    <p:extLst>
      <p:ext uri="{BB962C8B-B14F-4D97-AF65-F5344CB8AC3E}">
        <p14:creationId xmlns:p14="http://schemas.microsoft.com/office/powerpoint/2010/main" val="3154663246"/>
      </p:ext>
    </p:extLst>
  </p:cSld>
  <p:clrMapOvr>
    <a:masterClrMapping/>
  </p:clrMapOvr>
</p:sld>
</file>

<file path=ppt/theme/theme1.xml><?xml version="1.0" encoding="utf-8"?>
<a:theme xmlns:a="http://schemas.openxmlformats.org/drawingml/2006/main" name="Stream">
  <a:themeElements>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6699</TotalTime>
  <Words>2845</Words>
  <Application>Microsoft Office PowerPoint</Application>
  <PresentationFormat>On-screen Show (4:3)</PresentationFormat>
  <Paragraphs>544</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Garamond</vt:lpstr>
      <vt:lpstr>Tahoma</vt:lpstr>
      <vt:lpstr>Wingdings</vt:lpstr>
      <vt:lpstr>Stream</vt:lpstr>
      <vt:lpstr>PowerPoint Presentation</vt:lpstr>
      <vt:lpstr>PowerPoint Presentation</vt:lpstr>
      <vt:lpstr>PowerPoint Presentation</vt:lpstr>
      <vt:lpstr>PowerPoint Presentation</vt:lpstr>
      <vt:lpstr>PowerPoint Presentation</vt:lpstr>
      <vt:lpstr>Functions of the Conference Board ( Assessor Appointment Requirements) continued</vt:lpstr>
      <vt:lpstr>Functions of the Conference Board ( Preliminary Education Requirements Prior to Test) </vt:lpstr>
      <vt:lpstr>Functions of the Conference Board ( 3-Preliminary Educational Options Prior to Exam) </vt:lpstr>
      <vt:lpstr>Functions of the Conference Board ( 3-Preliminary Educational Options (continued) </vt:lpstr>
      <vt:lpstr>Functions of the Conference Board ( 3-Preliminary Educational Options (continued) </vt:lpstr>
      <vt:lpstr>   Membership of the County &amp; City Conference Board   </vt:lpstr>
      <vt:lpstr>PowerPoint Presentation</vt:lpstr>
      <vt:lpstr>Functions of the Conference Board (Examining Board and Assessor Appointment)</vt:lpstr>
      <vt:lpstr>Functions of the Conference Board (Board of Review)</vt:lpstr>
      <vt:lpstr>Functions of the Conference Board (Budget Process---Iowa Code Chapter 441.16)</vt:lpstr>
      <vt:lpstr>Functions of the Conference Board Budget Process (continued)</vt:lpstr>
      <vt:lpstr>Functions of the Conference Board Budget Process (continued)</vt:lpstr>
      <vt:lpstr>Issues Affecting the Assessor’s Job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 Schwickerath</dc:creator>
  <cp:lastModifiedBy>Cygt 40</cp:lastModifiedBy>
  <cp:revision>717</cp:revision>
  <cp:lastPrinted>2019-01-16T22:01:01Z</cp:lastPrinted>
  <dcterms:created xsi:type="dcterms:W3CDTF">2005-11-12T15:13:46Z</dcterms:created>
  <dcterms:modified xsi:type="dcterms:W3CDTF">2019-01-17T11:40:47Z</dcterms:modified>
</cp:coreProperties>
</file>