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64" r:id="rId4"/>
    <p:sldId id="272" r:id="rId5"/>
    <p:sldId id="293" r:id="rId6"/>
    <p:sldId id="294" r:id="rId7"/>
    <p:sldId id="287" r:id="rId8"/>
    <p:sldId id="292" r:id="rId9"/>
    <p:sldId id="286" r:id="rId10"/>
    <p:sldId id="274" r:id="rId11"/>
    <p:sldId id="278" r:id="rId12"/>
    <p:sldId id="288" r:id="rId13"/>
    <p:sldId id="266" r:id="rId14"/>
    <p:sldId id="260" r:id="rId15"/>
    <p:sldId id="276" r:id="rId16"/>
    <p:sldId id="275" r:id="rId17"/>
    <p:sldId id="277" r:id="rId18"/>
    <p:sldId id="262" r:id="rId19"/>
    <p:sldId id="267" r:id="rId20"/>
    <p:sldId id="268" r:id="rId21"/>
    <p:sldId id="289" r:id="rId22"/>
    <p:sldId id="269" r:id="rId23"/>
    <p:sldId id="279" r:id="rId24"/>
    <p:sldId id="261" r:id="rId25"/>
    <p:sldId id="281" r:id="rId26"/>
    <p:sldId id="282" r:id="rId27"/>
    <p:sldId id="291" r:id="rId28"/>
    <p:sldId id="284" r:id="rId29"/>
    <p:sldId id="270" r:id="rId30"/>
    <p:sldId id="280" r:id="rId31"/>
    <p:sldId id="271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77379" autoAdjust="0"/>
  </p:normalViewPr>
  <p:slideViewPr>
    <p:cSldViewPr snapToGrid="0">
      <p:cViewPr varScale="1">
        <p:scale>
          <a:sx n="83" d="100"/>
          <a:sy n="83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837-C8E8-4A3C-A0E2-29A9D6985DF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26C7E-73F4-45C9-8F21-A0D06C7B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Univ. of TX</a:t>
            </a:r>
            <a:r>
              <a:rPr lang="en-US" baseline="0" dirty="0" smtClean="0"/>
              <a:t>, Austin</a:t>
            </a:r>
          </a:p>
          <a:p>
            <a:r>
              <a:rPr lang="en-US" baseline="0" dirty="0" smtClean="0"/>
              <a:t>Aug. 1, 1966</a:t>
            </a:r>
          </a:p>
          <a:p>
            <a:r>
              <a:rPr lang="en-US" baseline="0" dirty="0" smtClean="0"/>
              <a:t>Charles Whitman</a:t>
            </a:r>
          </a:p>
          <a:p>
            <a:r>
              <a:rPr lang="en-US" baseline="0" dirty="0" smtClean="0"/>
              <a:t>16 wounded</a:t>
            </a:r>
          </a:p>
          <a:p>
            <a:r>
              <a:rPr lang="en-US" baseline="0" dirty="0" smtClean="0"/>
              <a:t>32 killed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87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much focus on one weapon type.</a:t>
            </a:r>
          </a:p>
          <a:p>
            <a:r>
              <a:rPr lang="en-US" dirty="0" smtClean="0"/>
              <a:t>Ink</a:t>
            </a:r>
            <a:r>
              <a:rPr lang="en-US" baseline="0" dirty="0" smtClean="0"/>
              <a:t> pen:  manner of holding determines intent (something each of you have on your person now)</a:t>
            </a:r>
          </a:p>
          <a:p>
            <a:r>
              <a:rPr lang="en-US" baseline="0" dirty="0" smtClean="0"/>
              <a:t>Car:  vehicle rampage or impaired driving vs. normal driving</a:t>
            </a:r>
          </a:p>
          <a:p>
            <a:r>
              <a:rPr lang="en-US" baseline="0" dirty="0" smtClean="0"/>
              <a:t>Pocket knife:  we carried pocket knives at school (farms, Scouts, etc.) no problems</a:t>
            </a:r>
          </a:p>
          <a:p>
            <a:r>
              <a:rPr lang="en-US" baseline="0" dirty="0" smtClean="0"/>
              <a:t>Firearm:  a concealed or open carry pistol is vastly different than a someone brandishing a weapon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7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Naïve people think</a:t>
            </a:r>
            <a:r>
              <a:rPr lang="en-US" baseline="0" dirty="0" smtClean="0"/>
              <a:t> we can PREVENT attacks.</a:t>
            </a:r>
          </a:p>
          <a:p>
            <a:r>
              <a:rPr lang="en-US" baseline="0" dirty="0" smtClean="0"/>
              <a:t>Rarely possible if attacker is determined.</a:t>
            </a:r>
          </a:p>
          <a:p>
            <a:endParaRPr lang="en-US" baseline="0" dirty="0" smtClean="0"/>
          </a:p>
          <a:p>
            <a:r>
              <a:rPr lang="en-US" dirty="0" smtClean="0"/>
              <a:t>Gun</a:t>
            </a:r>
            <a:r>
              <a:rPr lang="en-US" baseline="0" dirty="0" smtClean="0"/>
              <a:t> free zones</a:t>
            </a:r>
          </a:p>
          <a:p>
            <a:r>
              <a:rPr lang="en-US" baseline="0" dirty="0" smtClean="0"/>
              <a:t>Zero tolerance rules</a:t>
            </a:r>
            <a:endParaRPr lang="en-US" dirty="0" smtClean="0"/>
          </a:p>
          <a:p>
            <a:r>
              <a:rPr lang="en-US" dirty="0" smtClean="0"/>
              <a:t>Metal detectors</a:t>
            </a:r>
          </a:p>
          <a:p>
            <a:r>
              <a:rPr lang="en-US" dirty="0" smtClean="0"/>
              <a:t>Security guards</a:t>
            </a:r>
          </a:p>
          <a:p>
            <a:r>
              <a:rPr lang="en-US" dirty="0" smtClean="0"/>
              <a:t>Video cameras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55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argue whether NOT</a:t>
            </a:r>
            <a:r>
              <a:rPr lang="en-US" baseline="0" dirty="0" smtClean="0"/>
              <a:t> having them prevents but having them clearly enables them.  No one fighting back.  Focuses on one WEAPON and ignores INTENT.</a:t>
            </a:r>
            <a:endParaRPr lang="en-US" dirty="0" smtClean="0"/>
          </a:p>
          <a:p>
            <a:r>
              <a:rPr lang="en-US" dirty="0" smtClean="0"/>
              <a:t>Courtroom</a:t>
            </a:r>
            <a:r>
              <a:rPr lang="en-US" baseline="0" dirty="0" smtClean="0"/>
              <a:t> judges who don’t allow LEOs to carry and hide behind law books under their bench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9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 org we did training for…during scenario</a:t>
            </a:r>
            <a:r>
              <a:rPr lang="en-US" baseline="0" dirty="0" smtClean="0"/>
              <a:t> safety check, they stated employees shouldn’t have any weapons.  We were off site.  </a:t>
            </a:r>
          </a:p>
          <a:p>
            <a:r>
              <a:rPr lang="en-US" baseline="0" dirty="0" smtClean="0"/>
              <a:t>Its not the object…it’s the intent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43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Metal detectors: ignore</a:t>
            </a:r>
            <a:r>
              <a:rPr lang="en-US" baseline="0" dirty="0" smtClean="0"/>
              <a:t> improvised weapons, easily bypassed</a:t>
            </a:r>
            <a:endParaRPr lang="en-US" dirty="0" smtClean="0"/>
          </a:p>
          <a:p>
            <a:r>
              <a:rPr lang="en-US" dirty="0" smtClean="0"/>
              <a:t>Security</a:t>
            </a:r>
            <a:r>
              <a:rPr lang="en-US" baseline="0" dirty="0" smtClean="0"/>
              <a:t> guards: if not armed, they are just more targets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5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not monitored, only recording the crime.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8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12/14/2010</a:t>
            </a:r>
          </a:p>
          <a:p>
            <a:r>
              <a:rPr lang="en-US" dirty="0" smtClean="0"/>
              <a:t>Panama City (FL) School Board</a:t>
            </a:r>
          </a:p>
          <a:p>
            <a:r>
              <a:rPr lang="en-US" dirty="0" smtClean="0"/>
              <a:t>None</a:t>
            </a:r>
            <a:r>
              <a:rPr lang="en-US" baseline="0" dirty="0" smtClean="0"/>
              <a:t> killed or wounded besides gunman (wounded then suicide)</a:t>
            </a:r>
          </a:p>
          <a:p>
            <a:r>
              <a:rPr lang="en-US" baseline="0" dirty="0" smtClean="0"/>
              <a:t>Ginger Littleton later sold purse for charity, $13,000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4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preventing</a:t>
            </a:r>
            <a:r>
              <a:rPr lang="en-US" baseline="0" dirty="0" smtClean="0"/>
              <a:t> much.</a:t>
            </a:r>
          </a:p>
          <a:p>
            <a:r>
              <a:rPr lang="en-US" baseline="0" dirty="0" smtClean="0"/>
              <a:t>Can’t eliminate risk.</a:t>
            </a:r>
          </a:p>
          <a:p>
            <a:r>
              <a:rPr lang="en-US" baseline="0" dirty="0" smtClean="0"/>
              <a:t>Can only minimize it through proper mitigation.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12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Head out of the sand</a:t>
            </a:r>
          </a:p>
          <a:p>
            <a:r>
              <a:rPr lang="en-US" dirty="0" smtClean="0"/>
              <a:t>Admit bad things happen</a:t>
            </a:r>
            <a:r>
              <a:rPr lang="en-US" baseline="0" dirty="0" smtClean="0"/>
              <a:t> “here”</a:t>
            </a:r>
          </a:p>
          <a:p>
            <a:r>
              <a:rPr lang="en-US" baseline="0" dirty="0" smtClean="0"/>
              <a:t>Denial will not save anyone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35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PD,</a:t>
            </a:r>
            <a:r>
              <a:rPr lang="en-US" baseline="0" dirty="0" smtClean="0"/>
              <a:t> FD, EMS training for mass shootings, terrorism,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Still have agencies/officers stuck in denial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</a:t>
            </a:r>
            <a:r>
              <a:rPr lang="en-US" baseline="0" dirty="0" smtClean="0"/>
              <a:t> 18, 1927</a:t>
            </a:r>
            <a:endParaRPr lang="en-US" dirty="0" smtClean="0"/>
          </a:p>
          <a:p>
            <a:r>
              <a:rPr lang="en-US" dirty="0" smtClean="0"/>
              <a:t>Bath,</a:t>
            </a:r>
            <a:r>
              <a:rPr lang="en-US" baseline="0" dirty="0" smtClean="0"/>
              <a:t> Michigan</a:t>
            </a:r>
          </a:p>
          <a:p>
            <a:r>
              <a:rPr lang="en-US" dirty="0" smtClean="0"/>
              <a:t>45 killed</a:t>
            </a:r>
          </a:p>
          <a:p>
            <a:r>
              <a:rPr lang="en-US" dirty="0" smtClean="0"/>
              <a:t>58 wounded</a:t>
            </a:r>
          </a:p>
          <a:p>
            <a:r>
              <a:rPr lang="en-US" dirty="0" smtClean="0"/>
              <a:t>There will always be a way for someone to</a:t>
            </a:r>
            <a:r>
              <a:rPr lang="en-US" baseline="0" dirty="0" smtClean="0"/>
              <a:t> attack your people/facility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55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training before hard</a:t>
            </a:r>
            <a:r>
              <a:rPr lang="en-US" baseline="0" dirty="0" smtClean="0"/>
              <a:t> security measures?  No matter what security measures you put in place you will still need these things.</a:t>
            </a:r>
          </a:p>
          <a:p>
            <a:r>
              <a:rPr lang="en-US" baseline="0" dirty="0" smtClean="0"/>
              <a:t>This is where lives are actually saved.</a:t>
            </a:r>
          </a:p>
          <a:p>
            <a:r>
              <a:rPr lang="en-US" baseline="0" dirty="0" smtClean="0"/>
              <a:t>Empower people to take action / save lives</a:t>
            </a:r>
          </a:p>
          <a:p>
            <a:r>
              <a:rPr lang="en-US" baseline="0" dirty="0" smtClean="0"/>
              <a:t>Debate over instruction to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39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Hartford Consensus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you prepared to stop bleeding?</a:t>
            </a:r>
          </a:p>
          <a:p>
            <a:r>
              <a:rPr lang="en-US" dirty="0" smtClean="0"/>
              <a:t>Basic first aid class</a:t>
            </a:r>
            <a:r>
              <a:rPr lang="en-US" baseline="0" dirty="0" smtClean="0"/>
              <a:t> won’t help much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28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 you have in the environment</a:t>
            </a:r>
            <a:r>
              <a:rPr lang="en-US" baseline="0" dirty="0" smtClean="0"/>
              <a:t> to move victims?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29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will your local govt. function?</a:t>
            </a:r>
          </a:p>
          <a:p>
            <a:r>
              <a:rPr lang="en-US" dirty="0" smtClean="0"/>
              <a:t>Agency?</a:t>
            </a:r>
          </a:p>
          <a:p>
            <a:r>
              <a:rPr lang="en-US" dirty="0" smtClean="0"/>
              <a:t>Who</a:t>
            </a:r>
            <a:r>
              <a:rPr lang="en-US" baseline="0" dirty="0" smtClean="0"/>
              <a:t> makes decisions if primary people are gone or dead?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39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Security features are fine (video</a:t>
            </a:r>
            <a:r>
              <a:rPr lang="en-US" baseline="0" dirty="0" smtClean="0"/>
              <a:t> cameras, security guards, metal detectors)</a:t>
            </a:r>
          </a:p>
          <a:p>
            <a:r>
              <a:rPr lang="en-US" baseline="0" dirty="0" smtClean="0"/>
              <a:t>Walls, barriers, planters (vehicle / IED protection)</a:t>
            </a:r>
          </a:p>
          <a:p>
            <a:r>
              <a:rPr lang="en-US" baseline="0" dirty="0" smtClean="0"/>
              <a:t>Bullet resistant glass/doors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6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Pre-positioned supplies (bleeding control, triage, patient movement)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85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Weapons.  Controversial but necessary.  (carried firearms, OC spray, knives,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  (improvised weapons)</a:t>
            </a:r>
          </a:p>
          <a:p>
            <a:r>
              <a:rPr lang="en-US" baseline="0" dirty="0" smtClean="0"/>
              <a:t>Return to idea of protecting ourselves AND others instead of waiting for someone to save 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3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Kirkwood (MO) City Hall shooting, 2/7/08, six killed (including 2 LEOs), 1 wounded, shooter killed by LEOs. </a:t>
            </a:r>
          </a:p>
          <a:p>
            <a:r>
              <a:rPr lang="en-US" dirty="0" smtClean="0"/>
              <a:t>Ongoing dispute with council.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Hope, MN city council meeting</a:t>
            </a:r>
          </a:p>
          <a:p>
            <a:r>
              <a:rPr lang="en-US" dirty="0" smtClean="0"/>
              <a:t>Jan. 26, 2015</a:t>
            </a:r>
          </a:p>
          <a:p>
            <a:r>
              <a:rPr lang="en-US" dirty="0" smtClean="0"/>
              <a:t>2 LEOs wounded,</a:t>
            </a:r>
            <a:r>
              <a:rPr lang="en-US" baseline="0" dirty="0" smtClean="0"/>
              <a:t> gunman killed</a:t>
            </a:r>
          </a:p>
          <a:p>
            <a:r>
              <a:rPr lang="en-US" baseline="0" dirty="0" smtClean="0"/>
              <a:t>Swearing-in ceremony had just occurred.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08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Jackson</a:t>
            </a:r>
            <a:r>
              <a:rPr lang="en-US" baseline="0" dirty="0" smtClean="0"/>
              <a:t> Co:  shooter (property tax dispute) was only one killed when a Supervisor tackled him</a:t>
            </a:r>
          </a:p>
          <a:p>
            <a:r>
              <a:rPr lang="en-US" baseline="0" dirty="0" smtClean="0"/>
              <a:t>Mount Pleasant:  sewer dispute, mayor killed, two council members wounded</a:t>
            </a:r>
          </a:p>
          <a:p>
            <a:r>
              <a:rPr lang="en-US" baseline="0" dirty="0" smtClean="0"/>
              <a:t>Marshall County:  shooter guns down jailer in lobby</a:t>
            </a:r>
          </a:p>
          <a:p>
            <a:r>
              <a:rPr lang="en-US" baseline="0" dirty="0" smtClean="0"/>
              <a:t>Univ. of Iowa:  dispute over dissertation, killed 5, wounded 1 before suicide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87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r>
              <a:rPr lang="en-US" baseline="0" dirty="0" smtClean="0"/>
              <a:t> FBI study of Active Shooters</a:t>
            </a:r>
          </a:p>
          <a:p>
            <a:r>
              <a:rPr lang="en-US" baseline="0" dirty="0" smtClean="0"/>
              <a:t>Only track shootings, not other types of attacks (vehicle, explosive, edged weapons,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Cases like the D.C. Beltway Sniper attacks would be left out.  Series of attacks over weeks.  </a:t>
            </a:r>
          </a:p>
          <a:p>
            <a:r>
              <a:rPr lang="en-US" baseline="0" dirty="0" smtClean="0"/>
              <a:t>Dependable research needed to base policy, training, and funding off of.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Only track shootings, not other types of attacks (vehicle, explosive, edged weapons,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Cases like the D.C. Beltway Sniper attacks would be left out.  Series of attacks over weeks.  </a:t>
            </a:r>
          </a:p>
          <a:p>
            <a:r>
              <a:rPr lang="en-US" baseline="0" dirty="0" smtClean="0"/>
              <a:t>Current definitions used vary wildly. </a:t>
            </a:r>
          </a:p>
          <a:p>
            <a:r>
              <a:rPr lang="en-US" baseline="0" dirty="0" smtClean="0"/>
              <a:t>Should define by motivations upon investigation, not weapon or number of casualties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2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VTI:  7 minutes, 30 killed, 25 wounded</a:t>
            </a:r>
          </a:p>
          <a:p>
            <a:r>
              <a:rPr lang="en-US" dirty="0" smtClean="0"/>
              <a:t>7.9 murder</a:t>
            </a:r>
            <a:r>
              <a:rPr lang="en-US" baseline="0" dirty="0" smtClean="0"/>
              <a:t> attempts per minute </a:t>
            </a:r>
          </a:p>
          <a:p>
            <a:r>
              <a:rPr lang="en-US" baseline="0" dirty="0" smtClean="0"/>
              <a:t>Not counting shots that don’t hit.</a:t>
            </a:r>
          </a:p>
          <a:p>
            <a:r>
              <a:rPr lang="en-US" baseline="0" dirty="0" smtClean="0"/>
              <a:t>Most over less than 5 min.  Many over </a:t>
            </a:r>
            <a:r>
              <a:rPr lang="en-US" baseline="0" smtClean="0"/>
              <a:t>less than 2 min.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6C7E-73F4-45C9-8F21-A0D06C7B57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91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72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6727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52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6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71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9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1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4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0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6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8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0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2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0C5543-60AE-4BF3-87FB-5F6DC9FC582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A661AB8-36E6-4462-B801-296113E7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1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3182" y="575738"/>
            <a:ext cx="11848563" cy="2269062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“It Won’t Happen Here” is NOT a Plan.</a:t>
            </a:r>
            <a:br>
              <a:rPr lang="en-US" sz="4800" b="1" dirty="0" smtClean="0"/>
            </a:br>
            <a:r>
              <a:rPr lang="en-US" sz="4800" b="1" dirty="0" smtClean="0"/>
              <a:t>Preparing for Violence at Public Facilities</a:t>
            </a:r>
            <a:endParaRPr lang="en-US" sz="48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0693" y="3850783"/>
            <a:ext cx="9440034" cy="2143617"/>
          </a:xfrm>
        </p:spPr>
        <p:txBody>
          <a:bodyPr>
            <a:noAutofit/>
          </a:bodyPr>
          <a:lstStyle/>
          <a:p>
            <a:r>
              <a:rPr lang="en-US" sz="3200" dirty="0" smtClean="0"/>
              <a:t>ISAC Conference, 01/20/2016</a:t>
            </a:r>
          </a:p>
          <a:p>
            <a:r>
              <a:rPr lang="en-US" sz="3200" dirty="0" smtClean="0"/>
              <a:t>Presented by: Capt. Eric Dickinson, BS, NRAEMT</a:t>
            </a:r>
          </a:p>
          <a:p>
            <a:r>
              <a:rPr lang="en-US" sz="3200" dirty="0" smtClean="0"/>
              <a:t>Dickinson Consulting L.L.C.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12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9469" y="321735"/>
            <a:ext cx="447157" cy="97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05872" y="175801"/>
            <a:ext cx="4876344" cy="947058"/>
          </a:xfrm>
        </p:spPr>
        <p:txBody>
          <a:bodyPr/>
          <a:lstStyle/>
          <a:p>
            <a:r>
              <a:rPr lang="en-US" sz="4800" dirty="0" smtClean="0"/>
              <a:t>MYTH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139792"/>
            <a:ext cx="5882216" cy="5481141"/>
          </a:xfrm>
        </p:spPr>
        <p:txBody>
          <a:bodyPr>
            <a:normAutofit/>
          </a:bodyPr>
          <a:lstStyle/>
          <a:p>
            <a:r>
              <a:rPr lang="en-US" sz="2800" dirty="0"/>
              <a:t>Good </a:t>
            </a:r>
            <a:r>
              <a:rPr lang="en-US" sz="2800" dirty="0" smtClean="0"/>
              <a:t>guy = Invincible</a:t>
            </a:r>
            <a:endParaRPr lang="en-US" sz="2800" dirty="0"/>
          </a:p>
          <a:p>
            <a:r>
              <a:rPr lang="en-US" sz="2800" dirty="0"/>
              <a:t>Good </a:t>
            </a:r>
            <a:r>
              <a:rPr lang="en-US" sz="2800" dirty="0" smtClean="0"/>
              <a:t>guy = Expert marksman</a:t>
            </a:r>
          </a:p>
          <a:p>
            <a:r>
              <a:rPr lang="en-US" sz="2800" dirty="0" smtClean="0"/>
              <a:t>Murderer = Expert marksman</a:t>
            </a:r>
            <a:endParaRPr lang="en-US" sz="2800" dirty="0"/>
          </a:p>
          <a:p>
            <a:r>
              <a:rPr lang="en-US" sz="2800" dirty="0" smtClean="0"/>
              <a:t>Single bullet = </a:t>
            </a:r>
            <a:r>
              <a:rPr lang="en-US" sz="2800" dirty="0"/>
              <a:t>W</a:t>
            </a:r>
            <a:r>
              <a:rPr lang="en-US" sz="2800" dirty="0" smtClean="0"/>
              <a:t>ave of destruction</a:t>
            </a:r>
            <a:endParaRPr lang="en-US" sz="2800" dirty="0"/>
          </a:p>
          <a:p>
            <a:r>
              <a:rPr lang="en-US" sz="2800" dirty="0" smtClean="0"/>
              <a:t>Shot = Dead</a:t>
            </a:r>
            <a:endParaRPr lang="en-US" sz="2800" dirty="0"/>
          </a:p>
          <a:p>
            <a:r>
              <a:rPr lang="en-US" sz="2800" dirty="0" smtClean="0"/>
              <a:t>Compliance = Survival</a:t>
            </a:r>
            <a:endParaRPr lang="en-US" sz="2800" dirty="0"/>
          </a:p>
          <a:p>
            <a:r>
              <a:rPr lang="en-US" sz="2800" dirty="0"/>
              <a:t>Anyone can be talked </a:t>
            </a:r>
            <a:r>
              <a:rPr lang="en-US" sz="2800" dirty="0" smtClean="0"/>
              <a:t>down</a:t>
            </a:r>
          </a:p>
          <a:p>
            <a:r>
              <a:rPr lang="en-US" sz="2800" dirty="0" smtClean="0"/>
              <a:t>No lawsuits if handled correctly</a:t>
            </a:r>
            <a:endParaRPr lang="en-US" sz="2800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294967" y="192753"/>
            <a:ext cx="4895330" cy="947039"/>
          </a:xfrm>
        </p:spPr>
        <p:txBody>
          <a:bodyPr/>
          <a:lstStyle/>
          <a:p>
            <a:r>
              <a:rPr lang="en-US" sz="4800" dirty="0" smtClean="0"/>
              <a:t>REALITY</a:t>
            </a:r>
            <a:endParaRPr lang="en-US" sz="48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294966" y="1122859"/>
            <a:ext cx="5897033" cy="54980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Good people get hurt and/or die</a:t>
            </a:r>
          </a:p>
          <a:p>
            <a:r>
              <a:rPr lang="en-US" sz="2800" dirty="0" smtClean="0"/>
              <a:t>We usually miss</a:t>
            </a:r>
          </a:p>
          <a:p>
            <a:r>
              <a:rPr lang="en-US" sz="2800" dirty="0" smtClean="0"/>
              <a:t>Fetal position = Easy target</a:t>
            </a:r>
          </a:p>
          <a:p>
            <a:r>
              <a:rPr lang="en-US" sz="2800" dirty="0" smtClean="0"/>
              <a:t>Bullets miss</a:t>
            </a:r>
          </a:p>
          <a:p>
            <a:r>
              <a:rPr lang="en-US" sz="2800" dirty="0" smtClean="0"/>
              <a:t>Shot = Shot</a:t>
            </a:r>
          </a:p>
          <a:p>
            <a:r>
              <a:rPr lang="en-US" sz="2800" dirty="0" smtClean="0"/>
              <a:t>Bad guy’s choice if you die</a:t>
            </a:r>
            <a:endParaRPr lang="en-US" sz="2800" dirty="0"/>
          </a:p>
          <a:p>
            <a:r>
              <a:rPr lang="en-US" sz="2800" dirty="0" smtClean="0"/>
              <a:t>Rare in these incidents</a:t>
            </a:r>
          </a:p>
          <a:p>
            <a:r>
              <a:rPr lang="en-US" sz="2800" dirty="0" smtClean="0"/>
              <a:t>We’re all getting sued by someone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" y="609599"/>
            <a:ext cx="11853333" cy="5130801"/>
          </a:xfrm>
        </p:spPr>
        <p:txBody>
          <a:bodyPr>
            <a:normAutofit/>
          </a:bodyPr>
          <a:lstStyle/>
          <a:p>
            <a:r>
              <a:rPr lang="en-US" sz="7200" b="1" u="sng" dirty="0" smtClean="0"/>
              <a:t>Time Critical in Attacks</a:t>
            </a: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 smtClean="0"/>
              <a:t>When </a:t>
            </a:r>
            <a:r>
              <a:rPr lang="en-US" sz="7200" b="1" u="sng" dirty="0" smtClean="0"/>
              <a:t>seconds</a:t>
            </a:r>
            <a:r>
              <a:rPr lang="en-US" sz="7200" b="1" dirty="0" smtClean="0"/>
              <a:t> count,</a:t>
            </a:r>
            <a:br>
              <a:rPr lang="en-US" sz="7200" b="1" dirty="0" smtClean="0"/>
            </a:br>
            <a:r>
              <a:rPr lang="en-US" sz="7200" b="1" dirty="0" smtClean="0"/>
              <a:t>help is </a:t>
            </a:r>
            <a:r>
              <a:rPr lang="en-US" sz="7200" b="1" u="sng" dirty="0" smtClean="0"/>
              <a:t>minutes</a:t>
            </a:r>
            <a:r>
              <a:rPr lang="en-US" sz="7200" b="1" dirty="0" smtClean="0"/>
              <a:t> away.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6144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4859867"/>
          </a:xfrm>
        </p:spPr>
        <p:txBody>
          <a:bodyPr>
            <a:normAutofit/>
          </a:bodyPr>
          <a:lstStyle/>
          <a:p>
            <a:r>
              <a:rPr lang="en-US" sz="8800" dirty="0" smtClean="0"/>
              <a:t>Its not the object,</a:t>
            </a:r>
            <a:br>
              <a:rPr lang="en-US" sz="8800" dirty="0" smtClean="0"/>
            </a:br>
            <a:r>
              <a:rPr lang="en-US" sz="8800" dirty="0" smtClean="0"/>
              <a:t>it’s the actor’s intent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1990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4944533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ATTACK PREVENTION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5543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46" y="41312"/>
            <a:ext cx="5957785" cy="6816688"/>
          </a:xfrm>
        </p:spPr>
      </p:pic>
    </p:spTree>
    <p:extLst>
      <p:ext uri="{BB962C8B-B14F-4D97-AF65-F5344CB8AC3E}">
        <p14:creationId xmlns:p14="http://schemas.microsoft.com/office/powerpoint/2010/main" val="12639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951" y="48929"/>
            <a:ext cx="9016896" cy="66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2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10067"/>
            <a:ext cx="6747933" cy="67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15" y="127136"/>
            <a:ext cx="8094855" cy="65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lorida School Board Meeting Shooting - Full WMBB Video - December 14, 2010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305" y="1"/>
            <a:ext cx="8962481" cy="6722518"/>
          </a:xfrm>
        </p:spPr>
      </p:pic>
    </p:spTree>
    <p:extLst>
      <p:ext uri="{BB962C8B-B14F-4D97-AF65-F5344CB8AC3E}">
        <p14:creationId xmlns:p14="http://schemas.microsoft.com/office/powerpoint/2010/main" val="365206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320802"/>
            <a:ext cx="9590550" cy="1422400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/>
              <a:t>ATTACK PREVENTION?</a:t>
            </a:r>
            <a:endParaRPr lang="en-US" sz="7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8"/>
            <a:ext cx="9590550" cy="2252121"/>
          </a:xfrm>
        </p:spPr>
        <p:txBody>
          <a:bodyPr>
            <a:normAutofit lnSpcReduction="10000"/>
          </a:bodyPr>
          <a:lstStyle/>
          <a:p>
            <a:r>
              <a:rPr lang="en-US" sz="7200" b="1" dirty="0"/>
              <a:t>ATTACK </a:t>
            </a:r>
            <a:r>
              <a:rPr lang="en-US" sz="7200" b="1" u="sng" dirty="0" smtClean="0"/>
              <a:t>MITIGATION</a:t>
            </a:r>
            <a:endParaRPr lang="en-US" sz="7200" u="sng" dirty="0"/>
          </a:p>
        </p:txBody>
      </p:sp>
    </p:spTree>
    <p:extLst>
      <p:ext uri="{BB962C8B-B14F-4D97-AF65-F5344CB8AC3E}">
        <p14:creationId xmlns:p14="http://schemas.microsoft.com/office/powerpoint/2010/main" val="11797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54007"/>
            <a:ext cx="10353762" cy="97045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Objectives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24457"/>
            <a:ext cx="11836400" cy="5294876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/>
              </a:rPr>
              <a:t>During this </a:t>
            </a:r>
            <a:r>
              <a:rPr lang="en-US" sz="2800" dirty="0">
                <a:effectLst/>
              </a:rPr>
              <a:t>presentation, the attendees </a:t>
            </a:r>
            <a:r>
              <a:rPr lang="en-US" sz="2800" dirty="0" smtClean="0">
                <a:effectLst/>
              </a:rPr>
              <a:t>will do </a:t>
            </a:r>
            <a:r>
              <a:rPr lang="en-US" sz="2800" dirty="0">
                <a:effectLst/>
              </a:rPr>
              <a:t>the following</a:t>
            </a:r>
            <a:r>
              <a:rPr lang="en-US" sz="2800" dirty="0" smtClean="0">
                <a:effectLst/>
              </a:rPr>
              <a:t>;</a:t>
            </a:r>
          </a:p>
          <a:p>
            <a:pPr lvl="1"/>
            <a:r>
              <a:rPr lang="en-US" sz="2800" dirty="0" smtClean="0">
                <a:effectLst/>
              </a:rPr>
              <a:t>Review historical examples and lessons learned from previous attacks and how they relate to county employees.</a:t>
            </a:r>
          </a:p>
          <a:p>
            <a:pPr lvl="1"/>
            <a:r>
              <a:rPr lang="en-US" sz="2800" dirty="0" smtClean="0">
                <a:effectLst/>
              </a:rPr>
              <a:t>Learn basic points to assess preparedness of </a:t>
            </a:r>
            <a:r>
              <a:rPr lang="en-US" sz="2800" dirty="0">
                <a:effectLst/>
              </a:rPr>
              <a:t>public </a:t>
            </a:r>
            <a:r>
              <a:rPr lang="en-US" sz="2800" dirty="0" smtClean="0">
                <a:effectLst/>
              </a:rPr>
              <a:t>facilities to </a:t>
            </a:r>
            <a:r>
              <a:rPr lang="en-US" sz="2800" dirty="0">
                <a:effectLst/>
              </a:rPr>
              <a:t>limit any attack.</a:t>
            </a:r>
          </a:p>
          <a:p>
            <a:pPr lvl="1"/>
            <a:r>
              <a:rPr lang="en-US" sz="2800" dirty="0">
                <a:effectLst/>
              </a:rPr>
              <a:t>Understand common law enforcement and civilian response to terrorist attacks.</a:t>
            </a:r>
          </a:p>
          <a:p>
            <a:pPr lvl="1"/>
            <a:r>
              <a:rPr lang="en-US" sz="2800" dirty="0">
                <a:effectLst/>
              </a:rPr>
              <a:t>Understand likely injuries and basic emergency trauma care.</a:t>
            </a:r>
          </a:p>
          <a:p>
            <a:pPr lvl="1"/>
            <a:r>
              <a:rPr lang="en-US" sz="2800" dirty="0">
                <a:effectLst/>
              </a:rPr>
              <a:t>Articulate basic steps any citizen can take to respond to a violent attack.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42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74" y="440267"/>
            <a:ext cx="11860052" cy="5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04806"/>
            <a:ext cx="10353762" cy="970450"/>
          </a:xfrm>
        </p:spPr>
        <p:txBody>
          <a:bodyPr/>
          <a:lstStyle/>
          <a:p>
            <a:r>
              <a:rPr lang="en-US" dirty="0" smtClean="0"/>
              <a:t>Public Safety Training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" y="1580050"/>
            <a:ext cx="5685070" cy="4261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48" y="1580050"/>
            <a:ext cx="6322462" cy="42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57203"/>
            <a:ext cx="10353762" cy="97045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Public Response Training Examples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32449"/>
            <a:ext cx="11870267" cy="473608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Run, Hide, Fight</a:t>
            </a:r>
          </a:p>
          <a:p>
            <a:r>
              <a:rPr lang="en-US" sz="4400" dirty="0" smtClean="0"/>
              <a:t>ALICE</a:t>
            </a:r>
          </a:p>
          <a:p>
            <a:pPr lvl="1"/>
            <a:r>
              <a:rPr lang="en-US" sz="4200" dirty="0" smtClean="0"/>
              <a:t>Alert, Lockdown, Inform, Counter, Evacuate</a:t>
            </a:r>
          </a:p>
          <a:p>
            <a:r>
              <a:rPr lang="en-US" sz="4400" dirty="0" smtClean="0"/>
              <a:t>Outs</a:t>
            </a:r>
          </a:p>
          <a:p>
            <a:pPr lvl="1"/>
            <a:r>
              <a:rPr lang="en-US" sz="4200" dirty="0" smtClean="0"/>
              <a:t>Get </a:t>
            </a:r>
            <a:r>
              <a:rPr lang="en-US" sz="4200" dirty="0"/>
              <a:t>Out, Lock Out, Take Out</a:t>
            </a:r>
          </a:p>
          <a:p>
            <a:endParaRPr lang="en-US" sz="44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42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6267"/>
            <a:ext cx="11887200" cy="65024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7200" dirty="0" smtClean="0"/>
              <a:t>Where will you run?</a:t>
            </a:r>
            <a:br>
              <a:rPr lang="en-US" sz="7200" dirty="0" smtClean="0"/>
            </a:br>
            <a:r>
              <a:rPr lang="en-US" sz="7200" dirty="0" smtClean="0"/>
              <a:t>Where/How will you hide?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When are you willing to fight?</a:t>
            </a:r>
            <a:br>
              <a:rPr lang="en-US" sz="7200" dirty="0" smtClean="0"/>
            </a:br>
            <a:r>
              <a:rPr lang="en-US" sz="7200" dirty="0" smtClean="0"/>
              <a:t>Who will take action?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427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89471"/>
            <a:ext cx="10353762" cy="970450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T.H.R.E.A.T.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507067"/>
            <a:ext cx="10353762" cy="513843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</a:t>
            </a:r>
            <a:r>
              <a:rPr lang="en-US" sz="4800" b="1" dirty="0"/>
              <a:t>hreat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/>
              <a:t>suppression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H</a:t>
            </a:r>
            <a:r>
              <a:rPr lang="en-US" sz="4800" b="1" dirty="0"/>
              <a:t>emorrhage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/>
              <a:t>control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/>
              <a:t>apid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E</a:t>
            </a:r>
            <a:r>
              <a:rPr lang="en-US" sz="4800" b="1" dirty="0"/>
              <a:t>xtrication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/>
              <a:t>to safety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  <a:r>
              <a:rPr lang="en-US" sz="4800" b="1" dirty="0"/>
              <a:t>ssessment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/>
              <a:t>by medical providers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T</a:t>
            </a:r>
            <a:r>
              <a:rPr lang="en-US" sz="4800" b="1" dirty="0"/>
              <a:t>ransport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/>
              <a:t>to definitive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6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94" y="592930"/>
            <a:ext cx="5995005" cy="97045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Hemorrhage Control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95" y="2003448"/>
            <a:ext cx="4538738" cy="453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667" y="124001"/>
            <a:ext cx="4471005" cy="64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8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02" y="256625"/>
            <a:ext cx="6578965" cy="195842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Rapid Extrication</a:t>
            </a:r>
            <a:br>
              <a:rPr lang="en-US" sz="4800" b="1" dirty="0" smtClean="0"/>
            </a:br>
            <a:r>
              <a:rPr lang="en-US" sz="4800" b="1" dirty="0" smtClean="0"/>
              <a:t>to Safety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523" y="256625"/>
            <a:ext cx="5009327" cy="6390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84" y="2445328"/>
            <a:ext cx="5444456" cy="40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060" y="118533"/>
            <a:ext cx="6045200" cy="66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675" y="929787"/>
            <a:ext cx="3678965" cy="97045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Facilities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232" y="3205107"/>
            <a:ext cx="4286250" cy="3190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5" y="3826933"/>
            <a:ext cx="3408541" cy="2569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218" y="3112239"/>
            <a:ext cx="4073117" cy="3412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252" y="252454"/>
            <a:ext cx="3357309" cy="2727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09" y="286320"/>
            <a:ext cx="3226288" cy="32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07952"/>
            <a:ext cx="11819467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7" y="31046"/>
            <a:ext cx="5021791" cy="66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2" y="609599"/>
            <a:ext cx="11870267" cy="524933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“All that is necessary for the triumph of evil is that good men do nothing.”</a:t>
            </a:r>
            <a:br>
              <a:rPr lang="en-US" sz="5400" dirty="0" smtClean="0"/>
            </a:br>
            <a:r>
              <a:rPr lang="en-US" sz="5400" dirty="0" smtClean="0"/>
              <a:t>-Edmund Burke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382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Who is going to save you?</a:t>
            </a:r>
            <a:endParaRPr lang="en-US" sz="48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1" y="1915704"/>
            <a:ext cx="6043077" cy="440955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27" y="1915705"/>
            <a:ext cx="4409557" cy="4409557"/>
          </a:xfrm>
        </p:spPr>
      </p:pic>
    </p:spTree>
    <p:extLst>
      <p:ext uri="{BB962C8B-B14F-4D97-AF65-F5344CB8AC3E}">
        <p14:creationId xmlns:p14="http://schemas.microsoft.com/office/powerpoint/2010/main" val="34027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62377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Contact:</a:t>
            </a:r>
            <a:br>
              <a:rPr lang="en-US" sz="4800" b="1" dirty="0" smtClean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Eric Dickinson</a:t>
            </a:r>
            <a:br>
              <a:rPr lang="en-US" sz="4800" b="1" dirty="0" smtClean="0"/>
            </a:br>
            <a:r>
              <a:rPr lang="en-US" sz="4800" b="1" dirty="0" err="1" smtClean="0"/>
              <a:t>Dickinson</a:t>
            </a:r>
            <a:r>
              <a:rPr lang="en-US" sz="4800" b="1" dirty="0" smtClean="0"/>
              <a:t> Consulting L.L.C.</a:t>
            </a:r>
            <a:br>
              <a:rPr lang="en-US" sz="4800" b="1" dirty="0" smtClean="0"/>
            </a:br>
            <a:r>
              <a:rPr lang="en-US" sz="4800" b="1" dirty="0" smtClean="0"/>
              <a:t>edickinson49@hotmail.com</a:t>
            </a:r>
            <a:br>
              <a:rPr lang="en-US" sz="48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64" y="146019"/>
            <a:ext cx="8303472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4" y="81451"/>
            <a:ext cx="5012267" cy="668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93" y="91018"/>
            <a:ext cx="11849571" cy="666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“It won’t happen here.”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732449"/>
            <a:ext cx="11921066" cy="4058751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Jackson Co. Courthouse, Supervisors Meeting,        Sept. 9, 2014</a:t>
            </a:r>
          </a:p>
          <a:p>
            <a:r>
              <a:rPr lang="en-US" sz="4000" dirty="0" smtClean="0"/>
              <a:t>Mount Pleasant City Council Meeting, Dec. 10, 1986</a:t>
            </a:r>
          </a:p>
          <a:p>
            <a:r>
              <a:rPr lang="en-US" sz="4000" dirty="0" smtClean="0"/>
              <a:t>Marshall County Jail, lobby, Sept. 9, 1978</a:t>
            </a:r>
          </a:p>
          <a:p>
            <a:r>
              <a:rPr lang="en-US" sz="4000" dirty="0" smtClean="0"/>
              <a:t>University of Iowa, November 1, 1991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30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86267"/>
            <a:ext cx="11836400" cy="2032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“There are three kinds of lies;</a:t>
            </a:r>
            <a:br>
              <a:rPr lang="en-US" sz="4800" b="1" dirty="0" smtClean="0"/>
            </a:br>
            <a:r>
              <a:rPr lang="en-US" sz="4800" b="1" dirty="0" smtClean="0"/>
              <a:t>Lies, Damned Lies, and Statistics.”  </a:t>
            </a:r>
            <a:br>
              <a:rPr lang="en-US" sz="4800" b="1" dirty="0" smtClean="0"/>
            </a:br>
            <a:r>
              <a:rPr lang="en-US" sz="4800" b="1" dirty="0" smtClean="0"/>
              <a:t>-attributed to Mark Twain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2777067"/>
            <a:ext cx="11836400" cy="377613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Reddit:  over 374 mass shootings in 2015 </a:t>
            </a:r>
          </a:p>
          <a:p>
            <a:r>
              <a:rPr lang="en-US" sz="3600" b="1" dirty="0" smtClean="0"/>
              <a:t>FBI:  2013 study of active shooters, 160 active shooters 2000-2013</a:t>
            </a:r>
          </a:p>
          <a:p>
            <a:r>
              <a:rPr lang="en-US" sz="3600" b="1" dirty="0" smtClean="0"/>
              <a:t>USA Today:  29 active shooters in 2015 as of 12/3/15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128" y="321733"/>
            <a:ext cx="10353762" cy="97045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Conflicting Definitions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1066" y="1439333"/>
            <a:ext cx="9008533" cy="5113867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Active shooter incident</a:t>
            </a:r>
          </a:p>
          <a:p>
            <a:r>
              <a:rPr lang="en-US" sz="4000" b="1" dirty="0" smtClean="0"/>
              <a:t>Mass shooting</a:t>
            </a:r>
          </a:p>
          <a:p>
            <a:r>
              <a:rPr lang="en-US" sz="4000" b="1" dirty="0" smtClean="0"/>
              <a:t>Active killer incident</a:t>
            </a:r>
          </a:p>
          <a:p>
            <a:r>
              <a:rPr lang="en-US" sz="4000" b="1" dirty="0" smtClean="0"/>
              <a:t>Rampage attack</a:t>
            </a:r>
          </a:p>
          <a:p>
            <a:r>
              <a:rPr lang="en-US" sz="4000" b="1" dirty="0" smtClean="0"/>
              <a:t>Spree killer</a:t>
            </a:r>
          </a:p>
          <a:p>
            <a:r>
              <a:rPr lang="en-US" sz="4000" b="1" dirty="0" smtClean="0"/>
              <a:t>Domestic Terrorism???</a:t>
            </a:r>
          </a:p>
        </p:txBody>
      </p:sp>
    </p:spTree>
    <p:extLst>
      <p:ext uri="{BB962C8B-B14F-4D97-AF65-F5344CB8AC3E}">
        <p14:creationId xmlns:p14="http://schemas.microsoft.com/office/powerpoint/2010/main" val="4709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1855</TotalTime>
  <Words>1166</Words>
  <Application>Microsoft Office PowerPoint</Application>
  <PresentationFormat>Widescreen</PresentationFormat>
  <Paragraphs>180</Paragraphs>
  <Slides>32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Calisto MT</vt:lpstr>
      <vt:lpstr>Trebuchet MS</vt:lpstr>
      <vt:lpstr>Wingdings 2</vt:lpstr>
      <vt:lpstr>Slate</vt:lpstr>
      <vt:lpstr>“It Won’t Happen Here” is NOT a Plan. Preparing for Violence at Public Facilities</vt:lpstr>
      <vt:lpstr>Objectives</vt:lpstr>
      <vt:lpstr>PowerPoint Presentation</vt:lpstr>
      <vt:lpstr>PowerPoint Presentation</vt:lpstr>
      <vt:lpstr>PowerPoint Presentation</vt:lpstr>
      <vt:lpstr>PowerPoint Presentation</vt:lpstr>
      <vt:lpstr>“It won’t happen here.”</vt:lpstr>
      <vt:lpstr>“There are three kinds of lies; Lies, Damned Lies, and Statistics.”   -attributed to Mark Twain</vt:lpstr>
      <vt:lpstr>Conflicting Definitions</vt:lpstr>
      <vt:lpstr>PowerPoint Presentation</vt:lpstr>
      <vt:lpstr>Time Critical in Attacks  When seconds count, help is minutes away.</vt:lpstr>
      <vt:lpstr>Its not the object, it’s the actor’s intent</vt:lpstr>
      <vt:lpstr>ATTACK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ATTACK PREVENTION?</vt:lpstr>
      <vt:lpstr>PowerPoint Presentation</vt:lpstr>
      <vt:lpstr>Public Safety Training</vt:lpstr>
      <vt:lpstr>Public Response Training Examples</vt:lpstr>
      <vt:lpstr>Where will you run? Where/How will you hide? When are you willing to fight? Who will take action?</vt:lpstr>
      <vt:lpstr>T.H.R.E.A.T.</vt:lpstr>
      <vt:lpstr>Hemorrhage Control</vt:lpstr>
      <vt:lpstr>Rapid Extrication to Safety</vt:lpstr>
      <vt:lpstr>PowerPoint Presentation</vt:lpstr>
      <vt:lpstr>Facilities</vt:lpstr>
      <vt:lpstr>PowerPoint Presentation</vt:lpstr>
      <vt:lpstr>“All that is necessary for the triumph of evil is that good men do nothing.” -Edmund Burke</vt:lpstr>
      <vt:lpstr>Who is going to save you?</vt:lpstr>
      <vt:lpstr>Contact:  Eric Dickinson Dickinson Consulting L.L.C. edickinson49@hotmail.com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“It Won’t Happen Here” is NOT a Plan. Preparing for Violence at Public Facilities &amp; Events</dc:title>
  <dc:creator>Eric Dickinson</dc:creator>
  <cp:lastModifiedBy>Kelsey Sebern</cp:lastModifiedBy>
  <cp:revision>68</cp:revision>
  <dcterms:created xsi:type="dcterms:W3CDTF">2016-01-04T21:14:24Z</dcterms:created>
  <dcterms:modified xsi:type="dcterms:W3CDTF">2016-01-12T14:16:53Z</dcterms:modified>
</cp:coreProperties>
</file>