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handoutMasterIdLst>
    <p:handoutMasterId r:id="rId22"/>
  </p:handoutMasterIdLst>
  <p:sldIdLst>
    <p:sldId id="256" r:id="rId2"/>
    <p:sldId id="282" r:id="rId3"/>
    <p:sldId id="261" r:id="rId4"/>
    <p:sldId id="285" r:id="rId5"/>
    <p:sldId id="290" r:id="rId6"/>
    <p:sldId id="283" r:id="rId7"/>
    <p:sldId id="292" r:id="rId8"/>
    <p:sldId id="293" r:id="rId9"/>
    <p:sldId id="294" r:id="rId10"/>
    <p:sldId id="295" r:id="rId11"/>
    <p:sldId id="296" r:id="rId12"/>
    <p:sldId id="297" r:id="rId13"/>
    <p:sldId id="298" r:id="rId14"/>
    <p:sldId id="281" r:id="rId15"/>
    <p:sldId id="300" r:id="rId16"/>
    <p:sldId id="280" r:id="rId17"/>
    <p:sldId id="301" r:id="rId18"/>
    <p:sldId id="302" r:id="rId19"/>
    <p:sldId id="259" r:id="rId20"/>
    <p:sldId id="277" r:id="rId21"/>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6" autoAdjust="0"/>
  </p:normalViewPr>
  <p:slideViewPr>
    <p:cSldViewPr>
      <p:cViewPr varScale="1">
        <p:scale>
          <a:sx n="99" d="100"/>
          <a:sy n="99" d="100"/>
        </p:scale>
        <p:origin x="-155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pPr>
              <a:defRPr/>
            </a:pPr>
            <a:fld id="{CDFCC8BD-2A13-49AD-AE29-AFB6AE7373A0}" type="datetimeFigureOut">
              <a:rPr lang="en-US"/>
              <a:pPr>
                <a:defRPr/>
              </a:pPr>
              <a:t>5/20/2014</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pPr>
              <a:defRPr/>
            </a:pPr>
            <a:fld id="{60DE22D0-2119-4C98-9744-1D03EA6B0D77}" type="slidenum">
              <a:rPr lang="en-US"/>
              <a:pPr>
                <a:defRPr/>
              </a:pPr>
              <a:t>‹#›</a:t>
            </a:fld>
            <a:endParaRPr lang="en-US"/>
          </a:p>
        </p:txBody>
      </p:sp>
    </p:spTree>
    <p:extLst>
      <p:ext uri="{BB962C8B-B14F-4D97-AF65-F5344CB8AC3E}">
        <p14:creationId xmlns:p14="http://schemas.microsoft.com/office/powerpoint/2010/main" val="17284374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6386"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1638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2C2CC039-C827-4BB2-8094-F55B0560AAFB}" type="slidenum">
              <a:rPr lang="en-US"/>
              <a:pPr>
                <a:defRPr/>
              </a:pPr>
              <a:t>‹#›</a:t>
            </a:fld>
            <a:endParaRPr lang="en-US"/>
          </a:p>
        </p:txBody>
      </p:sp>
    </p:spTree>
    <p:extLst>
      <p:ext uri="{BB962C8B-B14F-4D97-AF65-F5344CB8AC3E}">
        <p14:creationId xmlns:p14="http://schemas.microsoft.com/office/powerpoint/2010/main" val="1311639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A3B00FDF-1B0E-4F03-B7C3-C166D6C4769B}" type="slidenum">
              <a:rPr lang="en-US"/>
              <a:pPr>
                <a:defRPr/>
              </a:pPr>
              <a:t>‹#›</a:t>
            </a:fld>
            <a:endParaRPr lang="en-US"/>
          </a:p>
        </p:txBody>
      </p:sp>
    </p:spTree>
    <p:extLst>
      <p:ext uri="{BB962C8B-B14F-4D97-AF65-F5344CB8AC3E}">
        <p14:creationId xmlns:p14="http://schemas.microsoft.com/office/powerpoint/2010/main" val="2027668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47D32602-DCD1-48B7-B346-88DB039F4013}" type="slidenum">
              <a:rPr lang="en-US"/>
              <a:pPr>
                <a:defRPr/>
              </a:pPr>
              <a:t>‹#›</a:t>
            </a:fld>
            <a:endParaRPr lang="en-US"/>
          </a:p>
        </p:txBody>
      </p:sp>
    </p:spTree>
    <p:extLst>
      <p:ext uri="{BB962C8B-B14F-4D97-AF65-F5344CB8AC3E}">
        <p14:creationId xmlns:p14="http://schemas.microsoft.com/office/powerpoint/2010/main" val="803765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73607C53-7BA6-434E-A635-8E54E00C10CF}" type="slidenum">
              <a:rPr lang="en-US"/>
              <a:pPr>
                <a:defRPr/>
              </a:pPr>
              <a:t>‹#›</a:t>
            </a:fld>
            <a:endParaRPr lang="en-US"/>
          </a:p>
        </p:txBody>
      </p:sp>
    </p:spTree>
    <p:extLst>
      <p:ext uri="{BB962C8B-B14F-4D97-AF65-F5344CB8AC3E}">
        <p14:creationId xmlns:p14="http://schemas.microsoft.com/office/powerpoint/2010/main" val="4268621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258B37C0-43DC-49D4-B303-7912F4DE0F31}" type="slidenum">
              <a:rPr lang="en-US"/>
              <a:pPr>
                <a:defRPr/>
              </a:pPr>
              <a:t>‹#›</a:t>
            </a:fld>
            <a:endParaRPr lang="en-US"/>
          </a:p>
        </p:txBody>
      </p:sp>
    </p:spTree>
    <p:extLst>
      <p:ext uri="{BB962C8B-B14F-4D97-AF65-F5344CB8AC3E}">
        <p14:creationId xmlns:p14="http://schemas.microsoft.com/office/powerpoint/2010/main" val="1570604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ln/>
        </p:spPr>
        <p:txBody>
          <a:bodyPr/>
          <a:lstStyle>
            <a:lvl1pPr>
              <a:defRPr/>
            </a:lvl1pPr>
          </a:lstStyle>
          <a:p>
            <a:pPr>
              <a:defRPr/>
            </a:pPr>
            <a:fld id="{5CEB957A-76ED-48AA-B7DE-3C72E0BA8520}" type="slidenum">
              <a:rPr lang="en-US"/>
              <a:pPr>
                <a:defRPr/>
              </a:pPr>
              <a:t>‹#›</a:t>
            </a:fld>
            <a:endParaRPr lang="en-US"/>
          </a:p>
        </p:txBody>
      </p:sp>
    </p:spTree>
    <p:extLst>
      <p:ext uri="{BB962C8B-B14F-4D97-AF65-F5344CB8AC3E}">
        <p14:creationId xmlns:p14="http://schemas.microsoft.com/office/powerpoint/2010/main" val="1907553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70348A82-A8A2-445B-B603-65C6852C85F5}" type="slidenum">
              <a:rPr lang="en-US"/>
              <a:pPr>
                <a:defRPr/>
              </a:pPr>
              <a:t>‹#›</a:t>
            </a:fld>
            <a:endParaRPr lang="en-US"/>
          </a:p>
        </p:txBody>
      </p:sp>
    </p:spTree>
    <p:extLst>
      <p:ext uri="{BB962C8B-B14F-4D97-AF65-F5344CB8AC3E}">
        <p14:creationId xmlns:p14="http://schemas.microsoft.com/office/powerpoint/2010/main" val="2285463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endParaRPr lang="en-US"/>
          </a:p>
        </p:txBody>
      </p:sp>
      <p:sp>
        <p:nvSpPr>
          <p:cNvPr id="9" name="Rectangle 8"/>
          <p:cNvSpPr>
            <a:spLocks noGrp="1" noChangeArrowheads="1"/>
          </p:cNvSpPr>
          <p:nvPr>
            <p:ph type="sldNum" sz="quarter" idx="12"/>
          </p:nvPr>
        </p:nvSpPr>
        <p:spPr>
          <a:ln/>
        </p:spPr>
        <p:txBody>
          <a:bodyPr/>
          <a:lstStyle>
            <a:lvl1pPr>
              <a:defRPr/>
            </a:lvl1pPr>
          </a:lstStyle>
          <a:p>
            <a:pPr>
              <a:defRPr/>
            </a:pPr>
            <a:fld id="{EFEF159C-C20C-4D54-9402-74BAD20826A5}" type="slidenum">
              <a:rPr lang="en-US"/>
              <a:pPr>
                <a:defRPr/>
              </a:pPr>
              <a:t>‹#›</a:t>
            </a:fld>
            <a:endParaRPr lang="en-US"/>
          </a:p>
        </p:txBody>
      </p:sp>
    </p:spTree>
    <p:extLst>
      <p:ext uri="{BB962C8B-B14F-4D97-AF65-F5344CB8AC3E}">
        <p14:creationId xmlns:p14="http://schemas.microsoft.com/office/powerpoint/2010/main" val="3714183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endParaRPr lang="en-US"/>
          </a:p>
        </p:txBody>
      </p:sp>
      <p:sp>
        <p:nvSpPr>
          <p:cNvPr id="5" name="Rectangle 8"/>
          <p:cNvSpPr>
            <a:spLocks noGrp="1" noChangeArrowheads="1"/>
          </p:cNvSpPr>
          <p:nvPr>
            <p:ph type="sldNum" sz="quarter" idx="12"/>
          </p:nvPr>
        </p:nvSpPr>
        <p:spPr>
          <a:ln/>
        </p:spPr>
        <p:txBody>
          <a:bodyPr/>
          <a:lstStyle>
            <a:lvl1pPr>
              <a:defRPr/>
            </a:lvl1pPr>
          </a:lstStyle>
          <a:p>
            <a:pPr>
              <a:defRPr/>
            </a:pPr>
            <a:fld id="{CCF4553F-39E4-4C2A-A013-7A73A5E5A04F}" type="slidenum">
              <a:rPr lang="en-US"/>
              <a:pPr>
                <a:defRPr/>
              </a:pPr>
              <a:t>‹#›</a:t>
            </a:fld>
            <a:endParaRPr lang="en-US"/>
          </a:p>
        </p:txBody>
      </p:sp>
    </p:spTree>
    <p:extLst>
      <p:ext uri="{BB962C8B-B14F-4D97-AF65-F5344CB8AC3E}">
        <p14:creationId xmlns:p14="http://schemas.microsoft.com/office/powerpoint/2010/main" val="2558363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endParaRPr lang="en-US"/>
          </a:p>
        </p:txBody>
      </p:sp>
      <p:sp>
        <p:nvSpPr>
          <p:cNvPr id="4" name="Rectangle 8"/>
          <p:cNvSpPr>
            <a:spLocks noGrp="1" noChangeArrowheads="1"/>
          </p:cNvSpPr>
          <p:nvPr>
            <p:ph type="sldNum" sz="quarter" idx="12"/>
          </p:nvPr>
        </p:nvSpPr>
        <p:spPr>
          <a:ln/>
        </p:spPr>
        <p:txBody>
          <a:bodyPr/>
          <a:lstStyle>
            <a:lvl1pPr>
              <a:defRPr/>
            </a:lvl1pPr>
          </a:lstStyle>
          <a:p>
            <a:pPr>
              <a:defRPr/>
            </a:pPr>
            <a:fld id="{0FD15AE2-4638-4193-B4A0-B7ECCC15447F}" type="slidenum">
              <a:rPr lang="en-US"/>
              <a:pPr>
                <a:defRPr/>
              </a:pPr>
              <a:t>‹#›</a:t>
            </a:fld>
            <a:endParaRPr lang="en-US"/>
          </a:p>
        </p:txBody>
      </p:sp>
    </p:spTree>
    <p:extLst>
      <p:ext uri="{BB962C8B-B14F-4D97-AF65-F5344CB8AC3E}">
        <p14:creationId xmlns:p14="http://schemas.microsoft.com/office/powerpoint/2010/main" val="3845980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2FE28B43-B2FA-4242-937B-193BCB818624}" type="slidenum">
              <a:rPr lang="en-US"/>
              <a:pPr>
                <a:defRPr/>
              </a:pPr>
              <a:t>‹#›</a:t>
            </a:fld>
            <a:endParaRPr lang="en-US"/>
          </a:p>
        </p:txBody>
      </p:sp>
    </p:spTree>
    <p:extLst>
      <p:ext uri="{BB962C8B-B14F-4D97-AF65-F5344CB8AC3E}">
        <p14:creationId xmlns:p14="http://schemas.microsoft.com/office/powerpoint/2010/main" val="77782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p>
        </p:txBody>
      </p:sp>
      <p:sp>
        <p:nvSpPr>
          <p:cNvPr id="7" name="Rectangle 8"/>
          <p:cNvSpPr>
            <a:spLocks noGrp="1" noChangeArrowheads="1"/>
          </p:cNvSpPr>
          <p:nvPr>
            <p:ph type="sldNum" sz="quarter" idx="12"/>
          </p:nvPr>
        </p:nvSpPr>
        <p:spPr>
          <a:ln/>
        </p:spPr>
        <p:txBody>
          <a:bodyPr/>
          <a:lstStyle>
            <a:lvl1pPr>
              <a:defRPr/>
            </a:lvl1pPr>
          </a:lstStyle>
          <a:p>
            <a:pPr>
              <a:defRPr/>
            </a:pPr>
            <a:fld id="{837DC672-3683-4AFC-8909-F500B32E19F1}" type="slidenum">
              <a:rPr lang="en-US"/>
              <a:pPr>
                <a:defRPr/>
              </a:pPr>
              <a:t>‹#›</a:t>
            </a:fld>
            <a:endParaRPr lang="en-US"/>
          </a:p>
        </p:txBody>
      </p:sp>
    </p:spTree>
    <p:extLst>
      <p:ext uri="{BB962C8B-B14F-4D97-AF65-F5344CB8AC3E}">
        <p14:creationId xmlns:p14="http://schemas.microsoft.com/office/powerpoint/2010/main" val="412724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6"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536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endParaRPr lang="en-US"/>
          </a:p>
        </p:txBody>
      </p:sp>
      <p:sp>
        <p:nvSpPr>
          <p:cNvPr id="15368"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54FC0B35-DC58-466E-BBBF-E7EE869B436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2"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cs typeface="Arial" charset="0"/>
        </a:defRPr>
      </a:lvl2pPr>
      <a:lvl3pPr algn="l" rtl="0" eaLnBrk="0" fontAlgn="base" hangingPunct="0">
        <a:spcBef>
          <a:spcPct val="0"/>
        </a:spcBef>
        <a:spcAft>
          <a:spcPct val="0"/>
        </a:spcAft>
        <a:defRPr sz="3800">
          <a:solidFill>
            <a:schemeClr val="tx2"/>
          </a:solidFill>
          <a:latin typeface="Verdana" pitchFamily="34" charset="0"/>
          <a:cs typeface="Arial" charset="0"/>
        </a:defRPr>
      </a:lvl3pPr>
      <a:lvl4pPr algn="l" rtl="0" eaLnBrk="0" fontAlgn="base" hangingPunct="0">
        <a:spcBef>
          <a:spcPct val="0"/>
        </a:spcBef>
        <a:spcAft>
          <a:spcPct val="0"/>
        </a:spcAft>
        <a:defRPr sz="3800">
          <a:solidFill>
            <a:schemeClr val="tx2"/>
          </a:solidFill>
          <a:latin typeface="Verdana" pitchFamily="34" charset="0"/>
          <a:cs typeface="Arial" charset="0"/>
        </a:defRPr>
      </a:lvl4pPr>
      <a:lvl5pPr algn="l" rtl="0" eaLnBrk="0" fontAlgn="base" hangingPunct="0">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smtClean="0"/>
              <a:t>Iowa State Association of Counties</a:t>
            </a:r>
          </a:p>
        </p:txBody>
      </p:sp>
      <p:sp>
        <p:nvSpPr>
          <p:cNvPr id="3075" name="Rectangle 3"/>
          <p:cNvSpPr>
            <a:spLocks noGrp="1" noChangeArrowheads="1"/>
          </p:cNvSpPr>
          <p:nvPr>
            <p:ph type="subTitle" idx="1"/>
          </p:nvPr>
        </p:nvSpPr>
        <p:spPr/>
        <p:txBody>
          <a:bodyPr/>
          <a:lstStyle/>
          <a:p>
            <a:pPr eaLnBrk="1" hangingPunct="1"/>
            <a:r>
              <a:rPr lang="en-US" altLang="en-US" sz="2600" smtClean="0"/>
              <a:t>2014 ISAC Legislative Webinar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609600" y="304800"/>
            <a:ext cx="8001000" cy="1216025"/>
          </a:xfrm>
        </p:spPr>
        <p:txBody>
          <a:bodyPr/>
          <a:lstStyle/>
          <a:p>
            <a:r>
              <a:rPr lang="en-US" altLang="en-US" sz="3600" smtClean="0"/>
              <a:t>Redevelopment Tax Credits</a:t>
            </a:r>
          </a:p>
        </p:txBody>
      </p:sp>
      <p:sp>
        <p:nvSpPr>
          <p:cNvPr id="13315" name="Rectangle 3"/>
          <p:cNvSpPr>
            <a:spLocks noGrp="1" noChangeArrowheads="1"/>
          </p:cNvSpPr>
          <p:nvPr>
            <p:ph type="body" idx="4294967295"/>
          </p:nvPr>
        </p:nvSpPr>
        <p:spPr>
          <a:xfrm>
            <a:off x="533400" y="1752600"/>
            <a:ext cx="8001000" cy="4267200"/>
          </a:xfrm>
        </p:spPr>
        <p:txBody>
          <a:bodyPr/>
          <a:lstStyle/>
          <a:p>
            <a:pPr eaLnBrk="1" hangingPunct="1">
              <a:lnSpc>
                <a:spcPct val="90000"/>
              </a:lnSpc>
              <a:buClr>
                <a:srgbClr val="C00000"/>
              </a:buClr>
              <a:buFont typeface="Arial" charset="0"/>
              <a:buChar char="•"/>
            </a:pPr>
            <a:r>
              <a:rPr lang="en-US" altLang="en-US" sz="2800" dirty="0" smtClean="0"/>
              <a:t>SF </a:t>
            </a:r>
            <a:r>
              <a:rPr lang="en-US" altLang="en-US" sz="2800" dirty="0" smtClean="0"/>
              <a:t>2339 - </a:t>
            </a:r>
            <a:r>
              <a:rPr lang="en-US" altLang="en-US" sz="2400" dirty="0"/>
              <a:t>m</a:t>
            </a:r>
            <a:r>
              <a:rPr lang="en-US" altLang="en-US" sz="2400" dirty="0" smtClean="0"/>
              <a:t>akes </a:t>
            </a:r>
            <a:r>
              <a:rPr lang="en-US" altLang="en-US" sz="2400" dirty="0" smtClean="0"/>
              <a:t>changes to the application and award </a:t>
            </a:r>
            <a:r>
              <a:rPr lang="en-US" altLang="en-US" sz="2400" dirty="0" smtClean="0"/>
              <a:t>process and expands </a:t>
            </a:r>
            <a:r>
              <a:rPr lang="en-US" altLang="en-US" sz="2400" dirty="0" smtClean="0"/>
              <a:t>eligibility to include abandoned public </a:t>
            </a:r>
            <a:r>
              <a:rPr lang="en-US" altLang="en-US" sz="2400" dirty="0" smtClean="0"/>
              <a:t>buildings.</a:t>
            </a:r>
            <a:endParaRPr lang="en-US" altLang="en-US"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609600" y="304800"/>
            <a:ext cx="8001000" cy="1216025"/>
          </a:xfrm>
        </p:spPr>
        <p:txBody>
          <a:bodyPr/>
          <a:lstStyle/>
          <a:p>
            <a:r>
              <a:rPr lang="en-US" altLang="en-US" sz="3600" smtClean="0"/>
              <a:t>Unified Law Enforcement Districts</a:t>
            </a:r>
          </a:p>
        </p:txBody>
      </p:sp>
      <p:sp>
        <p:nvSpPr>
          <p:cNvPr id="14339" name="Rectangle 3"/>
          <p:cNvSpPr>
            <a:spLocks noGrp="1" noChangeArrowheads="1"/>
          </p:cNvSpPr>
          <p:nvPr>
            <p:ph type="body" idx="4294967295"/>
          </p:nvPr>
        </p:nvSpPr>
        <p:spPr>
          <a:xfrm>
            <a:off x="533400" y="1752600"/>
            <a:ext cx="8001000" cy="4267200"/>
          </a:xfrm>
        </p:spPr>
        <p:txBody>
          <a:bodyPr/>
          <a:lstStyle/>
          <a:p>
            <a:pPr eaLnBrk="1" hangingPunct="1">
              <a:lnSpc>
                <a:spcPct val="90000"/>
              </a:lnSpc>
              <a:buClr>
                <a:srgbClr val="C00000"/>
              </a:buClr>
              <a:buFont typeface="Arial" charset="0"/>
              <a:buChar char="•"/>
            </a:pPr>
            <a:r>
              <a:rPr lang="en-US" altLang="en-US" sz="2800" dirty="0" smtClean="0"/>
              <a:t>HF 2476 – makes changes to the funding of a unified law enforcement district.</a:t>
            </a:r>
          </a:p>
          <a:p>
            <a:pPr marL="742950" lvl="1" indent="-285750" eaLnBrk="1" hangingPunct="1">
              <a:lnSpc>
                <a:spcPct val="90000"/>
              </a:lnSpc>
              <a:buClr>
                <a:srgbClr val="C00000"/>
              </a:buClr>
              <a:buFont typeface="Courier New" pitchFamily="49" charset="0"/>
              <a:buChar char="o"/>
            </a:pPr>
            <a:r>
              <a:rPr lang="en-US" altLang="en-US" sz="2400" dirty="0" smtClean="0"/>
              <a:t>Allows the determination of the funds necessary to be based on the average amount </a:t>
            </a:r>
            <a:r>
              <a:rPr lang="en-US" altLang="en-US" sz="2400" u="sng" dirty="0" smtClean="0"/>
              <a:t>budgeted</a:t>
            </a:r>
            <a:r>
              <a:rPr lang="en-US" altLang="en-US" sz="2400" dirty="0" smtClean="0"/>
              <a:t> over the previous three years rather than the revenue collected.</a:t>
            </a:r>
          </a:p>
          <a:p>
            <a:pPr marL="742950" lvl="1" indent="-285750" eaLnBrk="1" hangingPunct="1">
              <a:lnSpc>
                <a:spcPct val="90000"/>
              </a:lnSpc>
              <a:buClr>
                <a:srgbClr val="C00000"/>
              </a:buClr>
              <a:buFont typeface="Courier New" pitchFamily="49" charset="0"/>
              <a:buChar char="o"/>
            </a:pPr>
            <a:r>
              <a:rPr lang="en-US" altLang="en-US" sz="2400" dirty="0" smtClean="0"/>
              <a:t>Allows a district to choose </a:t>
            </a:r>
            <a:r>
              <a:rPr lang="en-US" altLang="en-US" sz="2400" dirty="0" smtClean="0"/>
              <a:t>its own </a:t>
            </a:r>
            <a:r>
              <a:rPr lang="en-US" altLang="en-US" sz="2400" dirty="0" smtClean="0"/>
              <a:t>methodology for determining how much is due from each entity if the computation is agreed to by all entities.</a:t>
            </a:r>
          </a:p>
          <a:p>
            <a:pPr marL="742950" lvl="1" indent="-285750" eaLnBrk="1" hangingPunct="1">
              <a:lnSpc>
                <a:spcPct val="90000"/>
              </a:lnSpc>
              <a:buClr>
                <a:srgbClr val="C00000"/>
              </a:buClr>
              <a:buFont typeface="Courier New" pitchFamily="49" charset="0"/>
              <a:buChar char="o"/>
            </a:pPr>
            <a:endParaRPr lang="en-US" altLang="en-US" sz="2000" dirty="0" smtClean="0"/>
          </a:p>
          <a:p>
            <a:pPr marL="742950" lvl="1" indent="-285750" eaLnBrk="1" hangingPunct="1">
              <a:lnSpc>
                <a:spcPct val="90000"/>
              </a:lnSpc>
              <a:buClr>
                <a:srgbClr val="C00000"/>
              </a:buClr>
              <a:buFont typeface="Courier New" pitchFamily="49" charset="0"/>
              <a:buChar char="o"/>
            </a:pPr>
            <a:endParaRPr lang="en-US" altLang="en-US" sz="2200" dirty="0" smtClean="0"/>
          </a:p>
          <a:p>
            <a:pPr marL="742950" lvl="1" indent="-285750" eaLnBrk="1" hangingPunct="1">
              <a:lnSpc>
                <a:spcPct val="90000"/>
              </a:lnSpc>
              <a:buClr>
                <a:srgbClr val="C00000"/>
              </a:buClr>
              <a:buFont typeface="Courier New" pitchFamily="49" charset="0"/>
              <a:buChar char="o"/>
            </a:pPr>
            <a:endParaRPr lang="en-US" altLang="en-US" sz="2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609600" y="304800"/>
            <a:ext cx="8001000" cy="1216025"/>
          </a:xfrm>
        </p:spPr>
        <p:txBody>
          <a:bodyPr/>
          <a:lstStyle/>
          <a:p>
            <a:r>
              <a:rPr lang="en-US" altLang="en-US" sz="3600" smtClean="0"/>
              <a:t>Low-income Housing Property Tax Assessments</a:t>
            </a:r>
          </a:p>
        </p:txBody>
      </p:sp>
      <p:sp>
        <p:nvSpPr>
          <p:cNvPr id="15363" name="Rectangle 3"/>
          <p:cNvSpPr>
            <a:spLocks noGrp="1" noChangeArrowheads="1"/>
          </p:cNvSpPr>
          <p:nvPr>
            <p:ph type="body" idx="4294967295"/>
          </p:nvPr>
        </p:nvSpPr>
        <p:spPr>
          <a:xfrm>
            <a:off x="533400" y="1752600"/>
            <a:ext cx="8001000" cy="4267200"/>
          </a:xfrm>
        </p:spPr>
        <p:txBody>
          <a:bodyPr/>
          <a:lstStyle/>
          <a:p>
            <a:pPr eaLnBrk="1" hangingPunct="1">
              <a:lnSpc>
                <a:spcPct val="90000"/>
              </a:lnSpc>
              <a:buClr>
                <a:srgbClr val="C00000"/>
              </a:buClr>
              <a:buFont typeface="Arial" charset="0"/>
              <a:buChar char="•"/>
            </a:pPr>
            <a:r>
              <a:rPr lang="en-US" altLang="en-US" sz="2800" dirty="0" smtClean="0"/>
              <a:t>HF 2466 – Section 42 properties can opt out of the classification for assessment purposes.</a:t>
            </a:r>
          </a:p>
          <a:p>
            <a:pPr marL="742950" lvl="1" indent="-285750" eaLnBrk="1" hangingPunct="1">
              <a:lnSpc>
                <a:spcPct val="90000"/>
              </a:lnSpc>
              <a:buClr>
                <a:srgbClr val="C00000"/>
              </a:buClr>
              <a:buFont typeface="Courier New" pitchFamily="49" charset="0"/>
              <a:buChar char="o"/>
            </a:pPr>
            <a:r>
              <a:rPr lang="en-US" altLang="en-US" sz="2400" dirty="0" smtClean="0"/>
              <a:t>One-time, irrevocable election to opt </a:t>
            </a:r>
            <a:r>
              <a:rPr lang="en-US" altLang="en-US" sz="2400" dirty="0" smtClean="0"/>
              <a:t>out.</a:t>
            </a:r>
            <a:endParaRPr lang="en-US" altLang="en-US" sz="2400" dirty="0" smtClean="0"/>
          </a:p>
          <a:p>
            <a:pPr marL="742950" lvl="1" indent="-285750" eaLnBrk="1" hangingPunct="1">
              <a:lnSpc>
                <a:spcPct val="90000"/>
              </a:lnSpc>
              <a:buClr>
                <a:srgbClr val="C00000"/>
              </a:buClr>
              <a:buFont typeface="Courier New" pitchFamily="49" charset="0"/>
              <a:buChar char="o"/>
            </a:pPr>
            <a:r>
              <a:rPr lang="en-US" altLang="en-US" sz="2400" dirty="0" smtClean="0"/>
              <a:t>Must still comply with federal guidelines in Section </a:t>
            </a:r>
            <a:r>
              <a:rPr lang="en-US" altLang="en-US" sz="2400" dirty="0" smtClean="0"/>
              <a:t>42.</a:t>
            </a:r>
            <a:endParaRPr lang="en-US" altLang="en-US" sz="2400" dirty="0" smtClean="0"/>
          </a:p>
          <a:p>
            <a:pPr marL="742950" lvl="1" indent="-285750" eaLnBrk="1" hangingPunct="1">
              <a:lnSpc>
                <a:spcPct val="90000"/>
              </a:lnSpc>
              <a:buClr>
                <a:srgbClr val="C00000"/>
              </a:buClr>
              <a:buFont typeface="Courier New" pitchFamily="49" charset="0"/>
              <a:buChar char="o"/>
            </a:pPr>
            <a:r>
              <a:rPr lang="en-US" altLang="en-US" sz="2400" dirty="0" smtClean="0"/>
              <a:t>Would be assessed as multi-residential rather than current </a:t>
            </a:r>
            <a:r>
              <a:rPr lang="en-US" altLang="en-US" sz="2400" dirty="0" smtClean="0"/>
              <a:t>formula.</a:t>
            </a:r>
            <a:endParaRPr lang="en-US" altLang="en-US" sz="2400" dirty="0" smtClean="0"/>
          </a:p>
          <a:p>
            <a:pPr marL="742950" lvl="1" indent="-285750" eaLnBrk="1" hangingPunct="1">
              <a:lnSpc>
                <a:spcPct val="90000"/>
              </a:lnSpc>
              <a:buClr>
                <a:srgbClr val="C00000"/>
              </a:buClr>
              <a:buFont typeface="Courier New" pitchFamily="49" charset="0"/>
              <a:buChar char="o"/>
            </a:pPr>
            <a:endParaRPr lang="en-US" altLang="en-US" sz="2000" dirty="0" smtClean="0"/>
          </a:p>
          <a:p>
            <a:pPr marL="742950" lvl="1" indent="-285750" eaLnBrk="1" hangingPunct="1">
              <a:lnSpc>
                <a:spcPct val="90000"/>
              </a:lnSpc>
              <a:buClr>
                <a:srgbClr val="C00000"/>
              </a:buClr>
              <a:buFont typeface="Courier New" pitchFamily="49" charset="0"/>
              <a:buChar char="o"/>
            </a:pPr>
            <a:endParaRPr lang="en-US" altLang="en-US" sz="2000" dirty="0" smtClean="0"/>
          </a:p>
          <a:p>
            <a:pPr marL="742950" lvl="1" indent="-285750" eaLnBrk="1" hangingPunct="1">
              <a:lnSpc>
                <a:spcPct val="90000"/>
              </a:lnSpc>
              <a:buClr>
                <a:srgbClr val="C00000"/>
              </a:buClr>
              <a:buFont typeface="Courier New" pitchFamily="49" charset="0"/>
              <a:buChar char="o"/>
            </a:pPr>
            <a:endParaRPr lang="en-US" altLang="en-US" sz="2200" dirty="0" smtClean="0"/>
          </a:p>
          <a:p>
            <a:pPr marL="742950" lvl="1" indent="-285750" eaLnBrk="1" hangingPunct="1">
              <a:lnSpc>
                <a:spcPct val="90000"/>
              </a:lnSpc>
              <a:buClr>
                <a:srgbClr val="C00000"/>
              </a:buClr>
              <a:buFont typeface="Courier New" pitchFamily="49" charset="0"/>
              <a:buChar char="o"/>
            </a:pPr>
            <a:endParaRPr lang="en-US" altLang="en-US" sz="2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609600" y="304800"/>
            <a:ext cx="8001000" cy="1216025"/>
          </a:xfrm>
        </p:spPr>
        <p:txBody>
          <a:bodyPr/>
          <a:lstStyle/>
          <a:p>
            <a:r>
              <a:rPr lang="en-US" altLang="en-US" sz="3600" smtClean="0"/>
              <a:t>Property Tax Credits</a:t>
            </a:r>
          </a:p>
        </p:txBody>
      </p:sp>
      <p:sp>
        <p:nvSpPr>
          <p:cNvPr id="16387" name="Rectangle 3"/>
          <p:cNvSpPr>
            <a:spLocks noGrp="1" noChangeArrowheads="1"/>
          </p:cNvSpPr>
          <p:nvPr>
            <p:ph type="body" idx="4294967295"/>
          </p:nvPr>
        </p:nvSpPr>
        <p:spPr>
          <a:xfrm>
            <a:off x="533400" y="1752600"/>
            <a:ext cx="8001000" cy="4267200"/>
          </a:xfrm>
        </p:spPr>
        <p:txBody>
          <a:bodyPr/>
          <a:lstStyle/>
          <a:p>
            <a:pPr eaLnBrk="1" hangingPunct="1">
              <a:lnSpc>
                <a:spcPct val="90000"/>
              </a:lnSpc>
              <a:buClr>
                <a:srgbClr val="C00000"/>
              </a:buClr>
              <a:buFont typeface="Arial" charset="0"/>
              <a:buChar char="•"/>
            </a:pPr>
            <a:r>
              <a:rPr lang="en-US" altLang="en-US" sz="2800" smtClean="0"/>
              <a:t>All property tax credits fully funded (per current law)</a:t>
            </a:r>
          </a:p>
          <a:p>
            <a:pPr marL="742950" lvl="1" indent="-285750" eaLnBrk="1" hangingPunct="1">
              <a:lnSpc>
                <a:spcPct val="90000"/>
              </a:lnSpc>
              <a:buClr>
                <a:srgbClr val="C00000"/>
              </a:buClr>
              <a:buFont typeface="Courier New" pitchFamily="49" charset="0"/>
              <a:buChar char="o"/>
            </a:pPr>
            <a:r>
              <a:rPr lang="en-US" altLang="en-US" sz="2200" smtClean="0"/>
              <a:t>Homestead - $135 million</a:t>
            </a:r>
          </a:p>
          <a:p>
            <a:pPr marL="742950" lvl="1" indent="-285750" eaLnBrk="1" hangingPunct="1">
              <a:lnSpc>
                <a:spcPct val="90000"/>
              </a:lnSpc>
              <a:buClr>
                <a:srgbClr val="C00000"/>
              </a:buClr>
              <a:buFont typeface="Courier New" pitchFamily="49" charset="0"/>
              <a:buChar char="o"/>
            </a:pPr>
            <a:r>
              <a:rPr lang="en-US" altLang="en-US" sz="2200" smtClean="0"/>
              <a:t>Ag Land and Family Farm - $39.1 million</a:t>
            </a:r>
          </a:p>
          <a:p>
            <a:pPr marL="742950" lvl="1" indent="-285750" eaLnBrk="1" hangingPunct="1">
              <a:lnSpc>
                <a:spcPct val="90000"/>
              </a:lnSpc>
              <a:buClr>
                <a:srgbClr val="C00000"/>
              </a:buClr>
              <a:buFont typeface="Courier New" pitchFamily="49" charset="0"/>
              <a:buChar char="o"/>
            </a:pPr>
            <a:r>
              <a:rPr lang="en-US" altLang="en-US" sz="2200" smtClean="0"/>
              <a:t>Elderly and Disabled - $26 million</a:t>
            </a:r>
          </a:p>
          <a:p>
            <a:pPr marL="742950" lvl="1" indent="-285750" eaLnBrk="1" hangingPunct="1">
              <a:lnSpc>
                <a:spcPct val="90000"/>
              </a:lnSpc>
              <a:buClr>
                <a:srgbClr val="C00000"/>
              </a:buClr>
              <a:buFont typeface="Courier New" pitchFamily="49" charset="0"/>
              <a:buChar char="o"/>
            </a:pPr>
            <a:r>
              <a:rPr lang="en-US" altLang="en-US" sz="2200" smtClean="0"/>
              <a:t>Military Exemption - $2.2 million</a:t>
            </a:r>
          </a:p>
          <a:p>
            <a:pPr marL="742950" lvl="1" indent="-285750" eaLnBrk="1" hangingPunct="1">
              <a:lnSpc>
                <a:spcPct val="90000"/>
              </a:lnSpc>
              <a:buClr>
                <a:srgbClr val="C00000"/>
              </a:buClr>
              <a:buFont typeface="Courier New" pitchFamily="49" charset="0"/>
              <a:buChar char="o"/>
            </a:pPr>
            <a:r>
              <a:rPr lang="en-US" altLang="en-US" sz="2200" smtClean="0"/>
              <a:t>Commercial/Industrial Replacement Claims - $70.5 million</a:t>
            </a:r>
          </a:p>
          <a:p>
            <a:pPr marL="742950" lvl="1" indent="-285750" eaLnBrk="1" hangingPunct="1">
              <a:lnSpc>
                <a:spcPct val="90000"/>
              </a:lnSpc>
              <a:buClr>
                <a:srgbClr val="C00000"/>
              </a:buClr>
              <a:buFont typeface="Courier New" pitchFamily="49" charset="0"/>
              <a:buChar char="o"/>
            </a:pPr>
            <a:r>
              <a:rPr lang="en-US" altLang="en-US" sz="2200" smtClean="0"/>
              <a:t>Business Property Tax Credit - $50 million</a:t>
            </a:r>
          </a:p>
          <a:p>
            <a:pPr marL="742950" lvl="1" indent="-285750" eaLnBrk="1" hangingPunct="1">
              <a:lnSpc>
                <a:spcPct val="90000"/>
              </a:lnSpc>
              <a:buClr>
                <a:srgbClr val="C00000"/>
              </a:buClr>
              <a:buFont typeface="Courier New" pitchFamily="49" charset="0"/>
              <a:buChar char="o"/>
            </a:pPr>
            <a:endParaRPr lang="en-US" altLang="en-US" sz="2000" smtClean="0"/>
          </a:p>
          <a:p>
            <a:pPr marL="742950" lvl="1" indent="-285750" eaLnBrk="1" hangingPunct="1">
              <a:lnSpc>
                <a:spcPct val="90000"/>
              </a:lnSpc>
              <a:buClr>
                <a:srgbClr val="C00000"/>
              </a:buClr>
              <a:buFont typeface="Courier New" pitchFamily="49" charset="0"/>
              <a:buChar char="o"/>
            </a:pPr>
            <a:endParaRPr lang="en-US" altLang="en-US" sz="2000" smtClean="0"/>
          </a:p>
          <a:p>
            <a:pPr marL="742950" lvl="1" indent="-285750" eaLnBrk="1" hangingPunct="1">
              <a:lnSpc>
                <a:spcPct val="90000"/>
              </a:lnSpc>
              <a:buClr>
                <a:srgbClr val="C00000"/>
              </a:buClr>
              <a:buFont typeface="Courier New" pitchFamily="49" charset="0"/>
              <a:buChar char="o"/>
            </a:pPr>
            <a:endParaRPr lang="en-US" altLang="en-US" sz="2200" smtClean="0"/>
          </a:p>
          <a:p>
            <a:pPr marL="742950" lvl="1" indent="-285750" eaLnBrk="1" hangingPunct="1">
              <a:lnSpc>
                <a:spcPct val="90000"/>
              </a:lnSpc>
              <a:buClr>
                <a:srgbClr val="C00000"/>
              </a:buClr>
              <a:buFont typeface="Courier New" pitchFamily="49" charset="0"/>
              <a:buChar char="o"/>
            </a:pPr>
            <a:endParaRPr lang="en-US" altLang="en-US" sz="2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3400" smtClean="0"/>
              <a:t>Opposed Bills That Did Not Pass</a:t>
            </a:r>
          </a:p>
        </p:txBody>
      </p:sp>
      <p:sp>
        <p:nvSpPr>
          <p:cNvPr id="14339" name="Rectangle 3"/>
          <p:cNvSpPr>
            <a:spLocks noGrp="1" noChangeArrowheads="1"/>
          </p:cNvSpPr>
          <p:nvPr>
            <p:ph type="body" idx="1"/>
          </p:nvPr>
        </p:nvSpPr>
        <p:spPr/>
        <p:txBody>
          <a:bodyPr/>
          <a:lstStyle/>
          <a:p>
            <a:pPr>
              <a:buClr>
                <a:schemeClr val="accent6"/>
              </a:buClr>
              <a:buFont typeface="Arial" pitchFamily="34" charset="0"/>
              <a:buChar char="•"/>
              <a:defRPr/>
            </a:pPr>
            <a:r>
              <a:rPr lang="en-US" sz="2000" dirty="0"/>
              <a:t>HF 2467 – restrictions on use, indebtedness, and duration of urban renewal </a:t>
            </a:r>
            <a:r>
              <a:rPr lang="en-US" sz="2000" dirty="0" smtClean="0"/>
              <a:t>areas</a:t>
            </a:r>
            <a:endParaRPr lang="en-US" sz="2000" dirty="0" smtClean="0"/>
          </a:p>
          <a:p>
            <a:pPr>
              <a:buClr>
                <a:schemeClr val="accent6"/>
              </a:buClr>
              <a:buFont typeface="Arial" pitchFamily="34" charset="0"/>
              <a:buChar char="•"/>
              <a:defRPr/>
            </a:pPr>
            <a:r>
              <a:rPr lang="en-US" sz="2000" dirty="0"/>
              <a:t>SF 2331 – changes to distribution of local option sales tax (LOST) </a:t>
            </a:r>
            <a:r>
              <a:rPr lang="en-US" sz="2000" dirty="0" smtClean="0"/>
              <a:t>revenue</a:t>
            </a:r>
            <a:endParaRPr lang="en-US" sz="2000" dirty="0"/>
          </a:p>
          <a:p>
            <a:pPr>
              <a:buClr>
                <a:schemeClr val="accent6"/>
              </a:buClr>
              <a:buFont typeface="Arial" pitchFamily="34" charset="0"/>
              <a:buChar char="•"/>
              <a:defRPr/>
            </a:pPr>
            <a:r>
              <a:rPr lang="en-US" sz="2000" dirty="0"/>
              <a:t>HF 2108 – requiring mailed notices rather than publication of uniform equalization </a:t>
            </a:r>
            <a:r>
              <a:rPr lang="en-US" sz="2000" dirty="0" smtClean="0"/>
              <a:t>orders</a:t>
            </a:r>
            <a:endParaRPr lang="en-US" sz="2000" dirty="0"/>
          </a:p>
          <a:p>
            <a:pPr>
              <a:buClr>
                <a:schemeClr val="accent6"/>
              </a:buClr>
              <a:buFont typeface="Arial" pitchFamily="34" charset="0"/>
              <a:buChar char="•"/>
              <a:defRPr/>
            </a:pPr>
            <a:r>
              <a:rPr lang="en-US" sz="2000" dirty="0"/>
              <a:t>HF 2329/HF 2472 – Connect Every Iowan Act (broadband </a:t>
            </a:r>
            <a:r>
              <a:rPr lang="en-US" sz="2000" dirty="0" smtClean="0"/>
              <a:t>expansion). </a:t>
            </a:r>
            <a:r>
              <a:rPr lang="en-US" sz="2000" dirty="0"/>
              <a:t>House versions included cell siting language detrimental to local control and zoning restrictions.</a:t>
            </a:r>
          </a:p>
          <a:p>
            <a:pPr>
              <a:buClr>
                <a:schemeClr val="accent6"/>
              </a:buClr>
              <a:buFont typeface="Arial" pitchFamily="34" charset="0"/>
              <a:buChar char="•"/>
              <a:defRPr/>
            </a:pPr>
            <a:r>
              <a:rPr lang="en-US" sz="2000" dirty="0"/>
              <a:t>HF 2395/SF 2287 – </a:t>
            </a:r>
            <a:r>
              <a:rPr lang="en-US" sz="2000" dirty="0" smtClean="0"/>
              <a:t>ATVs on </a:t>
            </a:r>
            <a:r>
              <a:rPr lang="en-US" sz="2000" dirty="0"/>
              <a:t>secondary </a:t>
            </a:r>
            <a:r>
              <a:rPr lang="en-US" sz="2000" dirty="0" smtClean="0"/>
              <a:t>roads</a:t>
            </a:r>
            <a:endParaRPr lang="en-US" sz="2000" dirty="0"/>
          </a:p>
          <a:p>
            <a:pPr>
              <a:buClr>
                <a:schemeClr val="accent6"/>
              </a:buClr>
              <a:buFont typeface="Arial" pitchFamily="34" charset="0"/>
              <a:buChar char="•"/>
              <a:defRPr/>
            </a:pPr>
            <a:r>
              <a:rPr lang="en-US" sz="2000" dirty="0"/>
              <a:t>HF 2064 – requiring stop or yield signs at secondary road intersections</a:t>
            </a:r>
          </a:p>
          <a:p>
            <a:pPr>
              <a:buClr>
                <a:schemeClr val="accent6"/>
              </a:buClr>
              <a:buFont typeface="Arial" pitchFamily="34" charset="0"/>
              <a:buChar char="•"/>
              <a:defRPr/>
            </a:pP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z="3400" dirty="0" smtClean="0"/>
              <a:t>Opposed Bills That Did Not Pass (</a:t>
            </a:r>
            <a:r>
              <a:rPr lang="en-US" altLang="en-US" sz="3400" dirty="0" smtClean="0"/>
              <a:t>continued)</a:t>
            </a:r>
            <a:endParaRPr lang="en-US" altLang="en-US" sz="3400" dirty="0" smtClean="0"/>
          </a:p>
        </p:txBody>
      </p:sp>
      <p:sp>
        <p:nvSpPr>
          <p:cNvPr id="14339" name="Rectangle 3"/>
          <p:cNvSpPr>
            <a:spLocks noGrp="1" noChangeArrowheads="1"/>
          </p:cNvSpPr>
          <p:nvPr>
            <p:ph type="body" idx="1"/>
          </p:nvPr>
        </p:nvSpPr>
        <p:spPr/>
        <p:txBody>
          <a:bodyPr/>
          <a:lstStyle/>
          <a:p>
            <a:pPr>
              <a:buClr>
                <a:schemeClr val="accent6"/>
              </a:buClr>
              <a:buFont typeface="Arial" pitchFamily="34" charset="0"/>
              <a:buChar char="•"/>
              <a:defRPr/>
            </a:pPr>
            <a:r>
              <a:rPr lang="en-US" sz="2000" dirty="0"/>
              <a:t>SF 2177/SF 2264 – requiring public hearing when considering the use of a construction manager</a:t>
            </a:r>
          </a:p>
          <a:p>
            <a:pPr>
              <a:buClr>
                <a:schemeClr val="accent6"/>
              </a:buClr>
              <a:buFont typeface="Arial" pitchFamily="34" charset="0"/>
              <a:buChar char="•"/>
              <a:defRPr/>
            </a:pPr>
            <a:r>
              <a:rPr lang="en-US" sz="2000" dirty="0"/>
              <a:t>HSB 216/SSB 1237 – Office of Citizens’ Aide and Iowa Public Information Board not required to get court order to inspect minutes and audio recording of closed session</a:t>
            </a:r>
          </a:p>
          <a:p>
            <a:pPr>
              <a:buClr>
                <a:schemeClr val="accent6"/>
              </a:buClr>
              <a:buFont typeface="Arial" pitchFamily="34" charset="0"/>
              <a:buChar char="•"/>
              <a:defRPr/>
            </a:pPr>
            <a:r>
              <a:rPr lang="en-US" sz="2000" dirty="0"/>
              <a:t>HSB 670/SF 2336 – expanding definition of replacement parts for purposes of sales tax exemption </a:t>
            </a:r>
          </a:p>
          <a:p>
            <a:pPr>
              <a:buClr>
                <a:schemeClr val="accent6"/>
              </a:buClr>
              <a:buFont typeface="Arial" pitchFamily="34" charset="0"/>
              <a:buChar char="•"/>
              <a:defRPr/>
            </a:pPr>
            <a:r>
              <a:rPr lang="en-US" sz="2000" dirty="0"/>
              <a:t>HSB 634 – exempting personal use from regulation of raw milk</a:t>
            </a:r>
          </a:p>
          <a:p>
            <a:pPr>
              <a:buClr>
                <a:schemeClr val="accent6"/>
              </a:buClr>
              <a:buFont typeface="Arial" pitchFamily="34" charset="0"/>
              <a:buChar char="•"/>
              <a:defRPr/>
            </a:pPr>
            <a:r>
              <a:rPr lang="en-US" sz="2000" dirty="0"/>
              <a:t>SF 2306 </a:t>
            </a:r>
            <a:r>
              <a:rPr lang="en-US" sz="2000" dirty="0" smtClean="0"/>
              <a:t>– sale of cheese produced from raw milk</a:t>
            </a:r>
            <a:endParaRPr lang="en-US" sz="2000" dirty="0"/>
          </a:p>
          <a:p>
            <a:pPr>
              <a:buClr>
                <a:schemeClr val="accent6"/>
              </a:buClr>
              <a:buFont typeface="Arial" pitchFamily="34" charset="0"/>
              <a:buChar char="•"/>
              <a:defRPr/>
            </a:pPr>
            <a:r>
              <a:rPr lang="en-US" sz="2000" dirty="0"/>
              <a:t>HF 2081 – </a:t>
            </a:r>
            <a:r>
              <a:rPr lang="en-US" sz="2000" dirty="0" smtClean="0"/>
              <a:t>eliminating </a:t>
            </a:r>
            <a:r>
              <a:rPr lang="en-US" sz="2000" dirty="0"/>
              <a:t>authorization for county personnel to be certified inspectors of private sewage disposal systems </a:t>
            </a:r>
          </a:p>
          <a:p>
            <a:pPr>
              <a:buClr>
                <a:schemeClr val="accent6"/>
              </a:buClr>
              <a:buFont typeface="Arial" pitchFamily="34" charset="0"/>
              <a:buChar char="•"/>
              <a:defRPr/>
            </a:pPr>
            <a:endParaRPr 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dirty="0" smtClean="0"/>
              <a:t>ISAC Objectives</a:t>
            </a:r>
          </a:p>
        </p:txBody>
      </p:sp>
      <p:sp>
        <p:nvSpPr>
          <p:cNvPr id="13315" name="Rectangle 3"/>
          <p:cNvSpPr>
            <a:spLocks noGrp="1" noChangeArrowheads="1"/>
          </p:cNvSpPr>
          <p:nvPr>
            <p:ph type="body" idx="1"/>
          </p:nvPr>
        </p:nvSpPr>
        <p:spPr/>
        <p:txBody>
          <a:bodyPr/>
          <a:lstStyle/>
          <a:p>
            <a:pPr marL="0" indent="0">
              <a:buClr>
                <a:schemeClr val="accent6"/>
              </a:buClr>
              <a:buNone/>
              <a:defRPr/>
            </a:pPr>
            <a:endParaRPr lang="en-US" dirty="0" smtClean="0"/>
          </a:p>
          <a:p>
            <a:pPr>
              <a:buClr>
                <a:schemeClr val="accent6"/>
              </a:buClr>
              <a:buFont typeface="Arial" pitchFamily="34" charset="0"/>
              <a:buChar char="•"/>
              <a:defRPr/>
            </a:pPr>
            <a:r>
              <a:rPr lang="en-US" dirty="0"/>
              <a:t>HF </a:t>
            </a:r>
            <a:r>
              <a:rPr lang="en-US" dirty="0" smtClean="0"/>
              <a:t>2366 - </a:t>
            </a:r>
            <a:r>
              <a:rPr lang="en-US" dirty="0" smtClean="0"/>
              <a:t>Election Reform</a:t>
            </a:r>
          </a:p>
          <a:p>
            <a:pPr>
              <a:buClr>
                <a:schemeClr val="accent6"/>
              </a:buClr>
              <a:buFont typeface="Arial" pitchFamily="34" charset="0"/>
              <a:buChar char="•"/>
              <a:defRPr/>
            </a:pPr>
            <a:r>
              <a:rPr lang="en-US" dirty="0"/>
              <a:t>HF </a:t>
            </a:r>
            <a:r>
              <a:rPr lang="en-US" dirty="0" smtClean="0"/>
              <a:t>2473 - </a:t>
            </a:r>
            <a:r>
              <a:rPr lang="en-US" dirty="0" smtClean="0"/>
              <a:t>Recorders Technical</a:t>
            </a:r>
          </a:p>
          <a:p>
            <a:pPr>
              <a:buClr>
                <a:schemeClr val="accent6"/>
              </a:buClr>
              <a:buFont typeface="Arial" pitchFamily="34" charset="0"/>
              <a:buChar char="•"/>
              <a:defRPr/>
            </a:pPr>
            <a:r>
              <a:rPr lang="en-US" dirty="0"/>
              <a:t>HF </a:t>
            </a:r>
            <a:r>
              <a:rPr lang="en-US" dirty="0" smtClean="0"/>
              <a:t>2273 - </a:t>
            </a:r>
            <a:r>
              <a:rPr lang="en-US" dirty="0" smtClean="0"/>
              <a:t>Treasurers Technical</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dirty="0" smtClean="0"/>
              <a:t>ISAC Objectives</a:t>
            </a:r>
          </a:p>
        </p:txBody>
      </p:sp>
      <p:sp>
        <p:nvSpPr>
          <p:cNvPr id="13315" name="Rectangle 3"/>
          <p:cNvSpPr>
            <a:spLocks noGrp="1" noChangeArrowheads="1"/>
          </p:cNvSpPr>
          <p:nvPr>
            <p:ph type="body" idx="1"/>
          </p:nvPr>
        </p:nvSpPr>
        <p:spPr>
          <a:xfrm>
            <a:off x="533400" y="1828800"/>
            <a:ext cx="8001000" cy="4267200"/>
          </a:xfrm>
        </p:spPr>
        <p:txBody>
          <a:bodyPr/>
          <a:lstStyle/>
          <a:p>
            <a:pPr>
              <a:buClr>
                <a:schemeClr val="accent6"/>
              </a:buClr>
              <a:buFont typeface="Arial" pitchFamily="34" charset="0"/>
              <a:buChar char="•"/>
              <a:defRPr/>
            </a:pPr>
            <a:r>
              <a:rPr lang="en-US" dirty="0" smtClean="0"/>
              <a:t>Conservation Resources</a:t>
            </a:r>
          </a:p>
          <a:p>
            <a:pPr lvl="1">
              <a:buClr>
                <a:schemeClr val="accent6"/>
              </a:buClr>
              <a:buFont typeface="Courier New" panose="02070309020205020404" pitchFamily="49" charset="0"/>
              <a:buChar char="o"/>
              <a:defRPr/>
            </a:pPr>
            <a:r>
              <a:rPr lang="en-US" dirty="0" smtClean="0"/>
              <a:t>Resource Enhancement and Protection (REAP) funded at $25 million</a:t>
            </a:r>
          </a:p>
          <a:p>
            <a:pPr lvl="2">
              <a:buClr>
                <a:schemeClr val="accent6"/>
              </a:buClr>
              <a:buFont typeface="Wingdings" panose="05000000000000000000" pitchFamily="2" charset="2"/>
              <a:buChar char="§"/>
              <a:defRPr/>
            </a:pPr>
            <a:r>
              <a:rPr lang="en-US" dirty="0"/>
              <a:t>HF </a:t>
            </a:r>
            <a:r>
              <a:rPr lang="en-US" dirty="0" smtClean="0"/>
              <a:t>2458 - </a:t>
            </a:r>
            <a:r>
              <a:rPr lang="en-US" dirty="0" smtClean="0"/>
              <a:t>$16 </a:t>
            </a:r>
            <a:r>
              <a:rPr lang="en-US" dirty="0" smtClean="0"/>
              <a:t>million from the Environment First Fund (EFF</a:t>
            </a:r>
            <a:r>
              <a:rPr lang="en-US" dirty="0" smtClean="0"/>
              <a:t>)</a:t>
            </a:r>
          </a:p>
          <a:p>
            <a:pPr lvl="2">
              <a:buClr>
                <a:schemeClr val="accent6"/>
              </a:buClr>
              <a:buFont typeface="Wingdings" panose="05000000000000000000" pitchFamily="2" charset="2"/>
              <a:buChar char="§"/>
              <a:defRPr/>
            </a:pPr>
            <a:r>
              <a:rPr lang="en-US" dirty="0"/>
              <a:t>SF </a:t>
            </a:r>
            <a:r>
              <a:rPr lang="en-US" dirty="0" smtClean="0"/>
              <a:t>2363 - </a:t>
            </a:r>
            <a:r>
              <a:rPr lang="en-US" dirty="0" smtClean="0"/>
              <a:t>$5 </a:t>
            </a:r>
            <a:r>
              <a:rPr lang="en-US" dirty="0" smtClean="0"/>
              <a:t>million from the general </a:t>
            </a:r>
            <a:r>
              <a:rPr lang="en-US" dirty="0" smtClean="0"/>
              <a:t>fund</a:t>
            </a:r>
          </a:p>
          <a:p>
            <a:pPr lvl="2">
              <a:buClr>
                <a:schemeClr val="accent6"/>
              </a:buClr>
              <a:buFont typeface="Wingdings" panose="05000000000000000000" pitchFamily="2" charset="2"/>
              <a:buChar char="§"/>
              <a:defRPr/>
            </a:pPr>
            <a:r>
              <a:rPr lang="en-US" dirty="0"/>
              <a:t>SF </a:t>
            </a:r>
            <a:r>
              <a:rPr lang="en-US" dirty="0" smtClean="0"/>
              <a:t>2349 - </a:t>
            </a:r>
            <a:r>
              <a:rPr lang="en-US" dirty="0" smtClean="0"/>
              <a:t>$4 </a:t>
            </a:r>
            <a:r>
              <a:rPr lang="en-US" dirty="0" smtClean="0"/>
              <a:t>million from the Rebuild Iowa Infrastructure Fund (RIIF</a:t>
            </a:r>
            <a:r>
              <a:rPr lang="en-US" dirty="0" smtClean="0"/>
              <a:t>)</a:t>
            </a:r>
            <a:endParaRPr lang="en-US" dirty="0" smtClean="0"/>
          </a:p>
        </p:txBody>
      </p:sp>
    </p:spTree>
    <p:extLst>
      <p:ext uri="{BB962C8B-B14F-4D97-AF65-F5344CB8AC3E}">
        <p14:creationId xmlns:p14="http://schemas.microsoft.com/office/powerpoint/2010/main" val="1956255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dirty="0" smtClean="0"/>
              <a:t>ISAC Objectives</a:t>
            </a:r>
          </a:p>
        </p:txBody>
      </p:sp>
      <p:sp>
        <p:nvSpPr>
          <p:cNvPr id="13315" name="Rectangle 3"/>
          <p:cNvSpPr>
            <a:spLocks noGrp="1" noChangeArrowheads="1"/>
          </p:cNvSpPr>
          <p:nvPr>
            <p:ph type="body" idx="1"/>
          </p:nvPr>
        </p:nvSpPr>
        <p:spPr/>
        <p:txBody>
          <a:bodyPr/>
          <a:lstStyle/>
          <a:p>
            <a:pPr>
              <a:buClr>
                <a:schemeClr val="accent6"/>
              </a:buClr>
              <a:buFont typeface="Arial" panose="020B0604020202020204" pitchFamily="34" charset="0"/>
              <a:buChar char="•"/>
              <a:defRPr/>
            </a:pPr>
            <a:r>
              <a:rPr lang="en-US" dirty="0" smtClean="0"/>
              <a:t>Courthouse Bonding</a:t>
            </a:r>
          </a:p>
          <a:p>
            <a:pPr lvl="1">
              <a:buClr>
                <a:schemeClr val="accent6"/>
              </a:buClr>
              <a:buFont typeface="Courier New" panose="02070309020205020404" pitchFamily="49" charset="0"/>
              <a:buChar char="o"/>
              <a:defRPr/>
            </a:pPr>
            <a:r>
              <a:rPr lang="en-US" dirty="0" smtClean="0"/>
              <a:t>SF </a:t>
            </a:r>
            <a:r>
              <a:rPr lang="en-US" dirty="0"/>
              <a:t>2263 - Modifies definitions of essential county purpose and general county purpose to set thresholds on the principal amount of the bonds rather than the cost of the </a:t>
            </a:r>
            <a:r>
              <a:rPr lang="en-US" dirty="0" smtClean="0"/>
              <a:t>project.</a:t>
            </a:r>
          </a:p>
          <a:p>
            <a:pPr lvl="2">
              <a:buClr>
                <a:schemeClr val="accent6"/>
              </a:buClr>
              <a:buFont typeface="Wingdings" panose="05000000000000000000" pitchFamily="2" charset="2"/>
              <a:buChar char="§"/>
              <a:defRPr/>
            </a:pPr>
            <a:r>
              <a:rPr lang="en-US" dirty="0" smtClean="0"/>
              <a:t>passed </a:t>
            </a:r>
            <a:r>
              <a:rPr lang="en-US" dirty="0" smtClean="0"/>
              <a:t>Senate unanimously but not taken up in the </a:t>
            </a:r>
            <a:r>
              <a:rPr lang="en-US" dirty="0" smtClean="0"/>
              <a:t>House.</a:t>
            </a:r>
            <a:endParaRPr lang="en-US" dirty="0" smtClean="0"/>
          </a:p>
        </p:txBody>
      </p:sp>
    </p:spTree>
    <p:extLst>
      <p:ext uri="{BB962C8B-B14F-4D97-AF65-F5344CB8AC3E}">
        <p14:creationId xmlns:p14="http://schemas.microsoft.com/office/powerpoint/2010/main" val="14541686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mtClean="0"/>
              <a:t>ISAC Update</a:t>
            </a:r>
          </a:p>
        </p:txBody>
      </p:sp>
      <p:sp>
        <p:nvSpPr>
          <p:cNvPr id="5123" name="Rectangle 3"/>
          <p:cNvSpPr>
            <a:spLocks noGrp="1" noChangeArrowheads="1"/>
          </p:cNvSpPr>
          <p:nvPr>
            <p:ph type="body" idx="1"/>
          </p:nvPr>
        </p:nvSpPr>
        <p:spPr>
          <a:xfrm>
            <a:off x="566738" y="1752600"/>
            <a:ext cx="8001000" cy="4343400"/>
          </a:xfrm>
        </p:spPr>
        <p:txBody>
          <a:bodyPr/>
          <a:lstStyle/>
          <a:p>
            <a:pPr eaLnBrk="1" hangingPunct="1">
              <a:buClr>
                <a:srgbClr val="C00000"/>
              </a:buClr>
              <a:buFont typeface="Arial" charset="0"/>
              <a:buChar char="•"/>
            </a:pPr>
            <a:r>
              <a:rPr lang="en-US" altLang="en-US" sz="2600" b="1" smtClean="0"/>
              <a:t>ISAC Scholarship Golf Fundraiser</a:t>
            </a:r>
          </a:p>
          <a:p>
            <a:pPr lvl="1" eaLnBrk="1" hangingPunct="1">
              <a:buClr>
                <a:srgbClr val="C00000"/>
              </a:buClr>
              <a:buFont typeface="Courier New" pitchFamily="49" charset="0"/>
              <a:buChar char="o"/>
            </a:pPr>
            <a:r>
              <a:rPr lang="en-US" altLang="en-US" sz="2000" smtClean="0"/>
              <a:t>August 6, 2014</a:t>
            </a:r>
          </a:p>
          <a:p>
            <a:pPr lvl="1" eaLnBrk="1" hangingPunct="1">
              <a:buClr>
                <a:srgbClr val="C00000"/>
              </a:buClr>
              <a:buFont typeface="Courier New" pitchFamily="49" charset="0"/>
              <a:buChar char="o"/>
            </a:pPr>
            <a:r>
              <a:rPr lang="en-US" altLang="en-US" sz="2000" smtClean="0"/>
              <a:t>Toad Valley Golf Course, Pleasant Hill</a:t>
            </a:r>
          </a:p>
          <a:p>
            <a:pPr lvl="1" eaLnBrk="1" hangingPunct="1">
              <a:buClr>
                <a:srgbClr val="C00000"/>
              </a:buClr>
              <a:buFont typeface="Courier New" pitchFamily="49" charset="0"/>
              <a:buNone/>
            </a:pPr>
            <a:endParaRPr lang="en-US" altLang="en-US" sz="2000" smtClean="0"/>
          </a:p>
          <a:p>
            <a:pPr lvl="1" eaLnBrk="1" hangingPunct="1">
              <a:buClr>
                <a:srgbClr val="C00000"/>
              </a:buClr>
              <a:buFont typeface="Courier New" pitchFamily="49" charset="0"/>
              <a:buChar char="o"/>
            </a:pPr>
            <a:endParaRPr lang="en-US" altLang="en-US" sz="2000" smtClean="0"/>
          </a:p>
          <a:p>
            <a:pPr eaLnBrk="1" hangingPunct="1">
              <a:buClr>
                <a:srgbClr val="C00000"/>
              </a:buClr>
              <a:buFont typeface="Arial" charset="0"/>
              <a:buChar char="•"/>
            </a:pPr>
            <a:r>
              <a:rPr lang="en-US" altLang="en-US" sz="2600" b="1" smtClean="0"/>
              <a:t>ISAC Fall School of Instruction</a:t>
            </a:r>
          </a:p>
          <a:p>
            <a:pPr lvl="1" eaLnBrk="1" hangingPunct="1">
              <a:buClr>
                <a:srgbClr val="C00000"/>
              </a:buClr>
              <a:buFont typeface="Courier New" pitchFamily="49" charset="0"/>
              <a:buChar char="o"/>
            </a:pPr>
            <a:r>
              <a:rPr lang="en-US" altLang="en-US" sz="2000" smtClean="0"/>
              <a:t>November 12-14, 2014</a:t>
            </a:r>
          </a:p>
          <a:p>
            <a:pPr lvl="1" eaLnBrk="1" hangingPunct="1">
              <a:buClr>
                <a:srgbClr val="C00000"/>
              </a:buClr>
              <a:buFont typeface="Courier New" pitchFamily="49" charset="0"/>
              <a:buChar char="o"/>
            </a:pPr>
            <a:r>
              <a:rPr lang="en-US" altLang="en-US" sz="2000" smtClean="0"/>
              <a:t>Veterans Memorial Community Choice Credit Union Convention Center, Des Moines</a:t>
            </a:r>
          </a:p>
          <a:p>
            <a:pPr lvl="1" eaLnBrk="1" hangingPunct="1">
              <a:buClr>
                <a:srgbClr val="C00000"/>
              </a:buClr>
              <a:buFont typeface="Courier New" pitchFamily="49" charset="0"/>
              <a:buNone/>
            </a:pPr>
            <a:endParaRPr lang="en-US" altLang="en-US" sz="2000" smtClean="0"/>
          </a:p>
          <a:p>
            <a:pPr lvl="1" eaLnBrk="1" hangingPunct="1">
              <a:buFont typeface="Courier New" pitchFamily="49" charset="0"/>
              <a:buChar char="o"/>
            </a:pPr>
            <a:endParaRPr lang="en-US" altLang="en-US" sz="2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Welcome and Introductions</a:t>
            </a:r>
          </a:p>
        </p:txBody>
      </p:sp>
      <p:sp>
        <p:nvSpPr>
          <p:cNvPr id="4099" name="Rectangle 3"/>
          <p:cNvSpPr>
            <a:spLocks noGrp="1" noChangeArrowheads="1"/>
          </p:cNvSpPr>
          <p:nvPr>
            <p:ph type="body" idx="1"/>
          </p:nvPr>
        </p:nvSpPr>
        <p:spPr/>
        <p:txBody>
          <a:bodyPr/>
          <a:lstStyle/>
          <a:p>
            <a:pPr eaLnBrk="1" hangingPunct="1">
              <a:buClr>
                <a:srgbClr val="C00000"/>
              </a:buClr>
              <a:buFont typeface="Arial" charset="0"/>
              <a:buChar char="•"/>
            </a:pPr>
            <a:r>
              <a:rPr lang="en-US" altLang="en-US" sz="2400" smtClean="0"/>
              <a:t>ISAC staff</a:t>
            </a:r>
          </a:p>
          <a:p>
            <a:pPr lvl="1" eaLnBrk="1" hangingPunct="1">
              <a:spcAft>
                <a:spcPts val="600"/>
              </a:spcAft>
              <a:buClr>
                <a:srgbClr val="C00000"/>
              </a:buClr>
              <a:buFont typeface="Courier New" pitchFamily="49" charset="0"/>
              <a:buChar char="o"/>
            </a:pPr>
            <a:r>
              <a:rPr lang="en-US" altLang="en-US" sz="2000" b="1" smtClean="0"/>
              <a:t>Bill Peterson, </a:t>
            </a:r>
            <a:r>
              <a:rPr lang="en-US" altLang="en-US" sz="2000" smtClean="0"/>
              <a:t>Executive Director</a:t>
            </a:r>
            <a:endParaRPr lang="en-US" altLang="en-US" sz="2000" b="1" smtClean="0"/>
          </a:p>
          <a:p>
            <a:pPr lvl="1" eaLnBrk="1" hangingPunct="1">
              <a:spcAft>
                <a:spcPts val="600"/>
              </a:spcAft>
              <a:buClr>
                <a:srgbClr val="C00000"/>
              </a:buClr>
              <a:buFont typeface="Courier New" pitchFamily="49" charset="0"/>
              <a:buChar char="o"/>
            </a:pPr>
            <a:r>
              <a:rPr lang="en-US" altLang="en-US" sz="2000" b="1" smtClean="0"/>
              <a:t>Jamie Cashman</a:t>
            </a:r>
            <a:r>
              <a:rPr lang="en-US" altLang="en-US" sz="2000" smtClean="0"/>
              <a:t>, Government Relations Manager</a:t>
            </a:r>
          </a:p>
          <a:p>
            <a:pPr lvl="1" eaLnBrk="1" hangingPunct="1">
              <a:spcAft>
                <a:spcPts val="600"/>
              </a:spcAft>
              <a:buClr>
                <a:srgbClr val="C00000"/>
              </a:buClr>
              <a:buFont typeface="Courier New" pitchFamily="49" charset="0"/>
              <a:buChar char="o"/>
            </a:pPr>
            <a:r>
              <a:rPr lang="en-US" altLang="en-US" sz="2000" b="1" smtClean="0"/>
              <a:t>Lucas Beenken</a:t>
            </a:r>
            <a:r>
              <a:rPr lang="en-US" altLang="en-US" sz="2000" smtClean="0"/>
              <a:t>, Public Policy Specialist</a:t>
            </a:r>
          </a:p>
          <a:p>
            <a:pPr lvl="1" eaLnBrk="1" hangingPunct="1">
              <a:spcAft>
                <a:spcPts val="600"/>
              </a:spcAft>
              <a:buClr>
                <a:srgbClr val="C00000"/>
              </a:buClr>
              <a:buFont typeface="Courier New" pitchFamily="49" charset="0"/>
              <a:buChar char="o"/>
            </a:pPr>
            <a:r>
              <a:rPr lang="en-US" altLang="en-US" sz="2000" b="1" smtClean="0"/>
              <a:t>Kristi Harshbarger</a:t>
            </a:r>
            <a:r>
              <a:rPr lang="en-US" altLang="en-US" sz="2000" smtClean="0"/>
              <a:t>,</a:t>
            </a:r>
            <a:r>
              <a:rPr lang="en-US" altLang="en-US" sz="2000" b="1" smtClean="0"/>
              <a:t> </a:t>
            </a:r>
            <a:r>
              <a:rPr lang="en-US" altLang="en-US" sz="2000" smtClean="0"/>
              <a:t>General Counsel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ctrTitle"/>
          </p:nvPr>
        </p:nvSpPr>
        <p:spPr>
          <a:xfrm>
            <a:off x="685800" y="2362200"/>
            <a:ext cx="7772400" cy="1470025"/>
          </a:xfrm>
        </p:spPr>
        <p:txBody>
          <a:bodyPr/>
          <a:lstStyle/>
          <a:p>
            <a:pPr algn="ctr"/>
            <a:r>
              <a:rPr lang="en-US" altLang="en-US" sz="4800" smtClean="0"/>
              <a:t>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304800"/>
            <a:ext cx="8001000" cy="1216025"/>
          </a:xfrm>
        </p:spPr>
        <p:txBody>
          <a:bodyPr/>
          <a:lstStyle/>
          <a:p>
            <a:pPr eaLnBrk="1" hangingPunct="1"/>
            <a:r>
              <a:rPr lang="en-US" altLang="en-US" smtClean="0"/>
              <a:t>ISAC Top Priorities</a:t>
            </a:r>
          </a:p>
        </p:txBody>
      </p:sp>
      <p:sp>
        <p:nvSpPr>
          <p:cNvPr id="6147" name="Rectangle 3"/>
          <p:cNvSpPr>
            <a:spLocks noGrp="1" noChangeArrowheads="1"/>
          </p:cNvSpPr>
          <p:nvPr>
            <p:ph type="body" idx="1"/>
          </p:nvPr>
        </p:nvSpPr>
        <p:spPr>
          <a:xfrm>
            <a:off x="533400" y="1752600"/>
            <a:ext cx="8001000" cy="4419600"/>
          </a:xfrm>
        </p:spPr>
        <p:txBody>
          <a:bodyPr/>
          <a:lstStyle/>
          <a:p>
            <a:pPr eaLnBrk="1" hangingPunct="1">
              <a:buClr>
                <a:srgbClr val="C00000"/>
              </a:buClr>
              <a:buFont typeface="Arial" charset="0"/>
              <a:buChar char="•"/>
            </a:pPr>
            <a:r>
              <a:rPr lang="en-US" altLang="en-US" dirty="0" smtClean="0"/>
              <a:t>Mental Health </a:t>
            </a:r>
            <a:r>
              <a:rPr lang="en-US" altLang="en-US" dirty="0" smtClean="0"/>
              <a:t>and </a:t>
            </a:r>
            <a:r>
              <a:rPr lang="en-US" altLang="en-US" dirty="0" smtClean="0"/>
              <a:t>Disability Services</a:t>
            </a:r>
          </a:p>
          <a:p>
            <a:pPr lvl="1" eaLnBrk="1" hangingPunct="1">
              <a:buClr>
                <a:srgbClr val="C00000"/>
              </a:buClr>
              <a:buFont typeface="Courier New" pitchFamily="49" charset="0"/>
              <a:buChar char="o"/>
            </a:pPr>
            <a:r>
              <a:rPr lang="en-US" altLang="en-US" dirty="0" smtClean="0"/>
              <a:t>HF </a:t>
            </a:r>
            <a:r>
              <a:rPr lang="en-US" altLang="en-US" dirty="0" smtClean="0"/>
              <a:t>2463 - Health </a:t>
            </a:r>
            <a:r>
              <a:rPr lang="en-US" altLang="en-US" dirty="0" smtClean="0"/>
              <a:t>and Human Services </a:t>
            </a:r>
            <a:r>
              <a:rPr lang="en-US" altLang="en-US" dirty="0" smtClean="0"/>
              <a:t>Appropriations</a:t>
            </a:r>
            <a:endParaRPr lang="en-US" altLang="en-US" dirty="0" smtClean="0"/>
          </a:p>
          <a:p>
            <a:pPr lvl="1" eaLnBrk="1" hangingPunct="1">
              <a:buClr>
                <a:srgbClr val="C00000"/>
              </a:buClr>
              <a:buFont typeface="Courier New" pitchFamily="49" charset="0"/>
              <a:buChar char="o"/>
            </a:pPr>
            <a:endParaRPr lang="en-US" altLang="en-US" dirty="0" smtClean="0"/>
          </a:p>
          <a:p>
            <a:pPr lvl="1" eaLnBrk="1" hangingPunct="1">
              <a:buClr>
                <a:srgbClr val="C00000"/>
              </a:buClr>
              <a:buFont typeface="Courier New" pitchFamily="49" charset="0"/>
              <a:buChar char="o"/>
            </a:pPr>
            <a:r>
              <a:rPr lang="en-US" altLang="en-US" dirty="0" smtClean="0"/>
              <a:t>SF </a:t>
            </a:r>
            <a:r>
              <a:rPr lang="en-US" altLang="en-US" dirty="0" smtClean="0"/>
              <a:t>2296 - Mental </a:t>
            </a:r>
            <a:r>
              <a:rPr lang="en-US" altLang="en-US" dirty="0" smtClean="0"/>
              <a:t>Health Treatment Costs Due to 812 </a:t>
            </a:r>
            <a:r>
              <a:rPr lang="en-US" altLang="en-US" dirty="0" smtClean="0"/>
              <a:t>Commitment</a:t>
            </a:r>
            <a:endParaRPr lang="en-US" altLang="en-US" dirty="0" smtClean="0"/>
          </a:p>
          <a:p>
            <a:pPr lvl="1" eaLnBrk="1" hangingPunct="1">
              <a:buClr>
                <a:srgbClr val="C00000"/>
              </a:buClr>
              <a:buFont typeface="Courier New" pitchFamily="49" charset="0"/>
              <a:buChar char="o"/>
            </a:pPr>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304800"/>
            <a:ext cx="8001000" cy="1216025"/>
          </a:xfrm>
        </p:spPr>
        <p:txBody>
          <a:bodyPr/>
          <a:lstStyle/>
          <a:p>
            <a:pPr eaLnBrk="1" hangingPunct="1"/>
            <a:r>
              <a:rPr lang="en-US" altLang="en-US" smtClean="0"/>
              <a:t>ISAC Top Priorities</a:t>
            </a:r>
          </a:p>
        </p:txBody>
      </p:sp>
      <p:sp>
        <p:nvSpPr>
          <p:cNvPr id="8195" name="Rectangle 3"/>
          <p:cNvSpPr>
            <a:spLocks noGrp="1" noChangeArrowheads="1"/>
          </p:cNvSpPr>
          <p:nvPr>
            <p:ph type="body" idx="1"/>
          </p:nvPr>
        </p:nvSpPr>
        <p:spPr>
          <a:xfrm>
            <a:off x="533400" y="1752600"/>
            <a:ext cx="8001000" cy="4800600"/>
          </a:xfrm>
        </p:spPr>
        <p:txBody>
          <a:bodyPr/>
          <a:lstStyle/>
          <a:p>
            <a:pPr eaLnBrk="1" hangingPunct="1">
              <a:buClr>
                <a:srgbClr val="C00000"/>
              </a:buClr>
              <a:buFont typeface="Arial" charset="0"/>
              <a:buChar char="•"/>
              <a:defRPr/>
            </a:pPr>
            <a:r>
              <a:rPr lang="en-US" dirty="0" smtClean="0"/>
              <a:t>User Fees</a:t>
            </a:r>
          </a:p>
          <a:p>
            <a:pPr lvl="1" eaLnBrk="1" hangingPunct="1">
              <a:buClr>
                <a:srgbClr val="C00000"/>
              </a:buClr>
              <a:buFont typeface="Courier New" pitchFamily="49" charset="0"/>
              <a:buChar char="o"/>
              <a:defRPr/>
            </a:pPr>
            <a:r>
              <a:rPr lang="en-US" sz="2450" dirty="0"/>
              <a:t>SF </a:t>
            </a:r>
            <a:r>
              <a:rPr lang="en-US" sz="2450" dirty="0" smtClean="0"/>
              <a:t>2266</a:t>
            </a:r>
            <a:r>
              <a:rPr lang="en-US" sz="2400" dirty="0" smtClean="0"/>
              <a:t> - </a:t>
            </a:r>
            <a:r>
              <a:rPr lang="en-US" sz="2450" dirty="0" smtClean="0"/>
              <a:t>Parking </a:t>
            </a:r>
            <a:r>
              <a:rPr lang="en-US" sz="2450" dirty="0" smtClean="0"/>
              <a:t>fine </a:t>
            </a:r>
            <a:r>
              <a:rPr lang="en-US" sz="2450" dirty="0" smtClean="0"/>
              <a:t>and </a:t>
            </a:r>
            <a:r>
              <a:rPr lang="en-US" sz="2450" dirty="0" smtClean="0"/>
              <a:t>court debt collection </a:t>
            </a:r>
            <a:endParaRPr lang="en-US" sz="2450" dirty="0" smtClean="0"/>
          </a:p>
          <a:p>
            <a:pPr lvl="1" eaLnBrk="1" hangingPunct="1">
              <a:buClr>
                <a:srgbClr val="C00000"/>
              </a:buClr>
              <a:buFont typeface="Courier New" pitchFamily="49" charset="0"/>
              <a:buChar char="o"/>
              <a:defRPr/>
            </a:pPr>
            <a:r>
              <a:rPr lang="en-US" sz="2450" dirty="0"/>
              <a:t>HF 2266 </a:t>
            </a:r>
            <a:r>
              <a:rPr lang="en-US" sz="2450" dirty="0" smtClean="0"/>
              <a:t>- Marriage </a:t>
            </a:r>
            <a:r>
              <a:rPr lang="en-US" sz="2450" dirty="0" smtClean="0"/>
              <a:t>license </a:t>
            </a:r>
            <a:r>
              <a:rPr lang="en-US" sz="2450" dirty="0" smtClean="0"/>
              <a:t>fee</a:t>
            </a:r>
            <a:endParaRPr lang="en-US" sz="2450" dirty="0" smtClean="0"/>
          </a:p>
          <a:p>
            <a:pPr lvl="1" eaLnBrk="1" hangingPunct="1">
              <a:buClr>
                <a:srgbClr val="C00000"/>
              </a:buClr>
              <a:buFont typeface="Courier New" pitchFamily="49" charset="0"/>
              <a:buChar char="o"/>
              <a:defRPr/>
            </a:pPr>
            <a:r>
              <a:rPr lang="en-US" sz="2450" dirty="0"/>
              <a:t>SSB </a:t>
            </a:r>
            <a:r>
              <a:rPr lang="en-US" sz="2450" dirty="0" smtClean="0"/>
              <a:t>1173 - </a:t>
            </a:r>
            <a:r>
              <a:rPr lang="en-US" sz="2450" dirty="0" smtClean="0"/>
              <a:t>Sheriff’s </a:t>
            </a:r>
            <a:r>
              <a:rPr lang="en-US" sz="2450" dirty="0" smtClean="0"/>
              <a:t>civil </a:t>
            </a:r>
            <a:r>
              <a:rPr lang="en-US" sz="2450" dirty="0" smtClean="0"/>
              <a:t>fees</a:t>
            </a:r>
            <a:endParaRPr lang="en-US" sz="245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304800"/>
            <a:ext cx="8001000" cy="1216025"/>
          </a:xfrm>
        </p:spPr>
        <p:txBody>
          <a:bodyPr/>
          <a:lstStyle/>
          <a:p>
            <a:pPr eaLnBrk="1" hangingPunct="1"/>
            <a:r>
              <a:rPr lang="en-US" altLang="en-US" smtClean="0"/>
              <a:t>ISAC Top Priorities</a:t>
            </a:r>
          </a:p>
        </p:txBody>
      </p:sp>
      <p:sp>
        <p:nvSpPr>
          <p:cNvPr id="8195" name="Rectangle 3"/>
          <p:cNvSpPr>
            <a:spLocks noGrp="1" noChangeArrowheads="1"/>
          </p:cNvSpPr>
          <p:nvPr>
            <p:ph type="body" idx="1"/>
          </p:nvPr>
        </p:nvSpPr>
        <p:spPr>
          <a:xfrm>
            <a:off x="533400" y="1752600"/>
            <a:ext cx="8077200" cy="4419600"/>
          </a:xfrm>
        </p:spPr>
        <p:txBody>
          <a:bodyPr/>
          <a:lstStyle/>
          <a:p>
            <a:pPr eaLnBrk="1" hangingPunct="1">
              <a:buClr>
                <a:srgbClr val="C00000"/>
              </a:buClr>
              <a:buFont typeface="Arial" charset="0"/>
              <a:buChar char="•"/>
            </a:pPr>
            <a:r>
              <a:rPr lang="en-US" altLang="en-US" dirty="0" smtClean="0"/>
              <a:t>Rural Improvement Zones</a:t>
            </a:r>
          </a:p>
          <a:p>
            <a:pPr lvl="1" eaLnBrk="1" hangingPunct="1">
              <a:buClr>
                <a:srgbClr val="C00000"/>
              </a:buClr>
              <a:buFont typeface="Courier New" pitchFamily="49" charset="0"/>
              <a:buChar char="o"/>
            </a:pPr>
            <a:r>
              <a:rPr lang="en-US" altLang="en-US" dirty="0" smtClean="0"/>
              <a:t>SF 2003 </a:t>
            </a:r>
            <a:r>
              <a:rPr lang="en-US" altLang="en-US" dirty="0" smtClean="0"/>
              <a:t>and </a:t>
            </a:r>
            <a:r>
              <a:rPr lang="en-US" altLang="en-US" dirty="0" smtClean="0"/>
              <a:t>HF 606</a:t>
            </a:r>
          </a:p>
          <a:p>
            <a:pPr lvl="1" eaLnBrk="1" hangingPunct="1">
              <a:buClr>
                <a:srgbClr val="C00000"/>
              </a:buClr>
              <a:buFont typeface="Courier New" pitchFamily="49" charset="0"/>
              <a:buChar char="o"/>
            </a:pPr>
            <a:r>
              <a:rPr lang="en-US" altLang="en-US" dirty="0" smtClean="0"/>
              <a:t>Died in the first funnel after failing to make it out of committee</a:t>
            </a:r>
          </a:p>
          <a:p>
            <a:pPr lvl="2" eaLnBrk="1" hangingPunct="1">
              <a:buClr>
                <a:srgbClr val="C00000"/>
              </a:buClr>
              <a:buFont typeface="Courier New" pitchFamily="49" charset="0"/>
              <a:buChar char="o"/>
            </a:pPr>
            <a:endParaRPr lang="en-US"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609600" y="304800"/>
            <a:ext cx="8001000" cy="1216025"/>
          </a:xfrm>
        </p:spPr>
        <p:txBody>
          <a:bodyPr/>
          <a:lstStyle/>
          <a:p>
            <a:pPr eaLnBrk="1" hangingPunct="1"/>
            <a:r>
              <a:rPr lang="en-US" altLang="en-US" sz="3400" smtClean="0"/>
              <a:t>ISAC Top Priorities</a:t>
            </a:r>
          </a:p>
        </p:txBody>
      </p:sp>
      <p:sp>
        <p:nvSpPr>
          <p:cNvPr id="9219" name="Rectangle 3"/>
          <p:cNvSpPr>
            <a:spLocks noGrp="1" noChangeArrowheads="1"/>
          </p:cNvSpPr>
          <p:nvPr>
            <p:ph type="body" idx="4294967295"/>
          </p:nvPr>
        </p:nvSpPr>
        <p:spPr>
          <a:xfrm>
            <a:off x="533400" y="1752600"/>
            <a:ext cx="8001000" cy="4267200"/>
          </a:xfrm>
        </p:spPr>
        <p:txBody>
          <a:bodyPr/>
          <a:lstStyle/>
          <a:p>
            <a:pPr eaLnBrk="1" hangingPunct="1">
              <a:lnSpc>
                <a:spcPct val="90000"/>
              </a:lnSpc>
              <a:buClr>
                <a:srgbClr val="C00000"/>
              </a:buClr>
              <a:buFont typeface="Arial" charset="0"/>
              <a:buChar char="•"/>
            </a:pPr>
            <a:r>
              <a:rPr lang="en-US" altLang="en-US" sz="2800" dirty="0" smtClean="0"/>
              <a:t>Road Funding</a:t>
            </a:r>
          </a:p>
          <a:p>
            <a:pPr marL="742950" lvl="1" indent="-285750" eaLnBrk="1" hangingPunct="1">
              <a:lnSpc>
                <a:spcPct val="90000"/>
              </a:lnSpc>
              <a:buClr>
                <a:srgbClr val="C00000"/>
              </a:buClr>
              <a:buFont typeface="Courier New" pitchFamily="49" charset="0"/>
              <a:buChar char="o"/>
            </a:pPr>
            <a:r>
              <a:rPr lang="en-US" altLang="en-US" sz="2200" dirty="0" smtClean="0"/>
              <a:t>Many ideas discussed but no legislation debated or voted on beyond the subcommittee level</a:t>
            </a:r>
          </a:p>
          <a:p>
            <a:pPr marL="742950" lvl="1" indent="-285750" eaLnBrk="1" hangingPunct="1">
              <a:lnSpc>
                <a:spcPct val="90000"/>
              </a:lnSpc>
              <a:buClr>
                <a:srgbClr val="C00000"/>
              </a:buClr>
              <a:buFont typeface="Courier New" pitchFamily="49" charset="0"/>
              <a:buChar char="o"/>
            </a:pPr>
            <a:r>
              <a:rPr lang="en-US" altLang="en-US" sz="2200" dirty="0"/>
              <a:t>HSB </a:t>
            </a:r>
            <a:r>
              <a:rPr lang="en-US" altLang="en-US" sz="2200" dirty="0" smtClean="0"/>
              <a:t>661 </a:t>
            </a:r>
            <a:r>
              <a:rPr lang="en-US" altLang="en-US" sz="2200" dirty="0"/>
              <a:t>and several amendments to end-of-year </a:t>
            </a:r>
            <a:r>
              <a:rPr lang="en-US" altLang="en-US" sz="2200" dirty="0" smtClean="0"/>
              <a:t>legislation – “</a:t>
            </a:r>
            <a:r>
              <a:rPr lang="en-US" altLang="en-US" sz="2200" dirty="0"/>
              <a:t>Hybrid</a:t>
            </a:r>
            <a:r>
              <a:rPr lang="en-US" altLang="en-US" sz="2200" dirty="0" smtClean="0"/>
              <a:t>” </a:t>
            </a:r>
            <a:r>
              <a:rPr lang="en-US" altLang="en-US" sz="2200" dirty="0" smtClean="0"/>
              <a:t>approach </a:t>
            </a:r>
          </a:p>
          <a:p>
            <a:pPr marL="1196975" lvl="2" indent="-342900" eaLnBrk="1" hangingPunct="1">
              <a:lnSpc>
                <a:spcPct val="90000"/>
              </a:lnSpc>
              <a:buClr>
                <a:srgbClr val="C00000"/>
              </a:buClr>
              <a:buFont typeface="Wingdings" panose="05000000000000000000" pitchFamily="2" charset="2"/>
              <a:buChar char="§"/>
            </a:pPr>
            <a:r>
              <a:rPr lang="en-US" altLang="en-US" sz="2000" dirty="0" smtClean="0"/>
              <a:t>Combination </a:t>
            </a:r>
            <a:r>
              <a:rPr lang="en-US" altLang="en-US" sz="2000" dirty="0" smtClean="0"/>
              <a:t>of per gallon and percentage of price excise </a:t>
            </a:r>
            <a:r>
              <a:rPr lang="en-US" altLang="en-US" sz="2000" dirty="0" smtClean="0"/>
              <a:t>tax.</a:t>
            </a:r>
            <a:endParaRPr lang="en-US" altLang="en-US" sz="2000" dirty="0" smtClean="0"/>
          </a:p>
          <a:p>
            <a:pPr marL="1196975" lvl="2" indent="-342900" eaLnBrk="1" hangingPunct="1">
              <a:lnSpc>
                <a:spcPct val="90000"/>
              </a:lnSpc>
              <a:buClr>
                <a:srgbClr val="C00000"/>
              </a:buClr>
              <a:buFont typeface="Wingdings" panose="05000000000000000000" pitchFamily="2" charset="2"/>
              <a:buChar char="§"/>
            </a:pPr>
            <a:r>
              <a:rPr lang="en-US" altLang="en-US" sz="2000" dirty="0" smtClean="0"/>
              <a:t>Reduce per gallon tax to 16 cents for gasoline and ethanol blends, and 18 cents for diesel fuel.</a:t>
            </a:r>
          </a:p>
          <a:p>
            <a:pPr marL="1196975" lvl="2" indent="-342900" eaLnBrk="1" hangingPunct="1">
              <a:lnSpc>
                <a:spcPct val="90000"/>
              </a:lnSpc>
              <a:buClr>
                <a:srgbClr val="C00000"/>
              </a:buClr>
              <a:buFont typeface="Wingdings" panose="05000000000000000000" pitchFamily="2" charset="2"/>
              <a:buChar char="§"/>
            </a:pPr>
            <a:r>
              <a:rPr lang="en-US" altLang="en-US" sz="2000" dirty="0" smtClean="0"/>
              <a:t>Add 5% tax on the statewide average retail </a:t>
            </a:r>
            <a:r>
              <a:rPr lang="en-US" altLang="en-US" sz="2000" dirty="0" smtClean="0"/>
              <a:t>price.</a:t>
            </a:r>
            <a:endParaRPr lang="en-US" altLang="en-US" sz="2000" dirty="0" smtClean="0"/>
          </a:p>
          <a:p>
            <a:pPr marL="1196975" lvl="2" indent="-342900" eaLnBrk="1" hangingPunct="1">
              <a:lnSpc>
                <a:spcPct val="90000"/>
              </a:lnSpc>
              <a:buClr>
                <a:srgbClr val="C00000"/>
              </a:buClr>
              <a:buFont typeface="Wingdings" panose="05000000000000000000" pitchFamily="2" charset="2"/>
              <a:buChar char="§"/>
            </a:pPr>
            <a:r>
              <a:rPr lang="en-US" altLang="en-US" sz="2000" dirty="0" smtClean="0"/>
              <a:t>At current price the total tax would be about the same as a 10 cent per gallon increase, but it is indexed and would increase with the price of fuel.</a:t>
            </a:r>
          </a:p>
          <a:p>
            <a:pPr marL="1139825" lvl="2" indent="-285750" eaLnBrk="1" hangingPunct="1">
              <a:lnSpc>
                <a:spcPct val="90000"/>
              </a:lnSpc>
              <a:buClr>
                <a:srgbClr val="C00000"/>
              </a:buClr>
              <a:buFont typeface="Courier New" pitchFamily="49" charset="0"/>
              <a:buChar char="o"/>
            </a:pPr>
            <a:endParaRPr lang="en-US" altLang="en-US" sz="21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09600" y="304800"/>
            <a:ext cx="8001000" cy="1216025"/>
          </a:xfrm>
        </p:spPr>
        <p:txBody>
          <a:bodyPr/>
          <a:lstStyle/>
          <a:p>
            <a:pPr eaLnBrk="1" hangingPunct="1"/>
            <a:r>
              <a:rPr lang="en-US" altLang="en-US" smtClean="0"/>
              <a:t>Drainage</a:t>
            </a:r>
          </a:p>
        </p:txBody>
      </p:sp>
      <p:sp>
        <p:nvSpPr>
          <p:cNvPr id="10243" name="Rectangle 3"/>
          <p:cNvSpPr>
            <a:spLocks noGrp="1" noChangeArrowheads="1"/>
          </p:cNvSpPr>
          <p:nvPr>
            <p:ph type="body" idx="1"/>
          </p:nvPr>
        </p:nvSpPr>
        <p:spPr>
          <a:xfrm>
            <a:off x="533400" y="1752600"/>
            <a:ext cx="8077200" cy="4419600"/>
          </a:xfrm>
        </p:spPr>
        <p:txBody>
          <a:bodyPr/>
          <a:lstStyle/>
          <a:p>
            <a:pPr eaLnBrk="1" hangingPunct="1">
              <a:buClr>
                <a:srgbClr val="C00000"/>
              </a:buClr>
              <a:buFont typeface="Arial" charset="0"/>
              <a:buChar char="•"/>
            </a:pPr>
            <a:r>
              <a:rPr lang="en-US" altLang="en-US" sz="2000" smtClean="0"/>
              <a:t>SF 2191 – increases dollar limit of drainage warrants, bonds, and certificates issued to pay contractors from $1,000 to $5,000 each.</a:t>
            </a:r>
            <a:endParaRPr lang="en-US" altLang="en-US" smtClean="0"/>
          </a:p>
          <a:p>
            <a:pPr eaLnBrk="1" hangingPunct="1">
              <a:buClr>
                <a:srgbClr val="C00000"/>
              </a:buClr>
              <a:buFont typeface="Arial" charset="0"/>
              <a:buChar char="•"/>
            </a:pPr>
            <a:r>
              <a:rPr lang="en-US" altLang="en-US" sz="2000" smtClean="0"/>
              <a:t>SF 2273 – expands individuals eligible to serve as drainage district trustees.</a:t>
            </a:r>
          </a:p>
          <a:p>
            <a:pPr eaLnBrk="1" hangingPunct="1">
              <a:buClr>
                <a:srgbClr val="C00000"/>
              </a:buClr>
              <a:buFont typeface="Arial" charset="0"/>
              <a:buChar char="•"/>
            </a:pPr>
            <a:r>
              <a:rPr lang="en-US" altLang="en-US" sz="2000" smtClean="0"/>
              <a:t>HF 2344 – brings drainage district trustees in line with other municipal employees. Requires drainage trustees to comply with the same requirements as government entities for taking bids including thresholds for public notice and hearings. Strikes current requirements for public notice, hearing, bid letting, posting bonds, and awarding contracts that are subject to a $20,000 threshold.</a:t>
            </a:r>
          </a:p>
          <a:p>
            <a:pPr eaLnBrk="1" hangingPunct="1">
              <a:buClr>
                <a:srgbClr val="C00000"/>
              </a:buClr>
              <a:buFont typeface="Arial" charset="0"/>
              <a:buChar char="•"/>
            </a:pPr>
            <a:endParaRPr lang="en-US" altLang="en-US" sz="2000" smtClean="0"/>
          </a:p>
          <a:p>
            <a:pPr eaLnBrk="1" hangingPunct="1">
              <a:buClr>
                <a:srgbClr val="C00000"/>
              </a:buClr>
              <a:buFont typeface="Arial" charset="0"/>
              <a:buChar char="•"/>
            </a:pPr>
            <a:endParaRPr lang="en-US" altLang="en-US" sz="20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609600" y="304800"/>
            <a:ext cx="8001000" cy="1216025"/>
          </a:xfrm>
        </p:spPr>
        <p:txBody>
          <a:bodyPr/>
          <a:lstStyle/>
          <a:p>
            <a:r>
              <a:rPr lang="en-US" altLang="en-US" sz="3600" smtClean="0"/>
              <a:t>Home Base Iowa</a:t>
            </a:r>
          </a:p>
        </p:txBody>
      </p:sp>
      <p:sp>
        <p:nvSpPr>
          <p:cNvPr id="11267" name="Rectangle 3"/>
          <p:cNvSpPr>
            <a:spLocks noGrp="1" noChangeArrowheads="1"/>
          </p:cNvSpPr>
          <p:nvPr>
            <p:ph type="body" idx="4294967295"/>
          </p:nvPr>
        </p:nvSpPr>
        <p:spPr>
          <a:xfrm>
            <a:off x="533400" y="1752600"/>
            <a:ext cx="8001000" cy="4267200"/>
          </a:xfrm>
        </p:spPr>
        <p:txBody>
          <a:bodyPr/>
          <a:lstStyle/>
          <a:p>
            <a:pPr eaLnBrk="1" hangingPunct="1">
              <a:lnSpc>
                <a:spcPct val="90000"/>
              </a:lnSpc>
              <a:buClr>
                <a:srgbClr val="C00000"/>
              </a:buClr>
              <a:buFont typeface="Arial" charset="0"/>
              <a:buChar char="•"/>
            </a:pPr>
            <a:r>
              <a:rPr lang="en-US" altLang="en-US" sz="2800" dirty="0" smtClean="0"/>
              <a:t>SF 303 – Governor’s initiative</a:t>
            </a:r>
          </a:p>
          <a:p>
            <a:pPr marL="742950" lvl="1" indent="-285750" eaLnBrk="1" hangingPunct="1">
              <a:lnSpc>
                <a:spcPct val="90000"/>
              </a:lnSpc>
              <a:buClr>
                <a:srgbClr val="C00000"/>
              </a:buClr>
              <a:buFont typeface="Courier New" pitchFamily="49" charset="0"/>
              <a:buChar char="o"/>
            </a:pPr>
            <a:r>
              <a:rPr lang="en-US" altLang="en-US" sz="2000" dirty="0" smtClean="0"/>
              <a:t>Clarifies the duties of the county veterans’ affairs director or </a:t>
            </a:r>
            <a:r>
              <a:rPr lang="en-US" altLang="en-US" sz="2000" dirty="0" smtClean="0"/>
              <a:t>administrator.</a:t>
            </a:r>
            <a:endParaRPr lang="en-US" altLang="en-US" sz="2000" dirty="0" smtClean="0"/>
          </a:p>
          <a:p>
            <a:pPr marL="742950" lvl="1" indent="-285750" eaLnBrk="1" hangingPunct="1">
              <a:lnSpc>
                <a:spcPct val="90000"/>
              </a:lnSpc>
              <a:buClr>
                <a:srgbClr val="C00000"/>
              </a:buClr>
              <a:buFont typeface="Courier New" pitchFamily="49" charset="0"/>
              <a:buChar char="o"/>
            </a:pPr>
            <a:r>
              <a:rPr lang="en-US" altLang="en-US" sz="2000" dirty="0" smtClean="0"/>
              <a:t>Clarifies that the property tax exemption for property owned by a veteran organization is not affected by the occasional rental of the facility so long as the fee is less than $250 and any proceeds above actual cost are used for the purpose of the organization.</a:t>
            </a:r>
          </a:p>
          <a:p>
            <a:pPr marL="742950" lvl="1" indent="-285750" eaLnBrk="1" hangingPunct="1">
              <a:lnSpc>
                <a:spcPct val="90000"/>
              </a:lnSpc>
              <a:buClr>
                <a:srgbClr val="C00000"/>
              </a:buClr>
              <a:buFont typeface="Courier New" pitchFamily="49" charset="0"/>
              <a:buChar char="o"/>
            </a:pPr>
            <a:r>
              <a:rPr lang="en-US" altLang="en-US" sz="2000" dirty="0" smtClean="0"/>
              <a:t>Provides special license plates for military service to veterans and service members at no charge.</a:t>
            </a:r>
          </a:p>
          <a:p>
            <a:pPr marL="742950" lvl="1" indent="-285750" eaLnBrk="1" hangingPunct="1">
              <a:lnSpc>
                <a:spcPct val="90000"/>
              </a:lnSpc>
              <a:buClr>
                <a:srgbClr val="C00000"/>
              </a:buClr>
              <a:buFont typeface="Courier New" pitchFamily="49" charset="0"/>
              <a:buChar char="o"/>
            </a:pPr>
            <a:r>
              <a:rPr lang="en-US" altLang="en-US" sz="2000" dirty="0" smtClean="0"/>
              <a:t>Provides for a special civil service examination for returning veterans that missed the regularly scheduled exam.</a:t>
            </a:r>
          </a:p>
          <a:p>
            <a:pPr marL="742950" lvl="1" indent="-285750" eaLnBrk="1" hangingPunct="1">
              <a:lnSpc>
                <a:spcPct val="90000"/>
              </a:lnSpc>
              <a:buClr>
                <a:srgbClr val="C00000"/>
              </a:buClr>
              <a:buFont typeface="Courier New" pitchFamily="49" charset="0"/>
              <a:buChar char="o"/>
            </a:pPr>
            <a:endParaRPr lang="en-US" altLang="en-US" sz="2000" dirty="0" smtClean="0"/>
          </a:p>
          <a:p>
            <a:pPr marL="742950" lvl="1" indent="-285750" eaLnBrk="1" hangingPunct="1">
              <a:lnSpc>
                <a:spcPct val="90000"/>
              </a:lnSpc>
              <a:buClr>
                <a:srgbClr val="C00000"/>
              </a:buClr>
              <a:buFont typeface="Courier New" pitchFamily="49" charset="0"/>
              <a:buChar char="o"/>
            </a:pPr>
            <a:endParaRPr lang="en-US" altLang="en-US" sz="2200" dirty="0" smtClean="0"/>
          </a:p>
          <a:p>
            <a:pPr marL="742950" lvl="1" indent="-285750" eaLnBrk="1" hangingPunct="1">
              <a:lnSpc>
                <a:spcPct val="90000"/>
              </a:lnSpc>
              <a:buClr>
                <a:srgbClr val="C00000"/>
              </a:buClr>
              <a:buFont typeface="Courier New" pitchFamily="49" charset="0"/>
              <a:buChar char="o"/>
            </a:pPr>
            <a:endParaRPr lang="en-US" altLang="en-US" sz="22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609600" y="304800"/>
            <a:ext cx="8001000" cy="1216025"/>
          </a:xfrm>
        </p:spPr>
        <p:txBody>
          <a:bodyPr/>
          <a:lstStyle/>
          <a:p>
            <a:r>
              <a:rPr lang="en-US" altLang="en-US" sz="3600" dirty="0" smtClean="0"/>
              <a:t>Mass Notification </a:t>
            </a:r>
            <a:r>
              <a:rPr lang="en-US" altLang="en-US" sz="3600" dirty="0" smtClean="0"/>
              <a:t>and </a:t>
            </a:r>
            <a:r>
              <a:rPr lang="en-US" altLang="en-US" sz="3600" dirty="0" smtClean="0"/>
              <a:t>Emergency Messaging System</a:t>
            </a:r>
          </a:p>
        </p:txBody>
      </p:sp>
      <p:sp>
        <p:nvSpPr>
          <p:cNvPr id="12291" name="Rectangle 3"/>
          <p:cNvSpPr>
            <a:spLocks noGrp="1" noChangeArrowheads="1"/>
          </p:cNvSpPr>
          <p:nvPr>
            <p:ph type="body" idx="4294967295"/>
          </p:nvPr>
        </p:nvSpPr>
        <p:spPr>
          <a:xfrm>
            <a:off x="533400" y="1752600"/>
            <a:ext cx="8001000" cy="4267200"/>
          </a:xfrm>
        </p:spPr>
        <p:txBody>
          <a:bodyPr/>
          <a:lstStyle/>
          <a:p>
            <a:pPr eaLnBrk="1" hangingPunct="1">
              <a:lnSpc>
                <a:spcPct val="90000"/>
              </a:lnSpc>
              <a:buClr>
                <a:srgbClr val="C00000"/>
              </a:buClr>
              <a:buFont typeface="Arial" charset="0"/>
              <a:buChar char="•"/>
            </a:pPr>
            <a:r>
              <a:rPr lang="en-US" altLang="en-US" sz="2800" dirty="0" smtClean="0"/>
              <a:t>SF 2349 – Rebuild Iowa Infrastructure Fund (RIIF) appropriations bill includes the establishment of a statewide mass notification and emergency messaging system</a:t>
            </a:r>
          </a:p>
          <a:p>
            <a:pPr marL="742950" lvl="1" indent="-285750" eaLnBrk="1" hangingPunct="1">
              <a:lnSpc>
                <a:spcPct val="90000"/>
              </a:lnSpc>
              <a:buClr>
                <a:srgbClr val="C00000"/>
              </a:buClr>
              <a:buFont typeface="Courier New" pitchFamily="49" charset="0"/>
              <a:buChar char="o"/>
            </a:pPr>
            <a:r>
              <a:rPr lang="en-US" altLang="en-US" sz="1900" dirty="0" smtClean="0"/>
              <a:t>$400,000 appropriation for implementation and </a:t>
            </a:r>
            <a:r>
              <a:rPr lang="en-US" altLang="en-US" sz="1900" dirty="0" smtClean="0"/>
              <a:t>administration. </a:t>
            </a:r>
            <a:endParaRPr lang="en-US" altLang="en-US" sz="1900" dirty="0" smtClean="0"/>
          </a:p>
          <a:p>
            <a:pPr marL="742950" lvl="1" indent="-285750" eaLnBrk="1" hangingPunct="1">
              <a:lnSpc>
                <a:spcPct val="90000"/>
              </a:lnSpc>
              <a:buClr>
                <a:srgbClr val="C00000"/>
              </a:buClr>
              <a:buFont typeface="Courier New" pitchFamily="49" charset="0"/>
              <a:buChar char="o"/>
            </a:pPr>
            <a:r>
              <a:rPr lang="en-US" altLang="en-US" sz="1900" dirty="0" smtClean="0"/>
              <a:t>Dissemination of emergency and public safety related information via telephone, wireless communication, text messaging, and/or electronic mail.</a:t>
            </a:r>
          </a:p>
          <a:p>
            <a:pPr marL="742950" lvl="1" indent="-285750" eaLnBrk="1" hangingPunct="1">
              <a:lnSpc>
                <a:spcPct val="90000"/>
              </a:lnSpc>
              <a:buClr>
                <a:srgbClr val="C00000"/>
              </a:buClr>
              <a:buFont typeface="Courier New" pitchFamily="49" charset="0"/>
              <a:buChar char="o"/>
            </a:pPr>
            <a:r>
              <a:rPr lang="en-US" altLang="en-US" sz="1900" dirty="0" smtClean="0"/>
              <a:t>Counties and cities may use the system at the discretion of the </a:t>
            </a:r>
            <a:r>
              <a:rPr lang="en-US" altLang="en-US" sz="1900" dirty="0" smtClean="0"/>
              <a:t>Iowa Department of Homeland Security and Emergency Management.</a:t>
            </a:r>
            <a:endParaRPr lang="en-US" altLang="en-US" sz="1900" dirty="0" smtClean="0"/>
          </a:p>
          <a:p>
            <a:pPr marL="742950" lvl="1" indent="-285750" eaLnBrk="1" hangingPunct="1">
              <a:lnSpc>
                <a:spcPct val="90000"/>
              </a:lnSpc>
              <a:buClr>
                <a:srgbClr val="C00000"/>
              </a:buClr>
              <a:buFont typeface="Courier New" pitchFamily="49" charset="0"/>
              <a:buChar char="o"/>
            </a:pPr>
            <a:endParaRPr lang="en-US" altLang="en-US" sz="2000" dirty="0" smtClean="0"/>
          </a:p>
          <a:p>
            <a:pPr marL="742950" lvl="1" indent="-285750" eaLnBrk="1" hangingPunct="1">
              <a:lnSpc>
                <a:spcPct val="90000"/>
              </a:lnSpc>
              <a:buClr>
                <a:srgbClr val="C00000"/>
              </a:buClr>
              <a:buFont typeface="Courier New" pitchFamily="49" charset="0"/>
              <a:buChar char="o"/>
            </a:pPr>
            <a:endParaRPr lang="en-US" altLang="en-US" sz="2200" dirty="0" smtClean="0"/>
          </a:p>
          <a:p>
            <a:pPr marL="742950" lvl="1" indent="-285750" eaLnBrk="1" hangingPunct="1">
              <a:lnSpc>
                <a:spcPct val="90000"/>
              </a:lnSpc>
              <a:buClr>
                <a:srgbClr val="C00000"/>
              </a:buClr>
              <a:buFont typeface="Courier New" pitchFamily="49" charset="0"/>
              <a:buChar char="o"/>
            </a:pPr>
            <a:endParaRPr lang="en-US" altLang="en-US" sz="2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Custom 1">
      <a:dk1>
        <a:srgbClr val="000000"/>
      </a:dk1>
      <a:lt1>
        <a:srgbClr val="FFFFFF"/>
      </a:lt1>
      <a:dk2>
        <a:srgbClr val="000000"/>
      </a:dk2>
      <a:lt2>
        <a:srgbClr val="DDDDDD"/>
      </a:lt2>
      <a:accent1>
        <a:srgbClr val="A3B2C1"/>
      </a:accent1>
      <a:accent2>
        <a:srgbClr val="003366"/>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883</TotalTime>
  <Words>1063</Words>
  <Application>Microsoft Office PowerPoint</Application>
  <PresentationFormat>On-screen Show (4:3)</PresentationFormat>
  <Paragraphs>110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Profile</vt:lpstr>
      <vt:lpstr>Iowa State Association of Counties</vt:lpstr>
      <vt:lpstr>Welcome and Introductions</vt:lpstr>
      <vt:lpstr>ISAC Top Priorities</vt:lpstr>
      <vt:lpstr>ISAC Top Priorities</vt:lpstr>
      <vt:lpstr>ISAC Top Priorities</vt:lpstr>
      <vt:lpstr>ISAC Top Priorities</vt:lpstr>
      <vt:lpstr>Drainage</vt:lpstr>
      <vt:lpstr>Home Base Iowa</vt:lpstr>
      <vt:lpstr>Mass Notification and Emergency Messaging System</vt:lpstr>
      <vt:lpstr>Redevelopment Tax Credits</vt:lpstr>
      <vt:lpstr>Unified Law Enforcement Districts</vt:lpstr>
      <vt:lpstr>Low-income Housing Property Tax Assessments</vt:lpstr>
      <vt:lpstr>Property Tax Credits</vt:lpstr>
      <vt:lpstr>Opposed Bills That Did Not Pass</vt:lpstr>
      <vt:lpstr>Opposed Bills That Did Not Pass (continued)</vt:lpstr>
      <vt:lpstr>ISAC Objectives</vt:lpstr>
      <vt:lpstr>ISAC Objectives</vt:lpstr>
      <vt:lpstr>ISAC Objectives</vt:lpstr>
      <vt:lpstr>ISAC Update</vt:lpstr>
      <vt:lpstr>Questions?</vt:lpstr>
    </vt:vector>
  </TitlesOfParts>
  <Company>ISAC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Iowa State Association of Counties</dc:title>
  <dc:creator>Linda Hinton</dc:creator>
  <cp:lastModifiedBy>Rachel Bennett</cp:lastModifiedBy>
  <cp:revision>117</cp:revision>
  <dcterms:created xsi:type="dcterms:W3CDTF">2011-05-02T19:23:29Z</dcterms:created>
  <dcterms:modified xsi:type="dcterms:W3CDTF">2014-05-20T18:19:55Z</dcterms:modified>
</cp:coreProperties>
</file>